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329" r:id="rId2"/>
    <p:sldId id="442" r:id="rId3"/>
    <p:sldId id="514" r:id="rId4"/>
    <p:sldId id="466" r:id="rId5"/>
    <p:sldId id="546" r:id="rId6"/>
    <p:sldId id="515" r:id="rId7"/>
    <p:sldId id="547" r:id="rId8"/>
    <p:sldId id="492" r:id="rId9"/>
    <p:sldId id="516" r:id="rId10"/>
    <p:sldId id="548" r:id="rId11"/>
    <p:sldId id="549" r:id="rId12"/>
    <p:sldId id="493" r:id="rId13"/>
    <p:sldId id="550" r:id="rId14"/>
    <p:sldId id="551" r:id="rId15"/>
    <p:sldId id="517" r:id="rId16"/>
    <p:sldId id="520" r:id="rId17"/>
    <p:sldId id="518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19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11" r:id="rId40"/>
    <p:sldId id="552" r:id="rId41"/>
    <p:sldId id="495" r:id="rId42"/>
    <p:sldId id="543" r:id="rId43"/>
    <p:sldId id="545" r:id="rId44"/>
    <p:sldId id="544" r:id="rId45"/>
    <p:sldId id="512" r:id="rId46"/>
    <p:sldId id="553" r:id="rId47"/>
    <p:sldId id="45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>
        <p:scale>
          <a:sx n="100" d="100"/>
          <a:sy n="100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172D-75D7-4308-B6EE-FA20975D3E20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759-EB88-4B79-917E-ECACF1E5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58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1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7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4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 모델링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2950" y="1224331"/>
            <a:ext cx="8325925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/>
              <a:t>(S  : Structure)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정적 성질</a:t>
            </a:r>
            <a:r>
              <a:rPr lang="en-US" altLang="ko-KR" dirty="0"/>
              <a:t>(static properties)</a:t>
            </a:r>
            <a:r>
              <a:rPr lang="ko-KR" altLang="en-US" dirty="0"/>
              <a:t>로서 데이터베이스에서 표현될 대상으로써의 </a:t>
            </a:r>
            <a:r>
              <a:rPr lang="ko-KR" altLang="en-US" dirty="0" err="1">
                <a:solidFill>
                  <a:srgbClr val="FF0000"/>
                </a:solidFill>
              </a:rPr>
              <a:t>엔티티</a:t>
            </a:r>
            <a:r>
              <a:rPr lang="ko-KR" altLang="en-US" dirty="0">
                <a:solidFill>
                  <a:srgbClr val="FF0000"/>
                </a:solidFill>
              </a:rPr>
              <a:t> 타입과 이들 간의 관계를 명세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sz="2000" b="1" dirty="0"/>
              <a:t>연산</a:t>
            </a:r>
            <a:r>
              <a:rPr lang="en-US" altLang="ko-KR" sz="2000" b="1" dirty="0"/>
              <a:t>(O : Operation)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동적 성질</a:t>
            </a:r>
            <a:r>
              <a:rPr lang="en-US" altLang="ko-KR" dirty="0"/>
              <a:t>(dynamic properties)</a:t>
            </a:r>
            <a:r>
              <a:rPr lang="ko-KR" altLang="en-US" dirty="0"/>
              <a:t>로서 연산은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인스턴스에</a:t>
            </a:r>
            <a:r>
              <a:rPr lang="ko-KR" altLang="en-US" dirty="0"/>
              <a:t> 적용 가능한 </a:t>
            </a:r>
            <a:r>
              <a:rPr lang="ko-KR" altLang="en-US" dirty="0">
                <a:solidFill>
                  <a:srgbClr val="FF0000"/>
                </a:solidFill>
              </a:rPr>
              <a:t>연산에 대한 명세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sz="2000" b="1" dirty="0"/>
              <a:t>제약조건</a:t>
            </a:r>
            <a:r>
              <a:rPr lang="en-US" altLang="ko-KR" sz="2000" b="1" dirty="0"/>
              <a:t>(C : Constraint)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데이터베이스에 저장하는 데이터가 무결하도록 하기 위해서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2213865"/>
            <a:ext cx="7953398" cy="276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99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1976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현실 세계에 존재하는 </a:t>
            </a:r>
            <a:r>
              <a:rPr lang="ko-KR" altLang="en-US" dirty="0" err="1"/>
              <a:t>엔티티를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인간이 이해할 수 있는 정보 구조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(Information Structure)</a:t>
            </a:r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로 표현 </a:t>
            </a:r>
            <a:r>
              <a:rPr lang="ko-KR" altLang="en-US" dirty="0"/>
              <a:t>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585" y="2483895"/>
            <a:ext cx="7335816" cy="23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71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E-R diagram</a:t>
            </a:r>
            <a:r>
              <a:rPr lang="en-US" altLang="ko-KR" dirty="0"/>
              <a:t> </a:t>
            </a:r>
            <a:r>
              <a:rPr lang="ko-KR" altLang="en-US" dirty="0" smtClean="0"/>
              <a:t>표</a:t>
            </a:r>
            <a:r>
              <a:rPr lang="ko-KR" altLang="en-US" dirty="0"/>
              <a:t>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2123855"/>
            <a:ext cx="7695855" cy="31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6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현실 세계에서 </a:t>
            </a:r>
            <a:r>
              <a:rPr lang="ko-KR" altLang="en-US" dirty="0" smtClean="0"/>
              <a:t>조직을 운영하는 데 꼭 </a:t>
            </a:r>
            <a:r>
              <a:rPr lang="ko-KR" altLang="en-US" b="1" dirty="0" smtClean="0">
                <a:solidFill>
                  <a:srgbClr val="C00000"/>
                </a:solidFill>
              </a:rPr>
              <a:t>필요한 사람이나 사물과 같이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구별되는 모든 것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</a:t>
            </a:r>
            <a:r>
              <a:rPr lang="ko-KR" altLang="en-US" b="1" dirty="0" smtClean="0">
                <a:solidFill>
                  <a:srgbClr val="C00000"/>
                </a:solidFill>
              </a:rPr>
              <a:t>사람이나 사물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개념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사건 등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  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  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레코드</a:t>
            </a:r>
            <a:r>
              <a:rPr lang="en-US" altLang="ko-KR" dirty="0" smtClean="0"/>
              <a:t>(record)</a:t>
            </a:r>
            <a:r>
              <a:rPr lang="ko-KR" altLang="en-US" dirty="0"/>
              <a:t>와</a:t>
            </a:r>
            <a:r>
              <a:rPr lang="ko-KR" altLang="en-US" dirty="0" smtClean="0"/>
              <a:t>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63915"/>
            <a:ext cx="4352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고유의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466655" y="3834045"/>
            <a:ext cx="5162550" cy="2457450"/>
            <a:chOff x="1466655" y="3834045"/>
            <a:chExt cx="5162550" cy="24574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655" y="3834045"/>
              <a:ext cx="5162550" cy="24574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91980" y="5544235"/>
              <a:ext cx="215929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1200" b="1" smtClean="0"/>
                <a:t>개체에 대한 속성 표현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고유의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078850"/>
            <a:ext cx="6696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33745"/>
            <a:ext cx="7934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978821"/>
            <a:ext cx="5791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50006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/>
          </a:p>
          <a:p>
            <a:pPr marL="539750" lvl="2" indent="0">
              <a:lnSpc>
                <a:spcPct val="150000"/>
              </a:lnSpc>
              <a:buNone/>
            </a:pPr>
            <a:r>
              <a:rPr lang="en-US" altLang="ko-KR" dirty="0" smtClean="0"/>
              <a:t>      -</a:t>
            </a: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988840"/>
            <a:ext cx="5172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4284095"/>
            <a:ext cx="5029200" cy="21431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870970" y="5257775"/>
            <a:ext cx="1350150" cy="786474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인스턴스를 식별하는 데 사용되는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</a:t>
            </a:r>
            <a:r>
              <a:rPr lang="ko-KR" altLang="en-US" dirty="0" err="1"/>
              <a:t>고객아이디</a:t>
            </a:r>
            <a:r>
              <a:rPr lang="ko-KR" altLang="en-US" dirty="0"/>
              <a:t>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4464115"/>
            <a:ext cx="5057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4194085"/>
            <a:ext cx="5105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두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세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하나가 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718810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</a:t>
            </a:r>
            <a:r>
              <a:rPr lang="ko-KR" altLang="en-US" dirty="0" smtClean="0"/>
              <a:t>있는 </a:t>
            </a:r>
            <a:r>
              <a:rPr lang="ko-KR" altLang="en-US" dirty="0"/>
              <a:t>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1673805"/>
            <a:ext cx="5510072" cy="22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113965"/>
            <a:ext cx="5000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203975"/>
            <a:ext cx="4819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13965"/>
            <a:ext cx="5124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되는 것을 의미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538790"/>
            <a:ext cx="6657975" cy="1323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321" y="5364215"/>
            <a:ext cx="762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부양가족 </a:t>
            </a:r>
            <a:r>
              <a:rPr lang="ko-KR" altLang="en-US" dirty="0" smtClean="0"/>
              <a:t>개체가 </a:t>
            </a:r>
            <a:r>
              <a:rPr lang="ko-KR" altLang="en-US" dirty="0"/>
              <a:t>가족 관계에 이중 링크로 연결된 것은 부양가족 </a:t>
            </a:r>
            <a:r>
              <a:rPr lang="ko-KR" altLang="en-US" dirty="0" smtClean="0"/>
              <a:t>개체가 </a:t>
            </a:r>
            <a:r>
              <a:rPr lang="ko-KR" altLang="en-US" dirty="0"/>
              <a:t>전체 참여</a:t>
            </a:r>
            <a:r>
              <a:rPr lang="en-US" altLang="ko-KR" dirty="0"/>
              <a:t>(total participation) </a:t>
            </a:r>
            <a:r>
              <a:rPr lang="ko-KR" altLang="en-US" dirty="0"/>
              <a:t>를 하고 있다는 것을 나타내기 위한 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49" y="3113965"/>
            <a:ext cx="6826052" cy="184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9045055" cy="5543705"/>
          </a:xfrm>
        </p:spPr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entity): </a:t>
            </a:r>
            <a:r>
              <a:rPr lang="ko-KR" altLang="en-US" dirty="0" smtClean="0"/>
              <a:t>부양가족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강한 개체</a:t>
            </a:r>
            <a:r>
              <a:rPr lang="en-US" altLang="ko-KR" dirty="0" smtClean="0"/>
              <a:t>(strong entity): </a:t>
            </a:r>
            <a:r>
              <a:rPr lang="ko-KR" altLang="en-US" dirty="0" smtClean="0"/>
              <a:t>사원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개체와 약한 개체는 일반적으로 일대다의 관계를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개체는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강한 개체와의 관계에 필수적으로 참여함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약한 개체는 강한 개체의 키를 포함하여 키를 구성함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약한 개체는 이중 사각형으로 표현하고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약한 </a:t>
            </a:r>
            <a:r>
              <a:rPr lang="ko-KR" altLang="en-US" dirty="0"/>
              <a:t>개체가 강한 개체와 맺는 관계는 이중 마름모로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ko-KR" altLang="en-US" dirty="0" smtClean="0"/>
              <a:t> 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</a:t>
            </a:r>
            <a:r>
              <a:rPr lang="ko-KR" altLang="en-US" dirty="0" smtClean="0"/>
              <a:t>강한 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789040"/>
            <a:ext cx="530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3" y="1319214"/>
            <a:ext cx="8443913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3203975"/>
            <a:ext cx="8105775" cy="286702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256965" y="3023955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525" y="1088740"/>
            <a:ext cx="83709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2400" dirty="0"/>
              <a:t>ISA </a:t>
            </a:r>
            <a:r>
              <a:rPr lang="ko-KR" altLang="en-US" sz="2400" dirty="0"/>
              <a:t>관계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상위 </a:t>
            </a:r>
            <a:r>
              <a:rPr lang="ko-KR" altLang="en-US" dirty="0" err="1"/>
              <a:t>엔티티와</a:t>
            </a:r>
            <a:r>
              <a:rPr lang="ko-KR" altLang="en-US" dirty="0"/>
              <a:t> 하위 </a:t>
            </a:r>
            <a:r>
              <a:rPr lang="ko-KR" altLang="en-US" dirty="0" err="1"/>
              <a:t>엔티티</a:t>
            </a:r>
            <a:r>
              <a:rPr lang="ko-KR" altLang="en-US" dirty="0"/>
              <a:t> 간의 관계를 의미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특정 </a:t>
            </a:r>
            <a:r>
              <a:rPr lang="ko-KR" altLang="en-US" dirty="0" err="1"/>
              <a:t>엔티티는</a:t>
            </a:r>
            <a:r>
              <a:rPr lang="ko-KR" altLang="en-US" dirty="0"/>
              <a:t> 서로 구별되는 여러 하위 </a:t>
            </a:r>
            <a:r>
              <a:rPr lang="ko-KR" altLang="en-US" dirty="0" err="1"/>
              <a:t>엔티티로</a:t>
            </a:r>
            <a:r>
              <a:rPr lang="ko-KR" altLang="en-US" dirty="0"/>
              <a:t> 나누어질 수 있음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412564"/>
            <a:ext cx="5580620" cy="393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 개념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dirty="0" smtClean="0"/>
              <a:t>데이터베이스에 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/>
              <a:t>표현한 </a:t>
            </a:r>
            <a:r>
              <a:rPr lang="ko-KR" altLang="en-US" dirty="0" smtClean="0"/>
              <a:t>논리적 구조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</a:t>
            </a:r>
            <a:r>
              <a:rPr lang="ko-KR" altLang="en-US" dirty="0" smtClean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</a:t>
            </a:r>
            <a:r>
              <a:rPr lang="ko-KR" altLang="en-US" dirty="0" smtClean="0"/>
              <a:t>모델 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r>
              <a:rPr lang="ko-KR" altLang="en-US" dirty="0" smtClean="0"/>
              <a:t>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구조를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</a:t>
            </a:r>
            <a:r>
              <a:rPr lang="ko-KR" altLang="en-US" dirty="0" smtClean="0"/>
              <a:t>모델의 예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9" y="2188371"/>
            <a:ext cx="2762250" cy="34480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2348880"/>
            <a:ext cx="3762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여러 관계를 정의할 수 있어 이름으로 구별함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구조가 복잡하고 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8" y="2123855"/>
            <a:ext cx="4238625" cy="26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66" y="2123855"/>
            <a:ext cx="4143375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825" y="40140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판</a:t>
            </a:r>
            <a:r>
              <a:rPr lang="ko-KR" altLang="en-US" sz="1600" dirty="0">
                <a:solidFill>
                  <a:srgbClr val="0070C0"/>
                </a:solidFill>
              </a:rPr>
              <a:t>매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307567" y="423560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관계스키</a:t>
            </a:r>
            <a:r>
              <a:rPr lang="ko-KR" altLang="en-US" dirty="0"/>
              <a:t>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3113965"/>
            <a:ext cx="7145365" cy="31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7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830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세계의 업무적인 프로세스를 물리적으로 데이터베이스화하기 위한 과정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>
                <a:solidFill>
                  <a:schemeClr val="accent2"/>
                </a:solidFill>
              </a:rPr>
              <a:t>실체와 관계를 중심으로 체계적으로 표현하고 문서화하는 기법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시스템의 중심을 데이터의 관점에서 접근하는 </a:t>
            </a:r>
            <a:r>
              <a:rPr lang="ko-KR" altLang="en-US" dirty="0">
                <a:solidFill>
                  <a:srgbClr val="FF0000"/>
                </a:solidFill>
              </a:rPr>
              <a:t>데이터 중심의 분석 방법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</a:t>
            </a:r>
            <a:r>
              <a:rPr lang="ko-KR" altLang="en-US" dirty="0"/>
              <a:t>존재하며 업무에서 필요로 하는 정보가 무엇인지를 분석하는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5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3077886"/>
            <a:ext cx="7620953" cy="37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683284"/>
            <a:ext cx="7810520" cy="46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연결선 7"/>
          <p:cNvCxnSpPr/>
          <p:nvPr/>
        </p:nvCxnSpPr>
        <p:spPr>
          <a:xfrm>
            <a:off x="4488215" y="3959501"/>
            <a:ext cx="5760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4609" y="35010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물리적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74228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표현하는 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018819" y="3557878"/>
            <a:ext cx="2205245" cy="855095"/>
            <a:chOff x="6327195" y="3293985"/>
            <a:chExt cx="2295255" cy="990110"/>
          </a:xfrm>
        </p:grpSpPr>
        <p:sp>
          <p:nvSpPr>
            <p:cNvPr id="4" name="직사각형 3"/>
            <p:cNvSpPr/>
            <p:nvPr/>
          </p:nvSpPr>
          <p:spPr>
            <a:xfrm>
              <a:off x="6822250" y="3293985"/>
              <a:ext cx="1260140" cy="315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32719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A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1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13728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</a:rPr>
                <a:t>A2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94737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</a:rPr>
                <a:t>A3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/>
            <p:cNvCxnSpPr>
              <a:stCxn id="4" idx="2"/>
              <a:endCxn id="5" idx="0"/>
            </p:cNvCxnSpPr>
            <p:nvPr/>
          </p:nvCxnSpPr>
          <p:spPr>
            <a:xfrm flipH="1">
              <a:off x="6664733" y="3609020"/>
              <a:ext cx="787587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2"/>
            </p:cNvCxnSpPr>
            <p:nvPr/>
          </p:nvCxnSpPr>
          <p:spPr>
            <a:xfrm>
              <a:off x="7452320" y="3609020"/>
              <a:ext cx="0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4" idx="2"/>
              <a:endCxn id="7" idx="0"/>
            </p:cNvCxnSpPr>
            <p:nvPr/>
          </p:nvCxnSpPr>
          <p:spPr>
            <a:xfrm>
              <a:off x="7452320" y="3609020"/>
              <a:ext cx="832593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642230" y="3519010"/>
            <a:ext cx="2205245" cy="855095"/>
            <a:chOff x="6327195" y="3293985"/>
            <a:chExt cx="2295255" cy="990110"/>
          </a:xfrm>
        </p:grpSpPr>
        <p:sp>
          <p:nvSpPr>
            <p:cNvPr id="16" name="직사각형 15"/>
            <p:cNvSpPr/>
            <p:nvPr/>
          </p:nvSpPr>
          <p:spPr>
            <a:xfrm>
              <a:off x="6822250" y="3293985"/>
              <a:ext cx="1260140" cy="315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32719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</a:rPr>
                <a:t>B1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13728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B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947375" y="3879050"/>
              <a:ext cx="675075" cy="405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B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3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연결선 19"/>
            <p:cNvCxnSpPr>
              <a:stCxn id="16" idx="2"/>
              <a:endCxn id="17" idx="0"/>
            </p:cNvCxnSpPr>
            <p:nvPr/>
          </p:nvCxnSpPr>
          <p:spPr>
            <a:xfrm flipH="1">
              <a:off x="6664733" y="3609020"/>
              <a:ext cx="787587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6" idx="2"/>
            </p:cNvCxnSpPr>
            <p:nvPr/>
          </p:nvCxnSpPr>
          <p:spPr>
            <a:xfrm>
              <a:off x="7452320" y="3609020"/>
              <a:ext cx="0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6" idx="2"/>
              <a:endCxn id="19" idx="0"/>
            </p:cNvCxnSpPr>
            <p:nvPr/>
          </p:nvCxnSpPr>
          <p:spPr>
            <a:xfrm>
              <a:off x="7452320" y="3609020"/>
              <a:ext cx="832593" cy="270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>
            <a:stCxn id="4" idx="3"/>
          </p:cNvCxnSpPr>
          <p:nvPr/>
        </p:nvCxnSpPr>
        <p:spPr>
          <a:xfrm flipV="1">
            <a:off x="5705183" y="3654025"/>
            <a:ext cx="1412688" cy="39891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72110"/>
              </p:ext>
            </p:extLst>
          </p:nvPr>
        </p:nvGraphicFramePr>
        <p:xfrm>
          <a:off x="4652609" y="5506295"/>
          <a:ext cx="19377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904">
                  <a:extLst>
                    <a:ext uri="{9D8B030D-6E8A-4147-A177-3AD203B41FA5}">
                      <a16:colId xmlns:a16="http://schemas.microsoft.com/office/drawing/2014/main" val="3121367775"/>
                    </a:ext>
                  </a:extLst>
                </a:gridCol>
                <a:gridCol w="645904">
                  <a:extLst>
                    <a:ext uri="{9D8B030D-6E8A-4147-A177-3AD203B41FA5}">
                      <a16:colId xmlns:a16="http://schemas.microsoft.com/office/drawing/2014/main" val="2021073712"/>
                    </a:ext>
                  </a:extLst>
                </a:gridCol>
                <a:gridCol w="645904">
                  <a:extLst>
                    <a:ext uri="{9D8B030D-6E8A-4147-A177-3AD203B41FA5}">
                      <a16:colId xmlns:a16="http://schemas.microsoft.com/office/drawing/2014/main" val="3928270218"/>
                    </a:ext>
                  </a:extLst>
                </a:gridCol>
              </a:tblGrid>
              <a:tr h="2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1524"/>
                  </a:ext>
                </a:extLst>
              </a:tr>
              <a:tr h="2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82009"/>
                  </a:ext>
                </a:extLst>
              </a:tr>
              <a:tr h="2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35418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759078" y="5184195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A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4" y="1628800"/>
            <a:ext cx="6883515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1598</Words>
  <Application>Microsoft Office PowerPoint</Application>
  <PresentationFormat>화면 슬라이드 쇼(4:3)</PresentationFormat>
  <Paragraphs>271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282</cp:revision>
  <dcterms:created xsi:type="dcterms:W3CDTF">2012-07-23T02:34:37Z</dcterms:created>
  <dcterms:modified xsi:type="dcterms:W3CDTF">2021-03-14T17:43:12Z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