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434" r:id="rId2"/>
    <p:sldId id="443" r:id="rId3"/>
    <p:sldId id="495" r:id="rId4"/>
    <p:sldId id="496" r:id="rId5"/>
    <p:sldId id="478" r:id="rId6"/>
    <p:sldId id="494" r:id="rId7"/>
    <p:sldId id="479" r:id="rId8"/>
    <p:sldId id="498" r:id="rId9"/>
    <p:sldId id="497" r:id="rId10"/>
    <p:sldId id="480" r:id="rId11"/>
    <p:sldId id="517" r:id="rId12"/>
    <p:sldId id="518" r:id="rId13"/>
    <p:sldId id="511" r:id="rId14"/>
    <p:sldId id="516" r:id="rId15"/>
    <p:sldId id="499" r:id="rId16"/>
    <p:sldId id="500" r:id="rId17"/>
    <p:sldId id="502" r:id="rId18"/>
    <p:sldId id="501" r:id="rId19"/>
    <p:sldId id="525" r:id="rId20"/>
    <p:sldId id="503" r:id="rId21"/>
    <p:sldId id="504" r:id="rId22"/>
    <p:sldId id="505" r:id="rId23"/>
    <p:sldId id="488" r:id="rId24"/>
    <p:sldId id="506" r:id="rId25"/>
    <p:sldId id="507" r:id="rId26"/>
    <p:sldId id="519" r:id="rId27"/>
    <p:sldId id="520" r:id="rId28"/>
    <p:sldId id="481" r:id="rId29"/>
    <p:sldId id="508" r:id="rId30"/>
    <p:sldId id="490" r:id="rId31"/>
    <p:sldId id="521" r:id="rId32"/>
    <p:sldId id="522" r:id="rId33"/>
    <p:sldId id="523" r:id="rId34"/>
    <p:sldId id="493" r:id="rId35"/>
    <p:sldId id="524" r:id="rId36"/>
    <p:sldId id="45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5" d="100"/>
          <a:sy n="11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6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54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3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81354" y="990600"/>
            <a:ext cx="8862646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4" y="1066800"/>
            <a:ext cx="8721969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6096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261" y="228600"/>
            <a:ext cx="5654895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9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5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관계 데이터 모델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</a:p>
        </p:txBody>
      </p:sp>
    </p:spTree>
    <p:extLst>
      <p:ext uri="{BB962C8B-B14F-4D97-AF65-F5344CB8AC3E}">
        <p14:creationId xmlns:p14="http://schemas.microsoft.com/office/powerpoint/2010/main" val="3814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튜</a:t>
            </a:r>
            <a:r>
              <a:rPr lang="ko-KR" altLang="en-US" dirty="0" err="1" smtClean="0"/>
              <a:t>플의</a:t>
            </a:r>
            <a:r>
              <a:rPr lang="ko-KR" altLang="en-US" dirty="0" smtClean="0"/>
              <a:t> 유일성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튜</a:t>
            </a:r>
            <a:r>
              <a:rPr lang="ko-KR" altLang="en-US" dirty="0" err="1" smtClean="0"/>
              <a:t>플의</a:t>
            </a:r>
            <a:r>
              <a:rPr lang="ko-KR" altLang="en-US" dirty="0" smtClean="0"/>
              <a:t> 무순서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속성의 무순서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속성의 </a:t>
            </a:r>
            <a:r>
              <a:rPr lang="ko-KR" altLang="en-US" dirty="0" err="1" smtClean="0"/>
              <a:t>원자성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튜플들은</a:t>
            </a:r>
            <a:r>
              <a:rPr lang="ko-KR" altLang="en-US" dirty="0" smtClean="0"/>
              <a:t> 모두 유일 값을 가진다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살펴보면 어떠한 </a:t>
            </a:r>
            <a:r>
              <a:rPr lang="ko-KR" altLang="en-US" dirty="0" err="1" smtClean="0"/>
              <a:t>튜플도</a:t>
            </a:r>
            <a:r>
              <a:rPr lang="ko-KR" altLang="en-US" dirty="0" smtClean="0"/>
              <a:t> 정확하게 동일한 값을 갖지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집합이기에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튜플을</a:t>
            </a:r>
            <a:r>
              <a:rPr lang="ko-KR" altLang="en-US" b="1" dirty="0" smtClean="0">
                <a:solidFill>
                  <a:srgbClr val="FF0000"/>
                </a:solidFill>
              </a:rPr>
              <a:t> 유일하게 식별하기 위해 고유한 값을 저장하는 속성이 적어도 한 개 있어야 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키는 속성 혹은 속성의 집합으로 하는 키 덕분에 테이블에 중복된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존재할 수 없게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51520" y="413665"/>
            <a:ext cx="7740860" cy="416440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튜플의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유일성</a:t>
            </a:r>
            <a:endParaRPr lang="ko-KR" altLang="en-US" sz="28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17395" y="3501008"/>
            <a:ext cx="8175678" cy="1008112"/>
            <a:chOff x="704528" y="1736812"/>
            <a:chExt cx="8856984" cy="12601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    &lt;</a:t>
              </a:r>
              <a:r>
                <a:rPr lang="ko-KR" altLang="en-US" dirty="0" smtClean="0"/>
                <a:t>부서</a:t>
              </a:r>
              <a:r>
                <a:rPr lang="en-US" altLang="ko-KR" dirty="0" smtClean="0"/>
                <a:t>&gt; </a:t>
              </a:r>
              <a:r>
                <a:rPr lang="ko-KR" altLang="en-US" dirty="0" smtClean="0"/>
                <a:t>테이블의 부서 번호나 </a:t>
              </a:r>
              <a:endParaRPr lang="en-US" altLang="ko-KR" dirty="0" smtClean="0"/>
            </a:p>
            <a:p>
              <a:r>
                <a:rPr lang="en-US" altLang="ko-KR" dirty="0" smtClean="0"/>
                <a:t>    &lt;</a:t>
              </a:r>
              <a:r>
                <a:rPr lang="ko-KR" altLang="en-US" dirty="0" smtClean="0"/>
                <a:t>사원</a:t>
              </a:r>
              <a:r>
                <a:rPr lang="en-US" altLang="ko-KR" dirty="0" smtClean="0"/>
                <a:t>&gt; </a:t>
              </a:r>
              <a:r>
                <a:rPr lang="ko-KR" altLang="en-US" dirty="0" smtClean="0"/>
                <a:t>테이블의 사원번호 혹은 주민번호가 키에 해당한다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04528" y="1736812"/>
              <a:ext cx="596638" cy="52205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516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순서는 중요하지 않다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튜플이</a:t>
            </a:r>
            <a:r>
              <a:rPr lang="ko-KR" altLang="en-US" dirty="0" smtClean="0"/>
              <a:t> 물리적으로 저장될 경우에는 저장하는 순서에 따라서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순서가 정해지고 출력을 하게 되면 먼저 저장된 것이 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저장된 것이 아래에 출력됨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위치를 일일이 기억한다는 것은 불가능하고 그럴 이유도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실질적으로 상용되는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효율성을 위해서 튜플의 순서를 바꿀 수 있는 여러 가지 방법을 제공하여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순서는 무의미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96525" y="503675"/>
            <a:ext cx="7511044" cy="416440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튜플의</a:t>
            </a:r>
            <a:r>
              <a:rPr lang="ko-KR" altLang="en-US" sz="2800" dirty="0" smtClean="0"/>
              <a:t> 무순서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446" y="3573016"/>
            <a:ext cx="604910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17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</a:t>
            </a:r>
            <a:r>
              <a:rPr lang="ko-KR" altLang="en-US" dirty="0" smtClean="0">
                <a:solidFill>
                  <a:srgbClr val="C00000"/>
                </a:solidFill>
              </a:rPr>
              <a:t>속성 간의 순서</a:t>
            </a:r>
            <a:r>
              <a:rPr lang="ko-KR" altLang="en-US" dirty="0" smtClean="0"/>
              <a:t> 는 중요하지 않다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내의 속성들의 순서를 바꾼다고 해서 다른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되지는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데이터베이스에서 속성값은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내에서의 속성의 위치에 의해서가 아니고 </a:t>
            </a:r>
            <a:r>
              <a:rPr lang="ko-KR" altLang="en-US" b="1" dirty="0" smtClean="0">
                <a:solidFill>
                  <a:srgbClr val="C00000"/>
                </a:solidFill>
              </a:rPr>
              <a:t>속성 이름에 의해서 참조</a:t>
            </a:r>
            <a:r>
              <a:rPr lang="ko-KR" altLang="en-US" dirty="0" smtClean="0"/>
              <a:t>되기 때문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51520" y="503675"/>
            <a:ext cx="7556049" cy="416440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속성의 무순서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5647" y="2852936"/>
            <a:ext cx="759270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6285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속성은 더 이상 쪼갤 수 없는 원자 값만을 저장해야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속성에는 여러 개의 값들을 리스트나 집합 형태로 저장할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속성이 두 개 이상의 값을 갖게 되면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하나 추가한 후에 이를 참조할 수 있도록 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96525" y="548680"/>
            <a:ext cx="7511044" cy="416440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속성의 </a:t>
            </a:r>
            <a:r>
              <a:rPr lang="ko-KR" altLang="en-US" sz="2800" dirty="0" err="1" smtClean="0"/>
              <a:t>원자성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53263" y="2636912"/>
            <a:ext cx="603747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5045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특성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7572375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</a:t>
            </a:r>
            <a:r>
              <a:rPr lang="en-US" altLang="ko-KR" smtClean="0"/>
              <a:t>(key)</a:t>
            </a:r>
          </a:p>
          <a:p>
            <a:pPr lvl="1"/>
            <a:r>
              <a:rPr lang="ko-KR" altLang="en-US" smtClean="0"/>
              <a:t>릴레이션에서 투플들을 유일하게 구별하는 속성 또는 속성들의 집합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258870"/>
            <a:ext cx="686752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유일성</a:t>
            </a:r>
            <a:r>
              <a:rPr lang="en-US" altLang="ko-KR" dirty="0" smtClean="0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투플은</a:t>
            </a:r>
            <a:r>
              <a:rPr lang="ko-KR" altLang="en-US" dirty="0" smtClean="0"/>
              <a:t> 서로 다른 키 값을 가져야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최소성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minimality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꼭 필요한 최소한의 속성들로만 키를 구성함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1620" y="3699030"/>
            <a:ext cx="693077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08720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유일성을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err="1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기본적으로 사용하기 위해 선택한 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고객아이디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8" y="1898830"/>
            <a:ext cx="7679607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47751"/>
            <a:ext cx="7124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선택되지 못한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대체키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0" y="3722549"/>
            <a:ext cx="8913414" cy="24302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91580" y="3203975"/>
            <a:ext cx="800219" cy="657829"/>
            <a:chOff x="791580" y="3203975"/>
            <a:chExt cx="800219" cy="657829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926595" y="3542529"/>
              <a:ext cx="191003" cy="3192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1580" y="32039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0000"/>
                  </a:solidFill>
                </a:rPr>
                <a:t>기본키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8374" y="863716"/>
            <a:ext cx="4579101" cy="17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168860"/>
            <a:ext cx="4381500" cy="2914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7005" y="27089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유일성</a:t>
            </a:r>
            <a:endParaRPr lang="ko-KR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릴레이션들</a:t>
            </a:r>
            <a:r>
              <a:rPr lang="ko-KR" altLang="en-US" dirty="0" smtClean="0"/>
              <a:t> 간의 관계를 표현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4014065"/>
            <a:ext cx="591502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953725"/>
            <a:ext cx="7603808" cy="55635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384066" y="5904275"/>
            <a:ext cx="4590510" cy="691042"/>
          </a:xfrm>
          <a:prstGeom prst="wedgeRoundRectCallout">
            <a:avLst>
              <a:gd name="adj1" fmla="val -24552"/>
              <a:gd name="adj2" fmla="val -10331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외래키가</a:t>
            </a:r>
            <a:r>
              <a:rPr lang="ko-KR" altLang="en-US" sz="1600" dirty="0" smtClean="0">
                <a:solidFill>
                  <a:schemeClr val="tx1"/>
                </a:solidFill>
              </a:rPr>
              <a:t> 여러 개 존재할 수도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외래키를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기본키로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449168"/>
            <a:ext cx="56292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229200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3" y="1796587"/>
            <a:ext cx="8745474" cy="304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1"/>
            <a:r>
              <a:rPr lang="ko-KR" altLang="en-US" dirty="0" smtClean="0"/>
              <a:t>상호 관련이 있는 테이블들 사이에서 데이터의 일관성을 보장해 주는 수단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필요성을 설명하기 위해서 다음과 같은 질문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CASE1 : </a:t>
            </a:r>
            <a:r>
              <a:rPr lang="ko-KR" altLang="en-US" dirty="0" smtClean="0"/>
              <a:t>부서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첫 번째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삭제된다면 어떻게 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CASE2 : </a:t>
            </a:r>
            <a:r>
              <a:rPr lang="ko-KR" altLang="en-US" dirty="0" smtClean="0"/>
              <a:t>부서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 부서 번호가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변경된다면 어떻게 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CASE3 : </a:t>
            </a:r>
            <a:r>
              <a:rPr lang="ko-KR" altLang="en-US" dirty="0" smtClean="0"/>
              <a:t>사원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부서 번호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인 사원이 삽입된다면 어떻게 될까</a:t>
            </a:r>
            <a:r>
              <a:rPr lang="en-US" altLang="ko-KR" dirty="0" smtClean="0"/>
              <a:t>?</a:t>
            </a:r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01 </a:t>
            </a:r>
            <a:r>
              <a:rPr lang="ko-KR" altLang="en-US" sz="3200" dirty="0" smtClean="0">
                <a:latin typeface="+mn-ea"/>
                <a:ea typeface="+mn-ea"/>
              </a:rPr>
              <a:t>관계 데이터 모델의 개념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641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관계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237" y="1512168"/>
            <a:ext cx="7883527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252" y="4620573"/>
            <a:ext cx="8553497" cy="189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7961915" y="2276872"/>
            <a:ext cx="679045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2678" y="1412776"/>
            <a:ext cx="679045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70220" y="2564904"/>
            <a:ext cx="679045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01 </a:t>
            </a:r>
            <a:r>
              <a:rPr lang="ko-KR" altLang="en-US" sz="3200" dirty="0" smtClean="0">
                <a:latin typeface="+mn-ea"/>
                <a:ea typeface="+mn-ea"/>
              </a:rPr>
              <a:t>관계 데이터 모델의 개념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13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키의 특성과 종류</a:t>
            </a:r>
            <a:endParaRPr lang="en-US" altLang="ko-KR" dirty="0" smtClean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5353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특성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유일성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한 </a:t>
                      </a:r>
                      <a:r>
                        <a:rPr lang="ko-KR" altLang="en-US" sz="1400" u="none" strike="noStrike" kern="1200" baseline="0" dirty="0" err="1" smtClean="0"/>
                        <a:t>릴레이션에서</a:t>
                      </a:r>
                      <a:r>
                        <a:rPr lang="ko-KR" altLang="en-US" sz="1400" u="none" strike="noStrike" kern="1200" baseline="0" dirty="0" smtClean="0"/>
                        <a:t> 모든 </a:t>
                      </a:r>
                      <a:r>
                        <a:rPr lang="ko-KR" altLang="en-US" sz="1400" u="none" strike="noStrike" kern="1200" baseline="0" dirty="0" err="1" smtClean="0"/>
                        <a:t>투플은</a:t>
                      </a:r>
                      <a:r>
                        <a:rPr lang="ko-KR" altLang="en-US" sz="1400" u="none" strike="noStrike" kern="1200" baseline="0" dirty="0" smtClean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최소성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꼭 필요한 최소한의 속성들로만 키를 구성함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수퍼키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유일성과 </a:t>
                      </a:r>
                      <a:r>
                        <a:rPr lang="ko-KR" altLang="en-US" sz="1400" u="none" strike="noStrike" kern="1200" baseline="0" dirty="0" err="1" smtClean="0"/>
                        <a:t>최소성을</a:t>
                      </a:r>
                      <a:r>
                        <a:rPr lang="ko-KR" altLang="en-US" sz="1400" u="none" strike="noStrike" kern="1200" baseline="0" dirty="0" smtClean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기본키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대체키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기본키로</a:t>
                      </a:r>
                      <a:r>
                        <a:rPr lang="ko-KR" altLang="en-US" sz="1400" u="none" strike="noStrike" kern="1200" baseline="0" dirty="0" smtClean="0"/>
                        <a:t> 선택되지 못한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endParaRPr lang="ko-KR" altLang="en-US" sz="1400" u="none" strike="noStrike" kern="1200" baseline="0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외래키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다른 </a:t>
                      </a:r>
                      <a:r>
                        <a:rPr lang="ko-KR" altLang="en-US" sz="1400" u="none" strike="noStrike" kern="1200" baseline="0" dirty="0" err="1" smtClean="0"/>
                        <a:t>릴레이션의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ko-KR" altLang="en-US" sz="1400" u="none" strike="noStrike" kern="1200" baseline="0" dirty="0" err="1" smtClean="0"/>
                        <a:t>기본키를</a:t>
                      </a:r>
                      <a:r>
                        <a:rPr lang="ko-KR" altLang="en-US" sz="1400" u="none" strike="noStrike" kern="1200" baseline="0" dirty="0" smtClean="0"/>
                        <a:t> 참조하는 속성 또는 속성들의 집합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보장하고 일관된 상태로 유지하기 위한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결함이 없는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정확하고 유효하게 유지하는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1" y="2978950"/>
            <a:ext cx="8313608" cy="28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기본 개념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개념적 구조를 논리적 구조로 표현하는 논리적 데이터 모델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하나의 개체에 대한 데이터를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9" y="2697017"/>
            <a:ext cx="8666607" cy="32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모든 속성은 널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348880"/>
            <a:ext cx="7324725" cy="2619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6535" y="5184194"/>
            <a:ext cx="765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solidFill>
                  <a:srgbClr val="FF0000"/>
                </a:solidFill>
              </a:rPr>
              <a:t>개체를 유일하게 식별하기 위해서는 당연히 식별자가 반드시 있어야 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번 부서가 이미 존재하는데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부서를 추가하려고 시도하면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제약조건에 위배된다는 오류 메시지와 함께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부서를 추가하지 않게 됨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8891" y="1602489"/>
            <a:ext cx="6866219" cy="385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02 </a:t>
            </a:r>
            <a:r>
              <a:rPr lang="ko-KR" altLang="en-US" sz="3200" dirty="0" smtClean="0">
                <a:latin typeface="+mn-ea"/>
                <a:ea typeface="+mn-ea"/>
              </a:rPr>
              <a:t>관계 데이터 모델의 제약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57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기본키</a:t>
            </a:r>
            <a:r>
              <a:rPr lang="ko-KR" altLang="en-US" dirty="0" smtClean="0"/>
              <a:t> 값이 널 값을 갖게 된다면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유일하게 식별할 수 없게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튜플을</a:t>
            </a:r>
            <a:r>
              <a:rPr lang="ko-KR" altLang="en-US" dirty="0" smtClean="0"/>
              <a:t> 유일하게 식별할 수 없게 되면 서로 구별할 수 없는 개체가 존재하게 된다는 의미가 되기에 개체 무결성에 위배됨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기본키의</a:t>
            </a:r>
            <a:r>
              <a:rPr lang="ko-KR" altLang="en-US" dirty="0" smtClean="0">
                <a:solidFill>
                  <a:srgbClr val="FF0000"/>
                </a:solidFill>
              </a:rPr>
              <a:t> 유일한 </a:t>
            </a:r>
            <a:r>
              <a:rPr lang="ko-KR" altLang="en-US" dirty="0" err="1" smtClean="0">
                <a:solidFill>
                  <a:srgbClr val="FF0000"/>
                </a:solidFill>
              </a:rPr>
              <a:t>식별성을</a:t>
            </a:r>
            <a:r>
              <a:rPr lang="ko-KR" altLang="en-US" dirty="0" smtClean="0">
                <a:solidFill>
                  <a:srgbClr val="FF0000"/>
                </a:solidFill>
              </a:rPr>
              <a:t> 잃지 않도록 하기 위해서는 중복되는 값을 갖지 말아야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동시에 널 값 역시 포함되어서는 안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989" y="3573016"/>
            <a:ext cx="8441553" cy="26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02 </a:t>
            </a:r>
            <a:r>
              <a:rPr lang="ko-KR" altLang="en-US" sz="3200" dirty="0" smtClean="0">
                <a:latin typeface="+mn-ea"/>
                <a:ea typeface="+mn-ea"/>
              </a:rPr>
              <a:t>관계 데이터 모델의 제약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621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(referential integrity constraint)</a:t>
            </a:r>
          </a:p>
          <a:p>
            <a:pPr lvl="1"/>
            <a:r>
              <a:rPr lang="ko-KR" altLang="en-US" dirty="0" err="1" smtClean="0"/>
              <a:t>외래키는</a:t>
            </a:r>
            <a:r>
              <a:rPr lang="ko-KR" altLang="en-US" dirty="0" smtClean="0"/>
              <a:t> 참조할 수 없는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924812"/>
            <a:ext cx="7083552" cy="49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88740"/>
            <a:ext cx="7696962" cy="5287328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391980" y="5814265"/>
            <a:ext cx="4320480" cy="810090"/>
          </a:xfrm>
          <a:prstGeom prst="wedgeRoundRectCallout">
            <a:avLst>
              <a:gd name="adj1" fmla="val -26010"/>
              <a:gd name="adj2" fmla="val -7156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속성이 널 값을 가진다고 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1600" dirty="0" smtClean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1520" y="1124744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무결성은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간에 적용되는 제약조건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모델에서는 두 객체 간의 관계를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0170" y="2276872"/>
            <a:ext cx="5303661" cy="436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02 </a:t>
            </a:r>
            <a:r>
              <a:rPr lang="ko-KR" altLang="en-US" sz="3200" dirty="0" smtClean="0"/>
              <a:t>관계 데이터 모델의 제약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8177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662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</a:t>
            </a:r>
            <a:r>
              <a:rPr lang="ko-KR" altLang="en-US"/>
              <a:t>데이터 </a:t>
            </a:r>
            <a:r>
              <a:rPr lang="ko-KR" altLang="en-US" smtClean="0"/>
              <a:t>모델의 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파일</a:t>
            </a:r>
            <a:r>
              <a:rPr lang="en-US" altLang="ko-KR" smtClean="0"/>
              <a:t>(file)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</a:t>
            </a:r>
            <a:r>
              <a:rPr lang="en-US" altLang="ko-KR" smtClean="0"/>
              <a:t> </a:t>
            </a:r>
            <a:r>
              <a:rPr lang="ko-KR" altLang="en-US" smtClean="0"/>
              <a:t>열</a:t>
            </a:r>
            <a:r>
              <a:rPr lang="en-US" altLang="ko-KR" smtClean="0"/>
              <a:t>, </a:t>
            </a:r>
            <a:r>
              <a:rPr lang="ko-KR" altLang="en-US" smtClean="0"/>
              <a:t>애트리뷰트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필드</a:t>
            </a:r>
            <a:r>
              <a:rPr lang="en-US" altLang="ko-KR" smtClean="0"/>
              <a:t>(field)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투플</a:t>
            </a:r>
            <a:r>
              <a:rPr lang="en-US" altLang="ko-KR" smtClean="0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행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관리 시스템 관점에서 레코드</a:t>
            </a:r>
            <a:r>
              <a:rPr lang="en-US" altLang="ko-KR" smtClean="0"/>
              <a:t>(record)</a:t>
            </a:r>
            <a:r>
              <a:rPr lang="ko-KR" altLang="en-US" smtClean="0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</a:t>
            </a:r>
            <a:r>
              <a:rPr lang="ko-KR" altLang="en-US" dirty="0" smtClean="0"/>
              <a:t>기본 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도메인</a:t>
            </a:r>
            <a:r>
              <a:rPr lang="en-US" altLang="ko-KR" dirty="0" smtClean="0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속성이 가질 수 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값을 입력 및 수정할 때 적합성 판단의 기준이 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 속성의 특성을 고려한 데이터 타입으로 정의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값을 아직 </a:t>
            </a:r>
            <a:r>
              <a:rPr lang="ko-KR" altLang="en-US" dirty="0"/>
              <a:t>모르거나 </a:t>
            </a:r>
            <a:r>
              <a:rPr lang="ko-KR" altLang="en-US" dirty="0" smtClean="0"/>
              <a:t>해당되는 값이 </a:t>
            </a:r>
            <a:r>
              <a:rPr lang="ko-KR" altLang="en-US" dirty="0"/>
              <a:t>없음을 </a:t>
            </a:r>
            <a:r>
              <a:rPr lang="ko-KR" altLang="en-US" dirty="0" smtClean="0"/>
              <a:t>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차수</a:t>
            </a:r>
            <a:r>
              <a:rPr lang="en-US" altLang="ko-KR" dirty="0" smtClean="0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카디널리티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cardicality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:p14="http://schemas.microsoft.com/office/powerpoint/2010/main" val="139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용어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&lt;</a:t>
            </a:r>
            <a:r>
              <a:rPr lang="ko-KR" altLang="en-US" smtClean="0"/>
              <a:t>고객 릴레이션의 차수는</a:t>
            </a:r>
            <a:r>
              <a:rPr lang="en-US" altLang="ko-KR" smtClean="0"/>
              <a:t> 6, </a:t>
            </a:r>
            <a:r>
              <a:rPr lang="ko-KR" altLang="en-US" smtClean="0"/>
              <a:t>카디널리티는</a:t>
            </a:r>
            <a:r>
              <a:rPr lang="en-US" altLang="ko-KR" smtClean="0"/>
              <a:t> 4&gt;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943835"/>
            <a:ext cx="8666607" cy="32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논리적 구조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 smtClean="0"/>
              <a:t>속성 이름으로 정의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고객</a:t>
            </a:r>
            <a:r>
              <a:rPr lang="en-US" altLang="ko-KR" smtClean="0"/>
              <a:t>(</a:t>
            </a:r>
            <a:r>
              <a:rPr lang="ko-KR" altLang="en-US" smtClean="0"/>
              <a:t>고객아이디</a:t>
            </a:r>
            <a:r>
              <a:rPr lang="en-US" altLang="ko-KR" smtClean="0"/>
              <a:t>, </a:t>
            </a:r>
            <a:r>
              <a:rPr lang="ko-KR" altLang="en-US" smtClean="0"/>
              <a:t>고객이름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등급</a:t>
            </a:r>
            <a:r>
              <a:rPr lang="en-US" altLang="ko-KR" smtClean="0"/>
              <a:t>, </a:t>
            </a:r>
            <a:r>
              <a:rPr lang="ko-KR" altLang="en-US" smtClean="0"/>
              <a:t>직업</a:t>
            </a:r>
            <a:r>
              <a:rPr lang="en-US" altLang="ko-KR" smtClean="0"/>
              <a:t>, </a:t>
            </a:r>
            <a:r>
              <a:rPr lang="ko-KR" altLang="en-US" smtClean="0"/>
              <a:t>적립금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 내포</a:t>
            </a:r>
            <a:r>
              <a:rPr lang="en-US" altLang="ko-KR" smtClean="0"/>
              <a:t>(relation intension)</a:t>
            </a:r>
            <a:r>
              <a:rPr lang="ko-KR" altLang="en-US" smtClean="0"/>
              <a:t>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 smtClean="0"/>
              <a:t>릴레이션</a:t>
            </a:r>
            <a:r>
              <a:rPr lang="ko-KR" altLang="en-US" smtClean="0"/>
              <a:t> 인스턴스</a:t>
            </a:r>
            <a:r>
              <a:rPr lang="en-US" altLang="ko-KR" smtClean="0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 </a:t>
            </a:r>
            <a:r>
              <a:rPr lang="ko-KR" altLang="en-US" smtClean="0"/>
              <a:t>외연</a:t>
            </a:r>
            <a:r>
              <a:rPr lang="en-US" altLang="ko-KR" smtClean="0"/>
              <a:t>(relation extension)</a:t>
            </a:r>
            <a:r>
              <a:rPr lang="ko-KR" altLang="en-US" smtClean="0"/>
              <a:t>이라고도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구성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" y="1808820"/>
            <a:ext cx="8858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구성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(database schema)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데이터베이스의 전체 구조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스키마의 모음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(database instance)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3896518"/>
            <a:ext cx="790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</TotalTime>
  <Words>1210</Words>
  <Application>Microsoft Office PowerPoint</Application>
  <PresentationFormat>화면 슬라이드 쇼(4:3)</PresentationFormat>
  <Paragraphs>219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HY견명조</vt:lpstr>
      <vt:lpstr>HY헤드라인M</vt:lpstr>
      <vt:lpstr>맑은 고딕</vt:lpstr>
      <vt:lpstr>Arial</vt:lpstr>
      <vt:lpstr>Arial Black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PowerPoint 프레젠테이션</vt:lpstr>
      <vt:lpstr>PowerPoint 프레젠테이션</vt:lpstr>
      <vt:lpstr>PowerPoint 프레젠테이션</vt:lpstr>
      <vt:lpstr>PowerPoint 프레젠테이션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268</cp:revision>
  <dcterms:created xsi:type="dcterms:W3CDTF">2012-07-23T02:34:37Z</dcterms:created>
  <dcterms:modified xsi:type="dcterms:W3CDTF">2020-04-09T02:01:52Z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