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65"/>
  </p:notesMasterIdLst>
  <p:sldIdLst>
    <p:sldId id="435" r:id="rId2"/>
    <p:sldId id="444" r:id="rId3"/>
    <p:sldId id="488" r:id="rId4"/>
    <p:sldId id="490" r:id="rId5"/>
    <p:sldId id="528" r:id="rId6"/>
    <p:sldId id="491" r:id="rId7"/>
    <p:sldId id="529" r:id="rId8"/>
    <p:sldId id="492" r:id="rId9"/>
    <p:sldId id="530" r:id="rId10"/>
    <p:sldId id="535" r:id="rId11"/>
    <p:sldId id="534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493" r:id="rId20"/>
    <p:sldId id="531" r:id="rId21"/>
    <p:sldId id="545" r:id="rId22"/>
    <p:sldId id="546" r:id="rId23"/>
    <p:sldId id="547" r:id="rId24"/>
    <p:sldId id="548" r:id="rId25"/>
    <p:sldId id="544" r:id="rId26"/>
    <p:sldId id="543" r:id="rId27"/>
    <p:sldId id="549" r:id="rId28"/>
    <p:sldId id="550" r:id="rId29"/>
    <p:sldId id="551" r:id="rId30"/>
    <p:sldId id="552" r:id="rId31"/>
    <p:sldId id="553" r:id="rId32"/>
    <p:sldId id="554" r:id="rId33"/>
    <p:sldId id="509" r:id="rId34"/>
    <p:sldId id="510" r:id="rId35"/>
    <p:sldId id="555" r:id="rId36"/>
    <p:sldId id="556" r:id="rId37"/>
    <p:sldId id="557" r:id="rId38"/>
    <p:sldId id="558" r:id="rId39"/>
    <p:sldId id="513" r:id="rId40"/>
    <p:sldId id="567" r:id="rId41"/>
    <p:sldId id="514" r:id="rId42"/>
    <p:sldId id="561" r:id="rId43"/>
    <p:sldId id="562" r:id="rId44"/>
    <p:sldId id="563" r:id="rId45"/>
    <p:sldId id="565" r:id="rId46"/>
    <p:sldId id="566" r:id="rId47"/>
    <p:sldId id="564" r:id="rId48"/>
    <p:sldId id="516" r:id="rId49"/>
    <p:sldId id="517" r:id="rId50"/>
    <p:sldId id="568" r:id="rId51"/>
    <p:sldId id="518" r:id="rId52"/>
    <p:sldId id="560" r:id="rId53"/>
    <p:sldId id="569" r:id="rId54"/>
    <p:sldId id="570" r:id="rId55"/>
    <p:sldId id="571" r:id="rId56"/>
    <p:sldId id="572" r:id="rId57"/>
    <p:sldId id="573" r:id="rId58"/>
    <p:sldId id="574" r:id="rId59"/>
    <p:sldId id="575" r:id="rId60"/>
    <p:sldId id="578" r:id="rId61"/>
    <p:sldId id="576" r:id="rId62"/>
    <p:sldId id="577" r:id="rId63"/>
    <p:sldId id="453" r:id="rId64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66"/>
      <p:bold r:id="rId67"/>
      <p:italic r:id="rId68"/>
      <p:boldItalic r:id="rId69"/>
    </p:embeddedFont>
    <p:embeddedFont>
      <p:font typeface="Arial Black" panose="020B0A04020102020204" pitchFamily="34" charset="0"/>
      <p:bold r:id="rId70"/>
    </p:embeddedFont>
    <p:embeddedFont>
      <p:font typeface="HY견명조" panose="02030600000101010101" pitchFamily="18" charset="-127"/>
      <p:regular r:id="rId71"/>
    </p:embeddedFont>
    <p:embeddedFont>
      <p:font typeface="Cambria Math" panose="02040503050406030204" pitchFamily="18" charset="0"/>
      <p:regular r:id="rId72"/>
    </p:embeddedFont>
    <p:embeddedFont>
      <p:font typeface="HY헤드라인M" panose="02030600000101010101" pitchFamily="18" charset="-127"/>
      <p:regular r:id="rId73"/>
    </p:embeddedFont>
    <p:embeddedFont>
      <p:font typeface="HY견고딕" panose="02030600000101010101" pitchFamily="18" charset="-127"/>
      <p:regular r:id="rId74"/>
    </p:embeddedFont>
    <p:embeddedFont>
      <p:font typeface="맑은 고딕" panose="020B0503020000020004" pitchFamily="50" charset="-127"/>
      <p:regular r:id="rId75"/>
      <p:bold r:id="rId76"/>
    </p:embeddedFont>
    <p:embeddedFont>
      <p:font typeface="Wingdings 2" panose="05020102010507070707" pitchFamily="18" charset="2"/>
      <p:regular r:id="rId7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999"/>
    <a:srgbClr val="FBEEED"/>
    <a:srgbClr val="E18079"/>
    <a:srgbClr val="401254"/>
    <a:srgbClr val="CCFF99"/>
    <a:srgbClr val="210E30"/>
    <a:srgbClr val="653F35"/>
    <a:srgbClr val="4F784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92" d="100"/>
          <a:sy n="92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16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font" Target="fonts/font9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3294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861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98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804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2628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815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2783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278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643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02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3123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3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07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2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96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43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81354" y="990600"/>
            <a:ext cx="8862646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4" y="1066800"/>
            <a:ext cx="8721969" cy="5410200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1297661" y="6096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1261" y="228600"/>
            <a:ext cx="5654895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15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5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16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6058" y="1538790"/>
            <a:ext cx="526297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6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관계 데이터 연산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관계 데이터 연산의 개념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관계 대수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관계 해석</a:t>
            </a:r>
          </a:p>
        </p:txBody>
      </p:sp>
    </p:spTree>
    <p:extLst>
      <p:ext uri="{BB962C8B-B14F-4D97-AF65-F5344CB8AC3E}">
        <p14:creationId xmlns:p14="http://schemas.microsoft.com/office/powerpoint/2010/main" val="34264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관계 대수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0" y="1262250"/>
            <a:ext cx="8254820" cy="26474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71" y="4033459"/>
            <a:ext cx="8236770" cy="253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ko-KR" altLang="en-US" dirty="0"/>
              <a:t>일반 집합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(union)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합병 가능한 두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합집합 </a:t>
            </a:r>
            <a:r>
              <a:rPr lang="en-US" altLang="ko-KR" dirty="0" smtClean="0"/>
              <a:t>: R∪S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속하거나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 속하는 모든 </a:t>
            </a:r>
            <a:r>
              <a:rPr lang="ko-KR" altLang="en-US" dirty="0" err="1" smtClean="0"/>
              <a:t>투플로</a:t>
            </a:r>
            <a:r>
              <a:rPr lang="ko-KR" altLang="en-US" dirty="0" smtClean="0"/>
              <a:t> 결과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결과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차수는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차수와 같음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카디널리티는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카디널리티를</a:t>
            </a:r>
            <a:r>
              <a:rPr lang="ko-KR" altLang="en-US" dirty="0" smtClean="0"/>
              <a:t> 더한 것과 </a:t>
            </a:r>
            <a:r>
              <a:rPr lang="ko-KR" altLang="en-US" b="1" u="sng" dirty="0" smtClean="0">
                <a:solidFill>
                  <a:srgbClr val="C00000"/>
                </a:solidFill>
              </a:rPr>
              <a:t>같거나</a:t>
            </a:r>
            <a:r>
              <a:rPr lang="ko-KR" altLang="en-US" dirty="0" smtClean="0"/>
              <a:t> 적어짐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교환적 </a:t>
            </a:r>
            <a:r>
              <a:rPr lang="ko-KR" altLang="en-US" dirty="0" smtClean="0"/>
              <a:t>특징이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R∪S</a:t>
            </a:r>
            <a:r>
              <a:rPr lang="ko-KR" altLang="en-US" dirty="0" smtClean="0"/>
              <a:t>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S∪R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결합적 특징이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(R∪S)∪T</a:t>
            </a:r>
            <a:r>
              <a:rPr lang="ko-KR" altLang="en-US" dirty="0" smtClean="0"/>
              <a:t>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R∪(S∪T)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986935" y="5004175"/>
            <a:ext cx="4660063" cy="78554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R∪S = {</a:t>
            </a:r>
            <a:r>
              <a:rPr lang="en-US" altLang="ko-KR" dirty="0" err="1" smtClean="0"/>
              <a:t>t|t∈R</a:t>
            </a:r>
            <a:r>
              <a:rPr lang="en-US" altLang="ko-KR" dirty="0" smtClean="0"/>
              <a:t> ∨ </a:t>
            </a:r>
            <a:r>
              <a:rPr lang="en-US" altLang="ko-KR" dirty="0" err="1" smtClean="0"/>
              <a:t>t∈S</a:t>
            </a:r>
            <a:r>
              <a:rPr lang="en-US" altLang="ko-KR" dirty="0" smtClean="0"/>
              <a:t>}</a:t>
            </a:r>
          </a:p>
          <a:p>
            <a:pPr algn="ctr"/>
            <a:r>
              <a:rPr lang="en-US" altLang="ko-KR" dirty="0" smtClean="0"/>
              <a:t>R, S</a:t>
            </a:r>
            <a:r>
              <a:rPr lang="ko-KR" altLang="en-US" dirty="0" smtClean="0"/>
              <a:t>에 속하는 모든 튜플의 집합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716905" y="4775402"/>
            <a:ext cx="936104" cy="4575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7293" y="4014186"/>
            <a:ext cx="690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max(Card(R), Card(S)) &lt;= </a:t>
            </a:r>
            <a:r>
              <a:rPr lang="en-US" altLang="ko-KR" b="1" dirty="0">
                <a:solidFill>
                  <a:srgbClr val="C00000"/>
                </a:solidFill>
              </a:rPr>
              <a:t>Card(R U S</a:t>
            </a:r>
            <a:r>
              <a:rPr lang="en-US" altLang="ko-KR" b="1" dirty="0" smtClean="0">
                <a:solidFill>
                  <a:srgbClr val="C00000"/>
                </a:solidFill>
              </a:rPr>
              <a:t>) &lt;= Card(R) + Card(S) 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관계 대수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50" y="1226346"/>
            <a:ext cx="6267450" cy="537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일반 집합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교집합</a:t>
            </a:r>
            <a:r>
              <a:rPr lang="en-US" altLang="ko-KR" dirty="0" smtClean="0"/>
              <a:t>(intersection)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합병 가능한 두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교집합 </a:t>
            </a:r>
            <a:r>
              <a:rPr lang="en-US" altLang="ko-KR" dirty="0" smtClean="0"/>
              <a:t>: R∩S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 공통으로 속하는 </a:t>
            </a:r>
            <a:r>
              <a:rPr lang="ko-KR" altLang="en-US" dirty="0" err="1" smtClean="0"/>
              <a:t>투플로</a:t>
            </a:r>
            <a:r>
              <a:rPr lang="ko-KR" altLang="en-US" dirty="0" smtClean="0"/>
              <a:t> 결과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결과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차수는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차수와 같음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카디널리티는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어떤 </a:t>
            </a:r>
            <a:r>
              <a:rPr lang="ko-KR" altLang="en-US" dirty="0" err="1" smtClean="0"/>
              <a:t>카디널리티보다</a:t>
            </a:r>
            <a:r>
              <a:rPr lang="ko-KR" altLang="en-US" dirty="0" smtClean="0"/>
              <a:t> 크지 않음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교환적 특징이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R∩S</a:t>
            </a:r>
            <a:r>
              <a:rPr lang="ko-KR" altLang="en-US" dirty="0" smtClean="0"/>
              <a:t>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S∩R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결합적 특징이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(R∩S)∩T</a:t>
            </a:r>
            <a:r>
              <a:rPr lang="ko-KR" altLang="en-US" dirty="0" smtClean="0"/>
              <a:t>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R∩(S∩T)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673828" y="4856886"/>
            <a:ext cx="5038632" cy="78554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R∩S = {</a:t>
            </a:r>
            <a:r>
              <a:rPr lang="en-US" altLang="ko-KR" dirty="0" err="1" smtClean="0"/>
              <a:t>t|t∈R</a:t>
            </a:r>
            <a:r>
              <a:rPr lang="en-US" altLang="ko-KR" dirty="0" smtClean="0"/>
              <a:t> ∧ </a:t>
            </a:r>
            <a:r>
              <a:rPr lang="en-US" altLang="ko-KR" dirty="0" err="1" smtClean="0"/>
              <a:t>t∈S</a:t>
            </a:r>
            <a:r>
              <a:rPr lang="en-US" altLang="ko-KR" dirty="0" smtClean="0"/>
              <a:t>}</a:t>
            </a:r>
          </a:p>
          <a:p>
            <a:pPr algn="ctr"/>
            <a:r>
              <a:rPr lang="en-US" altLang="ko-KR" dirty="0" smtClean="0"/>
              <a:t>R, S </a:t>
            </a:r>
            <a:r>
              <a:rPr lang="ko-KR" altLang="en-US" dirty="0" smtClean="0"/>
              <a:t>양쪽 모두에 속하는 모든 </a:t>
            </a:r>
            <a:r>
              <a:rPr lang="ko-KR" altLang="en-US" dirty="0" err="1" smtClean="0"/>
              <a:t>튜플의</a:t>
            </a:r>
            <a:r>
              <a:rPr lang="ko-KR" altLang="en-US" dirty="0" smtClean="0"/>
              <a:t> 집합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356865" y="4628113"/>
            <a:ext cx="936104" cy="4575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7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관계 대수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898830"/>
            <a:ext cx="63055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일반 집합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차집합</a:t>
            </a:r>
            <a:r>
              <a:rPr lang="en-US" altLang="ko-KR" dirty="0" smtClean="0"/>
              <a:t>(difference)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합병 가능한 두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차집합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R–S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에는 존재하지만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에는 존재하지 않는 </a:t>
            </a:r>
            <a:r>
              <a:rPr lang="ko-KR" altLang="en-US" dirty="0" err="1" smtClean="0"/>
              <a:t>투플로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결과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결과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차수는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차수와 같음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R–S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카디널리티는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카디널리티와</a:t>
            </a:r>
            <a:r>
              <a:rPr lang="ko-KR" altLang="en-US" dirty="0" smtClean="0"/>
              <a:t> 같거나 적음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S–R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카디널리티는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카디널리티와</a:t>
            </a:r>
            <a:r>
              <a:rPr lang="ko-KR" altLang="en-US" dirty="0" smtClean="0"/>
              <a:t> 같거나 적음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교환적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결합적 특징이 없음</a:t>
            </a:r>
            <a:endParaRPr lang="en-US" altLang="ko-KR" dirty="0" smtClean="0"/>
          </a:p>
        </p:txBody>
      </p:sp>
      <p:sp>
        <p:nvSpPr>
          <p:cNvPr id="4" name="타원 3"/>
          <p:cNvSpPr/>
          <p:nvPr/>
        </p:nvSpPr>
        <p:spPr>
          <a:xfrm>
            <a:off x="1151620" y="5520030"/>
            <a:ext cx="936104" cy="4575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66655" y="5748803"/>
            <a:ext cx="5514655" cy="78554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R-S = {</a:t>
            </a:r>
            <a:r>
              <a:rPr lang="en-US" altLang="ko-KR" dirty="0" err="1" smtClean="0"/>
              <a:t>t|t∈R</a:t>
            </a:r>
            <a:r>
              <a:rPr lang="en-US" altLang="ko-KR" dirty="0" smtClean="0"/>
              <a:t> ∧ t ∈S}</a:t>
            </a:r>
          </a:p>
          <a:p>
            <a:pPr algn="ctr"/>
            <a:r>
              <a:rPr lang="en-US" altLang="ko-KR" dirty="0" smtClean="0"/>
              <a:t>R</a:t>
            </a:r>
            <a:r>
              <a:rPr lang="ko-KR" altLang="en-US" dirty="0" smtClean="0"/>
              <a:t>에는 속하고</a:t>
            </a:r>
            <a:r>
              <a:rPr lang="en-US" altLang="ko-KR" dirty="0" smtClean="0"/>
              <a:t>, S</a:t>
            </a:r>
            <a:r>
              <a:rPr lang="ko-KR" altLang="en-US" dirty="0" smtClean="0"/>
              <a:t>에는 속하지 않는 모든 튜플의 집합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022050" y="5913276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관계 대수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83795"/>
            <a:ext cx="63912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일반 집합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카티션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프로덕트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cartesian</a:t>
            </a:r>
            <a:r>
              <a:rPr lang="en-US" altLang="ko-KR" dirty="0" smtClean="0"/>
              <a:t> product)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카티션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R</a:t>
            </a:r>
            <a:r>
              <a:rPr lang="en-US" altLang="ko-KR" dirty="0" smtClean="0">
                <a:sym typeface="Wingdings 2"/>
              </a:rPr>
              <a:t></a:t>
            </a:r>
            <a:r>
              <a:rPr lang="en-US" altLang="ko-KR" dirty="0" smtClean="0"/>
              <a:t>S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 속한 각 </a:t>
            </a:r>
            <a:r>
              <a:rPr lang="ko-KR" altLang="en-US" dirty="0" err="1" smtClean="0"/>
              <a:t>투플과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 속한 각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모두 연결하여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만들어진 새로운 </a:t>
            </a:r>
            <a:r>
              <a:rPr lang="ko-KR" altLang="en-US" dirty="0" err="1" smtClean="0"/>
              <a:t>투플로</a:t>
            </a:r>
            <a:r>
              <a:rPr lang="ko-KR" altLang="en-US" dirty="0" smtClean="0"/>
              <a:t> 결과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결과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차수는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ko-KR" altLang="en-US" b="1" dirty="0" smtClean="0">
                <a:solidFill>
                  <a:srgbClr val="C00000"/>
                </a:solidFill>
              </a:rPr>
              <a:t>차수</a:t>
            </a:r>
            <a:r>
              <a:rPr lang="ko-KR" altLang="en-US" dirty="0" smtClean="0"/>
              <a:t>를 더한 것과 같음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카디널리티는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카디널리티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곱한 것과 같음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교환적 특징이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R</a:t>
            </a:r>
            <a:r>
              <a:rPr lang="en-US" altLang="ko-KR" dirty="0" smtClean="0">
                <a:sym typeface="Wingdings 2"/>
              </a:rPr>
              <a:t></a:t>
            </a:r>
            <a:r>
              <a:rPr lang="en-US" altLang="ko-KR" dirty="0" smtClean="0"/>
              <a:t>S</a:t>
            </a:r>
            <a:r>
              <a:rPr lang="ko-KR" altLang="en-US" dirty="0" smtClean="0"/>
              <a:t>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S</a:t>
            </a:r>
            <a:r>
              <a:rPr lang="en-US" altLang="ko-KR" dirty="0" smtClean="0">
                <a:sym typeface="Wingdings 2"/>
              </a:rPr>
              <a:t></a:t>
            </a:r>
            <a:r>
              <a:rPr lang="en-US" altLang="ko-KR" dirty="0" smtClean="0"/>
              <a:t>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결합적 특징이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(R</a:t>
            </a:r>
            <a:r>
              <a:rPr lang="en-US" altLang="ko-KR" dirty="0" smtClean="0">
                <a:sym typeface="Wingdings 2"/>
              </a:rPr>
              <a:t></a:t>
            </a:r>
            <a:r>
              <a:rPr lang="en-US" altLang="ko-KR" dirty="0" smtClean="0"/>
              <a:t>S)</a:t>
            </a:r>
            <a:r>
              <a:rPr lang="en-US" altLang="ko-KR" dirty="0" smtClean="0">
                <a:sym typeface="Wingdings 2"/>
              </a:rPr>
              <a:t></a:t>
            </a:r>
            <a:r>
              <a:rPr lang="en-US" altLang="ko-KR" dirty="0" smtClean="0"/>
              <a:t>T</a:t>
            </a:r>
            <a:r>
              <a:rPr lang="ko-KR" altLang="en-US" dirty="0" smtClean="0"/>
              <a:t>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en-US" altLang="ko-KR" dirty="0" smtClean="0">
                <a:sym typeface="Wingdings 2"/>
              </a:rPr>
              <a:t></a:t>
            </a:r>
            <a:r>
              <a:rPr lang="en-US" altLang="ko-KR" dirty="0" smtClean="0"/>
              <a:t>(S</a:t>
            </a:r>
            <a:r>
              <a:rPr lang="en-US" altLang="ko-KR" dirty="0" smtClean="0">
                <a:sym typeface="Wingdings 2"/>
              </a:rPr>
              <a:t></a:t>
            </a:r>
            <a:r>
              <a:rPr lang="en-US" altLang="ko-KR" dirty="0" smtClean="0"/>
              <a:t>T)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451431" y="5118733"/>
            <a:ext cx="5396044" cy="78554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R×S </a:t>
            </a:r>
            <a:r>
              <a:rPr lang="ko-KR" altLang="en-US" dirty="0" smtClean="0"/>
              <a:t>＝ </a:t>
            </a:r>
            <a:r>
              <a:rPr lang="en-US" altLang="ko-KR" dirty="0" smtClean="0"/>
              <a:t>{ </a:t>
            </a:r>
            <a:r>
              <a:rPr lang="en-US" altLang="ko-KR" dirty="0" err="1" smtClean="0"/>
              <a:t>r·s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r∈R</a:t>
            </a:r>
            <a:r>
              <a:rPr lang="en-US" altLang="ko-KR" dirty="0" smtClean="0"/>
              <a:t> ∧ </a:t>
            </a:r>
            <a:r>
              <a:rPr lang="en-US" altLang="ko-KR" dirty="0" err="1" smtClean="0"/>
              <a:t>s∈S</a:t>
            </a:r>
            <a:r>
              <a:rPr lang="en-US" altLang="ko-KR" dirty="0" smtClean="0"/>
              <a:t> }</a:t>
            </a:r>
          </a:p>
          <a:p>
            <a:pPr algn="ctr"/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접속인 모든 튜플의 집합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131840" y="4906669"/>
            <a:ext cx="936104" cy="4575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7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관계 대수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40" y="998730"/>
            <a:ext cx="5070960" cy="585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순수 관계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(relational operation)</a:t>
            </a:r>
            <a:endParaRPr lang="ko-KR" altLang="en-US" dirty="0"/>
          </a:p>
          <a:p>
            <a:pPr lvl="1"/>
            <a:r>
              <a:rPr lang="ko-KR" altLang="en-US" dirty="0" err="1"/>
              <a:t>릴레이션의</a:t>
            </a:r>
            <a:r>
              <a:rPr lang="ko-KR" altLang="en-US" dirty="0"/>
              <a:t> 구조와 특성을 이용하는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2021621"/>
            <a:ext cx="8127395" cy="47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데이터 연산의 개념과 종류를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 집합 연산자와 순수 관계 연산자의 차이를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 집합 연산자와 순수 관계 연산자를 이용해 질의를 표현하는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관계 해석의 개념을 간단히 정리해본다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043735"/>
            <a:ext cx="5654040" cy="41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97475" y="1140544"/>
                <a:ext cx="8730020" cy="5543705"/>
              </a:xfrm>
            </p:spPr>
            <p:txBody>
              <a:bodyPr/>
              <a:lstStyle/>
              <a:p>
                <a:r>
                  <a:rPr lang="ko-KR" altLang="en-US" dirty="0" smtClean="0"/>
                  <a:t>순수 관계 연산자</a:t>
                </a:r>
                <a:r>
                  <a:rPr lang="en-US" altLang="ko-KR" dirty="0" smtClean="0"/>
                  <a:t> – </a:t>
                </a:r>
                <a:r>
                  <a:rPr lang="ko-KR" altLang="en-US" dirty="0" err="1"/>
                  <a:t>셀</a:t>
                </a:r>
                <a:r>
                  <a:rPr lang="ko-KR" altLang="en-US" dirty="0" err="1" smtClean="0"/>
                  <a:t>렉트</a:t>
                </a:r>
                <a:r>
                  <a:rPr lang="en-US" altLang="ko-KR" dirty="0" smtClean="0"/>
                  <a:t>(select)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err="1" smtClean="0"/>
                  <a:t>릴레이션에서</a:t>
                </a:r>
                <a:r>
                  <a:rPr lang="ko-KR" altLang="en-US" dirty="0" smtClean="0"/>
                  <a:t> 조건을 만족하는 </a:t>
                </a:r>
                <a:r>
                  <a:rPr lang="ko-KR" altLang="en-US" dirty="0" err="1" smtClean="0"/>
                  <a:t>투플만</a:t>
                </a:r>
                <a:r>
                  <a:rPr lang="ko-KR" altLang="en-US" dirty="0" smtClean="0"/>
                  <a:t> 선택하여 결과 </a:t>
                </a:r>
                <a:r>
                  <a:rPr lang="ko-KR" altLang="en-US" dirty="0" err="1" smtClean="0"/>
                  <a:t>릴레이션을</a:t>
                </a:r>
                <a:r>
                  <a:rPr lang="ko-KR" altLang="en-US" dirty="0" smtClean="0"/>
                  <a:t> 구성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하나의 </a:t>
                </a:r>
                <a:r>
                  <a:rPr lang="ko-KR" altLang="en-US" dirty="0" err="1" smtClean="0"/>
                  <a:t>릴레이션을</a:t>
                </a:r>
                <a:r>
                  <a:rPr lang="ko-KR" altLang="en-US" dirty="0" smtClean="0"/>
                  <a:t> 대상으로 연산을 수행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수학적 표현법 </a:t>
                </a:r>
                <a:r>
                  <a:rPr lang="en-US" altLang="ko-KR" dirty="0" smtClean="0"/>
                  <a:t>: </a:t>
                </a:r>
                <a:r>
                  <a:rPr lang="el-GR" altLang="ko-KR" dirty="0" smtClean="0"/>
                  <a:t>σ</a:t>
                </a:r>
                <a:r>
                  <a:rPr lang="ko-KR" altLang="en-US" baseline="-25000" dirty="0" err="1" smtClean="0"/>
                  <a:t>조건식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릴레이션</a:t>
                </a:r>
                <a:r>
                  <a:rPr lang="en-US" altLang="ko-KR" dirty="0" smtClean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데이터 언어적 표현법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릴레이션</a:t>
                </a:r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where  </a:t>
                </a:r>
                <a:r>
                  <a:rPr lang="ko-KR" altLang="en-US" dirty="0" err="1" smtClean="0"/>
                  <a:t>조건식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err="1" smtClean="0"/>
                  <a:t>조건식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err="1" smtClean="0"/>
                  <a:t>비교식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프레디킷</a:t>
                </a:r>
                <a:r>
                  <a:rPr lang="en-US" altLang="ko-KR" dirty="0" smtClean="0"/>
                  <a:t>(predicate)</a:t>
                </a:r>
                <a:r>
                  <a:rPr lang="ko-KR" altLang="en-US" dirty="0" smtClean="0"/>
                  <a:t>이라고도 함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/>
                  <a:t>속성과 상수의 비교나 속성들 간의 비교로 표현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/>
                  <a:t>비교 연산자</a:t>
                </a:r>
                <a:r>
                  <a:rPr lang="en-US" altLang="ko-KR" dirty="0" smtClean="0"/>
                  <a:t>(&gt;, ≥, &lt;, ≤, =, ≠)</a:t>
                </a:r>
                <a:r>
                  <a:rPr lang="ko-KR" altLang="en-US" dirty="0" smtClean="0"/>
                  <a:t>와 논리 연산자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¬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를 이용해 작성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97475" y="1140544"/>
                <a:ext cx="8730020" cy="5543705"/>
              </a:xfrm>
              <a:blipFill rotWithShape="0">
                <a:blip r:embed="rId2"/>
                <a:stretch>
                  <a:fillRect l="-978" t="-8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모서리가 둥근 직사각형 3"/>
          <p:cNvSpPr/>
          <p:nvPr/>
        </p:nvSpPr>
        <p:spPr>
          <a:xfrm>
            <a:off x="1196625" y="5769260"/>
            <a:ext cx="6438071" cy="643807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ko-KR" dirty="0" smtClean="0"/>
              <a:t>σ </a:t>
            </a:r>
            <a:r>
              <a:rPr lang="ko-KR" altLang="en-US" baseline="-25000" dirty="0" smtClean="0"/>
              <a:t>점수≥</a:t>
            </a:r>
            <a:r>
              <a:rPr lang="en-US" altLang="ko-KR" baseline="-25000" dirty="0" smtClean="0"/>
              <a:t>80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3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순수 관계 연산자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셀렉트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68" y="1853825"/>
            <a:ext cx="6981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순수 관계 연산자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셀렉트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673805"/>
            <a:ext cx="8629650" cy="3019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85" y="4696230"/>
            <a:ext cx="5649626" cy="197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순수 관계 연산자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셀렉트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583795"/>
            <a:ext cx="8667750" cy="2657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745" y="4284095"/>
            <a:ext cx="6492032" cy="2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순수 관계 연산자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셀렉트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30" y="1538545"/>
            <a:ext cx="8439150" cy="4438650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3311860" y="6039290"/>
            <a:ext cx="5489915" cy="512145"/>
          </a:xfrm>
          <a:prstGeom prst="wedgeRoundRectCallout">
            <a:avLst>
              <a:gd name="adj1" fmla="val -25430"/>
              <a:gd name="adj2" fmla="val -127622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결과 </a:t>
            </a:r>
            <a:r>
              <a:rPr lang="ko-KR" altLang="en-US" sz="1600" dirty="0" err="1">
                <a:solidFill>
                  <a:schemeClr val="tx1"/>
                </a:solidFill>
              </a:rPr>
              <a:t>릴레이션은</a:t>
            </a:r>
            <a:r>
              <a:rPr lang="ko-KR" altLang="en-US" sz="1600" dirty="0">
                <a:solidFill>
                  <a:schemeClr val="tx1"/>
                </a:solidFill>
              </a:rPr>
              <a:t> 연산 대상 </a:t>
            </a:r>
            <a:r>
              <a:rPr lang="ko-KR" altLang="en-US" sz="1600" dirty="0" err="1">
                <a:solidFill>
                  <a:schemeClr val="tx1"/>
                </a:solidFill>
              </a:rPr>
              <a:t>릴레이션의</a:t>
            </a:r>
            <a:r>
              <a:rPr lang="ko-KR" altLang="en-US" sz="1600" dirty="0">
                <a:solidFill>
                  <a:schemeClr val="tx1"/>
                </a:solidFill>
              </a:rPr>
              <a:t> 수평적 </a:t>
            </a:r>
            <a:r>
              <a:rPr lang="ko-KR" altLang="en-US" sz="1600" dirty="0" smtClean="0">
                <a:solidFill>
                  <a:schemeClr val="tx1"/>
                </a:solidFill>
              </a:rPr>
              <a:t>부분집합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1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순수 관계 연산자</a:t>
            </a:r>
            <a:r>
              <a:rPr lang="en-US" altLang="ko-KR" dirty="0"/>
              <a:t> – </a:t>
            </a:r>
            <a:r>
              <a:rPr lang="ko-KR" altLang="en-US" dirty="0" err="1"/>
              <a:t>셀렉트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교환적 특징이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4732" y="2393885"/>
            <a:ext cx="7940190" cy="1015689"/>
          </a:xfrm>
          <a:prstGeom prst="roundRect">
            <a:avLst>
              <a:gd name="adj" fmla="val 6179"/>
            </a:avLst>
          </a:prstGeom>
          <a:solidFill>
            <a:srgbClr val="FBEEED"/>
          </a:solidFill>
          <a:ln>
            <a:solidFill>
              <a:srgbClr val="E1807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6545" y="3989570"/>
            <a:ext cx="7940190" cy="1015689"/>
          </a:xfrm>
          <a:prstGeom prst="roundRect">
            <a:avLst>
              <a:gd name="adj" fmla="val 6179"/>
            </a:avLst>
          </a:prstGeom>
          <a:solidFill>
            <a:srgbClr val="FBEEED"/>
          </a:solidFill>
          <a:ln>
            <a:solidFill>
              <a:srgbClr val="E1807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085" t="15627" r="13802" b="10350"/>
          <a:stretch/>
        </p:blipFill>
        <p:spPr>
          <a:xfrm>
            <a:off x="566555" y="2663915"/>
            <a:ext cx="6660740" cy="4950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2916" b="11661"/>
          <a:stretch/>
        </p:blipFill>
        <p:spPr>
          <a:xfrm>
            <a:off x="590041" y="4232859"/>
            <a:ext cx="7492350" cy="5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9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순수 관계 </a:t>
                </a:r>
                <a:r>
                  <a:rPr lang="ko-KR" altLang="en-US" dirty="0" smtClean="0"/>
                  <a:t>연산자 </a:t>
                </a:r>
                <a:r>
                  <a:rPr lang="en-US" altLang="ko-KR" dirty="0" smtClean="0"/>
                  <a:t>– </a:t>
                </a:r>
                <a:r>
                  <a:rPr lang="ko-KR" altLang="en-US" dirty="0" smtClean="0"/>
                  <a:t>프로젝트</a:t>
                </a:r>
                <a:r>
                  <a:rPr lang="en-US" altLang="ko-KR" dirty="0" smtClean="0"/>
                  <a:t>(project)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err="1" smtClean="0"/>
                  <a:t>릴레이션에서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선택한 속성의 값으로 결과 </a:t>
                </a:r>
                <a:r>
                  <a:rPr lang="ko-KR" altLang="en-US" dirty="0" err="1" smtClean="0"/>
                  <a:t>릴레이션을</a:t>
                </a:r>
                <a:r>
                  <a:rPr lang="ko-KR" altLang="en-US" dirty="0" smtClean="0"/>
                  <a:t> 구성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하나의 </a:t>
                </a:r>
                <a:r>
                  <a:rPr lang="ko-KR" altLang="en-US" dirty="0" err="1"/>
                  <a:t>릴레이션을</a:t>
                </a:r>
                <a:r>
                  <a:rPr lang="ko-KR" altLang="en-US" dirty="0"/>
                  <a:t> 대상으로 연산을 수행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수학적 표현법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ko-KR" altLang="en-US" baseline="-25000" dirty="0" smtClean="0"/>
                  <a:t>속성리스트</a:t>
                </a:r>
                <a:r>
                  <a:rPr lang="en-US" altLang="ko-KR" dirty="0" smtClean="0"/>
                  <a:t>(</a:t>
                </a:r>
                <a:r>
                  <a:rPr lang="ko-KR" altLang="en-US" dirty="0" err="1"/>
                  <a:t>릴레이션</a:t>
                </a:r>
                <a:r>
                  <a:rPr lang="en-US" altLang="ko-KR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데이터 언어적 표현법</a:t>
                </a:r>
                <a:r>
                  <a:rPr lang="en-US" altLang="ko-KR" dirty="0"/>
                  <a:t> : </a:t>
                </a:r>
                <a:r>
                  <a:rPr lang="ko-KR" altLang="en-US" dirty="0" err="1" smtClean="0"/>
                  <a:t>릴레이션</a:t>
                </a:r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속성리스트</a:t>
                </a:r>
                <a:r>
                  <a:rPr lang="en-US" altLang="ko-KR" dirty="0" smtClean="0"/>
                  <a:t>]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 rotWithShape="1">
                <a:blip r:embed="rId2"/>
                <a:stretch>
                  <a:fillRect l="-909" t="-8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1331640" y="4190060"/>
            <a:ext cx="6599024" cy="751108"/>
            <a:chOff x="704527" y="1736812"/>
            <a:chExt cx="8856985" cy="126014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920552" y="1916832"/>
              <a:ext cx="8640960" cy="1080120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l-GR" altLang="ko-KR" dirty="0" smtClean="0"/>
                <a:t>π </a:t>
              </a:r>
              <a:r>
                <a:rPr lang="ko-KR" altLang="en-US" baseline="-25000" dirty="0" smtClean="0"/>
                <a:t>이름</a:t>
              </a:r>
              <a:r>
                <a:rPr lang="en-US" altLang="ko-KR" baseline="-25000" dirty="0" smtClean="0"/>
                <a:t>, </a:t>
              </a:r>
              <a:r>
                <a:rPr lang="ko-KR" altLang="en-US" baseline="-25000" dirty="0" smtClean="0"/>
                <a:t>전공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학생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704527" y="1736812"/>
              <a:ext cx="690334" cy="60404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136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순수 관계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63815"/>
            <a:ext cx="6972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79388" y="77370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순수 관계 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201178"/>
            <a:ext cx="8370277" cy="38029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85" y="4884870"/>
            <a:ext cx="5649626" cy="19731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1620" y="333899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김현준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정소화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원유선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정지</a:t>
            </a:r>
            <a:r>
              <a:rPr lang="ko-KR" altLang="en-US" sz="1600" b="1" dirty="0"/>
              <a:t>영</a:t>
            </a: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2141730" y="3474005"/>
            <a:ext cx="1170130" cy="141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순수 관계 연산자 </a:t>
            </a:r>
            <a:r>
              <a:rPr lang="en-US" altLang="ko-KR" dirty="0"/>
              <a:t>– </a:t>
            </a:r>
            <a:r>
              <a:rPr lang="ko-KR" altLang="en-US" dirty="0"/>
              <a:t>프로젝트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714500"/>
            <a:ext cx="8639175" cy="3429000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971600" y="5478547"/>
            <a:ext cx="6255695" cy="630070"/>
          </a:xfrm>
          <a:prstGeom prst="wedgeRoundRectCallout">
            <a:avLst>
              <a:gd name="adj1" fmla="val -21914"/>
              <a:gd name="adj2" fmla="val -97613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결과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릴레이션에서</a:t>
            </a:r>
            <a:r>
              <a:rPr lang="ko-KR" altLang="en-US" sz="1600" dirty="0" smtClean="0">
                <a:solidFill>
                  <a:schemeClr val="tx1"/>
                </a:solidFill>
              </a:rPr>
              <a:t> 동일한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투플은</a:t>
            </a:r>
            <a:r>
              <a:rPr lang="ko-KR" altLang="en-US" sz="1600" dirty="0" smtClean="0">
                <a:solidFill>
                  <a:schemeClr val="tx1"/>
                </a:solidFill>
              </a:rPr>
              <a:t> 중복되지 않고 한 번만 나타남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6965" y="423909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C00000"/>
                </a:solidFill>
              </a:rPr>
              <a:t>중복 결과값 제거</a:t>
            </a:r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연산의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모델 </a:t>
            </a:r>
            <a:r>
              <a:rPr lang="en-US" altLang="ko-KR" dirty="0"/>
              <a:t>= </a:t>
            </a:r>
            <a:r>
              <a:rPr lang="ko-KR" altLang="en-US" dirty="0"/>
              <a:t>데이터 구조 </a:t>
            </a:r>
            <a:r>
              <a:rPr lang="en-US" altLang="ko-KR"/>
              <a:t>+ </a:t>
            </a:r>
            <a:r>
              <a:rPr lang="ko-KR" altLang="en-US" smtClean="0"/>
              <a:t>연산 </a:t>
            </a:r>
            <a:r>
              <a:rPr lang="en-US" altLang="ko-KR" smtClean="0"/>
              <a:t>+ </a:t>
            </a:r>
            <a:r>
              <a:rPr lang="ko-KR" altLang="en-US" smtClean="0"/>
              <a:t>제약조건</a:t>
            </a:r>
            <a:endParaRPr lang="ko-KR" altLang="en-US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2213865"/>
            <a:ext cx="58674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5" name="내용 개체 틀 7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순수 관계 연산자 </a:t>
            </a:r>
            <a:r>
              <a:rPr lang="en-US" altLang="ko-KR" smtClean="0"/>
              <a:t>– </a:t>
            </a:r>
            <a:r>
              <a:rPr lang="ko-KR" altLang="en-US" smtClean="0"/>
              <a:t>프로젝트</a:t>
            </a:r>
            <a:endParaRPr lang="en-US" altLang="ko-KR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480581"/>
            <a:ext cx="6192458" cy="5323794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6102170" y="4689139"/>
            <a:ext cx="2520280" cy="1350151"/>
          </a:xfrm>
          <a:prstGeom prst="wedgeRoundRectCallout">
            <a:avLst>
              <a:gd name="adj1" fmla="val -68861"/>
              <a:gd name="adj2" fmla="val 362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결과 </a:t>
            </a:r>
            <a:r>
              <a:rPr lang="ko-KR" altLang="en-US" sz="1600" dirty="0" err="1">
                <a:solidFill>
                  <a:schemeClr val="tx1"/>
                </a:solidFill>
              </a:rPr>
              <a:t>릴레이션은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연산 </a:t>
            </a:r>
            <a:r>
              <a:rPr lang="ko-KR" altLang="en-US" sz="1600" dirty="0">
                <a:solidFill>
                  <a:schemeClr val="tx1"/>
                </a:solidFill>
              </a:rPr>
              <a:t>대상 </a:t>
            </a:r>
            <a:r>
              <a:rPr lang="ko-KR" altLang="en-US" sz="1600" dirty="0" err="1">
                <a:solidFill>
                  <a:schemeClr val="tx1"/>
                </a:solidFill>
              </a:rPr>
              <a:t>릴레이션의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수직적 부분집합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97474" y="1140544"/>
                <a:ext cx="8775025" cy="554370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순수 관계 연산자 </a:t>
                </a:r>
                <a:r>
                  <a:rPr lang="en-US" altLang="ko-KR" dirty="0"/>
                  <a:t>– </a:t>
                </a:r>
                <a:r>
                  <a:rPr lang="ko-KR" altLang="en-US" dirty="0" smtClean="0"/>
                  <a:t>조</a:t>
                </a:r>
                <a:r>
                  <a:rPr lang="ko-KR" altLang="en-US" dirty="0"/>
                  <a:t>인</a:t>
                </a:r>
                <a:r>
                  <a:rPr lang="en-US" altLang="ko-KR" dirty="0" smtClean="0"/>
                  <a:t>(join)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조인 속성을 이용해 두 </a:t>
                </a:r>
                <a:r>
                  <a:rPr lang="ko-KR" altLang="en-US" dirty="0" err="1" smtClean="0"/>
                  <a:t>릴레이션을</a:t>
                </a:r>
                <a:r>
                  <a:rPr lang="ko-KR" altLang="en-US" dirty="0" smtClean="0"/>
                  <a:t> 조합하여 결과 </a:t>
                </a:r>
                <a:r>
                  <a:rPr lang="ko-KR" altLang="en-US" dirty="0" err="1" smtClean="0"/>
                  <a:t>릴레이션을</a:t>
                </a:r>
                <a:r>
                  <a:rPr lang="ko-KR" altLang="en-US" dirty="0" smtClean="0"/>
                  <a:t> 구성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/>
                  <a:t>조인 속성의 값이 같은 </a:t>
                </a:r>
                <a:r>
                  <a:rPr lang="ko-KR" altLang="en-US" dirty="0" err="1" smtClean="0"/>
                  <a:t>투플만</a:t>
                </a:r>
                <a:r>
                  <a:rPr lang="ko-KR" altLang="en-US" dirty="0" smtClean="0"/>
                  <a:t> 연결하여 생성된 </a:t>
                </a:r>
                <a:r>
                  <a:rPr lang="ko-KR" altLang="en-US" dirty="0" err="1" smtClean="0"/>
                  <a:t>투플을</a:t>
                </a:r>
                <a:r>
                  <a:rPr lang="ko-KR" altLang="en-US" dirty="0" smtClean="0"/>
                  <a:t> 결과 </a:t>
                </a:r>
                <a:r>
                  <a:rPr lang="ko-KR" altLang="en-US" dirty="0" err="1" smtClean="0"/>
                  <a:t>릴레이션에</a:t>
                </a:r>
                <a:r>
                  <a:rPr lang="ko-KR" altLang="en-US" dirty="0" smtClean="0"/>
                  <a:t> 포함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/>
                  <a:t>조인 </a:t>
                </a:r>
                <a:r>
                  <a:rPr lang="ko-KR" altLang="en-US" dirty="0"/>
                  <a:t>속성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두 </a:t>
                </a:r>
                <a:r>
                  <a:rPr lang="ko-KR" altLang="en-US" dirty="0" err="1"/>
                  <a:t>릴레이션이</a:t>
                </a:r>
                <a:r>
                  <a:rPr lang="ko-KR" altLang="en-US" dirty="0"/>
                  <a:t> 공통으로 가지고 있는 </a:t>
                </a:r>
                <a:r>
                  <a:rPr lang="ko-KR" altLang="en-US" dirty="0" smtClean="0"/>
                  <a:t>속성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복수개의 속성 포함</a:t>
                </a:r>
                <a:r>
                  <a:rPr lang="en-US" altLang="ko-KR" dirty="0" smtClean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조인의 </a:t>
                </a:r>
                <a:r>
                  <a:rPr lang="ko-KR" altLang="en-US" dirty="0"/>
                  <a:t>종류에는 자연 조인</a:t>
                </a:r>
                <a:r>
                  <a:rPr lang="en-US" altLang="ko-KR" dirty="0"/>
                  <a:t>(natural join), </a:t>
                </a:r>
                <a:r>
                  <a:rPr lang="ko-KR" altLang="en-US" dirty="0" err="1" smtClean="0"/>
                  <a:t>세타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조인</a:t>
                </a:r>
                <a:r>
                  <a:rPr lang="en-US" altLang="ko-KR" dirty="0"/>
                  <a:t>(theta join), </a:t>
                </a:r>
                <a:r>
                  <a:rPr lang="ko-KR" altLang="en-US" dirty="0"/>
                  <a:t>동등 조인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equi</a:t>
                </a:r>
                <a:r>
                  <a:rPr lang="en-US" altLang="ko-KR" dirty="0"/>
                  <a:t> join), </a:t>
                </a:r>
                <a:r>
                  <a:rPr lang="ko-KR" altLang="en-US" dirty="0" smtClean="0"/>
                  <a:t>외부 </a:t>
                </a:r>
                <a:r>
                  <a:rPr lang="ko-KR" altLang="en-US" dirty="0"/>
                  <a:t>조인</a:t>
                </a:r>
                <a:r>
                  <a:rPr lang="en-US" altLang="ko-KR" dirty="0"/>
                  <a:t>(outer join), </a:t>
                </a:r>
                <a:r>
                  <a:rPr lang="ko-KR" altLang="en-US" dirty="0"/>
                  <a:t>세미 조인</a:t>
                </a:r>
                <a:r>
                  <a:rPr lang="en-US" altLang="ko-KR" dirty="0"/>
                  <a:t>(semi join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등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조인표현법 </a:t>
                </a:r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릴레이션</a:t>
                </a:r>
                <a:r>
                  <a:rPr lang="en-US" altLang="ko-KR" dirty="0" smtClean="0"/>
                  <a:t>1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⋈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릴레이션</a:t>
                </a:r>
                <a:r>
                  <a:rPr lang="en-US" altLang="ko-KR" dirty="0" smtClean="0"/>
                  <a:t>2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/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ko-KR" altLang="en-US" sz="2400" b="1" dirty="0" smtClean="0"/>
                  <a:t>자연 조인</a:t>
                </a:r>
                <a:r>
                  <a:rPr lang="en-US" altLang="ko-KR" sz="2400" b="1" dirty="0" smtClean="0"/>
                  <a:t>(natural join):  </a:t>
                </a:r>
                <a:r>
                  <a:rPr lang="ko-KR" altLang="en-US" sz="2400" b="1" dirty="0"/>
                  <a:t>릴레이션</a:t>
                </a:r>
                <a:r>
                  <a:rPr lang="en-US" altLang="ko-KR" sz="2400" b="1" dirty="0"/>
                  <a:t>1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/>
                        <a:ea typeface="Cambria Math"/>
                      </a:rPr>
                      <m:t>⋈</m:t>
                    </m:r>
                  </m:oMath>
                </a14:m>
                <a:r>
                  <a:rPr lang="en-US" altLang="ko-KR" sz="2400" b="1" baseline="-25000" dirty="0" smtClean="0"/>
                  <a:t>N </a:t>
                </a:r>
                <a:r>
                  <a:rPr lang="ko-KR" altLang="en-US" sz="2400" b="1" dirty="0" smtClean="0"/>
                  <a:t>릴레이션</a:t>
                </a:r>
                <a:r>
                  <a:rPr lang="en-US" altLang="ko-KR" sz="2400" b="1" dirty="0" smtClean="0"/>
                  <a:t>2</a:t>
                </a:r>
                <a:endParaRPr lang="en-US" altLang="ko-KR" sz="2400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97474" y="1140544"/>
                <a:ext cx="8775025" cy="5543705"/>
              </a:xfrm>
              <a:blipFill rotWithShape="1">
                <a:blip r:embed="rId2"/>
                <a:stretch>
                  <a:fillRect l="-973" t="-8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5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순수 관계 연산자 </a:t>
            </a:r>
            <a:r>
              <a:rPr lang="en-US" altLang="ko-KR" dirty="0"/>
              <a:t>– </a:t>
            </a:r>
            <a:r>
              <a:rPr lang="ko-KR" altLang="en-US" dirty="0" smtClean="0"/>
              <a:t>조인</a:t>
            </a:r>
            <a:endParaRPr lang="en-US" altLang="ko-KR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652120" y="1898830"/>
            <a:ext cx="2970330" cy="1350151"/>
          </a:xfrm>
          <a:prstGeom prst="wedgeRoundRectCallout">
            <a:avLst>
              <a:gd name="adj1" fmla="val -72466"/>
              <a:gd name="adj2" fmla="val -1863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조인 속성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릴레이션의</a:t>
            </a:r>
            <a:r>
              <a:rPr lang="ko-KR" altLang="en-US" sz="1600" dirty="0" smtClean="0">
                <a:solidFill>
                  <a:schemeClr val="tx1"/>
                </a:solidFill>
              </a:rPr>
              <a:t> 고객아이디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 주문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릴레이션의</a:t>
            </a:r>
            <a:r>
              <a:rPr lang="ko-KR" altLang="en-US" sz="1600" dirty="0" smtClean="0">
                <a:solidFill>
                  <a:schemeClr val="tx1"/>
                </a:solidFill>
              </a:rPr>
              <a:t> 주문고객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583795"/>
            <a:ext cx="4480533" cy="522302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84369"/>
              </p:ext>
            </p:extLst>
          </p:nvPr>
        </p:nvGraphicFramePr>
        <p:xfrm>
          <a:off x="5364088" y="4187405"/>
          <a:ext cx="1440160" cy="10081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6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8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88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59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4667"/>
              </p:ext>
            </p:extLst>
          </p:nvPr>
        </p:nvGraphicFramePr>
        <p:xfrm>
          <a:off x="7209293" y="4194085"/>
          <a:ext cx="1152128" cy="975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8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88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288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92080" y="3810526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n-ea"/>
                <a:ea typeface="+mn-ea"/>
              </a:rPr>
              <a:t>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7285" y="383404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n-ea"/>
                <a:ea typeface="+mn-ea"/>
              </a:rPr>
              <a:t>S</a:t>
            </a:r>
            <a:endParaRPr lang="ko-KR" altLang="en-US" sz="1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26106" y="5330532"/>
                <a:ext cx="2607189" cy="1338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⋈</m:t>
                    </m:r>
                  </m:oMath>
                </a14:m>
                <a:r>
                  <a:rPr lang="en-US" altLang="ko-KR" baseline="-25000" dirty="0"/>
                  <a:t>N </a:t>
                </a:r>
                <a:r>
                  <a:rPr lang="en-US" altLang="ko-KR" dirty="0" smtClean="0"/>
                  <a:t>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R(A, B, C)=S(A,B,C)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RS(A,B,C,D,E,F)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106" y="5330532"/>
                <a:ext cx="2607189" cy="1338828"/>
              </a:xfrm>
              <a:prstGeom prst="rect">
                <a:avLst/>
              </a:prstGeom>
              <a:blipFill rotWithShape="1">
                <a:blip r:embed="rId3"/>
                <a:stretch>
                  <a:fillRect r="-1874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0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29" y="1350150"/>
            <a:ext cx="5982682" cy="5544235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064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순수 관계 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조인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607115" y="1763815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Degree=4</a:t>
            </a:r>
          </a:p>
          <a:p>
            <a:r>
              <a:rPr lang="ko-KR" altLang="en-US" dirty="0" smtClean="0"/>
              <a:t>공통속성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3592759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Degree=4</a:t>
            </a:r>
          </a:p>
          <a:p>
            <a:r>
              <a:rPr lang="ko-KR" altLang="en-US" dirty="0" smtClean="0"/>
              <a:t>공통속성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주문고객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98910" y="5392959"/>
            <a:ext cx="2090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Degree=7</a:t>
            </a:r>
          </a:p>
          <a:p>
            <a:r>
              <a:rPr lang="ko-KR" altLang="en-US" dirty="0" smtClean="0"/>
              <a:t>공통속성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제거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주문고객 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9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064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순수 관계 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조인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538790"/>
            <a:ext cx="6995814" cy="5211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798" y="5689486"/>
            <a:ext cx="324000" cy="2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세타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조인</a:t>
                </a:r>
                <a:r>
                  <a:rPr lang="en-US" altLang="ko-KR" dirty="0" smtClean="0"/>
                  <a:t>(theta join,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𝜽</m:t>
                    </m:r>
                  </m:oMath>
                </a14:m>
                <a:r>
                  <a:rPr lang="en-US" altLang="ko-KR" dirty="0" smtClean="0"/>
                  <a:t>-join)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자연 조인에 비해 더 일반화된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조인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주어진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조인 조건을 만족하는 두 </a:t>
                </a:r>
                <a:r>
                  <a:rPr lang="ko-KR" altLang="en-US" dirty="0" err="1" smtClean="0"/>
                  <a:t>릴레이션의</a:t>
                </a:r>
                <a:r>
                  <a:rPr lang="ko-KR" altLang="en-US" dirty="0" smtClean="0"/>
                  <a:t> 모든 </a:t>
                </a:r>
                <a:r>
                  <a:rPr lang="ko-KR" altLang="en-US" dirty="0" err="1" smtClean="0"/>
                  <a:t>투플을</a:t>
                </a:r>
                <a:r>
                  <a:rPr lang="ko-KR" altLang="en-US" dirty="0" smtClean="0"/>
                  <a:t> 연결하여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생성된 새로운 </a:t>
                </a:r>
                <a:r>
                  <a:rPr lang="ko-KR" altLang="en-US" dirty="0" err="1" smtClean="0"/>
                  <a:t>투플로</a:t>
                </a:r>
                <a:r>
                  <a:rPr lang="ko-KR" altLang="en-US" dirty="0" smtClean="0"/>
                  <a:t> 결과 </a:t>
                </a:r>
                <a:r>
                  <a:rPr lang="ko-KR" altLang="en-US" dirty="0" err="1" smtClean="0"/>
                  <a:t>릴레이션을</a:t>
                </a:r>
                <a:r>
                  <a:rPr lang="ko-KR" altLang="en-US" dirty="0" smtClean="0"/>
                  <a:t> 구성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srgbClr val="C00000"/>
                    </a:solidFill>
                  </a:rPr>
                  <a:t>결과 </a:t>
                </a:r>
                <a:r>
                  <a:rPr lang="ko-KR" altLang="en-US" b="1" dirty="0" err="1" smtClean="0">
                    <a:solidFill>
                      <a:srgbClr val="C00000"/>
                    </a:solidFill>
                  </a:rPr>
                  <a:t>릴레이션의</a:t>
                </a:r>
                <a:r>
                  <a:rPr lang="ko-KR" altLang="en-US" b="1" dirty="0" smtClean="0">
                    <a:solidFill>
                      <a:srgbClr val="C00000"/>
                    </a:solidFill>
                  </a:rPr>
                  <a:t> 차수는 두 </a:t>
                </a:r>
                <a:r>
                  <a:rPr lang="ko-KR" altLang="en-US" b="1" dirty="0" err="1" smtClean="0">
                    <a:solidFill>
                      <a:srgbClr val="C00000"/>
                    </a:solidFill>
                  </a:rPr>
                  <a:t>릴레이션의</a:t>
                </a:r>
                <a:r>
                  <a:rPr lang="ko-KR" altLang="en-US" b="1" dirty="0" smtClean="0">
                    <a:solidFill>
                      <a:srgbClr val="C00000"/>
                    </a:solidFill>
                  </a:rPr>
                  <a:t> 차수를 더한 것과 같음</a:t>
                </a:r>
                <a:endParaRPr lang="en-US" altLang="ko-KR" b="1" dirty="0" smtClean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표현법 </a:t>
                </a:r>
                <a:r>
                  <a:rPr lang="en-US" altLang="ko-KR" dirty="0" smtClean="0"/>
                  <a:t>: </a:t>
                </a:r>
                <a:r>
                  <a:rPr lang="ko-KR" altLang="en-US" dirty="0"/>
                  <a:t>릴레이션</a:t>
                </a:r>
                <a:r>
                  <a:rPr lang="en-US" altLang="ko-KR" dirty="0"/>
                  <a:t>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⋈</m:t>
                    </m:r>
                  </m:oMath>
                </a14:m>
                <a:r>
                  <a:rPr lang="en-US" altLang="ko-KR" baseline="-25000" dirty="0" smtClean="0"/>
                  <a:t>A</a:t>
                </a:r>
                <a14:m>
                  <m:oMath xmlns:m="http://schemas.openxmlformats.org/officeDocument/2006/math">
                    <m:r>
                      <a:rPr lang="ko-KR" altLang="en-US" i="1" baseline="-25000" dirty="0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ko-KR" baseline="-25000" dirty="0" smtClean="0"/>
                  <a:t>B </a:t>
                </a:r>
                <a:r>
                  <a:rPr lang="ko-KR" altLang="en-US" dirty="0" err="1" smtClean="0"/>
                  <a:t>릴레이션</a:t>
                </a:r>
                <a:r>
                  <a:rPr lang="en-US" altLang="ko-KR" dirty="0" smtClean="0"/>
                  <a:t>2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𝜽</m:t>
                    </m:r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비교 </a:t>
                </a:r>
                <a:r>
                  <a:rPr lang="ko-KR" altLang="en-US" dirty="0"/>
                  <a:t>연산자</a:t>
                </a:r>
                <a:r>
                  <a:rPr lang="en-US" altLang="ko-KR" dirty="0"/>
                  <a:t>(&gt;, ≥, &lt;, ≤, =, ≠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를 의미</a:t>
                </a:r>
                <a:endParaRPr lang="en-US" altLang="ko-KR" dirty="0" smtClean="0"/>
              </a:p>
              <a:p>
                <a:pPr lvl="8">
                  <a:lnSpc>
                    <a:spcPct val="150000"/>
                  </a:lnSpc>
                </a:pPr>
                <a:endParaRPr lang="en-US" altLang="ko-KR" sz="105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동일 조인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equi</a:t>
                </a:r>
                <a:r>
                  <a:rPr lang="en-US" altLang="ko-KR" dirty="0" smtClean="0"/>
                  <a:t>-join)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𝜽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연산자가 </a:t>
                </a:r>
                <a:r>
                  <a:rPr lang="en-US" altLang="ko-KR" dirty="0" smtClean="0"/>
                  <a:t>“=”</a:t>
                </a:r>
                <a:r>
                  <a:rPr lang="ko-KR" altLang="en-US" dirty="0" smtClean="0"/>
                  <a:t>인 </a:t>
                </a:r>
                <a:r>
                  <a:rPr lang="ko-KR" altLang="en-US" dirty="0" err="1" smtClean="0"/>
                  <a:t>세타</a:t>
                </a:r>
                <a:r>
                  <a:rPr lang="ko-KR" altLang="en-US" dirty="0" smtClean="0"/>
                  <a:t> 조인을 의미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 rotWithShape="1">
                <a:blip r:embed="rId2"/>
                <a:stretch>
                  <a:fillRect l="-999" t="-8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3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86371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동일 조인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-Join)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83" y="1582657"/>
            <a:ext cx="8127395" cy="482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순수 관계 연산자 </a:t>
            </a:r>
            <a:r>
              <a:rPr lang="en-US" altLang="ko-KR" dirty="0"/>
              <a:t>– </a:t>
            </a:r>
            <a:r>
              <a:rPr lang="ko-KR" altLang="en-US" dirty="0" err="1" smtClean="0"/>
              <a:t>디비전</a:t>
            </a:r>
            <a:r>
              <a:rPr lang="en-US" altLang="ko-KR" dirty="0" smtClean="0"/>
              <a:t>(division)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표현법 </a:t>
            </a:r>
            <a:r>
              <a:rPr lang="en-US" altLang="ko-KR" dirty="0"/>
              <a:t>: </a:t>
            </a:r>
            <a:r>
              <a:rPr lang="ko-KR" altLang="en-US" dirty="0" err="1"/>
              <a:t>릴레이션</a:t>
            </a:r>
            <a:r>
              <a:rPr lang="en-US" altLang="ko-KR" dirty="0"/>
              <a:t>1 </a:t>
            </a:r>
            <a:r>
              <a:rPr lang="en-US" altLang="ko-KR" dirty="0" smtClean="0"/>
              <a:t>÷ </a:t>
            </a:r>
            <a:r>
              <a:rPr lang="ko-KR" altLang="en-US" dirty="0" err="1" smtClean="0"/>
              <a:t>릴레이션</a:t>
            </a:r>
            <a:r>
              <a:rPr lang="en-US" altLang="ko-KR" dirty="0"/>
              <a:t>2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모든 </a:t>
            </a:r>
            <a:r>
              <a:rPr lang="ko-KR" altLang="en-US" dirty="0" err="1" smtClean="0"/>
              <a:t>투플과</a:t>
            </a:r>
            <a:r>
              <a:rPr lang="ko-KR" altLang="en-US" dirty="0" smtClean="0"/>
              <a:t> 관련이 있는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투플로</a:t>
            </a:r>
            <a:r>
              <a:rPr lang="ko-KR" altLang="en-US" dirty="0" smtClean="0"/>
              <a:t> 결과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모든 속성을 포함하고 있어야 연산이 가능함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도메인이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같아야 한다는 의미임</a:t>
            </a: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16731" y="4467116"/>
            <a:ext cx="6149849" cy="1334707"/>
          </a:xfrm>
          <a:prstGeom prst="roundRect">
            <a:avLst>
              <a:gd name="adj" fmla="val 6179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-1" b="5396"/>
          <a:stretch/>
        </p:blipFill>
        <p:spPr>
          <a:xfrm>
            <a:off x="1601670" y="4526903"/>
            <a:ext cx="5779973" cy="12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064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순수 관계 연산자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디비</a:t>
            </a:r>
            <a:r>
              <a:rPr lang="ko-KR" altLang="en-US" dirty="0" err="1"/>
              <a:t>전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89" y="1538790"/>
            <a:ext cx="8324975" cy="460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064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순수 관계 연산자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디비</a:t>
            </a:r>
            <a:r>
              <a:rPr lang="ko-KR" altLang="en-US" dirty="0" err="1"/>
              <a:t>전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82" y="1526375"/>
            <a:ext cx="8440498" cy="50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연산의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관계 </a:t>
            </a:r>
            <a:r>
              <a:rPr lang="ko-KR" altLang="en-US" dirty="0"/>
              <a:t>데이터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(relational data operation)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 모델의 연산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원하는 데이터를 얻기 위해 </a:t>
            </a:r>
            <a:r>
              <a:rPr lang="ko-KR" altLang="en-US" dirty="0" err="1"/>
              <a:t>릴레이션에</a:t>
            </a:r>
            <a:r>
              <a:rPr lang="ko-KR" altLang="en-US" dirty="0"/>
              <a:t> 필요한 처리 요구를</a:t>
            </a:r>
            <a:r>
              <a:rPr lang="en-US" altLang="ko-KR" dirty="0"/>
              <a:t> </a:t>
            </a:r>
            <a:r>
              <a:rPr lang="ko-KR" altLang="en-US" dirty="0"/>
              <a:t>수행하는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대수와 관계 해석이 있음 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기능과 표현력 측면에서 능력이 동등함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3789040"/>
            <a:ext cx="6885765" cy="24736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97025" y="3744035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How(</a:t>
            </a:r>
            <a:r>
              <a:rPr lang="ko-KR" altLang="en-US" b="1" dirty="0" smtClean="0">
                <a:solidFill>
                  <a:srgbClr val="C00000"/>
                </a:solidFill>
              </a:rPr>
              <a:t>절차적 언어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6115" y="503988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What(</a:t>
            </a:r>
            <a:r>
              <a:rPr lang="ko-KR" altLang="en-US" b="1" dirty="0" smtClean="0">
                <a:solidFill>
                  <a:srgbClr val="C00000"/>
                </a:solidFill>
              </a:rPr>
              <a:t>비절차적 언어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064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순수 관계 연산자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디비</a:t>
            </a:r>
            <a:r>
              <a:rPr lang="ko-KR" altLang="en-US" dirty="0" err="1"/>
              <a:t>전</a:t>
            </a: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728" y="1556792"/>
            <a:ext cx="6660740" cy="500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2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064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관계 대수를 이용한 질의 표현 예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01557"/>
            <a:ext cx="4772710" cy="53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 대수를 이용한 질의 표현 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828800"/>
            <a:ext cx="8867775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59" y="1583795"/>
            <a:ext cx="3893827" cy="43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7" name="내용 개체 틀 7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관계 대수를 이용한 질의 표현 예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" y="1583795"/>
            <a:ext cx="8886825" cy="2676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76" y="2617276"/>
            <a:ext cx="3546923" cy="3979164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5556398" y="3879050"/>
            <a:ext cx="336759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562110" y="5634245"/>
            <a:ext cx="336759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 대수를 이용한 질의 표현 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228108"/>
            <a:ext cx="8370515" cy="3001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00" y="-1"/>
            <a:ext cx="3671900" cy="411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97474" y="1140544"/>
                <a:ext cx="8846526" cy="5543705"/>
              </a:xfrm>
            </p:spPr>
            <p:txBody>
              <a:bodyPr/>
              <a:lstStyle/>
              <a:p>
                <a:r>
                  <a:rPr lang="ko-KR" altLang="en-US" dirty="0"/>
                  <a:t>확장된 관계 대수 </a:t>
                </a:r>
                <a:r>
                  <a:rPr lang="ko-KR" altLang="en-US" dirty="0" smtClean="0"/>
                  <a:t>연산자 </a:t>
                </a:r>
                <a:r>
                  <a:rPr lang="en-US" altLang="ko-KR" dirty="0" smtClean="0"/>
                  <a:t>– </a:t>
                </a:r>
                <a:r>
                  <a:rPr lang="ko-KR" altLang="en-US" dirty="0" smtClean="0"/>
                  <a:t>세미 조인</a:t>
                </a:r>
                <a:r>
                  <a:rPr lang="en-US" altLang="ko-KR" dirty="0" smtClean="0"/>
                  <a:t>(semi-join)</a:t>
                </a:r>
                <a:endParaRPr lang="ko-KR" altLang="en-US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조인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속성으로 프로젝트 연산을 수행한 </a:t>
                </a:r>
                <a:r>
                  <a:rPr lang="ko-KR" altLang="en-US" dirty="0" err="1" smtClean="0"/>
                  <a:t>릴레이션을</a:t>
                </a:r>
                <a:r>
                  <a:rPr lang="ko-KR" altLang="en-US" dirty="0" smtClean="0"/>
                  <a:t> 이용하는 조인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표현법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릴레이션</a:t>
                </a:r>
                <a:r>
                  <a:rPr lang="en-US" altLang="ko-KR" dirty="0"/>
                  <a:t>1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⋉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err="1"/>
                  <a:t>릴레이션</a:t>
                </a:r>
                <a:r>
                  <a:rPr lang="en-US" altLang="ko-KR" dirty="0" smtClean="0"/>
                  <a:t>2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 err="1" smtClean="0">
                    <a:solidFill>
                      <a:srgbClr val="C00000"/>
                    </a:solidFill>
                  </a:rPr>
                  <a:t>릴레이션</a:t>
                </a:r>
                <a:r>
                  <a:rPr lang="en-US" altLang="ko-KR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ko-KR" altLang="en-US" b="1" dirty="0">
                    <a:solidFill>
                      <a:srgbClr val="C00000"/>
                    </a:solidFill>
                  </a:rPr>
                  <a:t>를</a:t>
                </a:r>
                <a:r>
                  <a:rPr lang="ko-KR" altLang="en-US" b="1" dirty="0" smtClean="0">
                    <a:solidFill>
                      <a:srgbClr val="C00000"/>
                    </a:solidFill>
                  </a:rPr>
                  <a:t> 조인 속성으로 프로젝트 연산한 후</a:t>
                </a:r>
                <a:r>
                  <a:rPr lang="en-US" altLang="ko-KR" b="1" dirty="0" smtClean="0">
                    <a:solidFill>
                      <a:srgbClr val="C00000"/>
                    </a:solidFill>
                  </a:rPr>
                  <a:t>,</a:t>
                </a:r>
                <a:r>
                  <a:rPr lang="ko-KR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ko-KR" altLang="en-US" b="1" dirty="0" err="1" smtClean="0">
                    <a:solidFill>
                      <a:srgbClr val="C00000"/>
                    </a:solidFill>
                  </a:rPr>
                  <a:t>릴레이션</a:t>
                </a:r>
                <a:r>
                  <a:rPr lang="en-US" altLang="ko-KR" b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ko-KR" altLang="en-US" b="1" dirty="0" smtClean="0">
                    <a:solidFill>
                      <a:srgbClr val="C00000"/>
                    </a:solidFill>
                  </a:rPr>
                  <a:t>에 자연 조인하여 결과 </a:t>
                </a:r>
                <a:r>
                  <a:rPr lang="ko-KR" altLang="en-US" b="1" dirty="0" err="1" smtClean="0">
                    <a:solidFill>
                      <a:srgbClr val="C00000"/>
                    </a:solidFill>
                  </a:rPr>
                  <a:t>릴레이션을</a:t>
                </a:r>
                <a:r>
                  <a:rPr lang="ko-KR" altLang="en-US" b="1" dirty="0" smtClean="0">
                    <a:solidFill>
                      <a:srgbClr val="C00000"/>
                    </a:solidFill>
                  </a:rPr>
                  <a:t> 구성</a:t>
                </a:r>
                <a:endParaRPr lang="en-US" altLang="ko-KR" b="1" dirty="0" smtClean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불필요한 속성을 미리 제거하여 </a:t>
                </a:r>
                <a:r>
                  <a:rPr lang="ko-KR" altLang="en-US" dirty="0" smtClean="0"/>
                  <a:t>조인 연산 비용을 줄이는 장점이 있음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교환적 특징이 없음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 smtClean="0"/>
                  <a:t>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⋉</m:t>
                    </m:r>
                  </m:oMath>
                </a14:m>
                <a:r>
                  <a:rPr lang="en-US" altLang="ko-KR" dirty="0" smtClean="0"/>
                  <a:t> S ≠ 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⋉</m:t>
                    </m:r>
                  </m:oMath>
                </a14:m>
                <a:r>
                  <a:rPr lang="en-US" altLang="ko-KR" dirty="0" smtClean="0"/>
                  <a:t> R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97474" y="1140544"/>
                <a:ext cx="8846526" cy="5543705"/>
              </a:xfrm>
              <a:blipFill rotWithShape="1">
                <a:blip r:embed="rId2"/>
                <a:stretch>
                  <a:fillRect l="-965" t="-8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0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97474" y="1140544"/>
                <a:ext cx="8685015" cy="5543705"/>
              </a:xfrm>
            </p:spPr>
            <p:txBody>
              <a:bodyPr/>
              <a:lstStyle/>
              <a:p>
                <a:r>
                  <a:rPr lang="ko-KR" altLang="en-US" dirty="0" smtClean="0"/>
                  <a:t>확장된 관계 대수 연산자 </a:t>
                </a:r>
                <a:r>
                  <a:rPr lang="en-US" altLang="ko-KR" dirty="0" smtClean="0"/>
                  <a:t>– </a:t>
                </a:r>
                <a:r>
                  <a:rPr lang="ko-KR" altLang="en-US" dirty="0" smtClean="0"/>
                  <a:t>외부 조인</a:t>
                </a:r>
                <a:r>
                  <a:rPr lang="en-US" altLang="ko-KR" dirty="0" smtClean="0"/>
                  <a:t>(outer-join)</a:t>
                </a:r>
                <a:endParaRPr lang="ko-KR" altLang="en-US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자연 조인 연산에서 제외되는 </a:t>
                </a:r>
                <a:r>
                  <a:rPr lang="ko-KR" altLang="en-US" dirty="0" err="1" smtClean="0"/>
                  <a:t>투플도</a:t>
                </a:r>
                <a:r>
                  <a:rPr lang="ko-KR" altLang="en-US" dirty="0" smtClean="0"/>
                  <a:t> 결과 </a:t>
                </a:r>
                <a:r>
                  <a:rPr lang="ko-KR" altLang="en-US" dirty="0" err="1" smtClean="0"/>
                  <a:t>릴레이션에</a:t>
                </a:r>
                <a:r>
                  <a:rPr lang="ko-KR" altLang="en-US" dirty="0" smtClean="0"/>
                  <a:t> 포함시키는 조인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/>
                  <a:t>두 </a:t>
                </a:r>
                <a:r>
                  <a:rPr lang="ko-KR" altLang="en-US" dirty="0" err="1" smtClean="0"/>
                  <a:t>릴레이션에</a:t>
                </a:r>
                <a:r>
                  <a:rPr lang="ko-KR" altLang="en-US" dirty="0" smtClean="0"/>
                  <a:t> 있는 모든 </a:t>
                </a:r>
                <a:r>
                  <a:rPr lang="ko-KR" altLang="en-US" dirty="0" err="1" smtClean="0"/>
                  <a:t>투플을</a:t>
                </a:r>
                <a:r>
                  <a:rPr lang="ko-KR" altLang="en-US" dirty="0" smtClean="0"/>
                  <a:t> 결과 </a:t>
                </a:r>
                <a:r>
                  <a:rPr lang="ko-KR" altLang="en-US" dirty="0" err="1" smtClean="0"/>
                  <a:t>릴레이션에</a:t>
                </a:r>
                <a:r>
                  <a:rPr lang="ko-KR" altLang="en-US" dirty="0" smtClean="0"/>
                  <a:t> 포함시킴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외부 조인의 종류로는 왼쪽 외부 조인</a:t>
                </a:r>
                <a:r>
                  <a:rPr lang="en-US" altLang="ko-KR" dirty="0"/>
                  <a:t>(left outer  join), </a:t>
                </a:r>
                <a:r>
                  <a:rPr lang="ko-KR" altLang="en-US" dirty="0"/>
                  <a:t>오른쪽 외부 조인</a:t>
                </a:r>
                <a:r>
                  <a:rPr lang="en-US" altLang="ko-KR" dirty="0"/>
                  <a:t>(right outer  join), </a:t>
                </a:r>
                <a:r>
                  <a:rPr lang="ko-KR" altLang="en-US" dirty="0"/>
                  <a:t>완전 외부 조인</a:t>
                </a:r>
                <a:r>
                  <a:rPr lang="en-US" altLang="ko-KR" dirty="0"/>
                  <a:t>(full outer </a:t>
                </a:r>
                <a:r>
                  <a:rPr lang="en-US" altLang="ko-KR" dirty="0" smtClean="0"/>
                  <a:t>join)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표현법 </a:t>
                </a:r>
                <a:r>
                  <a:rPr lang="en-US" altLang="ko-KR" dirty="0" smtClean="0"/>
                  <a:t>: </a:t>
                </a:r>
                <a:r>
                  <a:rPr lang="ko-KR" altLang="en-US" dirty="0"/>
                  <a:t>릴레이션</a:t>
                </a:r>
                <a:r>
                  <a:rPr lang="en-US" altLang="ko-KR" dirty="0"/>
                  <a:t>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⋈</m:t>
                    </m:r>
                  </m:oMath>
                </a14:m>
                <a:r>
                  <a:rPr lang="en-US" altLang="ko-KR" baseline="30000" dirty="0" smtClean="0"/>
                  <a:t>+ </a:t>
                </a:r>
                <a:r>
                  <a:rPr lang="ko-KR" altLang="en-US" dirty="0" err="1" smtClean="0"/>
                  <a:t>릴레이션</a:t>
                </a:r>
                <a:r>
                  <a:rPr lang="en-US" altLang="ko-KR" dirty="0" smtClean="0"/>
                  <a:t>2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97474" y="1140544"/>
                <a:ext cx="8685015" cy="5543705"/>
              </a:xfrm>
              <a:blipFill rotWithShape="1">
                <a:blip r:embed="rId2"/>
                <a:stretch>
                  <a:fillRect l="-982" t="-880" r="-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6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724025"/>
            <a:ext cx="83343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51" y="1086396"/>
            <a:ext cx="8128400" cy="561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9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3688" y="90872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확장된 관계 대수 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세미 조인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1698088"/>
            <a:ext cx="7902370" cy="475433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5337085" y="4075256"/>
            <a:ext cx="9451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8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연산의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관계 대수와 관계 해석의 역할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언어의 유용성을 검증하는 기준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대수나 관계 해석으로 원하는 모든 질의를 표현할 수 있는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언어를 관계적으로 완전</a:t>
            </a:r>
            <a:r>
              <a:rPr lang="en-US" altLang="ko-KR" dirty="0" smtClean="0"/>
              <a:t>(relationally complete)</a:t>
            </a:r>
            <a:r>
              <a:rPr lang="ko-KR" altLang="en-US" dirty="0" smtClean="0"/>
              <a:t>하다고 판단함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질의</a:t>
            </a:r>
            <a:r>
              <a:rPr lang="en-US" altLang="ko-KR" dirty="0" smtClean="0"/>
              <a:t>(query) : </a:t>
            </a:r>
            <a:r>
              <a:rPr lang="ko-KR" altLang="en-US" dirty="0" smtClean="0"/>
              <a:t>데이터에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처리 요구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3688" y="90872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확장된 관계 대수 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외</a:t>
            </a:r>
            <a:r>
              <a:rPr lang="ko-KR" altLang="en-US" dirty="0"/>
              <a:t>부</a:t>
            </a:r>
            <a:r>
              <a:rPr lang="ko-KR" altLang="en-US" dirty="0" smtClean="0"/>
              <a:t> 조인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81" y="1313765"/>
            <a:ext cx="7260522" cy="55442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91980" y="4094783"/>
            <a:ext cx="357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왼쪽 외부 조인</a:t>
            </a:r>
            <a:r>
              <a:rPr lang="en-US" altLang="ko-KR" b="1" dirty="0">
                <a:solidFill>
                  <a:srgbClr val="C00000"/>
                </a:solidFill>
              </a:rPr>
              <a:t>(left outer  join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관계 대수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3688" y="90872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확장된 관계 대수 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외</a:t>
            </a:r>
            <a:r>
              <a:rPr lang="ko-KR" altLang="en-US" dirty="0"/>
              <a:t>부</a:t>
            </a:r>
            <a:r>
              <a:rPr lang="ko-KR" altLang="en-US" dirty="0" smtClean="0"/>
              <a:t> 조인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610" y="1432041"/>
            <a:ext cx="6354706" cy="531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6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관계 해</a:t>
            </a:r>
            <a:r>
              <a:rPr lang="ko-KR" altLang="en-US" dirty="0"/>
              <a:t>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ko-KR" altLang="en-US" dirty="0" smtClean="0"/>
              <a:t>해석</a:t>
            </a:r>
            <a:r>
              <a:rPr lang="en-US" altLang="ko-KR" dirty="0" smtClean="0"/>
              <a:t>(relational calculus)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처리를 </a:t>
            </a:r>
            <a:r>
              <a:rPr lang="ko-KR" altLang="en-US" dirty="0"/>
              <a:t>원하는 데이터가 </a:t>
            </a:r>
            <a:r>
              <a:rPr lang="ko-KR" altLang="en-US" dirty="0" smtClean="0"/>
              <a:t>무엇</a:t>
            </a:r>
            <a:r>
              <a:rPr lang="en-US" altLang="ko-KR" dirty="0" smtClean="0"/>
              <a:t>(what)</a:t>
            </a:r>
            <a:r>
              <a:rPr lang="ko-KR" altLang="en-US" dirty="0" smtClean="0"/>
              <a:t>인지만 </a:t>
            </a:r>
            <a:r>
              <a:rPr lang="ko-KR" altLang="en-US" dirty="0"/>
              <a:t>기술하는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비절차</a:t>
            </a:r>
            <a:r>
              <a:rPr lang="ko-KR" altLang="en-US" dirty="0" smtClean="0"/>
              <a:t> 언어</a:t>
            </a:r>
            <a:r>
              <a:rPr lang="en-US" altLang="ko-KR" dirty="0" smtClean="0"/>
              <a:t>(nonprocedural language)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수학의 </a:t>
            </a:r>
            <a:r>
              <a:rPr lang="ko-KR" altLang="en-US" dirty="0" err="1"/>
              <a:t>프레디킷</a:t>
            </a:r>
            <a:r>
              <a:rPr lang="ko-KR" altLang="en-US" dirty="0"/>
              <a:t> </a:t>
            </a:r>
            <a:r>
              <a:rPr lang="ko-KR" altLang="en-US" dirty="0" smtClean="0"/>
              <a:t>해석</a:t>
            </a:r>
            <a:r>
              <a:rPr lang="en-US" altLang="ko-KR" dirty="0" smtClean="0"/>
              <a:t>(predicate calculus)</a:t>
            </a:r>
            <a:r>
              <a:rPr lang="ko-KR" altLang="en-US" dirty="0" smtClean="0"/>
              <a:t>에 </a:t>
            </a:r>
            <a:r>
              <a:rPr lang="ko-KR" altLang="en-US" dirty="0"/>
              <a:t>기반을 </a:t>
            </a:r>
            <a:r>
              <a:rPr lang="ko-KR" altLang="en-US" dirty="0" smtClean="0"/>
              <a:t>두고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분류</a:t>
            </a:r>
            <a:r>
              <a:rPr lang="en-US" altLang="ko-KR" dirty="0" smtClean="0"/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투플</a:t>
            </a:r>
            <a:r>
              <a:rPr lang="ko-KR" altLang="en-US" dirty="0" smtClean="0"/>
              <a:t> </a:t>
            </a:r>
            <a:r>
              <a:rPr lang="ko-KR" altLang="en-US" dirty="0"/>
              <a:t>관계 </a:t>
            </a:r>
            <a:r>
              <a:rPr lang="ko-KR" altLang="en-US" dirty="0" smtClean="0"/>
              <a:t>해석</a:t>
            </a:r>
            <a:r>
              <a:rPr lang="en-US" altLang="ko-KR" dirty="0" smtClean="0"/>
              <a:t>(tuple relational calculus)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도메인 </a:t>
            </a:r>
            <a:r>
              <a:rPr lang="ko-KR" altLang="en-US" dirty="0"/>
              <a:t>관계 </a:t>
            </a:r>
            <a:r>
              <a:rPr lang="ko-KR" altLang="en-US" dirty="0" smtClean="0"/>
              <a:t>해석</a:t>
            </a:r>
            <a:r>
              <a:rPr lang="en-US" altLang="ko-KR" dirty="0" smtClean="0"/>
              <a:t>(domain relational calculus)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41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관계 해석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 relational calculus)</a:t>
            </a:r>
          </a:p>
          <a:p>
            <a:pPr lvl="1"/>
            <a:r>
              <a:rPr lang="ko-KR" altLang="en-US" dirty="0" smtClean="0"/>
              <a:t>원하는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해석식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 calculus expression)</a:t>
            </a:r>
            <a:r>
              <a:rPr lang="ko-KR" altLang="en-US" dirty="0" smtClean="0"/>
              <a:t>으로 정의하는 표기법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언어로는 </a:t>
            </a:r>
            <a:r>
              <a:rPr lang="en-US" altLang="ko-KR" dirty="0" smtClean="0"/>
              <a:t>QUEL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893169" y="6530770"/>
            <a:ext cx="21336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4FD73FAA-EDF4-477B-8EE5-59031FF4DC00}" type="slidenum">
              <a:rPr lang="en-US" altLang="ko-KR" sz="1400" smtClean="0"/>
              <a:pPr algn="r">
                <a:defRPr/>
              </a:pPr>
              <a:t>53</a:t>
            </a:fld>
            <a:endParaRPr lang="en-US" altLang="ko-KR" sz="1400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idx="14"/>
          </p:nvPr>
        </p:nvSpPr>
        <p:spPr>
          <a:xfrm>
            <a:off x="341530" y="548680"/>
            <a:ext cx="7466039" cy="416440"/>
          </a:xfrm>
        </p:spPr>
        <p:txBody>
          <a:bodyPr>
            <a:noAutofit/>
          </a:bodyPr>
          <a:lstStyle/>
          <a:p>
            <a:r>
              <a:rPr lang="ko-KR" altLang="en-US" sz="3200" dirty="0" err="1" smtClean="0"/>
              <a:t>튜플</a:t>
            </a:r>
            <a:r>
              <a:rPr lang="ko-KR" altLang="en-US" sz="3200" dirty="0" smtClean="0"/>
              <a:t> 관계 해석</a:t>
            </a:r>
            <a:endParaRPr lang="ko-KR" altLang="en-US" sz="3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750037" y="2643458"/>
            <a:ext cx="7643927" cy="785542"/>
            <a:chOff x="2303705" y="2708920"/>
            <a:chExt cx="5313591" cy="50405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576736" y="2708920"/>
              <a:ext cx="5040560" cy="504056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{ t1.A1, t1.A2, …, </a:t>
              </a:r>
              <a:r>
                <a:rPr lang="en-US" altLang="ko-KR" dirty="0" err="1" smtClean="0"/>
                <a:t>tn.An</a:t>
              </a:r>
              <a:r>
                <a:rPr lang="ko-KR" altLang="en-US" dirty="0" smtClean="0"/>
                <a:t>｜</a:t>
              </a:r>
              <a:r>
                <a:rPr lang="en-US" altLang="ko-KR" dirty="0" smtClean="0"/>
                <a:t>F(t1, … </a:t>
              </a:r>
              <a:r>
                <a:rPr lang="en-US" altLang="ko-KR" dirty="0" err="1" smtClean="0"/>
                <a:t>tn</a:t>
              </a:r>
              <a:r>
                <a:rPr lang="en-US" altLang="ko-KR" dirty="0" smtClean="0"/>
                <a:t>, tn+1, …, </a:t>
              </a:r>
              <a:r>
                <a:rPr lang="en-US" altLang="ko-KR" dirty="0" err="1" smtClean="0"/>
                <a:t>tn+m</a:t>
              </a:r>
              <a:r>
                <a:rPr lang="en-US" altLang="ko-KR" dirty="0" smtClean="0"/>
                <a:t>) }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2303705" y="2797130"/>
              <a:ext cx="600667" cy="29359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정의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507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주문 </a:t>
            </a:r>
            <a:r>
              <a:rPr lang="ko-KR" altLang="en-US" sz="2400" dirty="0" err="1" smtClean="0"/>
              <a:t>릴레이션</a:t>
            </a:r>
            <a:endParaRPr lang="en-US" altLang="ko-KR" sz="2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893169" y="6579350"/>
            <a:ext cx="21336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4FD73FAA-EDF4-477B-8EE5-59031FF4DC00}" type="slidenum">
              <a:rPr lang="en-US" altLang="ko-KR" sz="1400" smtClean="0"/>
              <a:pPr algn="r">
                <a:defRPr/>
              </a:pPr>
              <a:t>54</a:t>
            </a:fld>
            <a:endParaRPr lang="en-US" altLang="ko-KR" sz="140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623" y="1988840"/>
            <a:ext cx="6910754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텍스트 개체 틀 8"/>
          <p:cNvSpPr>
            <a:spLocks noGrp="1"/>
          </p:cNvSpPr>
          <p:nvPr>
            <p:ph type="body" idx="14"/>
          </p:nvPr>
        </p:nvSpPr>
        <p:spPr>
          <a:xfrm>
            <a:off x="341530" y="548680"/>
            <a:ext cx="7466039" cy="416440"/>
          </a:xfrm>
        </p:spPr>
        <p:txBody>
          <a:bodyPr>
            <a:noAutofit/>
          </a:bodyPr>
          <a:lstStyle/>
          <a:p>
            <a:r>
              <a:rPr lang="ko-KR" altLang="en-US" sz="3200" dirty="0" err="1" smtClean="0"/>
              <a:t>튜플</a:t>
            </a:r>
            <a:r>
              <a:rPr lang="ko-KR" altLang="en-US" sz="3200" dirty="0" smtClean="0"/>
              <a:t> 관계 해석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54894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'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'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고객번호가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인 고객이 주문한 주문수량과 주문액수를 검색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893169" y="6579350"/>
            <a:ext cx="21336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4FD73FAA-EDF4-477B-8EE5-59031FF4DC00}" type="slidenum">
              <a:rPr lang="en-US" altLang="ko-KR" sz="1400" smtClean="0"/>
              <a:pPr algn="r">
                <a:defRPr/>
              </a:pPr>
              <a:t>55</a:t>
            </a:fld>
            <a:endParaRPr lang="en-US" altLang="ko-KR" sz="1400" dirty="0"/>
          </a:p>
        </p:txBody>
      </p:sp>
      <p:grpSp>
        <p:nvGrpSpPr>
          <p:cNvPr id="7" name="그룹 10"/>
          <p:cNvGrpSpPr/>
          <p:nvPr/>
        </p:nvGrpSpPr>
        <p:grpSpPr>
          <a:xfrm>
            <a:off x="1507971" y="2031928"/>
            <a:ext cx="6091407" cy="751108"/>
            <a:chOff x="704527" y="1736812"/>
            <a:chExt cx="8856985" cy="12601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920552" y="1916832"/>
              <a:ext cx="8640960" cy="1080120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{a.</a:t>
              </a:r>
              <a:r>
                <a:rPr lang="ko-KR" altLang="en-US" dirty="0" smtClean="0"/>
                <a:t>주문수량</a:t>
              </a:r>
              <a:r>
                <a:rPr lang="en-US" altLang="ko-KR" dirty="0" smtClean="0"/>
                <a:t>, a.</a:t>
              </a:r>
              <a:r>
                <a:rPr lang="ko-KR" altLang="en-US" dirty="0" smtClean="0"/>
                <a:t>주문액수 </a:t>
              </a:r>
              <a:r>
                <a:rPr lang="en-US" altLang="ko-KR" dirty="0" smtClean="0"/>
                <a:t>| a(</a:t>
              </a:r>
              <a:r>
                <a:rPr lang="ko-KR" altLang="en-US" dirty="0" smtClean="0"/>
                <a:t>주문</a:t>
              </a:r>
              <a:r>
                <a:rPr lang="en-US" altLang="ko-KR" dirty="0" smtClean="0"/>
                <a:t>) ∧ a.</a:t>
              </a:r>
              <a:r>
                <a:rPr lang="ko-KR" altLang="en-US" dirty="0" smtClean="0"/>
                <a:t>고객번호</a:t>
              </a:r>
              <a:r>
                <a:rPr lang="en-US" altLang="ko-KR" dirty="0" smtClean="0"/>
                <a:t>=200}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704527" y="1736812"/>
              <a:ext cx="690334" cy="60404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endParaRPr lang="ko-KR" altLang="en-US" dirty="0"/>
            </a:p>
          </p:txBody>
        </p:sp>
      </p:grpSp>
      <p:sp>
        <p:nvSpPr>
          <p:cNvPr id="13" name="텍스트 개체 틀 8"/>
          <p:cNvSpPr>
            <a:spLocks noGrp="1"/>
          </p:cNvSpPr>
          <p:nvPr>
            <p:ph type="body" idx="14"/>
          </p:nvPr>
        </p:nvSpPr>
        <p:spPr>
          <a:xfrm>
            <a:off x="341530" y="548680"/>
            <a:ext cx="7466039" cy="416440"/>
          </a:xfrm>
        </p:spPr>
        <p:txBody>
          <a:bodyPr>
            <a:noAutofit/>
          </a:bodyPr>
          <a:lstStyle/>
          <a:p>
            <a:r>
              <a:rPr lang="ko-KR" altLang="en-US" sz="3200" dirty="0" err="1" smtClean="0"/>
              <a:t>튜플</a:t>
            </a:r>
            <a:r>
              <a:rPr lang="ko-KR" altLang="en-US" sz="3200" dirty="0" smtClean="0"/>
              <a:t> 관계 해석</a:t>
            </a:r>
            <a:endParaRPr lang="ko-KR" altLang="en-US" sz="3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550" y="2978950"/>
            <a:ext cx="6113733" cy="320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7055" y="5229200"/>
            <a:ext cx="3321020" cy="14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385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</a:t>
            </a:r>
            <a:r>
              <a:rPr lang="ko-KR" altLang="en-US" dirty="0" smtClean="0"/>
              <a:t> 변수는 지정된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하나씩 그 값으로 취할 수 있는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범위 변수</a:t>
            </a:r>
            <a:r>
              <a:rPr lang="en-US" altLang="ko-KR" dirty="0" smtClean="0"/>
              <a:t>(range variable)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해석식에서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범위식은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a(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), a</a:t>
            </a:r>
            <a:r>
              <a:rPr lang="ko-KR" altLang="en-US" dirty="0" smtClean="0"/>
              <a:t>는 각 튜플변수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893169" y="6534345"/>
            <a:ext cx="21336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4FD73FAA-EDF4-477B-8EE5-59031FF4DC00}" type="slidenum">
              <a:rPr lang="en-US" altLang="ko-KR" sz="1400" smtClean="0"/>
              <a:pPr algn="r">
                <a:defRPr/>
              </a:pPr>
              <a:t>56</a:t>
            </a:fld>
            <a:endParaRPr lang="en-US" altLang="ko-KR" sz="1400"/>
          </a:p>
        </p:txBody>
      </p:sp>
      <p:grpSp>
        <p:nvGrpSpPr>
          <p:cNvPr id="12" name="그룹 11"/>
          <p:cNvGrpSpPr/>
          <p:nvPr/>
        </p:nvGrpSpPr>
        <p:grpSpPr>
          <a:xfrm>
            <a:off x="750037" y="2643458"/>
            <a:ext cx="7643927" cy="785542"/>
            <a:chOff x="2303705" y="2708920"/>
            <a:chExt cx="5313591" cy="504056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576736" y="2708920"/>
              <a:ext cx="5040560" cy="504056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t(R)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303705" y="2797130"/>
              <a:ext cx="600667" cy="29359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정의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0"/>
          <p:cNvGrpSpPr/>
          <p:nvPr/>
        </p:nvGrpSpPr>
        <p:grpSpPr>
          <a:xfrm>
            <a:off x="1526297" y="4941168"/>
            <a:ext cx="6091407" cy="751108"/>
            <a:chOff x="704527" y="1736812"/>
            <a:chExt cx="8856985" cy="126014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20552" y="1916832"/>
              <a:ext cx="8640960" cy="1080120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{a.</a:t>
              </a:r>
              <a:r>
                <a:rPr lang="ko-KR" altLang="en-US" dirty="0" smtClean="0"/>
                <a:t>주문수량</a:t>
              </a:r>
              <a:r>
                <a:rPr lang="en-US" altLang="ko-KR" dirty="0" smtClean="0"/>
                <a:t>, a.</a:t>
              </a:r>
              <a:r>
                <a:rPr lang="ko-KR" altLang="en-US" dirty="0" smtClean="0"/>
                <a:t>주문액수 </a:t>
              </a:r>
              <a:r>
                <a:rPr lang="en-US" altLang="ko-KR" dirty="0" smtClean="0"/>
                <a:t>| a(</a:t>
              </a:r>
              <a:r>
                <a:rPr lang="ko-KR" altLang="en-US" dirty="0" smtClean="0"/>
                <a:t>주문</a:t>
              </a:r>
              <a:r>
                <a:rPr lang="en-US" altLang="ko-KR" dirty="0" smtClean="0"/>
                <a:t>) ∧ a.</a:t>
              </a:r>
              <a:r>
                <a:rPr lang="ko-KR" altLang="en-US" dirty="0" smtClean="0"/>
                <a:t>고객번호</a:t>
              </a:r>
              <a:r>
                <a:rPr lang="en-US" altLang="ko-KR" dirty="0" smtClean="0"/>
                <a:t>=200}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04527" y="1736812"/>
              <a:ext cx="690334" cy="60404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endParaRPr lang="ko-KR" altLang="en-US" dirty="0"/>
            </a:p>
          </p:txBody>
        </p:sp>
      </p:grpSp>
      <p:sp>
        <p:nvSpPr>
          <p:cNvPr id="20" name="텍스트 개체 틀 8"/>
          <p:cNvSpPr>
            <a:spLocks noGrp="1"/>
          </p:cNvSpPr>
          <p:nvPr>
            <p:ph type="body" idx="14"/>
          </p:nvPr>
        </p:nvSpPr>
        <p:spPr>
          <a:xfrm>
            <a:off x="341530" y="548680"/>
            <a:ext cx="7466039" cy="416440"/>
          </a:xfrm>
        </p:spPr>
        <p:txBody>
          <a:bodyPr>
            <a:noAutofit/>
          </a:bodyPr>
          <a:lstStyle/>
          <a:p>
            <a:r>
              <a:rPr lang="ko-KR" altLang="en-US" sz="3200" dirty="0" err="1" smtClean="0"/>
              <a:t>튜플</a:t>
            </a:r>
            <a:r>
              <a:rPr lang="ko-KR" altLang="en-US" sz="3200" dirty="0" smtClean="0"/>
              <a:t> 관계 해석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3169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한정 </a:t>
            </a:r>
            <a:r>
              <a:rPr lang="ko-KR" altLang="en-US" dirty="0" err="1" smtClean="0"/>
              <a:t>어트리뷰트와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원자식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 대해 튜플 변수  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나타내는 튜플의 어떤 </a:t>
            </a:r>
            <a:r>
              <a:rPr lang="ko-KR" altLang="en-US" dirty="0" err="1" smtClean="0"/>
              <a:t>어트리뷰트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값을 표현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ko-KR" altLang="en-US" dirty="0" err="1"/>
              <a:t>해석식에서</a:t>
            </a:r>
            <a:r>
              <a:rPr lang="ko-KR" altLang="en-US" dirty="0"/>
              <a:t> 한정 </a:t>
            </a:r>
            <a:r>
              <a:rPr lang="ko-KR" altLang="en-US" dirty="0" err="1"/>
              <a:t>어트리뷰트는</a:t>
            </a:r>
            <a:r>
              <a:rPr lang="ko-KR" altLang="en-US" dirty="0"/>
              <a:t> </a:t>
            </a:r>
            <a:r>
              <a:rPr lang="en-US" altLang="ko-KR" dirty="0"/>
              <a:t>a.</a:t>
            </a:r>
            <a:r>
              <a:rPr lang="ko-KR" altLang="en-US" dirty="0"/>
              <a:t>주문수량</a:t>
            </a:r>
            <a:r>
              <a:rPr lang="en-US" altLang="ko-KR" dirty="0"/>
              <a:t>, a.</a:t>
            </a:r>
            <a:r>
              <a:rPr lang="ko-KR" altLang="en-US" dirty="0"/>
              <a:t>주문액수</a:t>
            </a:r>
            <a:r>
              <a:rPr lang="en-US" altLang="ko-KR" dirty="0"/>
              <a:t>, a.</a:t>
            </a:r>
            <a:r>
              <a:rPr lang="ko-KR" altLang="en-US" dirty="0"/>
              <a:t>고객번호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a.</a:t>
            </a:r>
            <a:r>
              <a:rPr lang="ko-KR" altLang="en-US" dirty="0"/>
              <a:t>주문수량은 </a:t>
            </a:r>
            <a:r>
              <a:rPr lang="ko-KR" altLang="en-US" dirty="0" err="1"/>
              <a:t>튜플</a:t>
            </a:r>
            <a:r>
              <a:rPr lang="ko-KR" altLang="en-US" dirty="0"/>
              <a:t> 변수 </a:t>
            </a:r>
            <a:r>
              <a:rPr lang="en-US" altLang="ko-KR" dirty="0"/>
              <a:t>a</a:t>
            </a:r>
            <a:r>
              <a:rPr lang="ko-KR" altLang="en-US" dirty="0"/>
              <a:t>가 가리키는 주문 </a:t>
            </a:r>
            <a:r>
              <a:rPr lang="ko-KR" altLang="en-US" dirty="0" err="1"/>
              <a:t>튜플의</a:t>
            </a:r>
            <a:r>
              <a:rPr lang="ko-KR" altLang="en-US" dirty="0"/>
              <a:t> </a:t>
            </a:r>
            <a:r>
              <a:rPr lang="ko-KR" altLang="en-US" dirty="0" err="1"/>
              <a:t>어트리뷰트</a:t>
            </a:r>
            <a:r>
              <a:rPr lang="ko-KR" altLang="en-US" dirty="0"/>
              <a:t> 주문수량의 값을 나타내는 한정 </a:t>
            </a:r>
            <a:r>
              <a:rPr lang="ko-KR" altLang="en-US" dirty="0" err="1"/>
              <a:t>어트리뷰트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원자식</a:t>
            </a:r>
            <a:endParaRPr lang="en-US" altLang="ko-KR" dirty="0"/>
          </a:p>
          <a:p>
            <a:pPr lvl="1"/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해석식의</a:t>
            </a:r>
            <a:r>
              <a:rPr lang="ko-KR" altLang="en-US" dirty="0"/>
              <a:t> 가장 기본이 되는 식으로 </a:t>
            </a:r>
            <a:r>
              <a:rPr lang="ko-KR" altLang="en-US" dirty="0" err="1"/>
              <a:t>범위식과</a:t>
            </a:r>
            <a:r>
              <a:rPr lang="ko-KR" altLang="en-US" dirty="0"/>
              <a:t> </a:t>
            </a:r>
            <a:r>
              <a:rPr lang="ko-KR" altLang="en-US" dirty="0" err="1"/>
              <a:t>조건식과</a:t>
            </a:r>
            <a:r>
              <a:rPr lang="ko-KR" altLang="en-US" dirty="0"/>
              <a:t> 같은 형태</a:t>
            </a:r>
            <a:endParaRPr lang="en-US" altLang="ko-KR" dirty="0"/>
          </a:p>
          <a:p>
            <a:pPr lvl="1"/>
            <a:r>
              <a:rPr lang="ko-KR" altLang="en-US" dirty="0" err="1"/>
              <a:t>범위식에</a:t>
            </a:r>
            <a:r>
              <a:rPr lang="ko-KR" altLang="en-US" dirty="0"/>
              <a:t> 해당하는 </a:t>
            </a:r>
            <a:r>
              <a:rPr lang="en-US" altLang="ko-KR" dirty="0"/>
              <a:t>a(</a:t>
            </a:r>
            <a:r>
              <a:rPr lang="ko-KR" altLang="en-US" dirty="0"/>
              <a:t>주문</a:t>
            </a:r>
            <a:r>
              <a:rPr lang="en-US" altLang="ko-KR" dirty="0"/>
              <a:t>), </a:t>
            </a:r>
            <a:r>
              <a:rPr lang="ko-KR" altLang="en-US" dirty="0" err="1"/>
              <a:t>조건식에</a:t>
            </a:r>
            <a:r>
              <a:rPr lang="ko-KR" altLang="en-US" dirty="0"/>
              <a:t> 해당하는 </a:t>
            </a:r>
            <a:r>
              <a:rPr lang="en-US" altLang="ko-KR" dirty="0"/>
              <a:t>a.</a:t>
            </a:r>
            <a:r>
              <a:rPr lang="ko-KR" altLang="en-US" dirty="0"/>
              <a:t>고객번호</a:t>
            </a:r>
            <a:r>
              <a:rPr lang="en-US" altLang="ko-KR" dirty="0"/>
              <a:t>=200</a:t>
            </a:r>
            <a:r>
              <a:rPr lang="ko-KR" altLang="en-US" dirty="0"/>
              <a:t>을 예로 </a:t>
            </a:r>
            <a:r>
              <a:rPr lang="ko-KR" altLang="en-US" dirty="0" smtClean="0"/>
              <a:t>들 수 </a:t>
            </a:r>
            <a:r>
              <a:rPr lang="ko-KR" altLang="en-US" dirty="0"/>
              <a:t>있음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893169" y="6534345"/>
            <a:ext cx="21336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4FD73FAA-EDF4-477B-8EE5-59031FF4DC00}" type="slidenum">
              <a:rPr lang="en-US" altLang="ko-KR" sz="1400" smtClean="0"/>
              <a:pPr algn="r">
                <a:defRPr/>
              </a:pPr>
              <a:t>57</a:t>
            </a:fld>
            <a:endParaRPr lang="en-US" altLang="ko-KR" sz="1400" dirty="0"/>
          </a:p>
        </p:txBody>
      </p:sp>
      <p:grpSp>
        <p:nvGrpSpPr>
          <p:cNvPr id="7" name="그룹 10"/>
          <p:cNvGrpSpPr/>
          <p:nvPr/>
        </p:nvGrpSpPr>
        <p:grpSpPr>
          <a:xfrm>
            <a:off x="1526297" y="2956632"/>
            <a:ext cx="6091407" cy="751108"/>
            <a:chOff x="704527" y="1736812"/>
            <a:chExt cx="8856985" cy="12601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920552" y="1916832"/>
              <a:ext cx="8640960" cy="1080120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{a.</a:t>
              </a:r>
              <a:r>
                <a:rPr lang="ko-KR" altLang="en-US" dirty="0" smtClean="0"/>
                <a:t>주문수량</a:t>
              </a:r>
              <a:r>
                <a:rPr lang="en-US" altLang="ko-KR" dirty="0" smtClean="0"/>
                <a:t>, a.</a:t>
              </a:r>
              <a:r>
                <a:rPr lang="ko-KR" altLang="en-US" dirty="0" smtClean="0"/>
                <a:t>주문액수 </a:t>
              </a:r>
              <a:r>
                <a:rPr lang="en-US" altLang="ko-KR" dirty="0" smtClean="0"/>
                <a:t>| a(</a:t>
              </a:r>
              <a:r>
                <a:rPr lang="ko-KR" altLang="en-US" dirty="0" smtClean="0"/>
                <a:t>주문</a:t>
              </a:r>
              <a:r>
                <a:rPr lang="en-US" altLang="ko-KR" dirty="0" smtClean="0"/>
                <a:t>) ∧ a.</a:t>
              </a:r>
              <a:r>
                <a:rPr lang="ko-KR" altLang="en-US" dirty="0" smtClean="0"/>
                <a:t>고객번호</a:t>
              </a:r>
              <a:r>
                <a:rPr lang="en-US" altLang="ko-KR" dirty="0" smtClean="0"/>
                <a:t>=200}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704527" y="1736812"/>
              <a:ext cx="690334" cy="60404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endParaRPr lang="ko-KR" altLang="en-US" dirty="0"/>
            </a:p>
          </p:txBody>
        </p:sp>
      </p:grpSp>
      <p:sp>
        <p:nvSpPr>
          <p:cNvPr id="13" name="텍스트 개체 틀 8"/>
          <p:cNvSpPr>
            <a:spLocks noGrp="1"/>
          </p:cNvSpPr>
          <p:nvPr>
            <p:ph type="body" idx="14"/>
          </p:nvPr>
        </p:nvSpPr>
        <p:spPr>
          <a:xfrm>
            <a:off x="341530" y="548680"/>
            <a:ext cx="7466039" cy="416440"/>
          </a:xfrm>
        </p:spPr>
        <p:txBody>
          <a:bodyPr>
            <a:noAutofit/>
          </a:bodyPr>
          <a:lstStyle/>
          <a:p>
            <a:r>
              <a:rPr lang="ko-KR" altLang="en-US" sz="3200" dirty="0" err="1" smtClean="0"/>
              <a:t>튜플</a:t>
            </a:r>
            <a:r>
              <a:rPr lang="ko-KR" altLang="en-US" sz="3200" dirty="0" smtClean="0"/>
              <a:t> 관계 해석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6169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정형식</a:t>
            </a:r>
            <a:r>
              <a:rPr lang="en-US" altLang="ko-KR" dirty="0" smtClean="0"/>
              <a:t>(WFF: Well Formed Formula)</a:t>
            </a:r>
          </a:p>
          <a:p>
            <a:pPr lvl="1"/>
            <a:r>
              <a:rPr lang="ko-KR" altLang="en-US" dirty="0" err="1" smtClean="0"/>
              <a:t>원자식</a:t>
            </a:r>
            <a:r>
              <a:rPr lang="en-US" altLang="ko-KR" dirty="0" smtClean="0"/>
              <a:t>, AND </a:t>
            </a:r>
            <a:r>
              <a:rPr lang="ko-KR" altLang="en-US" dirty="0" smtClean="0"/>
              <a:t>연산자인 ∧과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연산자인 ∨과 </a:t>
            </a:r>
            <a:r>
              <a:rPr lang="en-US" altLang="ko-KR" dirty="0" smtClean="0"/>
              <a:t>NOT </a:t>
            </a:r>
            <a:r>
              <a:rPr lang="ko-KR" altLang="en-US" dirty="0" smtClean="0"/>
              <a:t>연산자인  ￢  그리고 </a:t>
            </a:r>
            <a:r>
              <a:rPr lang="ko-KR" altLang="en-US" dirty="0" err="1" smtClean="0"/>
              <a:t>정량자</a:t>
            </a:r>
            <a:r>
              <a:rPr lang="en-US" altLang="ko-KR" dirty="0" smtClean="0"/>
              <a:t>(∀,∃)</a:t>
            </a:r>
            <a:r>
              <a:rPr lang="ko-KR" altLang="en-US" dirty="0" smtClean="0"/>
              <a:t>가 결합된 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정량자</a:t>
            </a:r>
            <a:r>
              <a:rPr lang="en-US" altLang="ko-KR" dirty="0" smtClean="0"/>
              <a:t>(quantifier)</a:t>
            </a:r>
          </a:p>
          <a:p>
            <a:pPr lvl="1"/>
            <a:r>
              <a:rPr lang="ko-KR" altLang="en-US" dirty="0" err="1" smtClean="0"/>
              <a:t>전칭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정량자</a:t>
            </a:r>
            <a:r>
              <a:rPr lang="en-US" altLang="ko-KR" dirty="0" smtClean="0"/>
              <a:t>(Universal quantifier)</a:t>
            </a:r>
            <a:r>
              <a:rPr lang="ko-KR" altLang="en-US" dirty="0" smtClean="0"/>
              <a:t>와 존재 정량자</a:t>
            </a:r>
            <a:r>
              <a:rPr lang="en-US" altLang="ko-KR" dirty="0" smtClean="0"/>
              <a:t>(Existential quantifier)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전칭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정량자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∀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표현하며 “</a:t>
            </a:r>
            <a:r>
              <a:rPr lang="en-US" altLang="ko-KR" dirty="0" smtClean="0"/>
              <a:t>for all”</a:t>
            </a:r>
            <a:r>
              <a:rPr lang="ko-KR" altLang="en-US" dirty="0" smtClean="0"/>
              <a:t>이라고 읽음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전칭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정량자를</a:t>
            </a:r>
            <a:r>
              <a:rPr lang="ko-KR" altLang="en-US" dirty="0" smtClean="0"/>
              <a:t> 사용한 </a:t>
            </a:r>
            <a:r>
              <a:rPr lang="ko-KR" altLang="en-US" dirty="0" err="1" smtClean="0"/>
              <a:t>정형식은</a:t>
            </a:r>
            <a:r>
              <a:rPr lang="ko-KR" altLang="en-US" dirty="0" smtClean="0"/>
              <a:t> 모든 가능한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 대해 정형식 </a:t>
            </a:r>
            <a:r>
              <a:rPr lang="en-US" altLang="ko-KR" dirty="0" smtClean="0"/>
              <a:t>F(t)</a:t>
            </a:r>
            <a:r>
              <a:rPr lang="ko-KR" altLang="en-US" dirty="0" smtClean="0"/>
              <a:t>가 참일 때 참이 된다는 뜻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893169" y="6534345"/>
            <a:ext cx="21336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4FD73FAA-EDF4-477B-8EE5-59031FF4DC00}" type="slidenum">
              <a:rPr lang="en-US" altLang="ko-KR" sz="1400" smtClean="0"/>
              <a:pPr algn="r">
                <a:defRPr/>
              </a:pPr>
              <a:t>58</a:t>
            </a:fld>
            <a:endParaRPr lang="en-US" altLang="ko-KR" sz="1400"/>
          </a:p>
        </p:txBody>
      </p:sp>
      <p:grpSp>
        <p:nvGrpSpPr>
          <p:cNvPr id="12" name="그룹 11"/>
          <p:cNvGrpSpPr/>
          <p:nvPr/>
        </p:nvGrpSpPr>
        <p:grpSpPr>
          <a:xfrm>
            <a:off x="750037" y="5595786"/>
            <a:ext cx="7643927" cy="785542"/>
            <a:chOff x="2303705" y="2708920"/>
            <a:chExt cx="5313591" cy="504056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576736" y="2708920"/>
              <a:ext cx="5040560" cy="504056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(∀t)(F(t))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2303705" y="2797130"/>
              <a:ext cx="600667" cy="29359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정의</a:t>
              </a:r>
              <a:endParaRPr lang="ko-KR" altLang="en-US" sz="1600" dirty="0"/>
            </a:p>
          </p:txBody>
        </p:sp>
      </p:grpSp>
      <p:sp>
        <p:nvSpPr>
          <p:cNvPr id="15" name="텍스트 개체 틀 8"/>
          <p:cNvSpPr>
            <a:spLocks noGrp="1"/>
          </p:cNvSpPr>
          <p:nvPr>
            <p:ph type="body" idx="14"/>
          </p:nvPr>
        </p:nvSpPr>
        <p:spPr>
          <a:xfrm>
            <a:off x="341530" y="548680"/>
            <a:ext cx="7466039" cy="416440"/>
          </a:xfrm>
        </p:spPr>
        <p:txBody>
          <a:bodyPr>
            <a:noAutofit/>
          </a:bodyPr>
          <a:lstStyle/>
          <a:p>
            <a:r>
              <a:rPr lang="ko-KR" altLang="en-US" sz="3200" dirty="0" err="1" smtClean="0"/>
              <a:t>튜플</a:t>
            </a:r>
            <a:r>
              <a:rPr lang="ko-KR" altLang="en-US" sz="3200" dirty="0" smtClean="0"/>
              <a:t> 관계 해석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93247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존재 </a:t>
            </a:r>
            <a:r>
              <a:rPr lang="ko-KR" altLang="en-US" dirty="0" err="1" smtClean="0"/>
              <a:t>정량자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∃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표현하며 “</a:t>
            </a:r>
            <a:r>
              <a:rPr lang="en-US" altLang="ko-KR" dirty="0" smtClean="0"/>
              <a:t>there exists”</a:t>
            </a:r>
            <a:r>
              <a:rPr lang="ko-KR" altLang="en-US" dirty="0" smtClean="0"/>
              <a:t>라고 읽음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존재 </a:t>
            </a:r>
            <a:r>
              <a:rPr lang="ko-KR" altLang="en-US" dirty="0" err="1" smtClean="0"/>
              <a:t>정량자를</a:t>
            </a:r>
            <a:r>
              <a:rPr lang="ko-KR" altLang="en-US" dirty="0" smtClean="0"/>
              <a:t> 사용한 </a:t>
            </a:r>
            <a:r>
              <a:rPr lang="ko-KR" altLang="en-US" dirty="0" err="1" smtClean="0"/>
              <a:t>정형식은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정형식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F(t)</a:t>
            </a:r>
            <a:r>
              <a:rPr lang="ko-KR" altLang="en-US" dirty="0" smtClean="0"/>
              <a:t>를 참으로 만드는 어떤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하나라도 존재만 한다면 참이 된다는 뜻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‘하드디스크’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주문한  고객의 고객번호를 검색하는 관계 해석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893169" y="6534345"/>
            <a:ext cx="21336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4FD73FAA-EDF4-477B-8EE5-59031FF4DC00}" type="slidenum">
              <a:rPr lang="en-US" altLang="ko-KR" sz="1400" smtClean="0"/>
              <a:pPr algn="r">
                <a:defRPr/>
              </a:pPr>
              <a:t>59</a:t>
            </a:fld>
            <a:endParaRPr lang="en-US" altLang="ko-KR" sz="1400"/>
          </a:p>
        </p:txBody>
      </p:sp>
      <p:grpSp>
        <p:nvGrpSpPr>
          <p:cNvPr id="2" name="그룹 11"/>
          <p:cNvGrpSpPr/>
          <p:nvPr/>
        </p:nvGrpSpPr>
        <p:grpSpPr>
          <a:xfrm>
            <a:off x="750037" y="3140968"/>
            <a:ext cx="7643927" cy="785542"/>
            <a:chOff x="2303705" y="2708920"/>
            <a:chExt cx="5313591" cy="504056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576736" y="2708920"/>
              <a:ext cx="5040560" cy="504056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(∃t)(F(t))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2303705" y="2797130"/>
              <a:ext cx="600667" cy="29359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정의</a:t>
              </a:r>
              <a:endParaRPr lang="ko-KR" altLang="en-US" sz="1600" dirty="0"/>
            </a:p>
          </p:txBody>
        </p:sp>
      </p:grpSp>
      <p:grpSp>
        <p:nvGrpSpPr>
          <p:cNvPr id="9" name="그룹 10"/>
          <p:cNvGrpSpPr/>
          <p:nvPr/>
        </p:nvGrpSpPr>
        <p:grpSpPr>
          <a:xfrm>
            <a:off x="345487" y="4959170"/>
            <a:ext cx="8719295" cy="1174171"/>
            <a:chOff x="704527" y="1585313"/>
            <a:chExt cx="8856985" cy="1411639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920552" y="1916832"/>
              <a:ext cx="8640960" cy="1080120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{a.</a:t>
              </a:r>
              <a:r>
                <a:rPr lang="ko-KR" altLang="en-US" dirty="0" smtClean="0"/>
                <a:t>고객번호</a:t>
              </a:r>
              <a:r>
                <a:rPr lang="en-US" altLang="ko-KR" dirty="0" smtClean="0"/>
                <a:t>|a(</a:t>
              </a:r>
              <a:r>
                <a:rPr lang="ko-KR" altLang="en-US" dirty="0" smtClean="0"/>
                <a:t>주문</a:t>
              </a:r>
              <a:r>
                <a:rPr lang="en-US" altLang="ko-KR" dirty="0" smtClean="0"/>
                <a:t>) ∧ (∃b)(b(</a:t>
              </a:r>
              <a:r>
                <a:rPr lang="ko-KR" altLang="en-US" dirty="0" smtClean="0"/>
                <a:t>제품</a:t>
              </a:r>
              <a:r>
                <a:rPr lang="en-US" altLang="ko-KR" dirty="0" smtClean="0"/>
                <a:t>) ∧ a.</a:t>
              </a:r>
              <a:r>
                <a:rPr lang="ko-KR" altLang="en-US" dirty="0" smtClean="0"/>
                <a:t>제품번호</a:t>
              </a:r>
              <a:r>
                <a:rPr lang="en-US" altLang="ko-KR" dirty="0" smtClean="0"/>
                <a:t>=b.</a:t>
              </a:r>
              <a:r>
                <a:rPr lang="ko-KR" altLang="en-US" dirty="0" smtClean="0"/>
                <a:t>제품번호 ∧ </a:t>
              </a:r>
              <a:r>
                <a:rPr lang="en-US" altLang="ko-KR" dirty="0" smtClean="0"/>
                <a:t>b.</a:t>
              </a:r>
              <a:r>
                <a:rPr lang="ko-KR" altLang="en-US" dirty="0" smtClean="0"/>
                <a:t>제품명</a:t>
              </a:r>
              <a:r>
                <a:rPr lang="en-US" altLang="ko-KR" dirty="0" smtClean="0"/>
                <a:t>= ‘</a:t>
              </a:r>
              <a:r>
                <a:rPr lang="ko-KR" altLang="en-US" dirty="0" smtClean="0"/>
                <a:t>하드디스크’</a:t>
              </a:r>
              <a:r>
                <a:rPr lang="en-US" altLang="ko-KR" dirty="0" smtClean="0"/>
                <a:t>)}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04527" y="1585313"/>
              <a:ext cx="690334" cy="6040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endParaRPr lang="ko-KR" altLang="en-US" dirty="0"/>
            </a:p>
          </p:txBody>
        </p:sp>
      </p:grpSp>
      <p:sp>
        <p:nvSpPr>
          <p:cNvPr id="18" name="텍스트 개체 틀 8"/>
          <p:cNvSpPr>
            <a:spLocks noGrp="1"/>
          </p:cNvSpPr>
          <p:nvPr>
            <p:ph type="body" idx="14"/>
          </p:nvPr>
        </p:nvSpPr>
        <p:spPr>
          <a:xfrm>
            <a:off x="341530" y="548680"/>
            <a:ext cx="7466039" cy="416440"/>
          </a:xfrm>
        </p:spPr>
        <p:txBody>
          <a:bodyPr>
            <a:noAutofit/>
          </a:bodyPr>
          <a:lstStyle/>
          <a:p>
            <a:r>
              <a:rPr lang="ko-KR" altLang="en-US" sz="3200" dirty="0" err="1" smtClean="0"/>
              <a:t>튜플</a:t>
            </a:r>
            <a:r>
              <a:rPr lang="ko-KR" altLang="en-US" sz="3200" dirty="0" smtClean="0"/>
              <a:t> 관계 해석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8222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ko-KR" altLang="en-US" dirty="0" smtClean="0"/>
              <a:t>대수</a:t>
            </a:r>
            <a:r>
              <a:rPr lang="en-US" altLang="ko-KR" dirty="0" smtClean="0"/>
              <a:t>(relational algebra)</a:t>
            </a:r>
            <a:r>
              <a:rPr lang="ko-KR" altLang="en-US" dirty="0" smtClean="0"/>
              <a:t>의 개념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원하는 결과를 얻기 위해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처리 과정을 순서대로 기술하는 언어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절차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(procedural language)</a:t>
            </a:r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릴레이션을</a:t>
            </a:r>
            <a:r>
              <a:rPr lang="ko-KR" altLang="en-US" dirty="0" smtClean="0"/>
              <a:t> 처리하는 </a:t>
            </a:r>
            <a:r>
              <a:rPr lang="ko-KR" altLang="en-US" dirty="0"/>
              <a:t>연산자들의 </a:t>
            </a:r>
            <a:r>
              <a:rPr lang="ko-KR" altLang="en-US" dirty="0" smtClean="0"/>
              <a:t>모임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 집합 연산자와 순수 관계 연산자로 분류됨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폐쇄 특성</a:t>
            </a:r>
            <a:r>
              <a:rPr lang="en-US" altLang="ko-KR" dirty="0" smtClean="0"/>
              <a:t>(closure property)</a:t>
            </a:r>
            <a:r>
              <a:rPr lang="ko-KR" altLang="en-US" dirty="0" smtClean="0"/>
              <a:t>이 존재함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피연산자도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릴레이션이고</a:t>
            </a:r>
            <a:r>
              <a:rPr lang="ko-KR" altLang="en-US" dirty="0" smtClean="0"/>
              <a:t> 연산의 결과도 </a:t>
            </a:r>
            <a:r>
              <a:rPr lang="ko-KR" altLang="en-US" dirty="0" err="1" smtClean="0"/>
              <a:t>릴레이션임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37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‘</a:t>
            </a:r>
            <a:r>
              <a:rPr lang="ko-KR" altLang="en-US" dirty="0" err="1" smtClean="0"/>
              <a:t>하드디스크’를</a:t>
            </a:r>
            <a:r>
              <a:rPr lang="ko-KR" altLang="en-US" dirty="0" smtClean="0"/>
              <a:t> 주문한  고객의 고객번호를 검색하는 관계 해석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튜플관계해석언어</a:t>
            </a:r>
            <a:endParaRPr lang="en-US" altLang="ko-KR" dirty="0"/>
          </a:p>
          <a:p>
            <a:pPr marL="357187" lvl="1" indent="0">
              <a:buNone/>
            </a:pPr>
            <a:r>
              <a:rPr lang="en-US" altLang="ko-KR" dirty="0" smtClean="0"/>
              <a:t>   {</a:t>
            </a:r>
            <a:r>
              <a:rPr lang="en-US" altLang="ko-KR" dirty="0"/>
              <a:t>a.</a:t>
            </a:r>
            <a:r>
              <a:rPr lang="ko-KR" altLang="en-US" dirty="0" err="1"/>
              <a:t>고객번호</a:t>
            </a:r>
            <a:r>
              <a:rPr lang="en-US" altLang="ko-KR" dirty="0"/>
              <a:t>|a(</a:t>
            </a:r>
            <a:r>
              <a:rPr lang="ko-KR" altLang="en-US" dirty="0"/>
              <a:t>주문</a:t>
            </a:r>
            <a:r>
              <a:rPr lang="en-US" altLang="ko-KR" dirty="0"/>
              <a:t>) ∧ (∃b)(b(</a:t>
            </a:r>
            <a:r>
              <a:rPr lang="ko-KR" altLang="en-US" dirty="0"/>
              <a:t>제품</a:t>
            </a:r>
            <a:r>
              <a:rPr lang="en-US" altLang="ko-KR" dirty="0"/>
              <a:t>) ∧ a.</a:t>
            </a:r>
            <a:r>
              <a:rPr lang="ko-KR" altLang="en-US" dirty="0"/>
              <a:t>제품번호</a:t>
            </a:r>
            <a:r>
              <a:rPr lang="en-US" altLang="ko-KR" dirty="0"/>
              <a:t>=b.</a:t>
            </a:r>
            <a:r>
              <a:rPr lang="ko-KR" altLang="en-US" dirty="0"/>
              <a:t>제품번호 ∧ </a:t>
            </a:r>
            <a:r>
              <a:rPr lang="en-US" altLang="ko-KR" dirty="0"/>
              <a:t>b.</a:t>
            </a:r>
            <a:r>
              <a:rPr lang="ko-KR" altLang="en-US" dirty="0"/>
              <a:t>제품명</a:t>
            </a:r>
            <a:r>
              <a:rPr lang="en-US" altLang="ko-KR" dirty="0"/>
              <a:t>= ‘</a:t>
            </a:r>
            <a:r>
              <a:rPr lang="ko-KR" altLang="en-US" dirty="0"/>
              <a:t>하드디스크’</a:t>
            </a:r>
            <a:r>
              <a:rPr lang="en-US" altLang="ko-KR" dirty="0" smtClean="0"/>
              <a:t>)}</a:t>
            </a:r>
          </a:p>
          <a:p>
            <a:pPr marL="357187" lvl="1" indent="0">
              <a:buNone/>
            </a:pP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관계대수언어</a:t>
            </a:r>
            <a:endParaRPr lang="en-US" altLang="ko-KR" dirty="0" smtClean="0"/>
          </a:p>
          <a:p>
            <a:pPr marL="357187" lvl="1" indent="0">
              <a:buNone/>
            </a:pPr>
            <a:r>
              <a:rPr lang="en-US" altLang="ko-KR" dirty="0" smtClean="0"/>
              <a:t>    PJ </a:t>
            </a:r>
            <a:r>
              <a:rPr lang="en-US" altLang="ko-KR" sz="1050" dirty="0" smtClean="0"/>
              <a:t>a</a:t>
            </a:r>
            <a:r>
              <a:rPr lang="en-US" altLang="ko-KR" sz="1050" dirty="0"/>
              <a:t>.</a:t>
            </a:r>
            <a:r>
              <a:rPr lang="ko-KR" altLang="en-US" sz="1050" dirty="0" err="1" smtClean="0"/>
              <a:t>고객번호</a:t>
            </a:r>
            <a:r>
              <a:rPr lang="en-US" altLang="ko-KR" sz="1050" dirty="0"/>
              <a:t> </a:t>
            </a:r>
            <a:r>
              <a:rPr lang="en-US" altLang="ko-KR" dirty="0" smtClean="0"/>
              <a:t>(SL </a:t>
            </a:r>
            <a:r>
              <a:rPr lang="ko-KR" altLang="en-US" sz="1100" dirty="0" smtClean="0"/>
              <a:t>제품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제품명</a:t>
            </a:r>
            <a:r>
              <a:rPr lang="en-US" altLang="ko-KR" sz="1100" dirty="0" smtClean="0"/>
              <a:t>=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하드디스크</a:t>
            </a:r>
            <a:r>
              <a:rPr lang="en-US" altLang="ko-KR" sz="1100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주문 </a:t>
            </a:r>
            <a:r>
              <a:rPr lang="en-US" altLang="ko-KR" dirty="0" smtClean="0"/>
              <a:t>&gt;&lt; 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))</a:t>
            </a:r>
          </a:p>
          <a:p>
            <a:pPr marL="357187" lvl="1" indent="0">
              <a:buNone/>
            </a:pPr>
            <a:endParaRPr lang="ko-KR" altLang="en-US" dirty="0"/>
          </a:p>
          <a:p>
            <a:pPr marL="357187" lvl="1" indent="0"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893169" y="6534345"/>
            <a:ext cx="21336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4FD73FAA-EDF4-477B-8EE5-59031FF4DC00}" type="slidenum">
              <a:rPr lang="en-US" altLang="ko-KR" sz="1400" smtClean="0"/>
              <a:pPr algn="r">
                <a:defRPr/>
              </a:pPr>
              <a:t>60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10392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도메인 관계 해석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도메인 </a:t>
            </a:r>
            <a:r>
              <a:rPr lang="ko-KR" altLang="en-US" dirty="0" err="1" smtClean="0"/>
              <a:t>해석식</a:t>
            </a:r>
            <a:r>
              <a:rPr lang="en-US" altLang="ko-KR" dirty="0" smtClean="0"/>
              <a:t>(domain calculus expression)</a:t>
            </a:r>
            <a:r>
              <a:rPr lang="ko-KR" altLang="en-US" dirty="0" smtClean="0"/>
              <a:t>으로 정의하는 표기법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893169" y="6534345"/>
            <a:ext cx="21336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4FD73FAA-EDF4-477B-8EE5-59031FF4DC00}" type="slidenum">
              <a:rPr lang="en-US" altLang="ko-KR" sz="1400" smtClean="0"/>
              <a:pPr algn="r">
                <a:defRPr/>
              </a:pPr>
              <a:t>61</a:t>
            </a:fld>
            <a:endParaRPr lang="en-US" altLang="ko-KR" sz="1400"/>
          </a:p>
        </p:txBody>
      </p:sp>
      <p:grpSp>
        <p:nvGrpSpPr>
          <p:cNvPr id="16" name="그룹 11"/>
          <p:cNvGrpSpPr/>
          <p:nvPr/>
        </p:nvGrpSpPr>
        <p:grpSpPr>
          <a:xfrm>
            <a:off x="750037" y="2564904"/>
            <a:ext cx="7643927" cy="785542"/>
            <a:chOff x="2303705" y="2708920"/>
            <a:chExt cx="5313591" cy="50405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576736" y="2708920"/>
              <a:ext cx="5040560" cy="504056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{ x1,x2,…,</a:t>
              </a:r>
              <a:r>
                <a:rPr lang="en-US" altLang="ko-KR" dirty="0" err="1" smtClean="0"/>
                <a:t>xn</a:t>
              </a:r>
              <a:r>
                <a:rPr lang="ko-KR" altLang="en-US" dirty="0" smtClean="0"/>
                <a:t>｜</a:t>
              </a:r>
              <a:r>
                <a:rPr lang="en-US" altLang="ko-KR" dirty="0" smtClean="0"/>
                <a:t>F(x1,…, </a:t>
              </a:r>
              <a:r>
                <a:rPr lang="en-US" altLang="ko-KR" dirty="0" err="1" smtClean="0"/>
                <a:t>xn</a:t>
              </a:r>
              <a:r>
                <a:rPr lang="en-US" altLang="ko-KR" dirty="0" smtClean="0"/>
                <a:t>, xn+1,…, </a:t>
              </a:r>
              <a:r>
                <a:rPr lang="en-US" altLang="ko-KR" dirty="0" err="1" smtClean="0"/>
                <a:t>xn+m</a:t>
              </a:r>
              <a:r>
                <a:rPr lang="en-US" altLang="ko-KR" dirty="0" smtClean="0"/>
                <a:t>)} 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2303705" y="2797130"/>
              <a:ext cx="600667" cy="29359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정의</a:t>
              </a:r>
              <a:endParaRPr lang="ko-KR" altLang="en-US" sz="1600" dirty="0"/>
            </a:p>
          </p:txBody>
        </p:sp>
      </p:grpSp>
      <p:sp>
        <p:nvSpPr>
          <p:cNvPr id="12" name="텍스트 개체 틀 8"/>
          <p:cNvSpPr>
            <a:spLocks noGrp="1"/>
          </p:cNvSpPr>
          <p:nvPr>
            <p:ph type="body" idx="14"/>
          </p:nvPr>
        </p:nvSpPr>
        <p:spPr>
          <a:xfrm>
            <a:off x="341530" y="548680"/>
            <a:ext cx="7466039" cy="416440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도메인 관계 해석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79445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등록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enrol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도메인 </a:t>
            </a:r>
            <a:r>
              <a:rPr lang="ko-KR" altLang="en-US" dirty="0" err="1"/>
              <a:t>해석식의</a:t>
            </a:r>
            <a:r>
              <a:rPr lang="ko-KR" altLang="en-US" dirty="0"/>
              <a:t> 예로 과목번호 </a:t>
            </a:r>
            <a:r>
              <a:rPr lang="en-US" altLang="ko-KR" dirty="0"/>
              <a:t>002</a:t>
            </a:r>
            <a:r>
              <a:rPr lang="ko-KR" altLang="en-US" dirty="0"/>
              <a:t>의 과목이수자의 학번과 성적을 검색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893169" y="6534345"/>
            <a:ext cx="21336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4FD73FAA-EDF4-477B-8EE5-59031FF4DC00}" type="slidenum">
              <a:rPr lang="en-US" altLang="ko-KR" sz="1400" smtClean="0"/>
              <a:pPr algn="r">
                <a:defRPr/>
              </a:pPr>
              <a:t>62</a:t>
            </a:fld>
            <a:endParaRPr lang="en-US" altLang="ko-KR" sz="140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7339" y="1484785"/>
            <a:ext cx="3560767" cy="259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10"/>
          <p:cNvGrpSpPr/>
          <p:nvPr/>
        </p:nvGrpSpPr>
        <p:grpSpPr>
          <a:xfrm>
            <a:off x="1512019" y="4812597"/>
            <a:ext cx="6091407" cy="751108"/>
            <a:chOff x="704527" y="1736812"/>
            <a:chExt cx="8856985" cy="126014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920552" y="1916832"/>
              <a:ext cx="8640960" cy="1080120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{</a:t>
              </a:r>
              <a:r>
                <a:rPr lang="en-US" altLang="ko-KR" dirty="0" err="1" smtClean="0"/>
                <a:t>eSno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eGrade</a:t>
              </a:r>
              <a:r>
                <a:rPr lang="en-US" altLang="ko-KR" dirty="0" smtClean="0"/>
                <a:t> | </a:t>
              </a:r>
              <a:r>
                <a:rPr lang="en-US" altLang="ko-KR" dirty="0" err="1" smtClean="0"/>
                <a:t>enrol</a:t>
              </a:r>
              <a:r>
                <a:rPr lang="en-US" altLang="ko-KR" dirty="0" smtClean="0"/>
                <a:t>(</a:t>
              </a:r>
              <a:r>
                <a:rPr lang="en-US" altLang="ko-KR" dirty="0" err="1" smtClean="0"/>
                <a:t>eCno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eSno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eGrade</a:t>
              </a:r>
              <a:r>
                <a:rPr lang="en-US" altLang="ko-KR" dirty="0" smtClean="0"/>
                <a:t>) ∧ </a:t>
              </a:r>
              <a:r>
                <a:rPr lang="en-US" altLang="ko-KR" dirty="0" err="1" smtClean="0"/>
                <a:t>eCno</a:t>
              </a:r>
              <a:r>
                <a:rPr lang="en-US" altLang="ko-KR" dirty="0" smtClean="0"/>
                <a:t>=002}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704527" y="1736812"/>
              <a:ext cx="690334" cy="60404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endParaRPr lang="ko-KR" altLang="en-US" dirty="0"/>
            </a:p>
          </p:txBody>
        </p:sp>
      </p:grpSp>
      <p:sp>
        <p:nvSpPr>
          <p:cNvPr id="14" name="텍스트 개체 틀 8"/>
          <p:cNvSpPr>
            <a:spLocks noGrp="1"/>
          </p:cNvSpPr>
          <p:nvPr>
            <p:ph type="body" idx="14"/>
          </p:nvPr>
        </p:nvSpPr>
        <p:spPr>
          <a:xfrm>
            <a:off x="341530" y="548680"/>
            <a:ext cx="7466039" cy="416440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도메인 관계 해석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95160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4117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관계 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 대수의 연산자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1657545"/>
            <a:ext cx="6248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일반 </a:t>
            </a:r>
            <a:r>
              <a:rPr lang="ko-KR" altLang="en-US"/>
              <a:t>집합 </a:t>
            </a:r>
            <a:r>
              <a:rPr lang="ko-KR" altLang="en-US" smtClean="0"/>
              <a:t>연산자</a:t>
            </a:r>
            <a:r>
              <a:rPr lang="en-US" altLang="ko-KR" smtClean="0"/>
              <a:t>(set operation)</a:t>
            </a:r>
            <a:endParaRPr lang="ko-KR" altLang="en-US" dirty="0"/>
          </a:p>
          <a:p>
            <a:pPr lvl="1"/>
            <a:r>
              <a:rPr lang="ko-KR" altLang="en-US" smtClean="0"/>
              <a:t>릴레이션이 </a:t>
            </a:r>
            <a:r>
              <a:rPr lang="ko-KR" altLang="en-US" dirty="0" err="1"/>
              <a:t>투플의</a:t>
            </a:r>
            <a:r>
              <a:rPr lang="ko-KR" altLang="en-US" dirty="0"/>
              <a:t> 집합이라는 개념을 </a:t>
            </a:r>
            <a:r>
              <a:rPr lang="ko-KR" altLang="en-US"/>
              <a:t>이용하는 </a:t>
            </a:r>
            <a:r>
              <a:rPr lang="ko-KR" altLang="en-US" smtClean="0"/>
              <a:t>연산자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2055278"/>
            <a:ext cx="7626623" cy="4628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2504" y="428409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4112" y="4329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4142" y="557994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 x 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7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ko-KR" altLang="en-US" dirty="0"/>
              <a:t>일반 집합 </a:t>
            </a:r>
            <a:r>
              <a:rPr lang="ko-KR" altLang="en-US" dirty="0" smtClean="0"/>
              <a:t>연산자의 특성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피연산자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/>
              <a:t>2</a:t>
            </a:r>
            <a:r>
              <a:rPr lang="ko-KR" altLang="en-US" dirty="0" smtClean="0"/>
              <a:t>개 필요함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/>
              <a:t>릴레이션을</a:t>
            </a:r>
            <a:r>
              <a:rPr lang="ko-KR" altLang="en-US" dirty="0"/>
              <a:t> 대상으로 연산을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 err="1"/>
              <a:t>차집합은</a:t>
            </a:r>
            <a:r>
              <a:rPr lang="ko-KR" altLang="en-US" dirty="0"/>
              <a:t> </a:t>
            </a:r>
            <a:r>
              <a:rPr lang="ko-KR" altLang="en-US" dirty="0" err="1"/>
              <a:t>피연산자인</a:t>
            </a:r>
            <a:r>
              <a:rPr lang="ko-KR" altLang="en-US" dirty="0"/>
              <a:t> 두 </a:t>
            </a:r>
            <a:r>
              <a:rPr lang="ko-KR" altLang="en-US" dirty="0" err="1"/>
              <a:t>릴레이션이</a:t>
            </a:r>
            <a:r>
              <a:rPr lang="ko-KR" altLang="en-US" dirty="0"/>
              <a:t> </a:t>
            </a:r>
            <a:r>
              <a:rPr lang="ko-KR" altLang="en-US" dirty="0" smtClean="0"/>
              <a:t>합병 가능해야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합병 가능</a:t>
            </a:r>
            <a:r>
              <a:rPr lang="en-US" altLang="ko-KR" dirty="0" smtClean="0"/>
              <a:t>(union-compatible)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두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차수가 같아야 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두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서로 대응되는 속성의 도메인이 같아야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7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</TotalTime>
  <Words>2004</Words>
  <Application>Microsoft Office PowerPoint</Application>
  <PresentationFormat>화면 슬라이드 쇼(4:3)</PresentationFormat>
  <Paragraphs>377</Paragraphs>
  <Slides>63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5" baseType="lpstr">
      <vt:lpstr>Verdana</vt:lpstr>
      <vt:lpstr>Arial Black</vt:lpstr>
      <vt:lpstr>HY견명조</vt:lpstr>
      <vt:lpstr>Arial</vt:lpstr>
      <vt:lpstr>Cambria Math</vt:lpstr>
      <vt:lpstr>Times New Roman</vt:lpstr>
      <vt:lpstr>HY헤드라인M</vt:lpstr>
      <vt:lpstr>HY견고딕</vt:lpstr>
      <vt:lpstr>맑은 고딕</vt:lpstr>
      <vt:lpstr>Wingdings</vt:lpstr>
      <vt:lpstr>Wingdings 2</vt:lpstr>
      <vt:lpstr>유닉스</vt:lpstr>
      <vt:lpstr>PowerPoint 프레젠테이션</vt:lpstr>
      <vt:lpstr>학습목표</vt:lpstr>
      <vt:lpstr>01 관계 데이터 연산의 개념</vt:lpstr>
      <vt:lpstr>01 관계 데이터 연산의 개념</vt:lpstr>
      <vt:lpstr>01 관계 데이터 연산의 개념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02 관계 대수</vt:lpstr>
      <vt:lpstr>03 관계 해석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Ryumduck Oh</cp:lastModifiedBy>
  <cp:revision>308</cp:revision>
  <dcterms:created xsi:type="dcterms:W3CDTF">2012-07-23T02:34:37Z</dcterms:created>
  <dcterms:modified xsi:type="dcterms:W3CDTF">2021-03-21T14:53:56Z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