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35"/>
  </p:notesMasterIdLst>
  <p:sldIdLst>
    <p:sldId id="438" r:id="rId2"/>
    <p:sldId id="447" r:id="rId3"/>
    <p:sldId id="529" r:id="rId4"/>
    <p:sldId id="483" r:id="rId5"/>
    <p:sldId id="530" r:id="rId6"/>
    <p:sldId id="534" r:id="rId7"/>
    <p:sldId id="533" r:id="rId8"/>
    <p:sldId id="531" r:id="rId9"/>
    <p:sldId id="535" r:id="rId10"/>
    <p:sldId id="532" r:id="rId11"/>
    <p:sldId id="536" r:id="rId12"/>
    <p:sldId id="537" r:id="rId13"/>
    <p:sldId id="484" r:id="rId14"/>
    <p:sldId id="560" r:id="rId15"/>
    <p:sldId id="563" r:id="rId16"/>
    <p:sldId id="538" r:id="rId17"/>
    <p:sldId id="494" r:id="rId18"/>
    <p:sldId id="539" r:id="rId19"/>
    <p:sldId id="540" r:id="rId20"/>
    <p:sldId id="496" r:id="rId21"/>
    <p:sldId id="541" r:id="rId22"/>
    <p:sldId id="497" r:id="rId23"/>
    <p:sldId id="486" r:id="rId24"/>
    <p:sldId id="552" r:id="rId25"/>
    <p:sldId id="498" r:id="rId26"/>
    <p:sldId id="542" r:id="rId27"/>
    <p:sldId id="543" r:id="rId28"/>
    <p:sldId id="544" r:id="rId29"/>
    <p:sldId id="501" r:id="rId30"/>
    <p:sldId id="545" r:id="rId31"/>
    <p:sldId id="547" r:id="rId32"/>
    <p:sldId id="546" r:id="rId33"/>
    <p:sldId id="548" r:id="rId3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36"/>
    </p:embeddedFont>
    <p:embeddedFont>
      <p:font typeface="Wingdings 3" panose="05040102010807070707" pitchFamily="18" charset="2"/>
      <p:regular r:id="rId37"/>
    </p:embeddedFont>
    <p:embeddedFont>
      <p:font typeface="HY견고딕" panose="0203060000010101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HY견명조" panose="0203060000010101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CC"/>
    <a:srgbClr val="401254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5" d="100"/>
          <a:sy n="115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3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501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6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1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2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직사각형 11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6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69356" y="1538790"/>
            <a:ext cx="387638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9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정규화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정규화의 개념과 이상 현상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함수 종속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기본 정규형과 정규화 과정</a:t>
            </a:r>
          </a:p>
        </p:txBody>
      </p:sp>
    </p:spTree>
    <p:extLst>
      <p:ext uri="{BB962C8B-B14F-4D97-AF65-F5344CB8AC3E}">
        <p14:creationId xmlns:p14="http://schemas.microsoft.com/office/powerpoint/2010/main" val="20074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삭제 이상</a:t>
            </a:r>
            <a:r>
              <a:rPr lang="en-US" altLang="ko-KR" dirty="0" smtClean="0"/>
              <a:t>(deletion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삭제하면 관련</a:t>
            </a:r>
            <a:r>
              <a:rPr lang="en-US" altLang="ko-KR" dirty="0" smtClean="0"/>
              <a:t>(</a:t>
            </a:r>
            <a:r>
              <a:rPr lang="ko-KR" altLang="en-US" dirty="0" smtClean="0"/>
              <a:t>꼭 필요한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데이터까지 손실되는 연쇄 삭제 현상이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삭제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삭제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b="1" dirty="0" smtClean="0">
                <a:solidFill>
                  <a:srgbClr val="C00000"/>
                </a:solidFill>
              </a:rPr>
              <a:t>“orange” </a:t>
            </a:r>
            <a:r>
              <a:rPr lang="ko-KR" altLang="en-US" dirty="0" smtClean="0"/>
              <a:t>인 고객이</a:t>
            </a:r>
            <a:r>
              <a:rPr lang="en-US" altLang="ko-KR" dirty="0" smtClean="0"/>
              <a:t>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이벤트</a:t>
            </a:r>
            <a:endParaRPr lang="en-US" altLang="ko-KR" b="1" u="sng" dirty="0" smtClean="0">
              <a:solidFill>
                <a:srgbClr val="C00000"/>
              </a:solidFill>
            </a:endParaRPr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b="1" u="sng" dirty="0">
                <a:solidFill>
                  <a:srgbClr val="C00000"/>
                </a:solidFill>
              </a:rPr>
              <a:t> </a:t>
            </a:r>
            <a:r>
              <a:rPr lang="en-US" altLang="ko-KR" b="1" u="sng" dirty="0" smtClean="0">
                <a:solidFill>
                  <a:srgbClr val="C00000"/>
                </a:solidFill>
              </a:rPr>
              <a:t> </a:t>
            </a:r>
            <a:r>
              <a:rPr lang="ko-KR" altLang="en-US" b="1" u="sng" dirty="0" smtClean="0">
                <a:solidFill>
                  <a:srgbClr val="C00000"/>
                </a:solidFill>
              </a:rPr>
              <a:t> 참여를 취소</a:t>
            </a:r>
            <a:r>
              <a:rPr lang="ko-KR" altLang="en-US" dirty="0" smtClean="0"/>
              <a:t>해 관련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삭제하게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되면 이벤트 참여와 관련이 없는 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ko-KR" altLang="en-US" dirty="0" smtClean="0"/>
              <a:t>   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등급 데이터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까지 손실됨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15" y="3678338"/>
            <a:ext cx="4436985" cy="299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삭제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741757"/>
            <a:ext cx="7458075" cy="40576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76646" y="4824155"/>
            <a:ext cx="1170130" cy="4500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97025" y="4824155"/>
            <a:ext cx="1980220" cy="45005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현상이 발생하지 않도록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관련 있는 속성들로만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구성하기 위해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(decomposition)</a:t>
            </a:r>
            <a:r>
              <a:rPr lang="ko-KR" altLang="en-US" dirty="0" smtClean="0"/>
              <a:t>하는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함수적 종속성을 판단하여 정규화를 수행함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함수적 종속성</a:t>
            </a:r>
            <a:r>
              <a:rPr lang="en-US" altLang="ko-KR" dirty="0" smtClean="0"/>
              <a:t>(FD;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관련성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49370" y="4509120"/>
            <a:ext cx="6119730" cy="182085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함수적 종속성을 이용하여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ko-KR" altLang="en-US" dirty="0" err="1" smtClean="0">
                <a:solidFill>
                  <a:schemeClr val="tx1"/>
                </a:solidFill>
              </a:rPr>
              <a:t>릴레이션을</a:t>
            </a:r>
            <a:r>
              <a:rPr lang="ko-KR" altLang="en-US" dirty="0" smtClean="0">
                <a:solidFill>
                  <a:schemeClr val="tx1"/>
                </a:solidFill>
              </a:rPr>
              <a:t> 연관성이 있는 속성들로만 구성되도록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분해하여 이상 현상이 발생하지 않는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올바른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릴레이션으로</a:t>
            </a:r>
            <a:r>
              <a:rPr lang="ko-KR" altLang="en-US" dirty="0" smtClean="0">
                <a:solidFill>
                  <a:schemeClr val="tx1"/>
                </a:solidFill>
              </a:rPr>
              <a:t> 만들어 나가는 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6555" y="4654380"/>
            <a:ext cx="1871057" cy="1530339"/>
            <a:chOff x="770232" y="4668372"/>
            <a:chExt cx="1871057" cy="1530339"/>
          </a:xfrm>
        </p:grpSpPr>
        <p:sp>
          <p:nvSpPr>
            <p:cNvPr id="6" name="이등변 삼각형 5"/>
            <p:cNvSpPr/>
            <p:nvPr/>
          </p:nvSpPr>
          <p:spPr>
            <a:xfrm rot="5400000">
              <a:off x="940591" y="4498013"/>
              <a:ext cx="1530339" cy="1871057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6595" y="52798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정규화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595005" cy="5543705"/>
          </a:xfrm>
        </p:spPr>
        <p:txBody>
          <a:bodyPr/>
          <a:lstStyle/>
          <a:p>
            <a:r>
              <a:rPr lang="ko-KR" altLang="en-US" dirty="0"/>
              <a:t>함수 종속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rgbClr val="0070C0"/>
                </a:solidFill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</a:rPr>
              <a:t>가 </a:t>
            </a:r>
            <a:r>
              <a:rPr lang="en-US" altLang="ko-KR" b="1" dirty="0" smtClean="0">
                <a:solidFill>
                  <a:srgbClr val="0070C0"/>
                </a:solidFill>
              </a:rPr>
              <a:t>Y</a:t>
            </a:r>
            <a:r>
              <a:rPr lang="ko-KR" altLang="en-US" b="1" dirty="0" smtClean="0">
                <a:solidFill>
                  <a:srgbClr val="0070C0"/>
                </a:solidFill>
              </a:rPr>
              <a:t>를 함수적으로 결정한다</a:t>
            </a:r>
            <a:r>
              <a:rPr lang="en-US" altLang="ko-KR" dirty="0" smtClean="0"/>
              <a:t>”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/>
              <a:t>내의 모든 </a:t>
            </a:r>
            <a:r>
              <a:rPr lang="ko-KR" altLang="en-US" dirty="0" err="1" smtClean="0"/>
              <a:t>투플에서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X </a:t>
            </a:r>
            <a:r>
              <a:rPr lang="ko-KR" altLang="en-US" dirty="0"/>
              <a:t>값에 대한 </a:t>
            </a:r>
            <a:r>
              <a:rPr lang="en-US" altLang="ko-KR" dirty="0" smtClean="0"/>
              <a:t>Y </a:t>
            </a:r>
            <a:r>
              <a:rPr lang="ko-KR" altLang="en-US" dirty="0"/>
              <a:t>값이 </a:t>
            </a:r>
            <a:r>
              <a:rPr lang="ko-KR" altLang="en-US" dirty="0" smtClean="0"/>
              <a:t>항상 하나임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하나의 릴레이션을 구성하는 속성들의 부분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“Y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함수적으로 종속되어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와 같은 의미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X </a:t>
            </a:r>
            <a:r>
              <a:rPr lang="en-US" altLang="ko-KR" b="1" dirty="0">
                <a:solidFill>
                  <a:srgbClr val="FF0000"/>
                </a:solidFill>
              </a:rPr>
              <a:t>→ Y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(X</a:t>
            </a:r>
            <a:r>
              <a:rPr lang="ko-KR" altLang="en-US" dirty="0"/>
              <a:t>는 결정자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ko-KR" altLang="en-US" dirty="0" err="1"/>
              <a:t>종속자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0" y="4149080"/>
            <a:ext cx="3324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22" name="내용 개체 틀 9"/>
          <p:cNvSpPr>
            <a:spLocks noGrp="1"/>
          </p:cNvSpPr>
          <p:nvPr>
            <p:ph idx="4294967295"/>
          </p:nvPr>
        </p:nvSpPr>
        <p:spPr>
          <a:xfrm>
            <a:off x="281354" y="1066800"/>
            <a:ext cx="8721969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2000" dirty="0" smtClean="0"/>
              <a:t> 함수적 종속 정의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X → Y(</a:t>
            </a:r>
            <a:r>
              <a:rPr lang="ko-KR" altLang="en-US" sz="2000" dirty="0" err="1" smtClean="0"/>
              <a:t>애트리뷰트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X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각</a:t>
            </a:r>
            <a:r>
              <a:rPr lang="ko-KR" altLang="en-US" sz="2000" dirty="0" smtClean="0"/>
              <a:t>각의 원소들이  </a:t>
            </a:r>
            <a:r>
              <a:rPr lang="ko-KR" altLang="en-US" sz="2000" dirty="0" err="1" smtClean="0"/>
              <a:t>애트리뷰트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Y</a:t>
            </a:r>
            <a:r>
              <a:rPr lang="ko-KR" altLang="en-US" sz="2000" dirty="0" smtClean="0"/>
              <a:t>의 유일한 원소와 대응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 결정자</a:t>
            </a:r>
            <a:r>
              <a:rPr lang="en-US" altLang="ko-KR" sz="2000" dirty="0" smtClean="0"/>
              <a:t>(determinant)</a:t>
            </a:r>
          </a:p>
          <a:p>
            <a:pPr lvl="1"/>
            <a:r>
              <a:rPr lang="ko-KR" altLang="en-US" sz="2000" dirty="0" smtClean="0"/>
              <a:t>주어진 </a:t>
            </a:r>
            <a:r>
              <a:rPr lang="ko-KR" altLang="en-US" sz="2000" dirty="0" err="1" smtClean="0"/>
              <a:t>릴레이션에서</a:t>
            </a:r>
            <a:r>
              <a:rPr lang="ko-KR" altLang="en-US" sz="2000" dirty="0" smtClean="0"/>
              <a:t> 다른 속성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속성들의 집합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고유하게 결정하는 하나 이상의 속성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3907311" y="6375811"/>
            <a:ext cx="205376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함수 </a:t>
            </a:r>
            <a:r>
              <a:rPr lang="ko-KR" altLang="en-US" sz="1600" dirty="0"/>
              <a:t>종속의 </a:t>
            </a:r>
            <a:r>
              <a:rPr lang="ko-KR" altLang="en-US" sz="1600" dirty="0" smtClean="0"/>
              <a:t>표현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56189" y="3639507"/>
            <a:ext cx="6822831" cy="2594992"/>
          </a:xfrm>
          <a:prstGeom prst="roundRect">
            <a:avLst>
              <a:gd name="adj" fmla="val 5384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71842" dir="2700000" algn="ctr" rotWithShape="0">
              <a:schemeClr val="accent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1861038" y="3980250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1861039" y="5489962"/>
            <a:ext cx="22200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1742343" y="3725714"/>
            <a:ext cx="28886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B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019551" y="5374074"/>
            <a:ext cx="30328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A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039815" y="5626487"/>
            <a:ext cx="2601994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/>
              <a:t>A</a:t>
            </a:r>
            <a:r>
              <a:rPr lang="ko-KR" altLang="en-US" sz="1200"/>
              <a:t>는 </a:t>
            </a:r>
            <a:r>
              <a:rPr lang="en-US" altLang="ko-KR" sz="1200"/>
              <a:t>B</a:t>
            </a:r>
            <a:r>
              <a:rPr lang="ko-KR" altLang="en-US" sz="1200"/>
              <a:t>를 함수적으로 결정하고,</a:t>
            </a:r>
            <a:r>
              <a:rPr lang="en-US" altLang="ko-KR" sz="1200"/>
              <a:t>A</a:t>
            </a:r>
            <a:r>
              <a:rPr lang="ko-KR" altLang="en-US" sz="1200"/>
              <a:t>의</a:t>
            </a:r>
          </a:p>
          <a:p>
            <a:pPr>
              <a:lnSpc>
                <a:spcPct val="120000"/>
              </a:lnSpc>
            </a:pPr>
            <a:r>
              <a:rPr lang="ko-KR" altLang="en-US" sz="1200"/>
              <a:t>각각의 값은 </a:t>
            </a:r>
            <a:r>
              <a:rPr lang="en-US" altLang="ko-KR" sz="1200"/>
              <a:t>B</a:t>
            </a:r>
            <a:r>
              <a:rPr lang="ko-KR" altLang="en-US" sz="1200"/>
              <a:t>의 한 개의 값과 대응</a:t>
            </a:r>
            <a:endParaRPr lang="ko-KR" altLang="en-US" sz="160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4560277" y="3980250"/>
            <a:ext cx="0" cy="150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 flipH="1">
            <a:off x="4560278" y="5489962"/>
            <a:ext cx="22185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38650" y="3725714"/>
            <a:ext cx="28886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B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6718790" y="5375662"/>
            <a:ext cx="30328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A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4739054" y="5628075"/>
            <a:ext cx="3119765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/>
              <a:t>A</a:t>
            </a:r>
            <a:r>
              <a:rPr lang="ko-KR" altLang="en-US" sz="1200"/>
              <a:t>는 </a:t>
            </a:r>
            <a:r>
              <a:rPr lang="en-US" altLang="ko-KR" sz="1200"/>
              <a:t>B</a:t>
            </a:r>
            <a:r>
              <a:rPr lang="ko-KR" altLang="en-US" sz="1200"/>
              <a:t>를 함수적으로 결정할 수 없으며,</a:t>
            </a:r>
          </a:p>
          <a:p>
            <a:pPr>
              <a:lnSpc>
                <a:spcPct val="120000"/>
              </a:lnSpc>
            </a:pPr>
            <a:r>
              <a:rPr lang="en-US" altLang="ko-KR" sz="1200"/>
              <a:t>A</a:t>
            </a:r>
            <a:r>
              <a:rPr lang="ko-KR" altLang="en-US" sz="1200"/>
              <a:t>의 특정 값은 </a:t>
            </a:r>
            <a:r>
              <a:rPr lang="en-US" altLang="ko-KR" sz="1200"/>
              <a:t>B</a:t>
            </a:r>
            <a:r>
              <a:rPr lang="ko-KR" altLang="en-US" sz="1200"/>
              <a:t>의 한 개 이상의 값과 대응</a:t>
            </a:r>
            <a:endParaRPr lang="ko-KR" altLang="en-US" sz="1600"/>
          </a:p>
        </p:txBody>
      </p:sp>
      <p:sp>
        <p:nvSpPr>
          <p:cNvPr id="35" name="Freeform 24"/>
          <p:cNvSpPr>
            <a:spLocks/>
          </p:cNvSpPr>
          <p:nvPr/>
        </p:nvSpPr>
        <p:spPr bwMode="auto">
          <a:xfrm>
            <a:off x="4566139" y="4054862"/>
            <a:ext cx="2220058" cy="131445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576" y="1088"/>
              </a:cxn>
              <a:cxn ang="0">
                <a:pos x="1008" y="848"/>
              </a:cxn>
              <a:cxn ang="0">
                <a:pos x="864" y="560"/>
              </a:cxn>
              <a:cxn ang="0">
                <a:pos x="288" y="464"/>
              </a:cxn>
              <a:cxn ang="0">
                <a:pos x="240" y="128"/>
              </a:cxn>
              <a:cxn ang="0">
                <a:pos x="1008" y="32"/>
              </a:cxn>
              <a:cxn ang="0">
                <a:pos x="1296" y="320"/>
              </a:cxn>
              <a:cxn ang="0">
                <a:pos x="1296" y="560"/>
              </a:cxn>
              <a:cxn ang="0">
                <a:pos x="1488" y="656"/>
              </a:cxn>
              <a:cxn ang="0">
                <a:pos x="1776" y="656"/>
              </a:cxn>
            </a:cxnLst>
            <a:rect l="0" t="0" r="r" b="b"/>
            <a:pathLst>
              <a:path w="1776" h="1128">
                <a:moveTo>
                  <a:pt x="0" y="1088"/>
                </a:moveTo>
                <a:cubicBezTo>
                  <a:pt x="204" y="1108"/>
                  <a:pt x="408" y="1128"/>
                  <a:pt x="576" y="1088"/>
                </a:cubicBezTo>
                <a:cubicBezTo>
                  <a:pt x="744" y="1048"/>
                  <a:pt x="960" y="936"/>
                  <a:pt x="1008" y="848"/>
                </a:cubicBezTo>
                <a:cubicBezTo>
                  <a:pt x="1056" y="760"/>
                  <a:pt x="984" y="624"/>
                  <a:pt x="864" y="560"/>
                </a:cubicBezTo>
                <a:cubicBezTo>
                  <a:pt x="744" y="496"/>
                  <a:pt x="392" y="536"/>
                  <a:pt x="288" y="464"/>
                </a:cubicBezTo>
                <a:cubicBezTo>
                  <a:pt x="184" y="392"/>
                  <a:pt x="120" y="200"/>
                  <a:pt x="240" y="128"/>
                </a:cubicBezTo>
                <a:cubicBezTo>
                  <a:pt x="360" y="56"/>
                  <a:pt x="832" y="0"/>
                  <a:pt x="1008" y="32"/>
                </a:cubicBezTo>
                <a:cubicBezTo>
                  <a:pt x="1184" y="64"/>
                  <a:pt x="1248" y="232"/>
                  <a:pt x="1296" y="320"/>
                </a:cubicBezTo>
                <a:cubicBezTo>
                  <a:pt x="1344" y="408"/>
                  <a:pt x="1264" y="504"/>
                  <a:pt x="1296" y="560"/>
                </a:cubicBezTo>
                <a:cubicBezTo>
                  <a:pt x="1328" y="616"/>
                  <a:pt x="1408" y="640"/>
                  <a:pt x="1488" y="656"/>
                </a:cubicBezTo>
                <a:cubicBezTo>
                  <a:pt x="1568" y="672"/>
                  <a:pt x="1728" y="656"/>
                  <a:pt x="1776" y="65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Freeform 27"/>
          <p:cNvSpPr>
            <a:spLocks/>
          </p:cNvSpPr>
          <p:nvPr/>
        </p:nvSpPr>
        <p:spPr bwMode="auto">
          <a:xfrm>
            <a:off x="1859573" y="4427925"/>
            <a:ext cx="2250831" cy="709613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384"/>
              </a:cxn>
              <a:cxn ang="0">
                <a:pos x="480" y="336"/>
              </a:cxn>
              <a:cxn ang="0">
                <a:pos x="720" y="192"/>
              </a:cxn>
              <a:cxn ang="0">
                <a:pos x="960" y="96"/>
              </a:cxn>
              <a:cxn ang="0">
                <a:pos x="1392" y="48"/>
              </a:cxn>
              <a:cxn ang="0">
                <a:pos x="1536" y="0"/>
              </a:cxn>
            </a:cxnLst>
            <a:rect l="0" t="0" r="r" b="b"/>
            <a:pathLst>
              <a:path w="1536" h="432">
                <a:moveTo>
                  <a:pt x="0" y="432"/>
                </a:moveTo>
                <a:cubicBezTo>
                  <a:pt x="32" y="416"/>
                  <a:pt x="64" y="400"/>
                  <a:pt x="144" y="384"/>
                </a:cubicBezTo>
                <a:cubicBezTo>
                  <a:pt x="224" y="368"/>
                  <a:pt x="384" y="368"/>
                  <a:pt x="480" y="336"/>
                </a:cubicBezTo>
                <a:cubicBezTo>
                  <a:pt x="576" y="304"/>
                  <a:pt x="640" y="232"/>
                  <a:pt x="720" y="192"/>
                </a:cubicBezTo>
                <a:cubicBezTo>
                  <a:pt x="800" y="152"/>
                  <a:pt x="848" y="120"/>
                  <a:pt x="960" y="96"/>
                </a:cubicBezTo>
                <a:cubicBezTo>
                  <a:pt x="1072" y="72"/>
                  <a:pt x="1296" y="64"/>
                  <a:pt x="1392" y="48"/>
                </a:cubicBezTo>
                <a:cubicBezTo>
                  <a:pt x="1488" y="32"/>
                  <a:pt x="1512" y="8"/>
                  <a:pt x="153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grpSp>
        <p:nvGrpSpPr>
          <p:cNvPr id="18" name="Group 119"/>
          <p:cNvGrpSpPr>
            <a:grpSpLocks/>
          </p:cNvGrpSpPr>
          <p:nvPr/>
        </p:nvGrpSpPr>
        <p:grpSpPr bwMode="auto">
          <a:xfrm>
            <a:off x="734158" y="908720"/>
            <a:ext cx="7666892" cy="5616624"/>
            <a:chOff x="816" y="1152"/>
            <a:chExt cx="5232" cy="2976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>
              <a:off x="816" y="1152"/>
              <a:ext cx="5232" cy="2976"/>
            </a:xfrm>
            <a:prstGeom prst="roundRect">
              <a:avLst>
                <a:gd name="adj" fmla="val 356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ko-KR" altLang="en-US" sz="1600" b="1" dirty="0"/>
                <a:t>&lt; </a:t>
              </a:r>
              <a:r>
                <a:rPr lang="ko-KR" altLang="en-US" sz="1600" b="1" dirty="0" smtClean="0"/>
                <a:t>예제&gt; </a:t>
              </a:r>
              <a:r>
                <a:rPr lang="ko-KR" altLang="en-US" sz="1600" b="1" dirty="0"/>
                <a:t>함수 종속의 </a:t>
              </a:r>
              <a:r>
                <a:rPr lang="ko-KR" altLang="en-US" sz="1600" b="1" dirty="0" smtClean="0"/>
                <a:t>예</a:t>
              </a: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ko-KR" altLang="en-US" sz="1600" b="1" dirty="0"/>
            </a:p>
            <a:p>
              <a:pPr>
                <a:lnSpc>
                  <a:spcPct val="90000"/>
                </a:lnSpc>
              </a:pPr>
              <a:endParaRPr lang="en-US" altLang="ko-KR" sz="1600" b="1" dirty="0" smtClean="0"/>
            </a:p>
            <a:p>
              <a:pPr>
                <a:lnSpc>
                  <a:spcPct val="90000"/>
                </a:lnSpc>
              </a:pPr>
              <a:endParaRPr lang="en-US" altLang="ko-KR" sz="1600" b="1" dirty="0" smtClean="0"/>
            </a:p>
            <a:p>
              <a:pPr>
                <a:lnSpc>
                  <a:spcPct val="90000"/>
                </a:lnSpc>
              </a:pPr>
              <a:r>
                <a:rPr lang="ko-KR" altLang="en-US" sz="1600" b="1" dirty="0" smtClean="0"/>
                <a:t>테이블 </a:t>
              </a:r>
              <a:r>
                <a:rPr lang="en-US" altLang="ko-KR" sz="1600" b="1" dirty="0"/>
                <a:t>T1</a:t>
              </a:r>
              <a:r>
                <a:rPr lang="ko-KR" altLang="en-US" sz="1600" b="1" dirty="0"/>
                <a:t>에서,	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600" dirty="0"/>
                <a:t>r</a:t>
              </a:r>
              <a:r>
                <a:rPr lang="en-US" altLang="ko-KR" sz="1600" baseline="-25000" dirty="0"/>
                <a:t>1</a:t>
              </a:r>
              <a:r>
                <a:rPr lang="en-US" altLang="ko-KR" sz="1600" dirty="0"/>
                <a:t>(A) = r</a:t>
              </a:r>
              <a:r>
                <a:rPr lang="en-US" altLang="ko-KR" sz="1600" baseline="-25000" dirty="0"/>
                <a:t>2</a:t>
              </a:r>
              <a:r>
                <a:rPr lang="en-US" altLang="ko-KR" sz="1600" dirty="0"/>
                <a:t>(A) </a:t>
              </a:r>
              <a:r>
                <a:rPr lang="ko-KR" altLang="en-US" sz="1600" dirty="0"/>
                <a:t>를 </a:t>
              </a:r>
              <a:r>
                <a:rPr lang="ko-KR" altLang="en-US" sz="1600" dirty="0" smtClean="0"/>
                <a:t>만족하고</a:t>
              </a:r>
              <a:r>
                <a:rPr lang="en-US" altLang="ko-KR" sz="1600" dirty="0" smtClean="0"/>
                <a:t>,</a:t>
              </a:r>
              <a:r>
                <a:rPr lang="ko-KR" altLang="en-US" sz="1600" dirty="0" smtClean="0"/>
                <a:t> </a:t>
              </a:r>
              <a:r>
                <a:rPr lang="en-US" altLang="ko-KR" sz="1600" dirty="0"/>
                <a:t>r</a:t>
              </a:r>
              <a:r>
                <a:rPr lang="en-US" altLang="ko-KR" sz="1600" baseline="-25000" dirty="0"/>
                <a:t>1</a:t>
              </a:r>
              <a:r>
                <a:rPr lang="en-US" altLang="ko-KR" sz="1600" dirty="0"/>
                <a:t>(B) = r</a:t>
              </a:r>
              <a:r>
                <a:rPr lang="en-US" altLang="ko-KR" sz="1600" baseline="-25000" dirty="0"/>
                <a:t>2</a:t>
              </a:r>
              <a:r>
                <a:rPr lang="en-US" altLang="ko-KR" sz="1600" dirty="0"/>
                <a:t>(B) </a:t>
              </a:r>
              <a:r>
                <a:rPr lang="ko-KR" altLang="en-US" sz="1600" dirty="0"/>
                <a:t>를 </a:t>
              </a:r>
              <a:r>
                <a:rPr lang="ko-KR" altLang="en-US" sz="1600" dirty="0" smtClean="0"/>
                <a:t>만족하면  </a:t>
              </a:r>
              <a:r>
                <a:rPr lang="en-US" altLang="ko-KR" sz="1600" dirty="0"/>
                <a:t>A </a:t>
              </a:r>
              <a:r>
                <a:rPr lang="en-US" altLang="ko-KR" sz="1600" dirty="0">
                  <a:sym typeface="Symbol" pitchFamily="18" charset="2"/>
                </a:rPr>
                <a:t> B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1600" dirty="0"/>
                <a:t>즉, </a:t>
              </a:r>
              <a:r>
                <a:rPr lang="en-US" altLang="ko-KR" sz="1600" dirty="0"/>
                <a:t>T1</a:t>
              </a:r>
              <a:r>
                <a:rPr lang="ko-KR" altLang="en-US" sz="1600" dirty="0"/>
                <a:t>에는 동일한 튜플 쌍이 존재하지 않으므로 함수종속을 만족</a:t>
              </a:r>
              <a:r>
                <a:rPr lang="ko-KR" altLang="en-US" sz="1600" dirty="0" smtClean="0"/>
                <a:t>,</a:t>
              </a:r>
              <a:endParaRPr lang="en-US" altLang="ko-KR" sz="1600" dirty="0" smtClean="0"/>
            </a:p>
            <a:p>
              <a:pPr>
                <a:lnSpc>
                  <a:spcPct val="110000"/>
                </a:lnSpc>
              </a:pPr>
              <a:endParaRPr lang="ko-KR" altLang="en-US" sz="1600" dirty="0"/>
            </a:p>
            <a:p>
              <a:pPr>
                <a:lnSpc>
                  <a:spcPct val="110000"/>
                </a:lnSpc>
              </a:pPr>
              <a:r>
                <a:rPr lang="ko-KR" altLang="en-US" sz="1600" dirty="0"/>
                <a:t>반대로  </a:t>
              </a:r>
              <a:r>
                <a:rPr lang="en-US" altLang="ko-KR" sz="1600" dirty="0"/>
                <a:t>r</a:t>
              </a:r>
              <a:r>
                <a:rPr lang="en-US" altLang="ko-KR" sz="1600" baseline="-25000" dirty="0"/>
                <a:t>1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이 첫번째 </a:t>
              </a:r>
              <a:r>
                <a:rPr lang="ko-KR" altLang="en-US" sz="1600" dirty="0" err="1"/>
                <a:t>튜플이고</a:t>
              </a:r>
              <a:r>
                <a:rPr lang="ko-KR" altLang="ko-KR" sz="1600" dirty="0"/>
                <a:t> </a:t>
              </a:r>
              <a:r>
                <a:rPr lang="en-US" altLang="ko-KR" sz="1600" dirty="0"/>
                <a:t>r</a:t>
              </a:r>
              <a:r>
                <a:rPr lang="en-US" altLang="ko-KR" sz="1600" baseline="-25000" dirty="0"/>
                <a:t>2 </a:t>
              </a:r>
              <a:r>
                <a:rPr lang="ko-KR" altLang="en-US" sz="1600" dirty="0"/>
                <a:t> 는 세 번째 </a:t>
              </a:r>
              <a:r>
                <a:rPr lang="ko-KR" altLang="en-US" sz="1600" dirty="0" err="1"/>
                <a:t>튜플일</a:t>
              </a:r>
              <a:r>
                <a:rPr lang="ko-KR" altLang="en-US" sz="1600" dirty="0"/>
                <a:t> 경우,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600" dirty="0"/>
                <a:t>r</a:t>
              </a:r>
              <a:r>
                <a:rPr lang="en-US" altLang="ko-KR" sz="1600" baseline="-25000" dirty="0"/>
                <a:t>1</a:t>
              </a:r>
              <a:r>
                <a:rPr lang="en-US" altLang="ko-KR" sz="1600" dirty="0"/>
                <a:t>(B) = r</a:t>
              </a:r>
              <a:r>
                <a:rPr lang="en-US" altLang="ko-KR" sz="1600" baseline="-25000" dirty="0"/>
                <a:t>2</a:t>
              </a:r>
              <a:r>
                <a:rPr lang="en-US" altLang="ko-KR" sz="1600" dirty="0"/>
                <a:t>(B)=y1 ,( r</a:t>
              </a:r>
              <a:r>
                <a:rPr lang="en-US" altLang="ko-KR" sz="1600" baseline="-25000" dirty="0"/>
                <a:t>1</a:t>
              </a:r>
              <a:r>
                <a:rPr lang="en-US" altLang="ko-KR" sz="1600" dirty="0"/>
                <a:t>(A</a:t>
              </a:r>
              <a:r>
                <a:rPr lang="ko-KR" altLang="en-US" sz="1600" dirty="0"/>
                <a:t>) = </a:t>
              </a:r>
              <a:r>
                <a:rPr lang="en-US" altLang="ko-KR" sz="1600" dirty="0"/>
                <a:t>x1) </a:t>
              </a:r>
              <a:r>
                <a:rPr lang="en-US" altLang="ko-KR" sz="1600" dirty="0">
                  <a:sym typeface="Symbol" pitchFamily="18" charset="2"/>
                </a:rPr>
                <a:t></a:t>
              </a:r>
              <a:r>
                <a:rPr lang="en-US" altLang="ko-KR" sz="1600" dirty="0"/>
                <a:t> ( r</a:t>
              </a:r>
              <a:r>
                <a:rPr lang="en-US" altLang="ko-KR" sz="1600" baseline="-25000" dirty="0"/>
                <a:t>2</a:t>
              </a:r>
              <a:r>
                <a:rPr lang="en-US" altLang="ko-KR" sz="1600" dirty="0"/>
                <a:t>(A) = x3 ) </a:t>
              </a:r>
              <a:r>
                <a:rPr lang="ko-KR" altLang="en-US" sz="1600" dirty="0"/>
                <a:t>이므로 </a:t>
              </a:r>
              <a:r>
                <a:rPr lang="en-US" altLang="ko-KR" sz="1600" dirty="0"/>
                <a:t>B      </a:t>
              </a:r>
              <a:r>
                <a:rPr lang="en-US" altLang="ko-KR" sz="1600" dirty="0">
                  <a:sym typeface="Symbol" pitchFamily="18" charset="2"/>
                </a:rPr>
                <a:t> A</a:t>
              </a:r>
            </a:p>
            <a:p>
              <a:pPr>
                <a:lnSpc>
                  <a:spcPct val="110000"/>
                </a:lnSpc>
              </a:pPr>
              <a:endParaRPr lang="en-US" altLang="ko-KR" sz="1600" dirty="0">
                <a:sym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600" b="1" dirty="0">
                  <a:sym typeface="Symbol" pitchFamily="18" charset="2"/>
                </a:rPr>
                <a:t>테이블 </a:t>
              </a:r>
              <a:r>
                <a:rPr lang="en-US" altLang="ko-KR" sz="1600" b="1" dirty="0">
                  <a:sym typeface="Symbol" pitchFamily="18" charset="2"/>
                </a:rPr>
                <a:t>T2</a:t>
              </a:r>
              <a:r>
                <a:rPr lang="ko-KR" altLang="en-US" sz="1600" b="1" dirty="0">
                  <a:sym typeface="Symbol" pitchFamily="18" charset="2"/>
                </a:rPr>
                <a:t>에서,</a:t>
              </a:r>
            </a:p>
            <a:p>
              <a:pPr>
                <a:lnSpc>
                  <a:spcPct val="90000"/>
                </a:lnSpc>
              </a:pPr>
              <a:r>
                <a:rPr lang="ko-KR" altLang="en-US" sz="1600" dirty="0" err="1">
                  <a:sym typeface="Symbol" pitchFamily="18" charset="2"/>
                </a:rPr>
                <a:t>첫번째</a:t>
              </a:r>
              <a:r>
                <a:rPr lang="ko-KR" altLang="en-US" sz="1600" dirty="0">
                  <a:sym typeface="Symbol" pitchFamily="18" charset="2"/>
                </a:rPr>
                <a:t>, 세 번째 </a:t>
              </a:r>
              <a:r>
                <a:rPr lang="ko-KR" altLang="en-US" sz="1600" dirty="0" err="1">
                  <a:sym typeface="Symbol" pitchFamily="18" charset="2"/>
                </a:rPr>
                <a:t>튜플을</a:t>
              </a:r>
              <a:r>
                <a:rPr lang="ko-KR" altLang="en-US" sz="1600" dirty="0">
                  <a:sym typeface="Symbol" pitchFamily="18" charset="2"/>
                </a:rPr>
                <a:t> 검사하고 두 번째, 다섯 번째 </a:t>
              </a:r>
              <a:r>
                <a:rPr lang="ko-KR" altLang="en-US" sz="1600" dirty="0" err="1">
                  <a:sym typeface="Symbol" pitchFamily="18" charset="2"/>
                </a:rPr>
                <a:t>튜플을</a:t>
              </a:r>
              <a:r>
                <a:rPr lang="ko-KR" altLang="en-US" sz="1600" dirty="0">
                  <a:sym typeface="Symbol" pitchFamily="18" charset="2"/>
                </a:rPr>
                <a:t> </a:t>
              </a:r>
              <a:r>
                <a:rPr lang="ko-KR" altLang="en-US" sz="1600" dirty="0" smtClean="0">
                  <a:sym typeface="Symbol" pitchFamily="18" charset="2"/>
                </a:rPr>
                <a:t>검사하면</a:t>
              </a:r>
              <a:endParaRPr lang="en-US" altLang="ko-KR" sz="1600" dirty="0" smtClean="0">
                <a:sym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600" dirty="0" smtClean="0">
                  <a:sym typeface="Symbol" pitchFamily="18" charset="2"/>
                </a:rPr>
                <a:t> </a:t>
              </a:r>
              <a:r>
                <a:rPr lang="en-US" altLang="ko-KR" sz="1600" dirty="0"/>
                <a:t>A </a:t>
              </a:r>
              <a:r>
                <a:rPr lang="en-US" altLang="ko-KR" sz="1600" dirty="0">
                  <a:sym typeface="Symbol" pitchFamily="18" charset="2"/>
                </a:rPr>
                <a:t> B, </a:t>
              </a:r>
              <a:r>
                <a:rPr lang="ko-KR" altLang="en-US" sz="1600" dirty="0">
                  <a:sym typeface="Symbol" pitchFamily="18" charset="2"/>
                </a:rPr>
                <a:t> </a:t>
              </a:r>
              <a:r>
                <a:rPr lang="en-US" altLang="ko-KR" sz="1600" dirty="0">
                  <a:sym typeface="Symbol" pitchFamily="18" charset="2"/>
                </a:rPr>
                <a:t>B</a:t>
              </a:r>
              <a:r>
                <a:rPr lang="en-US" altLang="ko-KR" sz="1600" dirty="0"/>
                <a:t> </a:t>
              </a:r>
              <a:r>
                <a:rPr lang="en-US" altLang="ko-KR" sz="1600" dirty="0">
                  <a:sym typeface="Symbol" pitchFamily="18" charset="2"/>
                </a:rPr>
                <a:t> A</a:t>
              </a:r>
              <a:r>
                <a:rPr lang="ko-KR" altLang="en-US" sz="1600" dirty="0">
                  <a:sym typeface="Symbol" pitchFamily="18" charset="2"/>
                </a:rPr>
                <a:t>만족,</a:t>
              </a:r>
            </a:p>
            <a:p>
              <a:pPr>
                <a:lnSpc>
                  <a:spcPct val="90000"/>
                </a:lnSpc>
              </a:pPr>
              <a:endParaRPr lang="ko-KR" altLang="en-US" sz="1600" b="1" dirty="0">
                <a:sym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600" b="1" dirty="0">
                  <a:sym typeface="Symbol" pitchFamily="18" charset="2"/>
                </a:rPr>
                <a:t>테이블 </a:t>
              </a:r>
              <a:r>
                <a:rPr lang="en-US" altLang="ko-KR" sz="1600" b="1" dirty="0">
                  <a:sym typeface="Symbol" pitchFamily="18" charset="2"/>
                </a:rPr>
                <a:t>T3</a:t>
              </a:r>
              <a:r>
                <a:rPr lang="ko-KR" altLang="en-US" sz="1600" b="1" dirty="0">
                  <a:sym typeface="Symbol" pitchFamily="18" charset="2"/>
                </a:rPr>
                <a:t>에서,</a:t>
              </a:r>
              <a:endParaRPr lang="ko-KR" altLang="en-US" sz="1600" dirty="0">
                <a:sym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ko-KR" altLang="en-US" sz="1600" dirty="0">
                  <a:sym typeface="Symbol" pitchFamily="18" charset="2"/>
                </a:rPr>
                <a:t>두 번째, 여섯 번째 </a:t>
              </a:r>
              <a:r>
                <a:rPr lang="ko-KR" altLang="en-US" sz="1600" dirty="0" err="1">
                  <a:sym typeface="Symbol" pitchFamily="18" charset="2"/>
                </a:rPr>
                <a:t>튜플을</a:t>
              </a:r>
              <a:r>
                <a:rPr lang="ko-KR" altLang="en-US" sz="1600" dirty="0">
                  <a:sym typeface="Symbol" pitchFamily="18" charset="2"/>
                </a:rPr>
                <a:t> 검사하면 </a:t>
              </a:r>
              <a:r>
                <a:rPr lang="en-US" altLang="ko-KR" sz="1600" dirty="0"/>
                <a:t>A </a:t>
              </a:r>
              <a:r>
                <a:rPr lang="en-US" altLang="ko-KR" sz="1600" dirty="0">
                  <a:sym typeface="Symbol" pitchFamily="18" charset="2"/>
                </a:rPr>
                <a:t> B</a:t>
              </a:r>
              <a:r>
                <a:rPr lang="ko-KR" altLang="en-US" sz="1600" dirty="0">
                  <a:sym typeface="Symbol" pitchFamily="18" charset="2"/>
                </a:rPr>
                <a:t>이지만 </a:t>
              </a:r>
              <a:r>
                <a:rPr lang="en-US" altLang="ko-KR" sz="1600" dirty="0">
                  <a:sym typeface="Symbol" pitchFamily="18" charset="2"/>
                </a:rPr>
                <a:t>B        A</a:t>
              </a:r>
              <a:r>
                <a:rPr lang="ko-KR" altLang="en-US" sz="1600" dirty="0">
                  <a:sym typeface="Symbol" pitchFamily="18" charset="2"/>
                </a:rPr>
                <a:t>임을 알 수 있다.</a:t>
              </a:r>
            </a:p>
            <a:p>
              <a:pPr>
                <a:lnSpc>
                  <a:spcPct val="90000"/>
                </a:lnSpc>
              </a:pPr>
              <a:endParaRPr lang="ko-KR" altLang="ko-KR" sz="1600" dirty="0">
                <a:sym typeface="Symbol" pitchFamily="18" charset="2"/>
              </a:endParaRPr>
            </a:p>
          </p:txBody>
        </p:sp>
        <p:grpSp>
          <p:nvGrpSpPr>
            <p:cNvPr id="20" name="Group 110"/>
            <p:cNvGrpSpPr>
              <a:grpSpLocks/>
            </p:cNvGrpSpPr>
            <p:nvPr/>
          </p:nvGrpSpPr>
          <p:grpSpPr bwMode="auto">
            <a:xfrm>
              <a:off x="2448" y="1392"/>
              <a:ext cx="2784" cy="912"/>
              <a:chOff x="1248" y="1680"/>
              <a:chExt cx="2784" cy="1200"/>
            </a:xfrm>
          </p:grpSpPr>
          <p:grpSp>
            <p:nvGrpSpPr>
              <p:cNvPr id="43" name="Group 108"/>
              <p:cNvGrpSpPr>
                <a:grpSpLocks/>
              </p:cNvGrpSpPr>
              <p:nvPr/>
            </p:nvGrpSpPr>
            <p:grpSpPr bwMode="auto">
              <a:xfrm>
                <a:off x="1632" y="1680"/>
                <a:ext cx="624" cy="1200"/>
                <a:chOff x="1632" y="1680"/>
                <a:chExt cx="624" cy="1200"/>
              </a:xfrm>
            </p:grpSpPr>
            <p:grpSp>
              <p:nvGrpSpPr>
                <p:cNvPr id="86" name="Group 107"/>
                <p:cNvGrpSpPr>
                  <a:grpSpLocks/>
                </p:cNvGrpSpPr>
                <p:nvPr/>
              </p:nvGrpSpPr>
              <p:grpSpPr bwMode="auto">
                <a:xfrm>
                  <a:off x="1680" y="1872"/>
                  <a:ext cx="576" cy="1008"/>
                  <a:chOff x="1680" y="1872"/>
                  <a:chExt cx="576" cy="1008"/>
                </a:xfrm>
              </p:grpSpPr>
              <p:sp>
                <p:nvSpPr>
                  <p:cNvPr id="88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87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A</a:t>
                    </a:r>
                  </a:p>
                </p:txBody>
              </p:sp>
              <p:sp>
                <p:nvSpPr>
                  <p:cNvPr id="8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7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B</a:t>
                    </a:r>
                  </a:p>
                </p:txBody>
              </p:sp>
              <p:sp>
                <p:nvSpPr>
                  <p:cNvPr id="9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01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 dirty="0"/>
                      <a:t>x1</a:t>
                    </a:r>
                  </a:p>
                </p:txBody>
              </p:sp>
              <p:sp>
                <p:nvSpPr>
                  <p:cNvPr id="9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y1</a:t>
                    </a:r>
                  </a:p>
                </p:txBody>
              </p:sp>
              <p:sp>
                <p:nvSpPr>
                  <p:cNvPr id="9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x2</a:t>
                    </a:r>
                  </a:p>
                </p:txBody>
              </p:sp>
              <p:sp>
                <p:nvSpPr>
                  <p:cNvPr id="9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60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y2</a:t>
                    </a:r>
                  </a:p>
                </p:txBody>
              </p:sp>
              <p:sp>
                <p:nvSpPr>
                  <p:cNvPr id="9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304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x3</a:t>
                    </a:r>
                  </a:p>
                </p:txBody>
              </p:sp>
              <p:sp>
                <p:nvSpPr>
                  <p:cNvPr id="9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 dirty="0"/>
                      <a:t>y1</a:t>
                    </a:r>
                  </a:p>
                </p:txBody>
              </p:sp>
              <p:sp>
                <p:nvSpPr>
                  <p:cNvPr id="9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44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x4</a:t>
                    </a:r>
                  </a:p>
                </p:txBody>
              </p:sp>
              <p:sp>
                <p:nvSpPr>
                  <p:cNvPr id="9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44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y1</a:t>
                    </a:r>
                  </a:p>
                </p:txBody>
              </p:sp>
              <p:sp>
                <p:nvSpPr>
                  <p:cNvPr id="9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9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x5</a:t>
                    </a:r>
                  </a:p>
                </p:txBody>
              </p:sp>
              <p:sp>
                <p:nvSpPr>
                  <p:cNvPr id="9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9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y2</a:t>
                    </a:r>
                  </a:p>
                </p:txBody>
              </p:sp>
              <p:sp>
                <p:nvSpPr>
                  <p:cNvPr id="10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73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x6</a:t>
                    </a:r>
                  </a:p>
                </p:txBody>
              </p:sp>
              <p:sp>
                <p:nvSpPr>
                  <p:cNvPr id="10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y2</a:t>
                    </a:r>
                  </a:p>
                </p:txBody>
              </p:sp>
            </p:grpSp>
            <p:sp>
              <p:nvSpPr>
                <p:cNvPr id="8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/>
                    <a:t>T1</a:t>
                  </a:r>
                </a:p>
              </p:txBody>
            </p:sp>
          </p:grpSp>
          <p:grpSp>
            <p:nvGrpSpPr>
              <p:cNvPr id="44" name="Group 97"/>
              <p:cNvGrpSpPr>
                <a:grpSpLocks/>
              </p:cNvGrpSpPr>
              <p:nvPr/>
            </p:nvGrpSpPr>
            <p:grpSpPr bwMode="auto">
              <a:xfrm>
                <a:off x="2496" y="1680"/>
                <a:ext cx="624" cy="1200"/>
                <a:chOff x="2496" y="1680"/>
                <a:chExt cx="624" cy="1200"/>
              </a:xfrm>
            </p:grpSpPr>
            <p:grpSp>
              <p:nvGrpSpPr>
                <p:cNvPr id="70" name="Group 63"/>
                <p:cNvGrpSpPr>
                  <a:grpSpLocks/>
                </p:cNvGrpSpPr>
                <p:nvPr/>
              </p:nvGrpSpPr>
              <p:grpSpPr bwMode="auto">
                <a:xfrm>
                  <a:off x="2544" y="1872"/>
                  <a:ext cx="576" cy="1008"/>
                  <a:chOff x="1680" y="1872"/>
                  <a:chExt cx="576" cy="1008"/>
                </a:xfrm>
              </p:grpSpPr>
              <p:sp>
                <p:nvSpPr>
                  <p:cNvPr id="7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87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A</a:t>
                    </a:r>
                  </a:p>
                </p:txBody>
              </p:sp>
              <p:sp>
                <p:nvSpPr>
                  <p:cNvPr id="7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7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B</a:t>
                    </a:r>
                  </a:p>
                </p:txBody>
              </p:sp>
              <p:sp>
                <p:nvSpPr>
                  <p:cNvPr id="7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01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x1</a:t>
                    </a:r>
                  </a:p>
                </p:txBody>
              </p:sp>
              <p:sp>
                <p:nvSpPr>
                  <p:cNvPr id="7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y1</a:t>
                    </a:r>
                  </a:p>
                </p:txBody>
              </p:sp>
              <p:sp>
                <p:nvSpPr>
                  <p:cNvPr id="7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x2</a:t>
                    </a:r>
                  </a:p>
                </p:txBody>
              </p:sp>
              <p:sp>
                <p:nvSpPr>
                  <p:cNvPr id="7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60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y4</a:t>
                    </a:r>
                  </a:p>
                </p:txBody>
              </p:sp>
              <p:sp>
                <p:nvSpPr>
                  <p:cNvPr id="7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304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x1</a:t>
                    </a:r>
                  </a:p>
                </p:txBody>
              </p:sp>
              <p:sp>
                <p:nvSpPr>
                  <p:cNvPr id="7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y1</a:t>
                    </a:r>
                  </a:p>
                </p:txBody>
              </p:sp>
              <p:sp>
                <p:nvSpPr>
                  <p:cNvPr id="8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44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x3</a:t>
                    </a:r>
                  </a:p>
                </p:txBody>
              </p:sp>
              <p:sp>
                <p:nvSpPr>
                  <p:cNvPr id="8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44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y2</a:t>
                    </a:r>
                  </a:p>
                </p:txBody>
              </p:sp>
              <p:sp>
                <p:nvSpPr>
                  <p:cNvPr id="8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9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x2</a:t>
                    </a:r>
                  </a:p>
                </p:txBody>
              </p:sp>
              <p:sp>
                <p:nvSpPr>
                  <p:cNvPr id="8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9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y4</a:t>
                    </a:r>
                  </a:p>
                </p:txBody>
              </p:sp>
              <p:sp>
                <p:nvSpPr>
                  <p:cNvPr id="84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73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x4</a:t>
                    </a:r>
                  </a:p>
                </p:txBody>
              </p:sp>
              <p:sp>
                <p:nvSpPr>
                  <p:cNvPr id="8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y3</a:t>
                    </a:r>
                  </a:p>
                </p:txBody>
              </p:sp>
            </p:grpSp>
            <p:sp>
              <p:nvSpPr>
                <p:cNvPr id="71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496" y="1680"/>
                  <a:ext cx="336" cy="2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/>
                    <a:t>T2</a:t>
                  </a:r>
                </a:p>
              </p:txBody>
            </p:sp>
          </p:grpSp>
          <p:grpSp>
            <p:nvGrpSpPr>
              <p:cNvPr id="45" name="Group 96"/>
              <p:cNvGrpSpPr>
                <a:grpSpLocks/>
              </p:cNvGrpSpPr>
              <p:nvPr/>
            </p:nvGrpSpPr>
            <p:grpSpPr bwMode="auto">
              <a:xfrm>
                <a:off x="3408" y="1680"/>
                <a:ext cx="624" cy="1200"/>
                <a:chOff x="3504" y="1680"/>
                <a:chExt cx="624" cy="1200"/>
              </a:xfrm>
            </p:grpSpPr>
            <p:grpSp>
              <p:nvGrpSpPr>
                <p:cNvPr id="54" name="Group 78"/>
                <p:cNvGrpSpPr>
                  <a:grpSpLocks/>
                </p:cNvGrpSpPr>
                <p:nvPr/>
              </p:nvGrpSpPr>
              <p:grpSpPr bwMode="auto">
                <a:xfrm>
                  <a:off x="3552" y="1872"/>
                  <a:ext cx="576" cy="1008"/>
                  <a:chOff x="1680" y="1872"/>
                  <a:chExt cx="576" cy="1008"/>
                </a:xfrm>
              </p:grpSpPr>
              <p:sp>
                <p:nvSpPr>
                  <p:cNvPr id="5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87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A</a:t>
                    </a:r>
                  </a:p>
                </p:txBody>
              </p:sp>
              <p:sp>
                <p:nvSpPr>
                  <p:cNvPr id="5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7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B</a:t>
                    </a:r>
                  </a:p>
                </p:txBody>
              </p:sp>
              <p:sp>
                <p:nvSpPr>
                  <p:cNvPr id="5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01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x1</a:t>
                    </a:r>
                  </a:p>
                </p:txBody>
              </p:sp>
              <p:sp>
                <p:nvSpPr>
                  <p:cNvPr id="5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01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y1</a:t>
                    </a:r>
                  </a:p>
                </p:txBody>
              </p:sp>
              <p:sp>
                <p:nvSpPr>
                  <p:cNvPr id="6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 dirty="0"/>
                      <a:t>x2</a:t>
                    </a:r>
                  </a:p>
                </p:txBody>
              </p:sp>
              <p:sp>
                <p:nvSpPr>
                  <p:cNvPr id="6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60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y4</a:t>
                    </a:r>
                  </a:p>
                </p:txBody>
              </p:sp>
              <p:sp>
                <p:nvSpPr>
                  <p:cNvPr id="6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304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x1</a:t>
                    </a:r>
                  </a:p>
                </p:txBody>
              </p:sp>
              <p:sp>
                <p:nvSpPr>
                  <p:cNvPr id="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304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y1</a:t>
                    </a:r>
                  </a:p>
                </p:txBody>
              </p:sp>
              <p:sp>
                <p:nvSpPr>
                  <p:cNvPr id="6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44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x3</a:t>
                    </a:r>
                  </a:p>
                </p:txBody>
              </p:sp>
              <p:sp>
                <p:nvSpPr>
                  <p:cNvPr id="6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448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y2</a:t>
                    </a:r>
                  </a:p>
                </p:txBody>
              </p:sp>
              <p:sp>
                <p:nvSpPr>
                  <p:cNvPr id="6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9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x2</a:t>
                    </a:r>
                  </a:p>
                </p:txBody>
              </p:sp>
              <p:sp>
                <p:nvSpPr>
                  <p:cNvPr id="6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92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y4</a:t>
                    </a:r>
                  </a:p>
                </p:txBody>
              </p:sp>
              <p:sp>
                <p:nvSpPr>
                  <p:cNvPr id="6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73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x4</a:t>
                    </a:r>
                  </a:p>
                </p:txBody>
              </p:sp>
              <p:sp>
                <p:nvSpPr>
                  <p:cNvPr id="69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288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ko-KR" sz="1400"/>
                      <a:t>y4</a:t>
                    </a:r>
                  </a:p>
                </p:txBody>
              </p:sp>
            </p:grpSp>
            <p:sp>
              <p:nvSpPr>
                <p:cNvPr id="5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504" y="1680"/>
                  <a:ext cx="336" cy="22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1400"/>
                    <a:t>T3</a:t>
                  </a:r>
                </a:p>
              </p:txBody>
            </p:sp>
          </p:grpSp>
          <p:grpSp>
            <p:nvGrpSpPr>
              <p:cNvPr id="46" name="Group 109"/>
              <p:cNvGrpSpPr>
                <a:grpSpLocks/>
              </p:cNvGrpSpPr>
              <p:nvPr/>
            </p:nvGrpSpPr>
            <p:grpSpPr bwMode="auto">
              <a:xfrm>
                <a:off x="1248" y="1872"/>
                <a:ext cx="288" cy="1008"/>
                <a:chOff x="1248" y="1872"/>
                <a:chExt cx="288" cy="1008"/>
              </a:xfrm>
            </p:grpSpPr>
            <p:sp>
              <p:nvSpPr>
                <p:cNvPr id="4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48" y="1872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ko-KR" sz="1400"/>
                    <a:t>row#</a:t>
                  </a:r>
                </a:p>
              </p:txBody>
            </p:sp>
            <p:sp>
              <p:nvSpPr>
                <p:cNvPr id="48" name="Rectangle 101"/>
                <p:cNvSpPr>
                  <a:spLocks noChangeArrowheads="1"/>
                </p:cNvSpPr>
                <p:nvPr/>
              </p:nvSpPr>
              <p:spPr bwMode="auto">
                <a:xfrm>
                  <a:off x="1248" y="2016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ko-KR" sz="1400"/>
                    <a:t>1</a:t>
                  </a:r>
                </a:p>
              </p:txBody>
            </p:sp>
            <p:sp>
              <p:nvSpPr>
                <p:cNvPr id="4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48" y="2160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ko-KR" sz="1400"/>
                    <a:t>2</a:t>
                  </a:r>
                </a:p>
              </p:txBody>
            </p:sp>
            <p:sp>
              <p:nvSpPr>
                <p:cNvPr id="50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48" y="2304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ko-KR" sz="1400"/>
                    <a:t>3</a:t>
                  </a:r>
                </a:p>
              </p:txBody>
            </p:sp>
            <p:sp>
              <p:nvSpPr>
                <p:cNvPr id="5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ko-KR" sz="1400"/>
                    <a:t>4</a:t>
                  </a:r>
                </a:p>
              </p:txBody>
            </p:sp>
            <p:sp>
              <p:nvSpPr>
                <p:cNvPr id="5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248" y="2592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ko-KR" sz="1400"/>
                    <a:t>5</a:t>
                  </a:r>
                </a:p>
              </p:txBody>
            </p:sp>
            <p:sp>
              <p:nvSpPr>
                <p:cNvPr id="53" name="Rectangle 106"/>
                <p:cNvSpPr>
                  <a:spLocks noChangeArrowheads="1"/>
                </p:cNvSpPr>
                <p:nvPr/>
              </p:nvSpPr>
              <p:spPr bwMode="auto">
                <a:xfrm>
                  <a:off x="1248" y="2736"/>
                  <a:ext cx="288" cy="1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ko-KR" altLang="ko-KR" sz="1400"/>
                    <a:t>6</a:t>
                  </a:r>
                </a:p>
              </p:txBody>
            </p:sp>
          </p:grpSp>
        </p:grpSp>
        <p:graphicFrame>
          <p:nvGraphicFramePr>
            <p:cNvPr id="21" name="Object 111"/>
            <p:cNvGraphicFramePr>
              <a:graphicFrameLocks noChangeAspect="1"/>
            </p:cNvGraphicFramePr>
            <p:nvPr/>
          </p:nvGraphicFramePr>
          <p:xfrm>
            <a:off x="3084" y="3361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수식" r:id="rId3" imgW="114120" imgH="215640" progId="Equation.3">
                    <p:embed/>
                  </p:oleObj>
                </mc:Choice>
                <mc:Fallback>
                  <p:oleObj name="수식" r:id="rId3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3361"/>
                          <a:ext cx="71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114"/>
            <p:cNvGrpSpPr>
              <a:grpSpLocks/>
            </p:cNvGrpSpPr>
            <p:nvPr/>
          </p:nvGrpSpPr>
          <p:grpSpPr bwMode="auto">
            <a:xfrm>
              <a:off x="4320" y="3002"/>
              <a:ext cx="192" cy="95"/>
              <a:chOff x="4624" y="3554"/>
              <a:chExt cx="192" cy="95"/>
            </a:xfrm>
          </p:grpSpPr>
          <p:sp>
            <p:nvSpPr>
              <p:cNvPr id="41" name="Line 112"/>
              <p:cNvSpPr>
                <a:spLocks noChangeShapeType="1"/>
              </p:cNvSpPr>
              <p:nvPr/>
            </p:nvSpPr>
            <p:spPr bwMode="auto">
              <a:xfrm>
                <a:off x="4624" y="359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lg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" name="Line 113"/>
              <p:cNvSpPr>
                <a:spLocks noChangeShapeType="1"/>
              </p:cNvSpPr>
              <p:nvPr/>
            </p:nvSpPr>
            <p:spPr bwMode="auto">
              <a:xfrm flipH="1">
                <a:off x="4669" y="3554"/>
                <a:ext cx="65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8" name="Group 115"/>
            <p:cNvGrpSpPr>
              <a:grpSpLocks/>
            </p:cNvGrpSpPr>
            <p:nvPr/>
          </p:nvGrpSpPr>
          <p:grpSpPr bwMode="auto">
            <a:xfrm>
              <a:off x="4233" y="3834"/>
              <a:ext cx="192" cy="95"/>
              <a:chOff x="4529" y="3531"/>
              <a:chExt cx="192" cy="95"/>
            </a:xfrm>
          </p:grpSpPr>
          <p:sp>
            <p:nvSpPr>
              <p:cNvPr id="39" name="Line 116"/>
              <p:cNvSpPr>
                <a:spLocks noChangeShapeType="1"/>
              </p:cNvSpPr>
              <p:nvPr/>
            </p:nvSpPr>
            <p:spPr bwMode="auto">
              <a:xfrm>
                <a:off x="4529" y="357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lg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" name="Line 117"/>
              <p:cNvSpPr>
                <a:spLocks noChangeShapeType="1"/>
              </p:cNvSpPr>
              <p:nvPr/>
            </p:nvSpPr>
            <p:spPr bwMode="auto">
              <a:xfrm flipH="1">
                <a:off x="4575" y="3531"/>
                <a:ext cx="65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1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583795"/>
            <a:ext cx="5029200" cy="240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57065" y="1853825"/>
            <a:ext cx="3600399" cy="1530170"/>
          </a:xfrm>
          <a:prstGeom prst="wedgeRoundRectCallout">
            <a:avLst>
              <a:gd name="adj1" fmla="val -67801"/>
              <a:gd name="adj2" fmla="val -2698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각 고객아이디 속성 값에 대응되는 고객이름 속성과 등급 속성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단 하나임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236472"/>
            <a:ext cx="7905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 종속 관계 판단 예 </a:t>
            </a:r>
            <a:r>
              <a:rPr lang="en-US" altLang="ko-KR" dirty="0" smtClean="0"/>
              <a:t>(1)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종속 다이어그램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종속 관계를 도식화하여 표현한 것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0" y="2252379"/>
            <a:ext cx="7905750" cy="1771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85" y="4194085"/>
            <a:ext cx="3695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함수 종속 관계 판단 시 유의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 자체의 </a:t>
            </a:r>
            <a:r>
              <a:rPr lang="ko-KR" altLang="en-US" b="1" dirty="0" smtClean="0">
                <a:solidFill>
                  <a:srgbClr val="FF0000"/>
                </a:solidFill>
              </a:rPr>
              <a:t>특성과 의미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기반으로 함수 종속성을 판단해야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값은 계속 변할 수 있으므로 현재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포함된 속성 값만으로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판단하면 안됨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기본키와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후보키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다른 모든 속성들을 함수적으로 결정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아니어도 다른 속성 값을 유일하게 결정하는 속성은 함수 종속 관계에서 결정자가 될 수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함수 종속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763815"/>
            <a:ext cx="5867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정규화의 필요성과 이상 현상의 의미를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정규화를 수행하기 위해 함수 종속성의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정규형의 유형과 관계를 이해하고</a:t>
            </a:r>
            <a:r>
              <a:rPr lang="en-US" altLang="ko-KR" dirty="0"/>
              <a:t>, </a:t>
            </a:r>
            <a:r>
              <a:rPr lang="ko-KR" altLang="en-US" dirty="0"/>
              <a:t>실제 예를 통해 정규화 과정을 연습해본다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358770"/>
            <a:ext cx="762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5" y="1493785"/>
            <a:ext cx="4419600" cy="1943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함수 종속 관계 판단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08558" y="368660"/>
            <a:ext cx="4297503" cy="1710190"/>
          </a:xfrm>
          <a:prstGeom prst="wedgeRoundRectCallout">
            <a:avLst>
              <a:gd name="adj1" fmla="val -65566"/>
              <a:gd name="adj2" fmla="val 3540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고객이름은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r>
              <a:rPr lang="ko-KR" altLang="en-US" sz="1600" dirty="0" smtClean="0">
                <a:solidFill>
                  <a:schemeClr val="tx1"/>
                </a:solidFill>
              </a:rPr>
              <a:t>고객아이디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이벤트번호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일부분인 고객아이디에 종속되어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고객이름은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고객아이디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이벤트번호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</a:rPr>
              <a:t>에 부분 함수 종속됨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2" y="4374105"/>
            <a:ext cx="4269649" cy="17590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09" y="3440848"/>
            <a:ext cx="4704091" cy="31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완전 함수 종속</a:t>
            </a:r>
            <a:r>
              <a:rPr lang="en-US" altLang="ko-KR" dirty="0" smtClean="0"/>
              <a:t>(FFD; Full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속성 집합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함수적으로 종속되어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아닌 일부분에는 종속되지 않음을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함수 종속은 완전 함수 종속을 의미함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당첨여부는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00" dirty="0" smtClean="0"/>
          </a:p>
          <a:p>
            <a:r>
              <a:rPr lang="ko-KR" altLang="en-US" dirty="0" smtClean="0"/>
              <a:t>부분 함수 종속</a:t>
            </a:r>
            <a:r>
              <a:rPr lang="en-US" altLang="ko-KR" dirty="0" smtClean="0"/>
              <a:t>(PFD; Partial Functional Dependency)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릴레이션에서</a:t>
            </a:r>
            <a:r>
              <a:rPr lang="ko-KR" altLang="en-US" dirty="0"/>
              <a:t> 속성 집합 </a:t>
            </a:r>
            <a:r>
              <a:rPr lang="en-US" altLang="ko-KR" dirty="0"/>
              <a:t>Y</a:t>
            </a:r>
            <a:r>
              <a:rPr lang="ko-KR" altLang="en-US" dirty="0"/>
              <a:t>가 속성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전체가 </a:t>
            </a:r>
            <a:r>
              <a:rPr lang="ko-KR" altLang="en-US" dirty="0"/>
              <a:t>아닌 </a:t>
            </a:r>
            <a:r>
              <a:rPr lang="ko-KR" altLang="en-US" dirty="0" smtClean="0"/>
              <a:t>일부분에도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함수적으로 종속됨을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고객이름은 </a:t>
            </a:r>
            <a:r>
              <a:rPr lang="en-US" altLang="ko-KR" dirty="0"/>
              <a:t>{</a:t>
            </a:r>
            <a:r>
              <a:rPr lang="ko-KR" altLang="en-US" dirty="0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이벤트번호</a:t>
            </a:r>
            <a:r>
              <a:rPr lang="en-US" altLang="ko-KR" dirty="0"/>
              <a:t>}</a:t>
            </a:r>
            <a:r>
              <a:rPr lang="ko-KR" altLang="en-US" dirty="0"/>
              <a:t>에 </a:t>
            </a:r>
            <a:r>
              <a:rPr lang="ko-KR" altLang="en-US" dirty="0" smtClean="0"/>
              <a:t>부분 함수 종속됨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함수 종속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26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고려할 필요가 없는 함수 종속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결정자와 종속자가 같거나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결정자가 </a:t>
            </a:r>
            <a:r>
              <a:rPr lang="ko-KR" altLang="en-US" dirty="0" err="1" smtClean="0"/>
              <a:t>종속자를</a:t>
            </a:r>
            <a:r>
              <a:rPr lang="ko-KR" altLang="en-US" dirty="0" smtClean="0"/>
              <a:t> 포함하는 것처럼 당연한 함수 종속 관계는 고려하지 않음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798930"/>
            <a:ext cx="5096816" cy="2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함수 </a:t>
            </a:r>
            <a:r>
              <a:rPr lang="ko-KR" altLang="en-US" dirty="0"/>
              <a:t>종속성을 </a:t>
            </a:r>
            <a:r>
              <a:rPr lang="ko-KR" altLang="en-US" dirty="0" smtClean="0"/>
              <a:t>이용해</a:t>
            </a:r>
            <a:r>
              <a:rPr lang="en-US" altLang="ko-KR" dirty="0" smtClean="0"/>
              <a:t>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연관성이 있는 </a:t>
            </a:r>
            <a:r>
              <a:rPr lang="ko-KR" altLang="en-US" dirty="0"/>
              <a:t>속성들로만 구성되도록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분해해서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이상 </a:t>
            </a:r>
            <a:r>
              <a:rPr lang="ko-KR" altLang="en-US" b="1" dirty="0">
                <a:solidFill>
                  <a:srgbClr val="C00000"/>
                </a:solidFill>
              </a:rPr>
              <a:t>현상이 </a:t>
            </a:r>
            <a:r>
              <a:rPr lang="ko-KR" altLang="en-US" b="1" dirty="0" smtClean="0">
                <a:solidFill>
                  <a:srgbClr val="C00000"/>
                </a:solidFill>
              </a:rPr>
              <a:t>발생하지 </a:t>
            </a:r>
            <a:r>
              <a:rPr lang="ko-KR" altLang="en-US" b="1" dirty="0">
                <a:solidFill>
                  <a:srgbClr val="C00000"/>
                </a:solidFill>
              </a:rPr>
              <a:t>않는 </a:t>
            </a:r>
            <a:r>
              <a:rPr lang="ko-KR" altLang="en-US" b="1" dirty="0" smtClean="0">
                <a:solidFill>
                  <a:srgbClr val="C00000"/>
                </a:solidFill>
              </a:rPr>
              <a:t>올바른 </a:t>
            </a:r>
            <a:r>
              <a:rPr lang="ko-KR" altLang="en-US" b="1" dirty="0" err="1">
                <a:solidFill>
                  <a:srgbClr val="C00000"/>
                </a:solidFill>
              </a:rPr>
              <a:t>릴레이션으로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만들어 가는 과정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기본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관련이 없는 함수 종속성은 별개의 릴레이션으로 표현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주의 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정규화를 통해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decomposition)</a:t>
            </a:r>
            <a:r>
              <a:rPr lang="ko-KR" altLang="en-US" dirty="0" smtClean="0"/>
              <a:t>되어야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의미상 </a:t>
            </a:r>
            <a:r>
              <a:rPr lang="ko-KR" altLang="en-US" b="1" dirty="0" smtClean="0">
                <a:solidFill>
                  <a:srgbClr val="C00000"/>
                </a:solidFill>
              </a:rPr>
              <a:t>동등한 릴레이션들로 분해</a:t>
            </a:r>
            <a:r>
              <a:rPr lang="ko-KR" altLang="en-US" dirty="0" smtClean="0"/>
              <a:t>되어야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분해로 인한 정보 손실이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발생하지 않아야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분해된 </a:t>
            </a:r>
            <a:r>
              <a:rPr lang="ko-KR" altLang="en-US" dirty="0" err="1" smtClean="0"/>
              <a:t>릴레이션들을</a:t>
            </a:r>
            <a:r>
              <a:rPr lang="ko-KR" altLang="en-US" dirty="0" smtClean="0"/>
              <a:t> 자연 조인하면 분해 전의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릴레이션으로</a:t>
            </a:r>
            <a:r>
              <a:rPr lang="ko-KR" altLang="en-US" b="1" dirty="0" smtClean="0">
                <a:solidFill>
                  <a:srgbClr val="C00000"/>
                </a:solidFill>
              </a:rPr>
              <a:t> 복원 가능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기본 정규형과 정규화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정규형</a:t>
            </a:r>
            <a:r>
              <a:rPr lang="en-US" altLang="ko-KR" dirty="0" smtClean="0"/>
              <a:t>(NF; Normal Form)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릴레이션이</a:t>
            </a:r>
            <a:r>
              <a:rPr lang="ko-KR" altLang="en-US" dirty="0" smtClean="0"/>
              <a:t> 정규화된 정도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정규형마다 제약조건이 존재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정규형의 차수가 높아질수록 요구되는 제약조건이 많아지고 </a:t>
            </a:r>
            <a:r>
              <a:rPr lang="ko-KR" altLang="en-US" dirty="0" err="1" smtClean="0"/>
              <a:t>엄격해짐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특성을 고려해서 적합한 정규형을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기본 정규형과 정규화 과정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718810"/>
            <a:ext cx="5667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37" y="1493785"/>
            <a:ext cx="61626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</a:t>
            </a:r>
            <a:r>
              <a:rPr lang="en-US" altLang="ko-KR" smtClean="0"/>
              <a:t>(1NF; First Normal Form)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릴레이션의 모든 속성이 더는 분해되지 않는 원자 값</a:t>
            </a:r>
            <a:r>
              <a:rPr lang="en-US" altLang="ko-KR" smtClean="0"/>
              <a:t>(atomic value)</a:t>
            </a:r>
            <a:r>
              <a:rPr lang="ko-KR" altLang="en-US" smtClean="0"/>
              <a:t>만 가지면 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제 </a:t>
            </a:r>
            <a:r>
              <a:rPr lang="en-US" altLang="ko-KR" smtClean="0"/>
              <a:t>1 </a:t>
            </a:r>
            <a:r>
              <a:rPr lang="ko-KR" altLang="en-US" smtClean="0"/>
              <a:t>정규형을 만족해야 관계 데이터베이스의 릴레이션이 될 자격이 있음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3654025"/>
            <a:ext cx="86772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(1NF; First Normal Form)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501770" y="1808820"/>
            <a:ext cx="4500500" cy="720080"/>
          </a:xfrm>
          <a:prstGeom prst="wedgeRoundRectCallout">
            <a:avLst>
              <a:gd name="adj1" fmla="val -22126"/>
              <a:gd name="adj2" fmla="val 7404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않는 </a:t>
            </a:r>
            <a:r>
              <a:rPr lang="ko-KR" altLang="en-US" dirty="0" err="1" smtClean="0">
                <a:solidFill>
                  <a:schemeClr val="tx1"/>
                </a:solidFill>
              </a:rPr>
              <a:t>릴레이션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753925"/>
            <a:ext cx="602932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05" y="2230955"/>
            <a:ext cx="5514975" cy="3943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1052735"/>
            <a:ext cx="911813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제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1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정규형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(1NF; First Normal Form)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47235" y="1600885"/>
            <a:ext cx="3645405" cy="630070"/>
          </a:xfrm>
          <a:prstGeom prst="wedgeRoundRectCallou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정규형을 만족하는 릴레이션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 현상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불필요한 데이터 중복으로 인해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대한 데이터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 연산을 수행할 때 발생할 수 있는 부작용</a:t>
            </a:r>
            <a:endParaRPr lang="en-US" altLang="ko-KR" dirty="0" smtClean="0"/>
          </a:p>
          <a:p>
            <a:pPr lvl="4"/>
            <a:endParaRPr lang="en-US" altLang="ko-KR" sz="1600" dirty="0" smtClean="0"/>
          </a:p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 현상을 제거하면서 데이터베이스를 올바르게 설계해 나가는 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106615" y="1869386"/>
            <a:ext cx="7560839" cy="630070"/>
          </a:xfrm>
          <a:prstGeom prst="wedgeRoundRectCallout">
            <a:avLst>
              <a:gd name="adj1" fmla="val -18614"/>
              <a:gd name="adj2" fmla="val 7728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 smtClean="0">
                <a:solidFill>
                  <a:schemeClr val="tx1"/>
                </a:solidFill>
              </a:rPr>
              <a:t>정규형을 만족하지만 데이터 중복으로 인한 이상 현상이 발생함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695036"/>
            <a:ext cx="546735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5" y="1808820"/>
            <a:ext cx="4343400" cy="2295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90" y="4343585"/>
            <a:ext cx="481965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01571" y="1673805"/>
            <a:ext cx="7695854" cy="675075"/>
          </a:xfrm>
          <a:prstGeom prst="wedgeRoundRectCallout">
            <a:avLst>
              <a:gd name="adj1" fmla="val -20302"/>
              <a:gd name="adj2" fmla="val 634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이상 현상의 발생 이유는</a:t>
            </a:r>
            <a:r>
              <a:rPr lang="en-US" altLang="ko-KR" sz="1600" dirty="0" smtClean="0">
                <a:solidFill>
                  <a:schemeClr val="tx1"/>
                </a:solidFill>
              </a:rPr>
              <a:t>?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완전 함수 종속되지 못한 등급과 할인율 때문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10" y="2486514"/>
            <a:ext cx="7938915" cy="4371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기본 정규형과 정규화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ko-KR" altLang="en-US" spc="-150" dirty="0" smtClean="0"/>
              <a:t>제 </a:t>
            </a:r>
            <a:r>
              <a:rPr lang="en-US" altLang="ko-KR" spc="-150" dirty="0" smtClean="0"/>
              <a:t>1 </a:t>
            </a:r>
            <a:r>
              <a:rPr lang="ko-KR" altLang="en-US" spc="-150" dirty="0" smtClean="0"/>
              <a:t>정규형은 만족하지만 이상 현상이 발생하는 </a:t>
            </a:r>
            <a:r>
              <a:rPr lang="ko-KR" altLang="en-US" spc="-150" dirty="0" err="1" smtClean="0"/>
              <a:t>릴레이션</a:t>
            </a:r>
            <a:r>
              <a:rPr lang="ko-KR" altLang="en-US" spc="-150" dirty="0" smtClean="0"/>
              <a:t> 예</a:t>
            </a:r>
            <a:endParaRPr lang="en-US" altLang="ko-KR" spc="-15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이상 현상의 발생 이유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이벤트번호</a:t>
            </a:r>
            <a:r>
              <a:rPr lang="en-US" altLang="ko-KR" dirty="0" smtClean="0"/>
              <a:t>}</a:t>
            </a:r>
            <a:r>
              <a:rPr lang="ko-KR" altLang="en-US" dirty="0" smtClean="0"/>
              <a:t>에 완전 함수 종속되지 못하고 일부분인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>
                <a:solidFill>
                  <a:srgbClr val="FF0000"/>
                </a:solidFill>
              </a:rPr>
              <a:t>고객아이디</a:t>
            </a:r>
            <a:r>
              <a:rPr lang="ko-KR" altLang="en-US" dirty="0" smtClean="0"/>
              <a:t> 에 종속되는 </a:t>
            </a:r>
            <a:r>
              <a:rPr lang="ko-KR" altLang="en-US" b="1" dirty="0" smtClean="0">
                <a:solidFill>
                  <a:srgbClr val="FF0000"/>
                </a:solidFill>
              </a:rPr>
              <a:t>등급과 할인율 속성</a:t>
            </a:r>
            <a:r>
              <a:rPr lang="ko-KR" altLang="en-US" dirty="0" smtClean="0"/>
              <a:t> 이 존재하기 때문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함수 종속이 제거되도록 이벤트참여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  <a:sym typeface="Wingdings 3"/>
              </a:rPr>
              <a:t></a:t>
            </a:r>
            <a:r>
              <a:rPr lang="en-US" altLang="ko-KR" dirty="0" smtClean="0">
                <a:sym typeface="Wingdings 3"/>
              </a:rPr>
              <a:t> </a:t>
            </a:r>
            <a:r>
              <a:rPr lang="ko-KR" altLang="en-US" dirty="0" smtClean="0"/>
              <a:t>분해된 릴레이션들은 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정규형에 속하게 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34145"/>
            <a:ext cx="3604515" cy="1474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이상 현상의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853825"/>
            <a:ext cx="6962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이상 현상을 설명하기 위한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763815"/>
            <a:ext cx="6748648" cy="46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908720"/>
            <a:ext cx="868501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삽입 이상</a:t>
            </a:r>
            <a:r>
              <a:rPr lang="en-US" altLang="ko-KR" dirty="0" smtClean="0"/>
              <a:t>(insertion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릴레이션에</a:t>
            </a:r>
            <a:r>
              <a:rPr lang="ko-KR" altLang="en-US" dirty="0" smtClean="0"/>
              <a:t> 새 데이터를 삽입하려면 불필요한 데이터도 함께 삽입해야 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삽입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삽입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아직 이벤트에 참여하지 않은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아이디가 </a:t>
            </a:r>
            <a:r>
              <a:rPr lang="en-US" altLang="ko-KR" dirty="0" smtClean="0"/>
              <a:t>“melon”, </a:t>
            </a:r>
            <a:r>
              <a:rPr lang="ko-KR" altLang="en-US" dirty="0" smtClean="0"/>
              <a:t> 이름이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성원용</a:t>
            </a:r>
            <a:r>
              <a:rPr lang="en-US" altLang="ko-KR" dirty="0" smtClean="0"/>
              <a:t>”, </a:t>
            </a:r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등급이 </a:t>
            </a:r>
            <a:r>
              <a:rPr lang="en-US" altLang="ko-KR" dirty="0" smtClean="0"/>
              <a:t>“gold”</a:t>
            </a:r>
            <a:r>
              <a:rPr lang="ko-KR" altLang="en-US" dirty="0" smtClean="0"/>
              <a:t>인 신규 고객의 데이터는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이벤트참여 릴레이션에 삽입할 수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삽입하려면 실제로 참여하지 않은 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임시 이벤트번호 </a:t>
            </a:r>
            <a:r>
              <a:rPr lang="ko-KR" altLang="en-US" dirty="0" smtClean="0"/>
              <a:t>를 삽입해야 함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1440"/>
            <a:ext cx="4500500" cy="2957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이벤트참여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삽입 이상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1808820"/>
            <a:ext cx="6838950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908720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갱신 이상</a:t>
            </a:r>
            <a:r>
              <a:rPr lang="en-US" altLang="ko-KR" dirty="0" smtClean="0"/>
              <a:t>(update anomaly)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중복된 </a:t>
            </a:r>
            <a:r>
              <a:rPr lang="ko-KR" altLang="en-US" dirty="0" err="1" smtClean="0"/>
              <a:t>투플들</a:t>
            </a:r>
            <a:r>
              <a:rPr lang="ko-KR" altLang="en-US" dirty="0" smtClean="0"/>
              <a:t> 중 일부만 수정하여 데이터가 불일치하게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되는 모순이 발생하는 문제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갱신 이상이 발생하는 예</a:t>
            </a:r>
            <a:r>
              <a:rPr lang="en-US" altLang="ko-KR" dirty="0" smtClean="0"/>
              <a:t>] 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</a:t>
            </a:r>
            <a:r>
              <a:rPr lang="ko-KR" altLang="en-US" dirty="0" smtClean="0"/>
              <a:t>의 이벤트참여 릴레이션은 갱신 이상이 발생함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아이디가 </a:t>
            </a:r>
            <a:r>
              <a:rPr lang="en-US" altLang="ko-KR" b="1" dirty="0" smtClean="0">
                <a:solidFill>
                  <a:srgbClr val="C00000"/>
                </a:solidFill>
              </a:rPr>
              <a:t>“apple” </a:t>
            </a:r>
            <a:r>
              <a:rPr lang="ko-KR" altLang="en-US" dirty="0" smtClean="0"/>
              <a:t>인 고객의 등급이 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“gold” </a:t>
            </a:r>
            <a:r>
              <a:rPr lang="ko-KR" altLang="en-US" dirty="0" smtClean="0"/>
              <a:t>에서 </a:t>
            </a:r>
            <a:r>
              <a:rPr lang="en-US" altLang="ko-KR" b="1" dirty="0" smtClean="0">
                <a:solidFill>
                  <a:srgbClr val="C00000"/>
                </a:solidFill>
              </a:rPr>
              <a:t>“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vip</a:t>
            </a:r>
            <a:r>
              <a:rPr lang="en-US" altLang="ko-KR" b="1" dirty="0" smtClean="0">
                <a:solidFill>
                  <a:srgbClr val="C00000"/>
                </a:solidFill>
              </a:rPr>
              <a:t>” </a:t>
            </a:r>
            <a:r>
              <a:rPr lang="ko-KR" altLang="en-US" dirty="0" smtClean="0"/>
              <a:t>로 변경되었는데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일부 </a:t>
            </a:r>
            <a:r>
              <a:rPr lang="ko-KR" altLang="en-US" dirty="0" err="1" smtClean="0"/>
              <a:t>투플에</a:t>
            </a:r>
            <a:r>
              <a:rPr lang="ko-KR" altLang="en-US" dirty="0" smtClean="0"/>
              <a:t> 대해서만 등급이 수정</a:t>
            </a:r>
            <a:endParaRPr lang="en-US" altLang="ko-KR" dirty="0" smtClean="0"/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된다면 </a:t>
            </a:r>
            <a:r>
              <a:rPr lang="en-US" altLang="ko-KR" dirty="0" smtClean="0"/>
              <a:t>“apple” </a:t>
            </a:r>
            <a:r>
              <a:rPr lang="ko-KR" altLang="en-US" dirty="0" smtClean="0"/>
              <a:t>고객이 </a:t>
            </a:r>
            <a:r>
              <a:rPr lang="ko-KR" altLang="en-US" b="1" dirty="0" smtClean="0">
                <a:solidFill>
                  <a:srgbClr val="C00000"/>
                </a:solidFill>
              </a:rPr>
              <a:t>서로 다른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14375" lvl="3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등급을 가지는 모순</a:t>
            </a:r>
            <a:r>
              <a:rPr lang="ko-KR" altLang="en-US" dirty="0" smtClean="0"/>
              <a:t> 이 발생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80" y="3531451"/>
            <a:ext cx="4500500" cy="29578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2390" y="3834045"/>
            <a:ext cx="720080" cy="900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정규화의 개념과 이상 현상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6505" y="998730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이벤트참여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릴레이션의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갱신 이상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789382"/>
            <a:ext cx="7715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1338</Words>
  <Application>Microsoft Office PowerPoint</Application>
  <PresentationFormat>화면 슬라이드 쇼(4:3)</PresentationFormat>
  <Paragraphs>239</Paragraphs>
  <Slides>33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Wingdings</vt:lpstr>
      <vt:lpstr>HY헤드라인M</vt:lpstr>
      <vt:lpstr>Arial</vt:lpstr>
      <vt:lpstr>Times New Roman</vt:lpstr>
      <vt:lpstr>Symbol</vt:lpstr>
      <vt:lpstr>Wingdings 3</vt:lpstr>
      <vt:lpstr>HY견고딕</vt:lpstr>
      <vt:lpstr>맑은 고딕</vt:lpstr>
      <vt:lpstr>HY견명조</vt:lpstr>
      <vt:lpstr>유닉스</vt:lpstr>
      <vt:lpstr>수식</vt:lpstr>
      <vt:lpstr>PowerPoint 프레젠테이션</vt:lpstr>
      <vt:lpstr>학습목표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01 정규화의 개념과 이상 현상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02 함수 종속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  <vt:lpstr>03 기본 정규형과 정규화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350</cp:revision>
  <dcterms:created xsi:type="dcterms:W3CDTF">2012-07-23T02:34:37Z</dcterms:created>
  <dcterms:modified xsi:type="dcterms:W3CDTF">2021-05-10T03:02:34Z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