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2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38"/>
  </p:notesMasterIdLst>
  <p:sldIdLst>
    <p:sldId id="549" r:id="rId2"/>
    <p:sldId id="550" r:id="rId3"/>
    <p:sldId id="551" r:id="rId4"/>
    <p:sldId id="509" r:id="rId5"/>
    <p:sldId id="553" r:id="rId6"/>
    <p:sldId id="508" r:id="rId7"/>
    <p:sldId id="510" r:id="rId8"/>
    <p:sldId id="554" r:id="rId9"/>
    <p:sldId id="556" r:id="rId10"/>
    <p:sldId id="555" r:id="rId11"/>
    <p:sldId id="557" r:id="rId12"/>
    <p:sldId id="516" r:id="rId13"/>
    <p:sldId id="520" r:id="rId14"/>
    <p:sldId id="558" r:id="rId15"/>
    <p:sldId id="518" r:id="rId16"/>
    <p:sldId id="519" r:id="rId17"/>
    <p:sldId id="524" r:id="rId18"/>
    <p:sldId id="525" r:id="rId19"/>
    <p:sldId id="526" r:id="rId20"/>
    <p:sldId id="559" r:id="rId21"/>
    <p:sldId id="527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456" r:id="rId37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Wingdings 3" panose="05040102010807070707" pitchFamily="18" charset="2"/>
      <p:regular r:id="rId42"/>
    </p:embeddedFont>
    <p:embeddedFont>
      <p:font typeface="HY견명조" panose="02030600000101010101" pitchFamily="18" charset="-127"/>
      <p:regular r:id="rId43"/>
    </p:embeddedFont>
    <p:embeddedFont>
      <p:font typeface="새굴림" panose="02030600000101010101" pitchFamily="18" charset="-127"/>
      <p:regular r:id="rId44"/>
    </p:embeddedFont>
    <p:embeddedFont>
      <p:font typeface="HY견고딕" panose="02030600000101010101" pitchFamily="18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CC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92" d="100"/>
          <a:sy n="9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3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501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6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직사각형 11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6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004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직사각형 1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004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6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5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6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34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54190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정규형에 속하고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완전 함수 종속되면 제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정규형에</a:t>
            </a:r>
            <a:r>
              <a:rPr lang="ko-KR" altLang="en-US" dirty="0" smtClean="0"/>
              <a:t> 속하는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만족하게 하려면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함수 종속을 제거하고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완전 함수 종속되도록 분해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3912396"/>
            <a:ext cx="8620125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(3NF; Third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정규형을 만족하고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이행적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종속이 되지 않으면 제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정규형을</a:t>
            </a:r>
            <a:r>
              <a:rPr lang="ko-KR" altLang="en-US" dirty="0" smtClean="0"/>
              <a:t> 만족함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 </a:t>
            </a:r>
            <a:r>
              <a:rPr lang="en-US" altLang="ko-KR" dirty="0" smtClean="0"/>
              <a:t>2 </a:t>
            </a:r>
            <a:r>
              <a:rPr lang="ko-KR" altLang="en-US" dirty="0" err="1"/>
              <a:t>정규형에</a:t>
            </a:r>
            <a:r>
              <a:rPr lang="ko-KR" altLang="en-US" dirty="0"/>
              <a:t> 속하는 </a:t>
            </a:r>
            <a:r>
              <a:rPr lang="ko-KR" altLang="en-US" dirty="0" err="1"/>
              <a:t>릴레이션이</a:t>
            </a:r>
            <a:r>
              <a:rPr lang="ko-KR" altLang="en-US" dirty="0"/>
              <a:t> 제 </a:t>
            </a:r>
            <a:r>
              <a:rPr lang="en-US" altLang="ko-KR" dirty="0" smtClean="0"/>
              <a:t>3 </a:t>
            </a:r>
            <a:r>
              <a:rPr lang="ko-KR" altLang="en-US" dirty="0" err="1"/>
              <a:t>정규형을</a:t>
            </a:r>
            <a:r>
              <a:rPr lang="ko-KR" altLang="en-US" dirty="0"/>
              <a:t> 만족하게 하려면</a:t>
            </a:r>
            <a:r>
              <a:rPr lang="en-US" altLang="ko-KR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속성이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이행적</a:t>
            </a:r>
            <a:r>
              <a:rPr lang="ko-KR" altLang="en-US" dirty="0" smtClean="0"/>
              <a:t> </a:t>
            </a:r>
            <a:r>
              <a:rPr lang="ko-KR" altLang="en-US" dirty="0"/>
              <a:t>함수 </a:t>
            </a:r>
            <a:r>
              <a:rPr lang="ko-KR" altLang="en-US" dirty="0" smtClean="0"/>
              <a:t>종속이 되지 않도록 분해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6" y="3912396"/>
            <a:ext cx="86487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(3NF; Third Normal Form)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39583" y="1763815"/>
            <a:ext cx="7065784" cy="119448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제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고객아이디가 등급을 통해 할인율을 결정하는 이행적 함수 종속 관계가 존재하기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3352543"/>
            <a:ext cx="4095455" cy="2512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493785"/>
            <a:ext cx="5202444" cy="52532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(3NF; Third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887035" y="2753925"/>
            <a:ext cx="3806915" cy="855095"/>
          </a:xfrm>
          <a:prstGeom prst="wedgeRoundRectCallout">
            <a:avLst>
              <a:gd name="adj1" fmla="val -38209"/>
              <a:gd name="adj2" fmla="val 11569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고객등급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제 </a:t>
            </a:r>
            <a:r>
              <a:rPr lang="en-US" altLang="ko-KR" sz="1600" dirty="0" smtClean="0">
                <a:solidFill>
                  <a:schemeClr val="tx1"/>
                </a:solidFill>
              </a:rPr>
              <a:t>3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정규형에 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3972799"/>
            <a:ext cx="2943461" cy="163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(3NF; Third Normal Form)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61610" y="1808820"/>
            <a:ext cx="7002967" cy="41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88740"/>
            <a:ext cx="8820980" cy="554370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r>
              <a:rPr lang="en-US" altLang="ko-KR" dirty="0" smtClean="0"/>
              <a:t>(BCNF; Boyce/</a:t>
            </a:r>
            <a:r>
              <a:rPr lang="en-US" altLang="ko-KR" dirty="0" err="1" smtClean="0"/>
              <a:t>Codd</a:t>
            </a:r>
            <a:r>
              <a:rPr lang="en-US" altLang="ko-KR" dirty="0" smtClean="0"/>
              <a:t>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여러 개의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존재하는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정규형까지 모두 만족해도 이상 현상이 발생할 수 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강한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(strong 3NF)</a:t>
            </a:r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후보키를</a:t>
            </a:r>
            <a:r>
              <a:rPr lang="ko-KR" altLang="en-US" dirty="0" smtClean="0"/>
              <a:t> 여러 개 가지고 있는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발생할 수 있는 이상 현상을 해결하기 위해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정규형보다 좀 더 엄격한 제약조건을 제시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속하는 모든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속하는 모든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속하는 것은 아님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5544235"/>
            <a:ext cx="7470830" cy="106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57" y="2893301"/>
            <a:ext cx="5991225" cy="3124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66555" y="1718809"/>
            <a:ext cx="8055895" cy="85509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</a:t>
            </a:r>
            <a:r>
              <a:rPr lang="ko-KR" altLang="en-US" dirty="0" err="1" smtClean="0">
                <a:solidFill>
                  <a:schemeClr val="tx1"/>
                </a:solidFill>
              </a:rPr>
              <a:t>보이스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코드 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 종속 관계에서 모든 결정자가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아니기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3293985"/>
            <a:ext cx="3674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33CC"/>
                </a:solidFill>
              </a:rPr>
              <a:t>[</a:t>
            </a:r>
            <a:r>
              <a:rPr lang="ko-KR" altLang="en-US" b="1" dirty="0" smtClean="0">
                <a:solidFill>
                  <a:srgbClr val="FF33CC"/>
                </a:solidFill>
              </a:rPr>
              <a:t>강좌신청 </a:t>
            </a:r>
            <a:r>
              <a:rPr lang="ko-KR" altLang="en-US" b="1" dirty="0" err="1" smtClean="0">
                <a:solidFill>
                  <a:srgbClr val="FF33CC"/>
                </a:solidFill>
              </a:rPr>
              <a:t>릴레이션의</a:t>
            </a:r>
            <a:r>
              <a:rPr lang="ko-KR" altLang="en-US" b="1" dirty="0" smtClean="0">
                <a:solidFill>
                  <a:srgbClr val="FF33CC"/>
                </a:solidFill>
              </a:rPr>
              <a:t> </a:t>
            </a:r>
            <a:r>
              <a:rPr lang="ko-KR" altLang="en-US" b="1" dirty="0" err="1" smtClean="0">
                <a:solidFill>
                  <a:srgbClr val="FF33CC"/>
                </a:solidFill>
              </a:rPr>
              <a:t>후보키</a:t>
            </a:r>
            <a:r>
              <a:rPr lang="en-US" altLang="ko-KR" b="1" dirty="0" smtClean="0">
                <a:solidFill>
                  <a:srgbClr val="FF33CC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인터넷강좌</a:t>
            </a:r>
            <a:r>
              <a:rPr lang="en-US" altLang="ko-KR" dirty="0" smtClean="0"/>
              <a:t>} :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담당강사번호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1853825"/>
            <a:ext cx="5399950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정규형을 만족하지 않는 </a:t>
            </a: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예</a:t>
            </a:r>
            <a:endParaRPr lang="en-US" altLang="ko-KR" sz="2400" b="1" dirty="0" smtClean="0"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152094" y="1583795"/>
            <a:ext cx="7515361" cy="884625"/>
          </a:xfrm>
          <a:prstGeom prst="wedgeRoundRectCallout">
            <a:avLst>
              <a:gd name="adj1" fmla="val -20785"/>
              <a:gd name="adj2" fmla="val 72177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담당강사번호가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b="1" dirty="0" smtClean="0">
                <a:solidFill>
                  <a:srgbClr val="FF0000"/>
                </a:solidFill>
              </a:rPr>
              <a:t> 아님에도 인터넷강좌 속성을 결정하기 때문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3161480"/>
            <a:ext cx="5732038" cy="3192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74" y="2798930"/>
            <a:ext cx="3191396" cy="21152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72200" y="3856547"/>
            <a:ext cx="630070" cy="2925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72200" y="4351602"/>
            <a:ext cx="630070" cy="2925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501770" y="3924055"/>
            <a:ext cx="855095" cy="348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76645" y="5586309"/>
            <a:ext cx="2160240" cy="348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(BCNF; Boyce/</a:t>
            </a:r>
            <a:r>
              <a:rPr lang="en-US" altLang="ko-KR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Codd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Normal Form)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1580" y="1548791"/>
            <a:ext cx="6030671" cy="5309209"/>
            <a:chOff x="746575" y="1548791"/>
            <a:chExt cx="6030671" cy="5309209"/>
          </a:xfrm>
        </p:grpSpPr>
        <p:grpSp>
          <p:nvGrpSpPr>
            <p:cNvPr id="9" name="그룹 8"/>
            <p:cNvGrpSpPr/>
            <p:nvPr/>
          </p:nvGrpSpPr>
          <p:grpSpPr>
            <a:xfrm>
              <a:off x="746575" y="1548791"/>
              <a:ext cx="6030671" cy="5309209"/>
              <a:chOff x="746575" y="1548791"/>
              <a:chExt cx="6030671" cy="530920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6575" y="1548791"/>
                <a:ext cx="4829121" cy="5309209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5348" y="6548334"/>
                <a:ext cx="3961898" cy="309666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3851920" y="5724255"/>
              <a:ext cx="540060" cy="225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P003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5382091" y="3654025"/>
            <a:ext cx="2880320" cy="1260140"/>
          </a:xfrm>
          <a:prstGeom prst="wedgeRoundRectCallout">
            <a:avLst>
              <a:gd name="adj1" fmla="val -41590"/>
              <a:gd name="adj2" fmla="val 6778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고객담당강사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강좌담당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</a:t>
            </a:r>
            <a:r>
              <a:rPr lang="en-US" altLang="ko-KR" sz="1600" dirty="0" smtClean="0">
                <a:solidFill>
                  <a:schemeClr val="tx1"/>
                </a:solidFill>
              </a:rPr>
              <a:t>BCNF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에속함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875" y="1493785"/>
            <a:ext cx="3294885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보이스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코드 정규형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(BCNF; Boyce/</a:t>
            </a:r>
            <a:r>
              <a:rPr lang="en-US" altLang="ko-KR" sz="2400" b="1" dirty="0" err="1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Codd</a:t>
            </a:r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Times New Roman" pitchFamily="18" charset="0"/>
              </a:rPr>
              <a:t> Normal Form)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808820"/>
            <a:ext cx="7048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1" y="1718810"/>
            <a:ext cx="7290809" cy="855095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정규형은 만족하지 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완전 함수 종속되지 않은 등급과 할인율 속성 때문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818640"/>
            <a:ext cx="543877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8846526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정규형을 만족하면서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함수 종속이 아닌 </a:t>
            </a:r>
            <a:r>
              <a:rPr lang="ko-KR" altLang="en-US" dirty="0" err="1" smtClean="0"/>
              <a:t>다치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종속</a:t>
            </a:r>
            <a:r>
              <a:rPr lang="en-US" altLang="ko-KR" dirty="0" smtClean="0"/>
              <a:t>(MVD; Multi Valued Dependency)</a:t>
            </a:r>
            <a:r>
              <a:rPr lang="ko-KR" altLang="en-US" dirty="0"/>
              <a:t>을</a:t>
            </a:r>
            <a:r>
              <a:rPr lang="ko-KR" altLang="en-US" dirty="0" smtClean="0"/>
              <a:t> 제거하면 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정규형에 속함</a:t>
            </a:r>
            <a:endParaRPr lang="en-US" altLang="ko-KR" dirty="0" smtClean="0"/>
          </a:p>
          <a:p>
            <a:pPr lvl="3"/>
            <a:endParaRPr lang="en-US" altLang="ko-KR" sz="1100" dirty="0" smtClean="0"/>
          </a:p>
          <a:p>
            <a:r>
              <a:rPr lang="ko-KR" altLang="en-US" dirty="0" smtClean="0"/>
              <a:t>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릴레이션이</a:t>
            </a:r>
            <a:r>
              <a:rPr lang="ko-KR" altLang="en-US" dirty="0"/>
              <a:t> 제 </a:t>
            </a:r>
            <a:r>
              <a:rPr lang="en-US" altLang="ko-KR" dirty="0"/>
              <a:t>4 </a:t>
            </a:r>
            <a:r>
              <a:rPr lang="ko-KR" altLang="en-US" dirty="0"/>
              <a:t>정규형을 만족하면서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후보키를</a:t>
            </a:r>
            <a:r>
              <a:rPr lang="ko-KR" altLang="en-US" dirty="0"/>
              <a:t> 통하지 않는 조인 종속</a:t>
            </a:r>
            <a:r>
              <a:rPr lang="en-US" altLang="ko-KR" dirty="0"/>
              <a:t> (JD; Join Dependency)</a:t>
            </a:r>
            <a:r>
              <a:rPr lang="ko-KR" altLang="en-US" dirty="0"/>
              <a:t>을 제거하면 제 </a:t>
            </a:r>
            <a:r>
              <a:rPr lang="en-US" altLang="ko-KR" dirty="0"/>
              <a:t>5 </a:t>
            </a:r>
            <a:r>
              <a:rPr lang="ko-KR" altLang="en-US" dirty="0"/>
              <a:t>정규형에 속함</a:t>
            </a:r>
            <a:endParaRPr lang="en-US" altLang="ko-KR" dirty="0"/>
          </a:p>
          <a:p>
            <a:pPr lvl="7">
              <a:lnSpc>
                <a:spcPct val="150000"/>
              </a:lnSpc>
            </a:pPr>
            <a:endParaRPr lang="en-US" altLang="ko-KR" sz="1100" dirty="0" smtClean="0"/>
          </a:p>
          <a:p>
            <a:r>
              <a:rPr lang="ko-KR" altLang="en-US" dirty="0" smtClean="0"/>
              <a:t>정규화 시 주의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정규형에 속해야만 바람직한 것은 아님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정규형이나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정규형에 속하도록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분해하여 데이터 중복을 줄이고 이상 현상을 해결하는 경우가 많음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074815"/>
            <a:ext cx="3761163" cy="56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6" name="Rectangle 18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ym typeface="Wingdings" pitchFamily="2" charset="2"/>
              </a:rPr>
              <a:t>04 </a:t>
            </a:r>
            <a:r>
              <a:rPr lang="ko-KR" altLang="en-US" dirty="0" smtClean="0"/>
              <a:t>고급 정규형</a:t>
            </a:r>
            <a:r>
              <a:rPr lang="en-US" altLang="ko-KR" dirty="0" smtClean="0"/>
              <a:t>(1)</a:t>
            </a:r>
            <a:endParaRPr lang="ko-KR" altLang="en-US" dirty="0" smtClean="0"/>
          </a:p>
        </p:txBody>
      </p:sp>
      <p:grpSp>
        <p:nvGrpSpPr>
          <p:cNvPr id="4099" name="Group 107"/>
          <p:cNvGrpSpPr>
            <a:grpSpLocks/>
          </p:cNvGrpSpPr>
          <p:nvPr/>
        </p:nvGrpSpPr>
        <p:grpSpPr bwMode="auto">
          <a:xfrm>
            <a:off x="457200" y="1066800"/>
            <a:ext cx="5399088" cy="2362200"/>
            <a:chOff x="288" y="672"/>
            <a:chExt cx="3401" cy="1488"/>
          </a:xfrm>
        </p:grpSpPr>
        <p:grpSp>
          <p:nvGrpSpPr>
            <p:cNvPr id="4134" name="Group 40"/>
            <p:cNvGrpSpPr>
              <a:grpSpLocks/>
            </p:cNvGrpSpPr>
            <p:nvPr/>
          </p:nvGrpSpPr>
          <p:grpSpPr bwMode="auto">
            <a:xfrm>
              <a:off x="288" y="672"/>
              <a:ext cx="2208" cy="1488"/>
              <a:chOff x="528" y="912"/>
              <a:chExt cx="2208" cy="1488"/>
            </a:xfrm>
          </p:grpSpPr>
          <p:sp>
            <p:nvSpPr>
              <p:cNvPr id="4137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과목</a:t>
                </a:r>
                <a:r>
                  <a:rPr lang="en-US" altLang="ko-KR" sz="1800"/>
                  <a:t>(C)</a:t>
                </a:r>
              </a:p>
            </p:txBody>
          </p:sp>
          <p:sp>
            <p:nvSpPr>
              <p:cNvPr id="4138" name="Rectangle 8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4139" name="Rectangle 9"/>
              <p:cNvSpPr>
                <a:spLocks noChangeArrowheads="1"/>
              </p:cNvSpPr>
              <p:nvPr/>
            </p:nvSpPr>
            <p:spPr bwMode="auto">
              <a:xfrm>
                <a:off x="528" y="1632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1800"/>
              </a:p>
            </p:txBody>
          </p:sp>
          <p:sp>
            <p:nvSpPr>
              <p:cNvPr id="4140" name="Rectangle 10"/>
              <p:cNvSpPr>
                <a:spLocks noChangeArrowheads="1"/>
              </p:cNvSpPr>
              <p:nvPr/>
            </p:nvSpPr>
            <p:spPr bwMode="auto">
              <a:xfrm>
                <a:off x="528" y="1824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데이타베이스</a:t>
                </a:r>
              </a:p>
            </p:txBody>
          </p:sp>
          <p:sp>
            <p:nvSpPr>
              <p:cNvPr id="4141" name="Rectangle 11"/>
              <p:cNvSpPr>
                <a:spLocks noChangeArrowheads="1"/>
              </p:cNvSpPr>
              <p:nvPr/>
            </p:nvSpPr>
            <p:spPr bwMode="auto">
              <a:xfrm>
                <a:off x="528" y="2016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1800"/>
              </a:p>
            </p:txBody>
          </p:sp>
          <p:sp>
            <p:nvSpPr>
              <p:cNvPr id="4142" name="Rectangle 12"/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교수</a:t>
                </a:r>
                <a:r>
                  <a:rPr lang="en-US" altLang="ko-KR" sz="1800"/>
                  <a:t>(P)</a:t>
                </a:r>
              </a:p>
            </p:txBody>
          </p:sp>
          <p:sp>
            <p:nvSpPr>
              <p:cNvPr id="4143" name="Rectangle 13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P1</a:t>
                </a:r>
              </a:p>
            </p:txBody>
          </p:sp>
          <p:sp>
            <p:nvSpPr>
              <p:cNvPr id="4144" name="Rectangle 14"/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 dirty="0" smtClean="0"/>
                  <a:t>P2</a:t>
                </a:r>
                <a:endParaRPr lang="en-US" altLang="ko-KR" sz="1800" dirty="0"/>
              </a:p>
            </p:txBody>
          </p:sp>
          <p:sp>
            <p:nvSpPr>
              <p:cNvPr id="4145" name="Rectangle 15"/>
              <p:cNvSpPr>
                <a:spLocks noChangeArrowheads="1"/>
              </p:cNvSpPr>
              <p:nvPr/>
            </p:nvSpPr>
            <p:spPr bwMode="auto">
              <a:xfrm>
                <a:off x="1488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P3</a:t>
                </a:r>
              </a:p>
            </p:txBody>
          </p:sp>
          <p:sp>
            <p:nvSpPr>
              <p:cNvPr id="4146" name="Rectangle 16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1800"/>
              </a:p>
            </p:txBody>
          </p:sp>
          <p:sp>
            <p:nvSpPr>
              <p:cNvPr id="4147" name="Text Box 17"/>
              <p:cNvSpPr txBox="1">
                <a:spLocks noChangeArrowheads="1"/>
              </p:cNvSpPr>
              <p:nvPr/>
            </p:nvSpPr>
            <p:spPr bwMode="auto">
              <a:xfrm>
                <a:off x="568" y="912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 b="1"/>
                  <a:t>교과목 목록</a:t>
                </a:r>
              </a:p>
            </p:txBody>
          </p:sp>
          <p:sp>
            <p:nvSpPr>
              <p:cNvPr id="4148" name="Rectangle 20"/>
              <p:cNvSpPr>
                <a:spLocks noChangeArrowheads="1"/>
              </p:cNvSpPr>
              <p:nvPr/>
            </p:nvSpPr>
            <p:spPr bwMode="auto">
              <a:xfrm>
                <a:off x="2112" y="124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교재</a:t>
                </a:r>
                <a:r>
                  <a:rPr lang="en-US" altLang="ko-KR" sz="1800"/>
                  <a:t>(T)</a:t>
                </a:r>
              </a:p>
            </p:txBody>
          </p:sp>
          <p:sp>
            <p:nvSpPr>
              <p:cNvPr id="4149" name="Rectangle 21"/>
              <p:cNvSpPr>
                <a:spLocks noChangeArrowheads="1"/>
              </p:cNvSpPr>
              <p:nvPr/>
            </p:nvSpPr>
            <p:spPr bwMode="auto">
              <a:xfrm>
                <a:off x="2112" y="144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T1</a:t>
                </a:r>
              </a:p>
            </p:txBody>
          </p:sp>
          <p:sp>
            <p:nvSpPr>
              <p:cNvPr id="4150" name="Rectangle 22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T2</a:t>
                </a:r>
              </a:p>
            </p:txBody>
          </p:sp>
          <p:sp>
            <p:nvSpPr>
              <p:cNvPr id="4151" name="Rectangle 23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T3</a:t>
                </a:r>
              </a:p>
            </p:txBody>
          </p:sp>
          <p:sp>
            <p:nvSpPr>
              <p:cNvPr id="4152" name="Rectangle 24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T4</a:t>
                </a:r>
              </a:p>
            </p:txBody>
          </p:sp>
          <p:sp>
            <p:nvSpPr>
              <p:cNvPr id="4153" name="Rectangle 25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1800"/>
              </a:p>
            </p:txBody>
          </p:sp>
          <p:sp>
            <p:nvSpPr>
              <p:cNvPr id="4154" name="Rectangle 26"/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ko-KR" altLang="ko-KR" sz="1800"/>
              </a:p>
            </p:txBody>
          </p:sp>
          <p:sp>
            <p:nvSpPr>
              <p:cNvPr id="4155" name="Rectangle 2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T5</a:t>
                </a:r>
              </a:p>
            </p:txBody>
          </p:sp>
          <p:sp>
            <p:nvSpPr>
              <p:cNvPr id="4156" name="Line 28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7" name="Line 29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8" name="Line 30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59" name="AutoShape 31"/>
              <p:cNvSpPr>
                <a:spLocks/>
              </p:cNvSpPr>
              <p:nvPr/>
            </p:nvSpPr>
            <p:spPr bwMode="auto">
              <a:xfrm>
                <a:off x="1632" y="153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0" name="Line 32"/>
              <p:cNvSpPr>
                <a:spLocks noChangeShapeType="1"/>
              </p:cNvSpPr>
              <p:nvPr/>
            </p:nvSpPr>
            <p:spPr bwMode="auto">
              <a:xfrm>
                <a:off x="2736" y="144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1" name="Line 33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2" name="Line 34"/>
              <p:cNvSpPr>
                <a:spLocks noChangeShapeType="1"/>
              </p:cNvSpPr>
              <p:nvPr/>
            </p:nvSpPr>
            <p:spPr bwMode="auto">
              <a:xfrm>
                <a:off x="2112" y="144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3" name="AutoShape 35"/>
              <p:cNvSpPr>
                <a:spLocks/>
              </p:cNvSpPr>
              <p:nvPr/>
            </p:nvSpPr>
            <p:spPr bwMode="auto">
              <a:xfrm flipH="1">
                <a:off x="1920" y="153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4" name="AutoShape 36"/>
              <p:cNvSpPr>
                <a:spLocks/>
              </p:cNvSpPr>
              <p:nvPr/>
            </p:nvSpPr>
            <p:spPr bwMode="auto">
              <a:xfrm>
                <a:off x="2256" y="153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5" name="AutoShape 37"/>
              <p:cNvSpPr>
                <a:spLocks/>
              </p:cNvSpPr>
              <p:nvPr/>
            </p:nvSpPr>
            <p:spPr bwMode="auto">
              <a:xfrm flipH="1">
                <a:off x="2544" y="153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6" name="AutoShape 38"/>
              <p:cNvSpPr>
                <a:spLocks/>
              </p:cNvSpPr>
              <p:nvPr/>
            </p:nvSpPr>
            <p:spPr bwMode="auto">
              <a:xfrm>
                <a:off x="2256" y="19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67" name="AutoShape 39"/>
              <p:cNvSpPr>
                <a:spLocks/>
              </p:cNvSpPr>
              <p:nvPr/>
            </p:nvSpPr>
            <p:spPr bwMode="auto">
              <a:xfrm flipH="1">
                <a:off x="2544" y="19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135" name="Text Box 105"/>
            <p:cNvSpPr txBox="1">
              <a:spLocks noChangeArrowheads="1"/>
            </p:cNvSpPr>
            <p:nvPr/>
          </p:nvSpPr>
          <p:spPr bwMode="auto">
            <a:xfrm flipH="1">
              <a:off x="2544" y="969"/>
              <a:ext cx="8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ym typeface="Symbol" pitchFamily="18" charset="2"/>
                </a:rPr>
                <a:t> </a:t>
              </a:r>
              <a:r>
                <a:rPr lang="ko-KR" altLang="en-US" sz="1800"/>
                <a:t>비정규형</a:t>
              </a:r>
            </a:p>
          </p:txBody>
        </p:sp>
        <p:sp>
          <p:nvSpPr>
            <p:cNvPr id="4136" name="Text Box 106"/>
            <p:cNvSpPr txBox="1">
              <a:spLocks noChangeArrowheads="1"/>
            </p:cNvSpPr>
            <p:nvPr/>
          </p:nvSpPr>
          <p:spPr bwMode="auto">
            <a:xfrm>
              <a:off x="2478" y="1276"/>
              <a:ext cx="1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1800" dirty="0"/>
                <a:t>(</a:t>
              </a:r>
              <a:r>
                <a:rPr lang="en-US" altLang="ko-KR" sz="1800" dirty="0" smtClean="0"/>
                <a:t>Repeating Group</a:t>
              </a:r>
              <a:r>
                <a:rPr lang="en-US" altLang="ko-KR" sz="1800" dirty="0"/>
                <a:t>)</a:t>
              </a:r>
            </a:p>
          </p:txBody>
        </p:sp>
      </p:grpSp>
      <p:grpSp>
        <p:nvGrpSpPr>
          <p:cNvPr id="4100" name="Group 104"/>
          <p:cNvGrpSpPr>
            <a:grpSpLocks/>
          </p:cNvGrpSpPr>
          <p:nvPr/>
        </p:nvGrpSpPr>
        <p:grpSpPr bwMode="auto">
          <a:xfrm>
            <a:off x="533400" y="3581400"/>
            <a:ext cx="3276600" cy="2895600"/>
            <a:chOff x="3504" y="672"/>
            <a:chExt cx="2064" cy="1824"/>
          </a:xfrm>
        </p:grpSpPr>
        <p:sp>
          <p:nvSpPr>
            <p:cNvPr id="4103" name="Rectangle 42"/>
            <p:cNvSpPr>
              <a:spLocks noChangeArrowheads="1"/>
            </p:cNvSpPr>
            <p:nvPr/>
          </p:nvSpPr>
          <p:spPr bwMode="auto">
            <a:xfrm>
              <a:off x="4464" y="96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교수</a:t>
              </a:r>
              <a:r>
                <a:rPr lang="en-US" altLang="ko-KR" sz="1800"/>
                <a:t>(P)</a:t>
              </a:r>
            </a:p>
          </p:txBody>
        </p:sp>
        <p:sp>
          <p:nvSpPr>
            <p:cNvPr id="4104" name="Rectangle 43"/>
            <p:cNvSpPr>
              <a:spLocks noChangeArrowheads="1"/>
            </p:cNvSpPr>
            <p:nvPr/>
          </p:nvSpPr>
          <p:spPr bwMode="auto">
            <a:xfrm>
              <a:off x="3504" y="96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과목</a:t>
              </a:r>
              <a:r>
                <a:rPr lang="en-US" altLang="ko-KR" sz="1800"/>
                <a:t>(C)</a:t>
              </a:r>
            </a:p>
          </p:txBody>
        </p:sp>
        <p:sp>
          <p:nvSpPr>
            <p:cNvPr id="4105" name="Rectangle 44"/>
            <p:cNvSpPr>
              <a:spLocks noChangeArrowheads="1"/>
            </p:cNvSpPr>
            <p:nvPr/>
          </p:nvSpPr>
          <p:spPr bwMode="auto">
            <a:xfrm>
              <a:off x="4992" y="960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교재</a:t>
              </a:r>
              <a:r>
                <a:rPr lang="en-US" altLang="ko-KR" sz="1800"/>
                <a:t>(T)</a:t>
              </a:r>
            </a:p>
          </p:txBody>
        </p:sp>
        <p:sp>
          <p:nvSpPr>
            <p:cNvPr id="4106" name="Rectangle 46"/>
            <p:cNvSpPr>
              <a:spLocks noChangeArrowheads="1"/>
            </p:cNvSpPr>
            <p:nvPr/>
          </p:nvSpPr>
          <p:spPr bwMode="auto">
            <a:xfrm>
              <a:off x="4464" y="1152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P1</a:t>
              </a:r>
            </a:p>
          </p:txBody>
        </p:sp>
        <p:sp>
          <p:nvSpPr>
            <p:cNvPr id="4107" name="Rectangle 47"/>
            <p:cNvSpPr>
              <a:spLocks noChangeArrowheads="1"/>
            </p:cNvSpPr>
            <p:nvPr/>
          </p:nvSpPr>
          <p:spPr bwMode="auto">
            <a:xfrm>
              <a:off x="3504" y="1152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dirty="0"/>
                <a:t>파</a:t>
              </a:r>
              <a:r>
                <a:rPr lang="ko-KR" altLang="en-US" sz="1800" dirty="0" smtClean="0"/>
                <a:t>일처리</a:t>
              </a:r>
              <a:endParaRPr lang="ko-KR" altLang="en-US" sz="1800" dirty="0"/>
            </a:p>
          </p:txBody>
        </p:sp>
        <p:sp>
          <p:nvSpPr>
            <p:cNvPr id="4108" name="Rectangle 48"/>
            <p:cNvSpPr>
              <a:spLocks noChangeArrowheads="1"/>
            </p:cNvSpPr>
            <p:nvPr/>
          </p:nvSpPr>
          <p:spPr bwMode="auto">
            <a:xfrm>
              <a:off x="4992" y="1152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T1</a:t>
              </a:r>
            </a:p>
          </p:txBody>
        </p:sp>
        <p:sp>
          <p:nvSpPr>
            <p:cNvPr id="4109" name="Rectangle 50"/>
            <p:cNvSpPr>
              <a:spLocks noChangeArrowheads="1"/>
            </p:cNvSpPr>
            <p:nvPr/>
          </p:nvSpPr>
          <p:spPr bwMode="auto">
            <a:xfrm>
              <a:off x="4464" y="1344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P1</a:t>
              </a:r>
            </a:p>
          </p:txBody>
        </p:sp>
        <p:sp>
          <p:nvSpPr>
            <p:cNvPr id="4110" name="Rectangle 51"/>
            <p:cNvSpPr>
              <a:spLocks noChangeArrowheads="1"/>
            </p:cNvSpPr>
            <p:nvPr/>
          </p:nvSpPr>
          <p:spPr bwMode="auto">
            <a:xfrm>
              <a:off x="3504" y="1344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dirty="0"/>
                <a:t>파</a:t>
              </a:r>
              <a:r>
                <a:rPr lang="ko-KR" altLang="en-US" sz="1800" dirty="0" smtClean="0"/>
                <a:t>일처리</a:t>
              </a:r>
              <a:endParaRPr lang="ko-KR" altLang="en-US" sz="1800" dirty="0"/>
            </a:p>
          </p:txBody>
        </p:sp>
        <p:sp>
          <p:nvSpPr>
            <p:cNvPr id="4111" name="Rectangle 52"/>
            <p:cNvSpPr>
              <a:spLocks noChangeArrowheads="1"/>
            </p:cNvSpPr>
            <p:nvPr/>
          </p:nvSpPr>
          <p:spPr bwMode="auto">
            <a:xfrm>
              <a:off x="4992" y="1344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T2</a:t>
              </a:r>
            </a:p>
          </p:txBody>
        </p:sp>
        <p:sp>
          <p:nvSpPr>
            <p:cNvPr id="4112" name="Rectangle 54"/>
            <p:cNvSpPr>
              <a:spLocks noChangeArrowheads="1"/>
            </p:cNvSpPr>
            <p:nvPr/>
          </p:nvSpPr>
          <p:spPr bwMode="auto">
            <a:xfrm>
              <a:off x="4464" y="1536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P2</a:t>
              </a:r>
            </a:p>
          </p:txBody>
        </p:sp>
        <p:sp>
          <p:nvSpPr>
            <p:cNvPr id="4113" name="Rectangle 55"/>
            <p:cNvSpPr>
              <a:spLocks noChangeArrowheads="1"/>
            </p:cNvSpPr>
            <p:nvPr/>
          </p:nvSpPr>
          <p:spPr bwMode="auto">
            <a:xfrm>
              <a:off x="3504" y="1536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dirty="0"/>
                <a:t>파</a:t>
              </a:r>
              <a:r>
                <a:rPr lang="ko-KR" altLang="en-US" sz="1800" dirty="0" smtClean="0"/>
                <a:t>일처리</a:t>
              </a:r>
              <a:endParaRPr lang="ko-KR" altLang="en-US" sz="1800" dirty="0"/>
            </a:p>
          </p:txBody>
        </p:sp>
        <p:sp>
          <p:nvSpPr>
            <p:cNvPr id="4114" name="Rectangle 56"/>
            <p:cNvSpPr>
              <a:spLocks noChangeArrowheads="1"/>
            </p:cNvSpPr>
            <p:nvPr/>
          </p:nvSpPr>
          <p:spPr bwMode="auto">
            <a:xfrm>
              <a:off x="4992" y="1536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T1</a:t>
              </a:r>
            </a:p>
          </p:txBody>
        </p:sp>
        <p:sp>
          <p:nvSpPr>
            <p:cNvPr id="4115" name="Rectangle 58"/>
            <p:cNvSpPr>
              <a:spLocks noChangeArrowheads="1"/>
            </p:cNvSpPr>
            <p:nvPr/>
          </p:nvSpPr>
          <p:spPr bwMode="auto">
            <a:xfrm>
              <a:off x="4464" y="1728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P2</a:t>
              </a:r>
            </a:p>
          </p:txBody>
        </p:sp>
        <p:sp>
          <p:nvSpPr>
            <p:cNvPr id="4116" name="Rectangle 59"/>
            <p:cNvSpPr>
              <a:spLocks noChangeArrowheads="1"/>
            </p:cNvSpPr>
            <p:nvPr/>
          </p:nvSpPr>
          <p:spPr bwMode="auto">
            <a:xfrm>
              <a:off x="3504" y="1728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dirty="0"/>
                <a:t>파</a:t>
              </a:r>
              <a:r>
                <a:rPr lang="ko-KR" altLang="en-US" sz="1800" dirty="0" smtClean="0"/>
                <a:t>일처리</a:t>
              </a:r>
              <a:endParaRPr lang="ko-KR" altLang="en-US" sz="1800" dirty="0"/>
            </a:p>
          </p:txBody>
        </p:sp>
        <p:sp>
          <p:nvSpPr>
            <p:cNvPr id="4117" name="Rectangle 60"/>
            <p:cNvSpPr>
              <a:spLocks noChangeArrowheads="1"/>
            </p:cNvSpPr>
            <p:nvPr/>
          </p:nvSpPr>
          <p:spPr bwMode="auto">
            <a:xfrm>
              <a:off x="4992" y="1728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T2</a:t>
              </a:r>
            </a:p>
          </p:txBody>
        </p:sp>
        <p:sp>
          <p:nvSpPr>
            <p:cNvPr id="4118" name="Rectangle 62"/>
            <p:cNvSpPr>
              <a:spLocks noChangeArrowheads="1"/>
            </p:cNvSpPr>
            <p:nvPr/>
          </p:nvSpPr>
          <p:spPr bwMode="auto">
            <a:xfrm>
              <a:off x="4464" y="1920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P3</a:t>
              </a:r>
            </a:p>
          </p:txBody>
        </p:sp>
        <p:sp>
          <p:nvSpPr>
            <p:cNvPr id="4119" name="Rectangle 63"/>
            <p:cNvSpPr>
              <a:spLocks noChangeArrowheads="1"/>
            </p:cNvSpPr>
            <p:nvPr/>
          </p:nvSpPr>
          <p:spPr bwMode="auto">
            <a:xfrm>
              <a:off x="3504" y="1920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데이타베이스</a:t>
              </a:r>
            </a:p>
          </p:txBody>
        </p:sp>
        <p:sp>
          <p:nvSpPr>
            <p:cNvPr id="4120" name="Rectangle 64"/>
            <p:cNvSpPr>
              <a:spLocks noChangeArrowheads="1"/>
            </p:cNvSpPr>
            <p:nvPr/>
          </p:nvSpPr>
          <p:spPr bwMode="auto">
            <a:xfrm>
              <a:off x="4992" y="1920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T3</a:t>
              </a:r>
            </a:p>
          </p:txBody>
        </p:sp>
        <p:sp>
          <p:nvSpPr>
            <p:cNvPr id="4121" name="Rectangle 66"/>
            <p:cNvSpPr>
              <a:spLocks noChangeArrowheads="1"/>
            </p:cNvSpPr>
            <p:nvPr/>
          </p:nvSpPr>
          <p:spPr bwMode="auto">
            <a:xfrm>
              <a:off x="4464" y="2112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P3</a:t>
              </a:r>
            </a:p>
          </p:txBody>
        </p:sp>
        <p:sp>
          <p:nvSpPr>
            <p:cNvPr id="4122" name="Rectangle 67"/>
            <p:cNvSpPr>
              <a:spLocks noChangeArrowheads="1"/>
            </p:cNvSpPr>
            <p:nvPr/>
          </p:nvSpPr>
          <p:spPr bwMode="auto">
            <a:xfrm>
              <a:off x="3504" y="2112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데이타베이스</a:t>
              </a:r>
            </a:p>
          </p:txBody>
        </p:sp>
        <p:sp>
          <p:nvSpPr>
            <p:cNvPr id="4123" name="Rectangle 68"/>
            <p:cNvSpPr>
              <a:spLocks noChangeArrowheads="1"/>
            </p:cNvSpPr>
            <p:nvPr/>
          </p:nvSpPr>
          <p:spPr bwMode="auto">
            <a:xfrm>
              <a:off x="4992" y="2112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T4</a:t>
              </a:r>
            </a:p>
          </p:txBody>
        </p:sp>
        <p:sp>
          <p:nvSpPr>
            <p:cNvPr id="4124" name="Rectangle 70"/>
            <p:cNvSpPr>
              <a:spLocks noChangeArrowheads="1"/>
            </p:cNvSpPr>
            <p:nvPr/>
          </p:nvSpPr>
          <p:spPr bwMode="auto">
            <a:xfrm>
              <a:off x="4464" y="2304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P3</a:t>
              </a:r>
            </a:p>
          </p:txBody>
        </p:sp>
        <p:sp>
          <p:nvSpPr>
            <p:cNvPr id="4125" name="Rectangle 71"/>
            <p:cNvSpPr>
              <a:spLocks noChangeArrowheads="1"/>
            </p:cNvSpPr>
            <p:nvPr/>
          </p:nvSpPr>
          <p:spPr bwMode="auto">
            <a:xfrm>
              <a:off x="3504" y="2304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데이타베이스</a:t>
              </a:r>
            </a:p>
          </p:txBody>
        </p:sp>
        <p:sp>
          <p:nvSpPr>
            <p:cNvPr id="4126" name="Rectangle 72"/>
            <p:cNvSpPr>
              <a:spLocks noChangeArrowheads="1"/>
            </p:cNvSpPr>
            <p:nvPr/>
          </p:nvSpPr>
          <p:spPr bwMode="auto">
            <a:xfrm>
              <a:off x="4992" y="2304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T5</a:t>
              </a:r>
            </a:p>
          </p:txBody>
        </p:sp>
        <p:sp>
          <p:nvSpPr>
            <p:cNvPr id="4127" name="Text Box 97"/>
            <p:cNvSpPr txBox="1">
              <a:spLocks noChangeArrowheads="1"/>
            </p:cNvSpPr>
            <p:nvPr/>
          </p:nvSpPr>
          <p:spPr bwMode="auto">
            <a:xfrm>
              <a:off x="3544" y="672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 b="1"/>
                <a:t>개설 교과목</a:t>
              </a:r>
            </a:p>
          </p:txBody>
        </p:sp>
        <p:sp>
          <p:nvSpPr>
            <p:cNvPr id="4128" name="Line 98"/>
            <p:cNvSpPr>
              <a:spLocks noChangeShapeType="1"/>
            </p:cNvSpPr>
            <p:nvPr/>
          </p:nvSpPr>
          <p:spPr bwMode="auto">
            <a:xfrm>
              <a:off x="3504" y="11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29" name="Line 99"/>
            <p:cNvSpPr>
              <a:spLocks noChangeShapeType="1"/>
            </p:cNvSpPr>
            <p:nvPr/>
          </p:nvSpPr>
          <p:spPr bwMode="auto">
            <a:xfrm>
              <a:off x="4464" y="11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0" name="Line 100"/>
            <p:cNvSpPr>
              <a:spLocks noChangeShapeType="1"/>
            </p:cNvSpPr>
            <p:nvPr/>
          </p:nvSpPr>
          <p:spPr bwMode="auto">
            <a:xfrm>
              <a:off x="4992" y="11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1" name="Line 101"/>
            <p:cNvSpPr>
              <a:spLocks noChangeShapeType="1"/>
            </p:cNvSpPr>
            <p:nvPr/>
          </p:nvSpPr>
          <p:spPr bwMode="auto">
            <a:xfrm>
              <a:off x="5568" y="11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2" name="Line 102"/>
            <p:cNvSpPr>
              <a:spLocks noChangeShapeType="1"/>
            </p:cNvSpPr>
            <p:nvPr/>
          </p:nvSpPr>
          <p:spPr bwMode="auto">
            <a:xfrm>
              <a:off x="3504" y="249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33" name="Line 103"/>
            <p:cNvSpPr>
              <a:spLocks noChangeShapeType="1"/>
            </p:cNvSpPr>
            <p:nvPr/>
          </p:nvSpPr>
          <p:spPr bwMode="auto">
            <a:xfrm>
              <a:off x="3504" y="11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01" name="Text Box 110"/>
          <p:cNvSpPr txBox="1">
            <a:spLocks noChangeArrowheads="1"/>
          </p:cNvSpPr>
          <p:nvPr/>
        </p:nvSpPr>
        <p:spPr bwMode="auto">
          <a:xfrm>
            <a:off x="3886200" y="4173428"/>
            <a:ext cx="49162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dirty="0">
                <a:sym typeface="Symbol" pitchFamily="18" charset="2"/>
              </a:rPr>
              <a:t> BCNF</a:t>
            </a:r>
          </a:p>
          <a:p>
            <a:pPr eaLnBrk="1" hangingPunct="1"/>
            <a:r>
              <a:rPr lang="en-US" altLang="ko-KR" sz="1800" dirty="0">
                <a:ea typeface="돋움" pitchFamily="50" charset="-127"/>
                <a:sym typeface="Symbol" pitchFamily="18" charset="2"/>
              </a:rPr>
              <a:t>∵</a:t>
            </a:r>
            <a:r>
              <a:rPr lang="en-US" altLang="ko-KR" sz="1800" dirty="0">
                <a:sym typeface="Symbol" pitchFamily="18" charset="2"/>
              </a:rPr>
              <a:t>(</a:t>
            </a:r>
            <a:r>
              <a:rPr lang="ko-KR" altLang="en-US" sz="1800" dirty="0">
                <a:sym typeface="Symbol" pitchFamily="18" charset="2"/>
              </a:rPr>
              <a:t>키에 속하지 않는 </a:t>
            </a:r>
            <a:r>
              <a:rPr lang="ko-KR" altLang="en-US" sz="1800" dirty="0" smtClean="0">
                <a:sym typeface="Symbol" pitchFamily="18" charset="2"/>
              </a:rPr>
              <a:t>결정자 </a:t>
            </a:r>
            <a:r>
              <a:rPr lang="ko-KR" altLang="en-US" sz="1800" dirty="0" err="1" smtClean="0">
                <a:sym typeface="Symbol" pitchFamily="18" charset="2"/>
              </a:rPr>
              <a:t>애트리뷰트가</a:t>
            </a:r>
            <a:r>
              <a:rPr lang="ko-KR" altLang="en-US" sz="1800" dirty="0" smtClean="0">
                <a:sym typeface="Symbol" pitchFamily="18" charset="2"/>
              </a:rPr>
              <a:t> </a:t>
            </a:r>
            <a:r>
              <a:rPr lang="ko-KR" altLang="en-US" sz="1800" dirty="0">
                <a:sym typeface="Symbol" pitchFamily="18" charset="2"/>
              </a:rPr>
              <a:t>없음</a:t>
            </a:r>
            <a:r>
              <a:rPr lang="en-US" altLang="ko-KR" sz="1800" dirty="0">
                <a:sym typeface="Symbol" pitchFamily="18" charset="2"/>
              </a:rPr>
              <a:t>)</a:t>
            </a:r>
          </a:p>
        </p:txBody>
      </p:sp>
      <p:sp>
        <p:nvSpPr>
          <p:cNvPr id="4102" name="Text Box 111"/>
          <p:cNvSpPr txBox="1">
            <a:spLocks noChangeArrowheads="1"/>
          </p:cNvSpPr>
          <p:nvPr/>
        </p:nvSpPr>
        <p:spPr bwMode="auto">
          <a:xfrm>
            <a:off x="3886200" y="553243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800"/>
              <a:t>기본키</a:t>
            </a:r>
            <a:r>
              <a:rPr lang="en-US" altLang="ko-KR" sz="1800"/>
              <a:t>: (</a:t>
            </a:r>
            <a:r>
              <a:rPr lang="ko-KR" altLang="en-US" sz="1800"/>
              <a:t>과목</a:t>
            </a:r>
            <a:r>
              <a:rPr lang="en-US" altLang="ko-KR" sz="1800"/>
              <a:t>, </a:t>
            </a:r>
            <a:r>
              <a:rPr lang="ko-KR" altLang="en-US" sz="1800"/>
              <a:t>교수</a:t>
            </a:r>
            <a:r>
              <a:rPr lang="en-US" altLang="ko-KR" sz="1800"/>
              <a:t>, </a:t>
            </a:r>
            <a:r>
              <a:rPr lang="ko-KR" altLang="en-US" sz="1800"/>
              <a:t>교재</a:t>
            </a:r>
            <a:r>
              <a:rPr lang="en-US" altLang="ko-KR" sz="1800"/>
              <a:t>)</a:t>
            </a:r>
          </a:p>
        </p:txBody>
      </p:sp>
      <p:sp>
        <p:nvSpPr>
          <p:cNvPr id="72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047750"/>
            <a:ext cx="8610600" cy="533400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개설교과목에서의 삽입 이상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 smtClean="0"/>
              <a:t>P4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데이타베이스를</a:t>
            </a:r>
            <a:r>
              <a:rPr lang="ko-KR" altLang="en-US" dirty="0" smtClean="0"/>
              <a:t> 담당한다는 정보삽입 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 교재에 대한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삽입해야 함</a:t>
            </a:r>
          </a:p>
          <a:p>
            <a:pPr>
              <a:defRPr/>
            </a:pPr>
            <a:endParaRPr lang="ko-KR" altLang="en-US" dirty="0" smtClean="0"/>
          </a:p>
          <a:p>
            <a:pPr>
              <a:defRPr/>
            </a:pPr>
            <a:r>
              <a:rPr lang="ko-KR" altLang="en-US" dirty="0" smtClean="0"/>
              <a:t>이상의 원인</a:t>
            </a:r>
          </a:p>
          <a:p>
            <a:pPr lvl="1">
              <a:defRPr/>
            </a:pPr>
            <a:r>
              <a:rPr lang="ko-KR" altLang="en-US" dirty="0" smtClean="0"/>
              <a:t>과목은 교수나 교재의 값 </a:t>
            </a: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하나를 결정하는 것이 아니라 </a:t>
            </a: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ko-KR" altLang="en-US" dirty="0" smtClean="0"/>
              <a:t> 값의 집합</a:t>
            </a:r>
            <a:r>
              <a:rPr lang="en-US" altLang="ko-KR" dirty="0" smtClean="0"/>
              <a:t>(set of values)</a:t>
            </a:r>
            <a:r>
              <a:rPr lang="ko-KR" altLang="en-US" dirty="0" smtClean="0"/>
              <a:t>을 결정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dirty="0" smtClean="0"/>
              <a:t>      과목       교수</a:t>
            </a:r>
            <a:r>
              <a:rPr lang="en-US" altLang="ko-KR" dirty="0" smtClean="0"/>
              <a:t>|</a:t>
            </a:r>
            <a:r>
              <a:rPr lang="ko-KR" altLang="en-US" dirty="0" smtClean="0"/>
              <a:t>교재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ko-KR" altLang="en-US" dirty="0" smtClean="0"/>
              <a:t>      </a:t>
            </a:r>
            <a:r>
              <a:rPr lang="en-US" altLang="ko-KR" dirty="0" smtClean="0"/>
              <a:t>(</a:t>
            </a:r>
            <a:r>
              <a:rPr lang="ko-KR" altLang="en-US" dirty="0"/>
              <a:t>파</a:t>
            </a:r>
            <a:r>
              <a:rPr lang="ko-KR" altLang="en-US" dirty="0" smtClean="0"/>
              <a:t>일처리</a:t>
            </a:r>
            <a:r>
              <a:rPr lang="en-US" altLang="ko-KR" dirty="0" smtClean="0"/>
              <a:t>)      { P1, P2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   (</a:t>
            </a:r>
            <a:r>
              <a:rPr lang="ko-KR" altLang="en-US" dirty="0"/>
              <a:t>파</a:t>
            </a:r>
            <a:r>
              <a:rPr lang="ko-KR" altLang="en-US" dirty="0" smtClean="0"/>
              <a:t>일처리</a:t>
            </a:r>
            <a:r>
              <a:rPr lang="en-US" altLang="ko-KR" dirty="0" smtClean="0"/>
              <a:t>)      { T1, T2 }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  <p:grpSp>
        <p:nvGrpSpPr>
          <p:cNvPr id="5124" name="Group 12"/>
          <p:cNvGrpSpPr>
            <a:grpSpLocks/>
          </p:cNvGrpSpPr>
          <p:nvPr/>
        </p:nvGrpSpPr>
        <p:grpSpPr bwMode="auto">
          <a:xfrm>
            <a:off x="1943100" y="4599130"/>
            <a:ext cx="381000" cy="0"/>
            <a:chOff x="1872" y="3888"/>
            <a:chExt cx="240" cy="0"/>
          </a:xfrm>
        </p:grpSpPr>
        <p:sp>
          <p:nvSpPr>
            <p:cNvPr id="5159" name="Line 10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60" name="Line 11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5" name="그룹 3"/>
          <p:cNvGrpSpPr>
            <a:grpSpLocks/>
          </p:cNvGrpSpPr>
          <p:nvPr/>
        </p:nvGrpSpPr>
        <p:grpSpPr bwMode="auto">
          <a:xfrm>
            <a:off x="5157065" y="2349500"/>
            <a:ext cx="3744913" cy="2954338"/>
            <a:chOff x="5076056" y="3903127"/>
            <a:chExt cx="3744416" cy="2954873"/>
          </a:xfrm>
        </p:grpSpPr>
        <p:grpSp>
          <p:nvGrpSpPr>
            <p:cNvPr id="5126" name="Group 104"/>
            <p:cNvGrpSpPr>
              <a:grpSpLocks/>
            </p:cNvGrpSpPr>
            <p:nvPr/>
          </p:nvGrpSpPr>
          <p:grpSpPr bwMode="auto">
            <a:xfrm>
              <a:off x="5292080" y="3903127"/>
              <a:ext cx="3276600" cy="2895600"/>
              <a:chOff x="3504" y="672"/>
              <a:chExt cx="2064" cy="1824"/>
            </a:xfrm>
          </p:grpSpPr>
          <p:sp>
            <p:nvSpPr>
              <p:cNvPr id="5128" name="Rectangle 42"/>
              <p:cNvSpPr>
                <a:spLocks noChangeArrowheads="1"/>
              </p:cNvSpPr>
              <p:nvPr/>
            </p:nvSpPr>
            <p:spPr bwMode="auto">
              <a:xfrm>
                <a:off x="4464" y="960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교수</a:t>
                </a:r>
                <a:r>
                  <a:rPr lang="en-US" altLang="ko-KR" sz="1800"/>
                  <a:t>(P)</a:t>
                </a:r>
              </a:p>
            </p:txBody>
          </p:sp>
          <p:sp>
            <p:nvSpPr>
              <p:cNvPr id="5129" name="Rectangle 43"/>
              <p:cNvSpPr>
                <a:spLocks noChangeArrowheads="1"/>
              </p:cNvSpPr>
              <p:nvPr/>
            </p:nvSpPr>
            <p:spPr bwMode="auto">
              <a:xfrm>
                <a:off x="3504" y="960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과목</a:t>
                </a:r>
                <a:r>
                  <a:rPr lang="en-US" altLang="ko-KR" sz="1800"/>
                  <a:t>(C)</a:t>
                </a:r>
              </a:p>
            </p:txBody>
          </p:sp>
          <p:sp>
            <p:nvSpPr>
              <p:cNvPr id="5130" name="Rectangle 44"/>
              <p:cNvSpPr>
                <a:spLocks noChangeArrowheads="1"/>
              </p:cNvSpPr>
              <p:nvPr/>
            </p:nvSpPr>
            <p:spPr bwMode="auto">
              <a:xfrm>
                <a:off x="4992" y="96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교재</a:t>
                </a:r>
                <a:r>
                  <a:rPr lang="en-US" altLang="ko-KR" sz="1800"/>
                  <a:t>(T)</a:t>
                </a:r>
              </a:p>
            </p:txBody>
          </p:sp>
          <p:sp>
            <p:nvSpPr>
              <p:cNvPr id="5131" name="Rectangle 46"/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P1</a:t>
                </a:r>
              </a:p>
            </p:txBody>
          </p:sp>
          <p:sp>
            <p:nvSpPr>
              <p:cNvPr id="5132" name="Rectangle 47"/>
              <p:cNvSpPr>
                <a:spLocks noChangeArrowheads="1"/>
              </p:cNvSpPr>
              <p:nvPr/>
            </p:nvSpPr>
            <p:spPr bwMode="auto">
              <a:xfrm>
                <a:off x="3504" y="1152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5133" name="Rectangle 48"/>
              <p:cNvSpPr>
                <a:spLocks noChangeArrowheads="1"/>
              </p:cNvSpPr>
              <p:nvPr/>
            </p:nvSpPr>
            <p:spPr bwMode="auto">
              <a:xfrm>
                <a:off x="4992" y="115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T1</a:t>
                </a:r>
              </a:p>
            </p:txBody>
          </p:sp>
          <p:sp>
            <p:nvSpPr>
              <p:cNvPr id="5134" name="Rectangle 50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P1</a:t>
                </a:r>
              </a:p>
            </p:txBody>
          </p:sp>
          <p:sp>
            <p:nvSpPr>
              <p:cNvPr id="5135" name="Rectangle 51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5136" name="Rectangle 52"/>
              <p:cNvSpPr>
                <a:spLocks noChangeArrowheads="1"/>
              </p:cNvSpPr>
              <p:nvPr/>
            </p:nvSpPr>
            <p:spPr bwMode="auto">
              <a:xfrm>
                <a:off x="4992" y="134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T2</a:t>
                </a:r>
              </a:p>
            </p:txBody>
          </p:sp>
          <p:sp>
            <p:nvSpPr>
              <p:cNvPr id="5137" name="Rectangle 54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P2</a:t>
                </a:r>
              </a:p>
            </p:txBody>
          </p:sp>
          <p:sp>
            <p:nvSpPr>
              <p:cNvPr id="5138" name="Rectangle 55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5139" name="Rectangle 56"/>
              <p:cNvSpPr>
                <a:spLocks noChangeArrowheads="1"/>
              </p:cNvSpPr>
              <p:nvPr/>
            </p:nvSpPr>
            <p:spPr bwMode="auto">
              <a:xfrm>
                <a:off x="4992" y="153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T1</a:t>
                </a:r>
              </a:p>
            </p:txBody>
          </p:sp>
          <p:sp>
            <p:nvSpPr>
              <p:cNvPr id="5140" name="Rectangle 58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P2</a:t>
                </a:r>
              </a:p>
            </p:txBody>
          </p:sp>
          <p:sp>
            <p:nvSpPr>
              <p:cNvPr id="5141" name="Rectangle 59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5142" name="Rectangle 60"/>
              <p:cNvSpPr>
                <a:spLocks noChangeArrowheads="1"/>
              </p:cNvSpPr>
              <p:nvPr/>
            </p:nvSpPr>
            <p:spPr bwMode="auto">
              <a:xfrm>
                <a:off x="4992" y="172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T2</a:t>
                </a:r>
              </a:p>
            </p:txBody>
          </p:sp>
          <p:sp>
            <p:nvSpPr>
              <p:cNvPr id="5143" name="Rectangle 6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P3</a:t>
                </a:r>
              </a:p>
            </p:txBody>
          </p:sp>
          <p:sp>
            <p:nvSpPr>
              <p:cNvPr id="5144" name="Rectangle 63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데이타베이스</a:t>
                </a:r>
              </a:p>
            </p:txBody>
          </p:sp>
          <p:sp>
            <p:nvSpPr>
              <p:cNvPr id="5145" name="Rectangle 64"/>
              <p:cNvSpPr>
                <a:spLocks noChangeArrowheads="1"/>
              </p:cNvSpPr>
              <p:nvPr/>
            </p:nvSpPr>
            <p:spPr bwMode="auto">
              <a:xfrm>
                <a:off x="4992" y="192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T3</a:t>
                </a:r>
              </a:p>
            </p:txBody>
          </p:sp>
          <p:sp>
            <p:nvSpPr>
              <p:cNvPr id="5146" name="Rectangle 66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P3</a:t>
                </a:r>
              </a:p>
            </p:txBody>
          </p:sp>
          <p:sp>
            <p:nvSpPr>
              <p:cNvPr id="5147" name="Rectangle 67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데이타베이스</a:t>
                </a:r>
              </a:p>
            </p:txBody>
          </p:sp>
          <p:sp>
            <p:nvSpPr>
              <p:cNvPr id="5148" name="Rectangle 68"/>
              <p:cNvSpPr>
                <a:spLocks noChangeArrowheads="1"/>
              </p:cNvSpPr>
              <p:nvPr/>
            </p:nvSpPr>
            <p:spPr bwMode="auto">
              <a:xfrm>
                <a:off x="4992" y="211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T4</a:t>
                </a:r>
              </a:p>
            </p:txBody>
          </p:sp>
          <p:sp>
            <p:nvSpPr>
              <p:cNvPr id="5149" name="Rectangle 70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P3</a:t>
                </a:r>
              </a:p>
            </p:txBody>
          </p:sp>
          <p:sp>
            <p:nvSpPr>
              <p:cNvPr id="5150" name="Rectangle 71"/>
              <p:cNvSpPr>
                <a:spLocks noChangeArrowheads="1"/>
              </p:cNvSpPr>
              <p:nvPr/>
            </p:nvSpPr>
            <p:spPr bwMode="auto">
              <a:xfrm>
                <a:off x="3504" y="2304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데이타베이스</a:t>
                </a:r>
              </a:p>
            </p:txBody>
          </p:sp>
          <p:sp>
            <p:nvSpPr>
              <p:cNvPr id="5151" name="Rectangle 72"/>
              <p:cNvSpPr>
                <a:spLocks noChangeArrowheads="1"/>
              </p:cNvSpPr>
              <p:nvPr/>
            </p:nvSpPr>
            <p:spPr bwMode="auto">
              <a:xfrm>
                <a:off x="4992" y="230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T5</a:t>
                </a:r>
              </a:p>
            </p:txBody>
          </p:sp>
          <p:sp>
            <p:nvSpPr>
              <p:cNvPr id="5152" name="Text Box 97"/>
              <p:cNvSpPr txBox="1">
                <a:spLocks noChangeArrowheads="1"/>
              </p:cNvSpPr>
              <p:nvPr/>
            </p:nvSpPr>
            <p:spPr bwMode="auto">
              <a:xfrm>
                <a:off x="3544" y="672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 b="1"/>
                  <a:t>개설 교과목</a:t>
                </a:r>
              </a:p>
            </p:txBody>
          </p:sp>
          <p:sp>
            <p:nvSpPr>
              <p:cNvPr id="5153" name="Line 98"/>
              <p:cNvSpPr>
                <a:spLocks noChangeShapeType="1"/>
              </p:cNvSpPr>
              <p:nvPr/>
            </p:nvSpPr>
            <p:spPr bwMode="auto">
              <a:xfrm>
                <a:off x="3504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54" name="Line 99"/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55" name="Line 100"/>
              <p:cNvSpPr>
                <a:spLocks noChangeShapeType="1"/>
              </p:cNvSpPr>
              <p:nvPr/>
            </p:nvSpPr>
            <p:spPr bwMode="auto">
              <a:xfrm>
                <a:off x="4992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56" name="Line 101"/>
              <p:cNvSpPr>
                <a:spLocks noChangeShapeType="1"/>
              </p:cNvSpPr>
              <p:nvPr/>
            </p:nvSpPr>
            <p:spPr bwMode="auto">
              <a:xfrm>
                <a:off x="5568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57" name="Line 102"/>
              <p:cNvSpPr>
                <a:spLocks noChangeShapeType="1"/>
              </p:cNvSpPr>
              <p:nvPr/>
            </p:nvSpPr>
            <p:spPr bwMode="auto">
              <a:xfrm>
                <a:off x="3504" y="249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58" name="Line 103"/>
              <p:cNvSpPr>
                <a:spLocks noChangeShapeType="1"/>
              </p:cNvSpPr>
              <p:nvPr/>
            </p:nvSpPr>
            <p:spPr bwMode="auto">
              <a:xfrm>
                <a:off x="3504" y="1152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127" name="직사각형 2"/>
            <p:cNvSpPr>
              <a:spLocks noChangeArrowheads="1"/>
            </p:cNvSpPr>
            <p:nvPr/>
          </p:nvSpPr>
          <p:spPr bwMode="auto">
            <a:xfrm>
              <a:off x="5076056" y="3903127"/>
              <a:ext cx="3744416" cy="295487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1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Rectangle 18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ym typeface="Wingdings" pitchFamily="2" charset="2"/>
              </a:rPr>
              <a:t>04 </a:t>
            </a:r>
            <a:r>
              <a:rPr lang="ko-KR" altLang="en-US" dirty="0" smtClean="0"/>
              <a:t>고급 정규형</a:t>
            </a:r>
            <a:r>
              <a:rPr lang="en-US" altLang="ko-KR" dirty="0" smtClean="0"/>
              <a:t>(2)</a:t>
            </a:r>
            <a:endParaRPr lang="ko-KR" altLang="en-US" dirty="0" smtClean="0"/>
          </a:p>
        </p:txBody>
      </p:sp>
      <p:grpSp>
        <p:nvGrpSpPr>
          <p:cNvPr id="42" name="Group 12"/>
          <p:cNvGrpSpPr>
            <a:grpSpLocks/>
          </p:cNvGrpSpPr>
          <p:nvPr/>
        </p:nvGrpSpPr>
        <p:grpSpPr bwMode="auto">
          <a:xfrm>
            <a:off x="2646647" y="5094185"/>
            <a:ext cx="381000" cy="0"/>
            <a:chOff x="1872" y="3888"/>
            <a:chExt cx="240" cy="0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2660830" y="5499230"/>
            <a:ext cx="381000" cy="0"/>
            <a:chOff x="1872" y="3888"/>
            <a:chExt cx="240" cy="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6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2400" b="1" dirty="0" err="1" smtClean="0"/>
              <a:t>다치</a:t>
            </a:r>
            <a:r>
              <a:rPr lang="ko-KR" altLang="en-US" sz="2400" b="1" dirty="0" smtClean="0"/>
              <a:t> 종속 </a:t>
            </a:r>
            <a:r>
              <a:rPr lang="en-US" altLang="ko-KR" sz="2400" b="1" dirty="0" smtClean="0"/>
              <a:t>(MVD, Multi-Valued Dependency)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u="sng" dirty="0" smtClean="0"/>
              <a:t>R(A,B,C)</a:t>
            </a:r>
            <a:r>
              <a:rPr lang="ko-KR" altLang="en-US" dirty="0" smtClean="0"/>
              <a:t>에서  어떤 </a:t>
            </a:r>
            <a:r>
              <a:rPr lang="en-US" altLang="ko-KR" u="sng" dirty="0" smtClean="0"/>
              <a:t>(A, C) </a:t>
            </a:r>
            <a:r>
              <a:rPr lang="ko-KR" altLang="en-US" u="sng" dirty="0" smtClean="0"/>
              <a:t>값</a:t>
            </a:r>
            <a:r>
              <a:rPr lang="ko-KR" altLang="en-US" dirty="0" smtClean="0"/>
              <a:t>에 대응하는 </a:t>
            </a:r>
            <a:r>
              <a:rPr lang="en-US" altLang="ko-KR" u="sng" dirty="0" smtClean="0"/>
              <a:t>B</a:t>
            </a:r>
            <a:r>
              <a:rPr lang="ko-KR" altLang="en-US" u="sng" dirty="0" smtClean="0"/>
              <a:t>값의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집합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값에만 종속되고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값에 독립이면  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다치</a:t>
            </a:r>
            <a:r>
              <a:rPr lang="ko-KR" altLang="en-US" dirty="0" smtClean="0"/>
              <a:t> 종속  </a:t>
            </a:r>
            <a:r>
              <a:rPr lang="en-US" altLang="ko-KR" dirty="0" smtClean="0"/>
              <a:t>A      B</a:t>
            </a:r>
            <a:r>
              <a:rPr lang="ko-KR" altLang="en-US" dirty="0" smtClean="0"/>
              <a:t>가 성립       </a:t>
            </a:r>
            <a:r>
              <a:rPr lang="en-US" altLang="ko-KR" dirty="0" smtClean="0"/>
              <a:t>(A,C) </a:t>
            </a:r>
            <a:r>
              <a:rPr lang="en-US" altLang="ko-KR" b="1" dirty="0">
                <a:solidFill>
                  <a:srgbClr val="FF0000"/>
                </a:solidFill>
              </a:rPr>
              <a:t>→</a:t>
            </a:r>
            <a:r>
              <a:rPr lang="en-US" altLang="ko-KR" dirty="0" smtClean="0"/>
              <a:t> { B } =  A </a:t>
            </a:r>
            <a:r>
              <a:rPr lang="en-US" altLang="ko-KR" b="1" dirty="0">
                <a:solidFill>
                  <a:srgbClr val="FF0000"/>
                </a:solidFill>
              </a:rPr>
              <a:t>→</a:t>
            </a:r>
            <a:r>
              <a:rPr lang="en-US" altLang="ko-KR" dirty="0" smtClean="0"/>
              <a:t> { B }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 smtClean="0"/>
              <a:t>A       B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       C</a:t>
            </a:r>
            <a:r>
              <a:rPr lang="ko-KR" altLang="en-US" dirty="0" smtClean="0"/>
              <a:t>도 성립  즉</a:t>
            </a:r>
            <a:r>
              <a:rPr lang="en-US" altLang="ko-KR" dirty="0" smtClean="0"/>
              <a:t>, A       B | C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FD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MVD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역은 성립하지 않음</a:t>
            </a:r>
            <a:r>
              <a:rPr lang="en-US" altLang="ko-KR" dirty="0" smtClean="0"/>
              <a:t>( FD  &lt; MVD )</a:t>
            </a:r>
            <a:endParaRPr lang="ko-KR" altLang="en-US" dirty="0" smtClean="0"/>
          </a:p>
          <a:p>
            <a:pPr lvl="1">
              <a:lnSpc>
                <a:spcPct val="90000"/>
              </a:lnSpc>
              <a:buNone/>
              <a:defRPr/>
            </a:pPr>
            <a:r>
              <a:rPr lang="ko-KR" altLang="en-US" dirty="0" smtClean="0"/>
              <a:t>     즉</a:t>
            </a:r>
            <a:r>
              <a:rPr lang="en-US" altLang="ko-KR" dirty="0" smtClean="0"/>
              <a:t>, A </a:t>
            </a:r>
            <a:r>
              <a:rPr lang="en-US" altLang="ko-KR" b="1" dirty="0">
                <a:solidFill>
                  <a:srgbClr val="FF0000"/>
                </a:solidFill>
              </a:rPr>
              <a:t>→ 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       B</a:t>
            </a:r>
            <a:r>
              <a:rPr lang="ko-KR" altLang="en-US" dirty="0" smtClean="0"/>
              <a:t>가 성립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ko-KR" dirty="0" smtClean="0"/>
              <a:t>MVD</a:t>
            </a:r>
            <a:r>
              <a:rPr lang="ko-KR" altLang="en-US" dirty="0" smtClean="0"/>
              <a:t>는 일반적으로 최소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개이상의</a:t>
            </a:r>
            <a:r>
              <a:rPr lang="ko-KR" altLang="en-US" dirty="0" smtClean="0"/>
              <a:t> 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존재하는 경우에 발생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endParaRPr lang="ko-KR" altLang="en-US" dirty="0" smtClean="0"/>
          </a:p>
          <a:p>
            <a:pPr>
              <a:lnSpc>
                <a:spcPct val="90000"/>
              </a:lnSpc>
              <a:defRPr/>
            </a:pPr>
            <a:r>
              <a:rPr lang="en-US" altLang="ko-KR" sz="2400" b="1" dirty="0" smtClean="0"/>
              <a:t>MVD</a:t>
            </a:r>
            <a:r>
              <a:rPr lang="ko-KR" altLang="en-US" sz="2400" b="1" dirty="0" smtClean="0"/>
              <a:t>를 가진 </a:t>
            </a:r>
            <a:r>
              <a:rPr lang="ko-KR" altLang="en-US" sz="2400" b="1" dirty="0" err="1" smtClean="0"/>
              <a:t>릴레이션의</a:t>
            </a:r>
            <a:r>
              <a:rPr lang="ko-KR" altLang="en-US" sz="2400" b="1" dirty="0" smtClean="0"/>
              <a:t> 분해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 smtClean="0"/>
              <a:t>R(A,B,C)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MVD A      B|C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R1(A,B)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R2(A,C)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 가능</a:t>
            </a:r>
          </a:p>
        </p:txBody>
      </p:sp>
      <p:grpSp>
        <p:nvGrpSpPr>
          <p:cNvPr id="6148" name="Group 6"/>
          <p:cNvGrpSpPr>
            <a:grpSpLocks/>
          </p:cNvGrpSpPr>
          <p:nvPr/>
        </p:nvGrpSpPr>
        <p:grpSpPr bwMode="auto">
          <a:xfrm>
            <a:off x="2795845" y="2708920"/>
            <a:ext cx="381000" cy="0"/>
            <a:chOff x="1872" y="3888"/>
            <a:chExt cx="240" cy="0"/>
          </a:xfrm>
        </p:grpSpPr>
        <p:sp>
          <p:nvSpPr>
            <p:cNvPr id="6164" name="Line 7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5" name="Line 8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49" name="Group 9"/>
          <p:cNvGrpSpPr>
            <a:grpSpLocks/>
          </p:cNvGrpSpPr>
          <p:nvPr/>
        </p:nvGrpSpPr>
        <p:grpSpPr bwMode="auto">
          <a:xfrm>
            <a:off x="1241630" y="3140075"/>
            <a:ext cx="381000" cy="0"/>
            <a:chOff x="1872" y="3888"/>
            <a:chExt cx="240" cy="0"/>
          </a:xfrm>
        </p:grpSpPr>
        <p:sp>
          <p:nvSpPr>
            <p:cNvPr id="6162" name="Line 10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3" name="Line 11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50" name="Group 12"/>
          <p:cNvGrpSpPr>
            <a:grpSpLocks/>
          </p:cNvGrpSpPr>
          <p:nvPr/>
        </p:nvGrpSpPr>
        <p:grpSpPr bwMode="auto">
          <a:xfrm>
            <a:off x="2885855" y="3130550"/>
            <a:ext cx="381000" cy="0"/>
            <a:chOff x="1872" y="3888"/>
            <a:chExt cx="240" cy="0"/>
          </a:xfrm>
        </p:grpSpPr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61" name="Line 14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51" name="Group 15"/>
          <p:cNvGrpSpPr>
            <a:grpSpLocks/>
          </p:cNvGrpSpPr>
          <p:nvPr/>
        </p:nvGrpSpPr>
        <p:grpSpPr bwMode="auto">
          <a:xfrm>
            <a:off x="5472100" y="3113965"/>
            <a:ext cx="381000" cy="0"/>
            <a:chOff x="1872" y="3888"/>
            <a:chExt cx="240" cy="0"/>
          </a:xfrm>
        </p:grpSpPr>
        <p:sp>
          <p:nvSpPr>
            <p:cNvPr id="6158" name="Line 16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9" name="Line 17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67100" y="3879050"/>
            <a:ext cx="381000" cy="0"/>
            <a:chOff x="1872" y="3888"/>
            <a:chExt cx="240" cy="0"/>
          </a:xfrm>
        </p:grpSpPr>
        <p:sp>
          <p:nvSpPr>
            <p:cNvPr id="6156" name="Line 19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7" name="Line 20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3806915" y="5859270"/>
            <a:ext cx="381000" cy="0"/>
            <a:chOff x="1872" y="3888"/>
            <a:chExt cx="240" cy="0"/>
          </a:xfrm>
        </p:grpSpPr>
        <p:sp>
          <p:nvSpPr>
            <p:cNvPr id="6154" name="Line 22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55" name="Line 23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sym typeface="Wingdings" pitchFamily="2" charset="2"/>
              </a:rPr>
              <a:t>04 </a:t>
            </a:r>
            <a:r>
              <a:rPr lang="ko-KR" altLang="en-US" dirty="0" smtClean="0"/>
              <a:t>고급 정규형</a:t>
            </a:r>
            <a:r>
              <a:rPr lang="en-US" altLang="ko-KR" dirty="0" smtClean="0"/>
              <a:t>(3)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0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05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4</a:t>
            </a:r>
            <a:r>
              <a:rPr lang="ko-KR" altLang="en-US" sz="3600" dirty="0" smtClean="0"/>
              <a:t>정규형 </a:t>
            </a:r>
            <a:r>
              <a:rPr lang="en-US" altLang="ko-KR" sz="3600" dirty="0" smtClean="0"/>
              <a:t>(4NF)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400" b="1" dirty="0" smtClean="0"/>
              <a:t>정의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MVD A         B</a:t>
            </a:r>
            <a:r>
              <a:rPr lang="ko-KR" altLang="en-US" dirty="0" smtClean="0"/>
              <a:t>가 존재할 때  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모든 </a:t>
            </a:r>
            <a:r>
              <a:rPr lang="ko-KR" altLang="en-US" dirty="0" err="1" smtClean="0"/>
              <a:t>애트리뷰트들이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함수 종속</a:t>
            </a:r>
            <a:r>
              <a:rPr lang="en-US" altLang="ko-KR" dirty="0" smtClean="0"/>
              <a:t>(FD)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4NF (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모든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대해  </a:t>
            </a:r>
            <a:r>
              <a:rPr lang="en-US" altLang="ko-KR" dirty="0" smtClean="0"/>
              <a:t>A </a:t>
            </a:r>
            <a:r>
              <a:rPr lang="en-US" altLang="ko-KR" b="1" dirty="0">
                <a:solidFill>
                  <a:srgbClr val="FF0000"/>
                </a:solidFill>
              </a:rPr>
              <a:t>→ </a:t>
            </a:r>
            <a:r>
              <a:rPr lang="en-US" altLang="ko-KR" dirty="0" smtClean="0"/>
              <a:t> X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후보키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sz="2400" b="1" dirty="0" smtClean="0"/>
              <a:t> BCNF</a:t>
            </a:r>
            <a:r>
              <a:rPr lang="ko-KR" altLang="en-US" sz="2400" b="1" dirty="0" smtClean="0"/>
              <a:t>를 이용한 정의</a:t>
            </a:r>
          </a:p>
          <a:p>
            <a:pPr lvl="1"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BCNF</a:t>
            </a:r>
            <a:r>
              <a:rPr lang="ko-KR" altLang="en-US" dirty="0" smtClean="0"/>
              <a:t>에 속하고 모든 </a:t>
            </a:r>
            <a:r>
              <a:rPr lang="en-US" altLang="ko-KR" dirty="0" smtClean="0"/>
              <a:t>MVD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FD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4NF</a:t>
            </a:r>
          </a:p>
          <a:p>
            <a:pPr>
              <a:defRPr/>
            </a:pPr>
            <a:endParaRPr lang="en-US" altLang="ko-KR" sz="2400" dirty="0" smtClean="0"/>
          </a:p>
          <a:p>
            <a:pPr>
              <a:defRPr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의미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4NF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MVD</a:t>
            </a:r>
            <a:r>
              <a:rPr lang="ko-KR" altLang="en-US" dirty="0" smtClean="0"/>
              <a:t>가 없거나</a:t>
            </a:r>
            <a:r>
              <a:rPr lang="en-US" altLang="ko-KR" dirty="0" smtClean="0"/>
              <a:t>,   A        B | C</a:t>
            </a:r>
            <a:r>
              <a:rPr lang="ko-KR" altLang="en-US" dirty="0" smtClean="0"/>
              <a:t>가 있을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대응되는 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값은 하나씩이어야 하며 이때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후보키이어야</a:t>
            </a:r>
            <a:r>
              <a:rPr lang="ko-KR" altLang="en-US" dirty="0" smtClean="0"/>
              <a:t> 함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4267239" y="1583795"/>
            <a:ext cx="381000" cy="0"/>
            <a:chOff x="1872" y="3888"/>
            <a:chExt cx="240" cy="0"/>
          </a:xfrm>
        </p:grpSpPr>
        <p:sp>
          <p:nvSpPr>
            <p:cNvPr id="7176" name="Line 7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73" name="Group 9"/>
          <p:cNvGrpSpPr>
            <a:grpSpLocks/>
          </p:cNvGrpSpPr>
          <p:nvPr/>
        </p:nvGrpSpPr>
        <p:grpSpPr bwMode="auto">
          <a:xfrm>
            <a:off x="7767355" y="5229200"/>
            <a:ext cx="381000" cy="0"/>
            <a:chOff x="1872" y="3888"/>
            <a:chExt cx="240" cy="0"/>
          </a:xfrm>
        </p:grpSpPr>
        <p:sp>
          <p:nvSpPr>
            <p:cNvPr id="7174" name="Line 10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5" name="Line 11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74"/>
          <p:cNvGrpSpPr>
            <a:grpSpLocks/>
          </p:cNvGrpSpPr>
          <p:nvPr/>
        </p:nvGrpSpPr>
        <p:grpSpPr bwMode="auto">
          <a:xfrm>
            <a:off x="1752600" y="1066800"/>
            <a:ext cx="6356350" cy="2895600"/>
            <a:chOff x="336" y="720"/>
            <a:chExt cx="4004" cy="1824"/>
          </a:xfrm>
        </p:grpSpPr>
        <p:grpSp>
          <p:nvGrpSpPr>
            <p:cNvPr id="8234" name="Group 5"/>
            <p:cNvGrpSpPr>
              <a:grpSpLocks/>
            </p:cNvGrpSpPr>
            <p:nvPr/>
          </p:nvGrpSpPr>
          <p:grpSpPr bwMode="auto">
            <a:xfrm>
              <a:off x="336" y="720"/>
              <a:ext cx="2064" cy="1824"/>
              <a:chOff x="3504" y="672"/>
              <a:chExt cx="2064" cy="1824"/>
            </a:xfrm>
          </p:grpSpPr>
          <p:sp>
            <p:nvSpPr>
              <p:cNvPr id="8240" name="Rectangle 6"/>
              <p:cNvSpPr>
                <a:spLocks noChangeArrowheads="1"/>
              </p:cNvSpPr>
              <p:nvPr/>
            </p:nvSpPr>
            <p:spPr bwMode="auto">
              <a:xfrm>
                <a:off x="4464" y="960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교수</a:t>
                </a:r>
                <a:r>
                  <a:rPr lang="en-US" altLang="ko-KR" sz="1800"/>
                  <a:t>(P)</a:t>
                </a:r>
              </a:p>
            </p:txBody>
          </p:sp>
          <p:sp>
            <p:nvSpPr>
              <p:cNvPr id="8241" name="Rectangle 7"/>
              <p:cNvSpPr>
                <a:spLocks noChangeArrowheads="1"/>
              </p:cNvSpPr>
              <p:nvPr/>
            </p:nvSpPr>
            <p:spPr bwMode="auto">
              <a:xfrm>
                <a:off x="3504" y="960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과목</a:t>
                </a:r>
                <a:r>
                  <a:rPr lang="en-US" altLang="ko-KR" sz="1800"/>
                  <a:t>(C)</a:t>
                </a:r>
              </a:p>
            </p:txBody>
          </p:sp>
          <p:sp>
            <p:nvSpPr>
              <p:cNvPr id="8242" name="Rectangle 8"/>
              <p:cNvSpPr>
                <a:spLocks noChangeArrowheads="1"/>
              </p:cNvSpPr>
              <p:nvPr/>
            </p:nvSpPr>
            <p:spPr bwMode="auto">
              <a:xfrm>
                <a:off x="4992" y="96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교재</a:t>
                </a:r>
                <a:r>
                  <a:rPr lang="en-US" altLang="ko-KR" sz="1800"/>
                  <a:t>(T)</a:t>
                </a:r>
              </a:p>
            </p:txBody>
          </p:sp>
          <p:sp>
            <p:nvSpPr>
              <p:cNvPr id="8243" name="Rectangle 9"/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P1</a:t>
                </a:r>
              </a:p>
            </p:txBody>
          </p:sp>
          <p:sp>
            <p:nvSpPr>
              <p:cNvPr id="8244" name="Rectangle 10"/>
              <p:cNvSpPr>
                <a:spLocks noChangeArrowheads="1"/>
              </p:cNvSpPr>
              <p:nvPr/>
            </p:nvSpPr>
            <p:spPr bwMode="auto">
              <a:xfrm>
                <a:off x="3504" y="1152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8245" name="Rectangle 11"/>
              <p:cNvSpPr>
                <a:spLocks noChangeArrowheads="1"/>
              </p:cNvSpPr>
              <p:nvPr/>
            </p:nvSpPr>
            <p:spPr bwMode="auto">
              <a:xfrm>
                <a:off x="4992" y="115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T1</a:t>
                </a:r>
              </a:p>
            </p:txBody>
          </p:sp>
          <p:sp>
            <p:nvSpPr>
              <p:cNvPr id="8246" name="Rectangle 12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P1</a:t>
                </a:r>
              </a:p>
            </p:txBody>
          </p:sp>
          <p:sp>
            <p:nvSpPr>
              <p:cNvPr id="8247" name="Rectangle 13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8248" name="Rectangle 14"/>
              <p:cNvSpPr>
                <a:spLocks noChangeArrowheads="1"/>
              </p:cNvSpPr>
              <p:nvPr/>
            </p:nvSpPr>
            <p:spPr bwMode="auto">
              <a:xfrm>
                <a:off x="4992" y="134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T2</a:t>
                </a:r>
              </a:p>
            </p:txBody>
          </p:sp>
          <p:sp>
            <p:nvSpPr>
              <p:cNvPr id="8249" name="Rectangle 15"/>
              <p:cNvSpPr>
                <a:spLocks noChangeArrowheads="1"/>
              </p:cNvSpPr>
              <p:nvPr/>
            </p:nvSpPr>
            <p:spPr bwMode="auto">
              <a:xfrm>
                <a:off x="4464" y="1536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P2</a:t>
                </a:r>
              </a:p>
            </p:txBody>
          </p:sp>
          <p:sp>
            <p:nvSpPr>
              <p:cNvPr id="8250" name="Rectangle 16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8251" name="Rectangle 17"/>
              <p:cNvSpPr>
                <a:spLocks noChangeArrowheads="1"/>
              </p:cNvSpPr>
              <p:nvPr/>
            </p:nvSpPr>
            <p:spPr bwMode="auto">
              <a:xfrm>
                <a:off x="4992" y="1536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T1</a:t>
                </a:r>
              </a:p>
            </p:txBody>
          </p:sp>
          <p:sp>
            <p:nvSpPr>
              <p:cNvPr id="8252" name="Rectangle 18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P2</a:t>
                </a:r>
              </a:p>
            </p:txBody>
          </p:sp>
          <p:sp>
            <p:nvSpPr>
              <p:cNvPr id="8253" name="Rectangle 19"/>
              <p:cNvSpPr>
                <a:spLocks noChangeArrowheads="1"/>
              </p:cNvSpPr>
              <p:nvPr/>
            </p:nvSpPr>
            <p:spPr bwMode="auto">
              <a:xfrm>
                <a:off x="3504" y="1728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dirty="0"/>
                  <a:t>파</a:t>
                </a:r>
                <a:r>
                  <a:rPr lang="ko-KR" altLang="en-US" sz="1800" dirty="0" smtClean="0"/>
                  <a:t>일처리</a:t>
                </a:r>
                <a:endParaRPr lang="ko-KR" altLang="en-US" sz="1800" dirty="0"/>
              </a:p>
            </p:txBody>
          </p:sp>
          <p:sp>
            <p:nvSpPr>
              <p:cNvPr id="8254" name="Rectangle 20"/>
              <p:cNvSpPr>
                <a:spLocks noChangeArrowheads="1"/>
              </p:cNvSpPr>
              <p:nvPr/>
            </p:nvSpPr>
            <p:spPr bwMode="auto">
              <a:xfrm>
                <a:off x="4992" y="172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 dirty="0"/>
                  <a:t>T2</a:t>
                </a:r>
              </a:p>
            </p:txBody>
          </p:sp>
          <p:sp>
            <p:nvSpPr>
              <p:cNvPr id="8255" name="Rectangle 21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P3</a:t>
                </a:r>
              </a:p>
            </p:txBody>
          </p:sp>
          <p:sp>
            <p:nvSpPr>
              <p:cNvPr id="8256" name="Rectangle 22"/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데이타베이스</a:t>
                </a:r>
              </a:p>
            </p:txBody>
          </p:sp>
          <p:sp>
            <p:nvSpPr>
              <p:cNvPr id="8257" name="Rectangle 23"/>
              <p:cNvSpPr>
                <a:spLocks noChangeArrowheads="1"/>
              </p:cNvSpPr>
              <p:nvPr/>
            </p:nvSpPr>
            <p:spPr bwMode="auto">
              <a:xfrm>
                <a:off x="4992" y="192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 dirty="0"/>
                  <a:t>T3</a:t>
                </a:r>
              </a:p>
            </p:txBody>
          </p:sp>
          <p:sp>
            <p:nvSpPr>
              <p:cNvPr id="8258" name="Rectangle 24"/>
              <p:cNvSpPr>
                <a:spLocks noChangeArrowheads="1"/>
              </p:cNvSpPr>
              <p:nvPr/>
            </p:nvSpPr>
            <p:spPr bwMode="auto">
              <a:xfrm>
                <a:off x="4464" y="2112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P3</a:t>
                </a:r>
              </a:p>
            </p:txBody>
          </p:sp>
          <p:sp>
            <p:nvSpPr>
              <p:cNvPr id="8259" name="Rectangle 25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데이타베이스</a:t>
                </a:r>
              </a:p>
            </p:txBody>
          </p:sp>
          <p:sp>
            <p:nvSpPr>
              <p:cNvPr id="8260" name="Rectangle 26"/>
              <p:cNvSpPr>
                <a:spLocks noChangeArrowheads="1"/>
              </p:cNvSpPr>
              <p:nvPr/>
            </p:nvSpPr>
            <p:spPr bwMode="auto">
              <a:xfrm>
                <a:off x="4992" y="2112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T4</a:t>
                </a:r>
              </a:p>
            </p:txBody>
          </p:sp>
          <p:sp>
            <p:nvSpPr>
              <p:cNvPr id="8261" name="Rectangle 27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528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/>
                  <a:t>P3</a:t>
                </a:r>
              </a:p>
            </p:txBody>
          </p:sp>
          <p:sp>
            <p:nvSpPr>
              <p:cNvPr id="8262" name="Rectangle 28"/>
              <p:cNvSpPr>
                <a:spLocks noChangeArrowheads="1"/>
              </p:cNvSpPr>
              <p:nvPr/>
            </p:nvSpPr>
            <p:spPr bwMode="auto">
              <a:xfrm>
                <a:off x="3504" y="2304"/>
                <a:ext cx="960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800"/>
                  <a:t>데이타베이스</a:t>
                </a:r>
              </a:p>
            </p:txBody>
          </p:sp>
          <p:sp>
            <p:nvSpPr>
              <p:cNvPr id="8263" name="Rectangle 29"/>
              <p:cNvSpPr>
                <a:spLocks noChangeArrowheads="1"/>
              </p:cNvSpPr>
              <p:nvPr/>
            </p:nvSpPr>
            <p:spPr bwMode="auto">
              <a:xfrm>
                <a:off x="4992" y="2304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 dirty="0"/>
                  <a:t>T5</a:t>
                </a:r>
              </a:p>
            </p:txBody>
          </p:sp>
          <p:sp>
            <p:nvSpPr>
              <p:cNvPr id="8264" name="Text Box 30"/>
              <p:cNvSpPr txBox="1">
                <a:spLocks noChangeArrowheads="1"/>
              </p:cNvSpPr>
              <p:nvPr/>
            </p:nvSpPr>
            <p:spPr bwMode="auto">
              <a:xfrm>
                <a:off x="3544" y="672"/>
                <a:ext cx="8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굴림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-KR" altLang="en-US" sz="1800" b="1"/>
                  <a:t>개설 교과목</a:t>
                </a:r>
              </a:p>
            </p:txBody>
          </p:sp>
          <p:sp>
            <p:nvSpPr>
              <p:cNvPr id="8265" name="Line 31"/>
              <p:cNvSpPr>
                <a:spLocks noChangeShapeType="1"/>
              </p:cNvSpPr>
              <p:nvPr/>
            </p:nvSpPr>
            <p:spPr bwMode="auto">
              <a:xfrm>
                <a:off x="3504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6" name="Line 32"/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7" name="Line 33"/>
              <p:cNvSpPr>
                <a:spLocks noChangeShapeType="1"/>
              </p:cNvSpPr>
              <p:nvPr/>
            </p:nvSpPr>
            <p:spPr bwMode="auto">
              <a:xfrm>
                <a:off x="4992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8" name="Line 34"/>
              <p:cNvSpPr>
                <a:spLocks noChangeShapeType="1"/>
              </p:cNvSpPr>
              <p:nvPr/>
            </p:nvSpPr>
            <p:spPr bwMode="auto">
              <a:xfrm>
                <a:off x="5568" y="115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69" name="Line 35"/>
              <p:cNvSpPr>
                <a:spLocks noChangeShapeType="1"/>
              </p:cNvSpPr>
              <p:nvPr/>
            </p:nvSpPr>
            <p:spPr bwMode="auto">
              <a:xfrm>
                <a:off x="3504" y="249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70" name="Line 36"/>
              <p:cNvSpPr>
                <a:spLocks noChangeShapeType="1"/>
              </p:cNvSpPr>
              <p:nvPr/>
            </p:nvSpPr>
            <p:spPr bwMode="auto">
              <a:xfrm>
                <a:off x="3504" y="1152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235" name="Text Box 37"/>
            <p:cNvSpPr txBox="1">
              <a:spLocks noChangeArrowheads="1"/>
            </p:cNvSpPr>
            <p:nvPr/>
          </p:nvSpPr>
          <p:spPr bwMode="auto">
            <a:xfrm>
              <a:off x="2448" y="1008"/>
              <a:ext cx="189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800">
                  <a:sym typeface="Symbol" pitchFamily="18" charset="2"/>
                </a:rPr>
                <a:t> BCNF</a:t>
              </a:r>
            </a:p>
            <a:p>
              <a:pPr eaLnBrk="1" hangingPunct="1"/>
              <a:r>
                <a:rPr lang="en-US" altLang="ko-KR" sz="1800">
                  <a:ea typeface="돋움" pitchFamily="50" charset="-127"/>
                  <a:sym typeface="Symbol" pitchFamily="18" charset="2"/>
                </a:rPr>
                <a:t>∵</a:t>
              </a:r>
              <a:r>
                <a:rPr lang="en-US" altLang="ko-KR" sz="1800">
                  <a:sym typeface="Symbol" pitchFamily="18" charset="2"/>
                </a:rPr>
                <a:t>(</a:t>
              </a:r>
              <a:r>
                <a:rPr lang="ko-KR" altLang="en-US" sz="1800">
                  <a:sym typeface="Symbol" pitchFamily="18" charset="2"/>
                </a:rPr>
                <a:t>키에 속하지 않는 결정자 </a:t>
              </a:r>
            </a:p>
            <a:p>
              <a:pPr eaLnBrk="1" hangingPunct="1"/>
              <a:r>
                <a:rPr lang="ko-KR" altLang="en-US" sz="1800">
                  <a:sym typeface="Symbol" pitchFamily="18" charset="2"/>
                </a:rPr>
                <a:t>애트리뷰트가 없음</a:t>
              </a:r>
              <a:r>
                <a:rPr lang="en-US" altLang="ko-KR" sz="1800">
                  <a:sym typeface="Symbol" pitchFamily="18" charset="2"/>
                </a:rPr>
                <a:t>)</a:t>
              </a:r>
            </a:p>
          </p:txBody>
        </p:sp>
        <p:sp>
          <p:nvSpPr>
            <p:cNvPr id="8236" name="Text Box 38"/>
            <p:cNvSpPr txBox="1">
              <a:spLocks noChangeArrowheads="1"/>
            </p:cNvSpPr>
            <p:nvPr/>
          </p:nvSpPr>
          <p:spPr bwMode="auto">
            <a:xfrm>
              <a:off x="2442" y="1863"/>
              <a:ext cx="17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800"/>
                <a:t>기본키</a:t>
              </a:r>
              <a:r>
                <a:rPr lang="en-US" altLang="ko-KR" sz="1800"/>
                <a:t>: (</a:t>
              </a:r>
              <a:r>
                <a:rPr lang="ko-KR" altLang="en-US" sz="1800"/>
                <a:t>과목</a:t>
              </a:r>
              <a:r>
                <a:rPr lang="en-US" altLang="ko-KR" sz="1800"/>
                <a:t>, </a:t>
              </a:r>
              <a:r>
                <a:rPr lang="ko-KR" altLang="en-US" sz="1800"/>
                <a:t>교수</a:t>
              </a:r>
              <a:r>
                <a:rPr lang="en-US" altLang="ko-KR" sz="1800"/>
                <a:t>, </a:t>
              </a:r>
              <a:r>
                <a:rPr lang="ko-KR" altLang="en-US" sz="1800"/>
                <a:t>교재</a:t>
              </a:r>
              <a:r>
                <a:rPr lang="en-US" altLang="ko-KR" sz="1800"/>
                <a:t>)</a:t>
              </a:r>
            </a:p>
            <a:p>
              <a:pPr algn="ctr" eaLnBrk="1" hangingPunct="1"/>
              <a:r>
                <a:rPr lang="en-US" altLang="ko-KR" sz="1800"/>
                <a:t>MVD </a:t>
              </a:r>
              <a:r>
                <a:rPr lang="ko-KR" altLang="en-US" sz="1800"/>
                <a:t>과목          교수</a:t>
              </a:r>
              <a:r>
                <a:rPr lang="en-US" altLang="ko-KR" sz="1800"/>
                <a:t>|</a:t>
              </a:r>
              <a:r>
                <a:rPr lang="ko-KR" altLang="en-US" sz="1800"/>
                <a:t>교재</a:t>
              </a:r>
            </a:p>
          </p:txBody>
        </p:sp>
        <p:grpSp>
          <p:nvGrpSpPr>
            <p:cNvPr id="8237" name="Group 39"/>
            <p:cNvGrpSpPr>
              <a:grpSpLocks/>
            </p:cNvGrpSpPr>
            <p:nvPr/>
          </p:nvGrpSpPr>
          <p:grpSpPr bwMode="auto">
            <a:xfrm>
              <a:off x="3216" y="2154"/>
              <a:ext cx="240" cy="0"/>
              <a:chOff x="1872" y="3888"/>
              <a:chExt cx="240" cy="0"/>
            </a:xfrm>
          </p:grpSpPr>
          <p:sp>
            <p:nvSpPr>
              <p:cNvPr id="8238" name="Line 40"/>
              <p:cNvSpPr>
                <a:spLocks noChangeShapeType="1"/>
              </p:cNvSpPr>
              <p:nvPr/>
            </p:nvSpPr>
            <p:spPr bwMode="auto">
              <a:xfrm>
                <a:off x="1872" y="38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39" name="Line 41"/>
              <p:cNvSpPr>
                <a:spLocks noChangeShapeType="1"/>
              </p:cNvSpPr>
              <p:nvPr/>
            </p:nvSpPr>
            <p:spPr bwMode="auto">
              <a:xfrm>
                <a:off x="1968" y="38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8195" name="Group 101"/>
          <p:cNvGrpSpPr>
            <a:grpSpLocks/>
          </p:cNvGrpSpPr>
          <p:nvPr/>
        </p:nvGrpSpPr>
        <p:grpSpPr bwMode="auto">
          <a:xfrm>
            <a:off x="914400" y="4572000"/>
            <a:ext cx="2362200" cy="1676400"/>
            <a:chOff x="240" y="2064"/>
            <a:chExt cx="1488" cy="1056"/>
          </a:xfrm>
        </p:grpSpPr>
        <p:sp>
          <p:nvSpPr>
            <p:cNvPr id="8220" name="Rectangle 75"/>
            <p:cNvSpPr>
              <a:spLocks noChangeArrowheads="1"/>
            </p:cNvSpPr>
            <p:nvPr/>
          </p:nvSpPr>
          <p:spPr bwMode="auto">
            <a:xfrm>
              <a:off x="240" y="2352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과목</a:t>
              </a:r>
              <a:r>
                <a:rPr lang="en-US" altLang="ko-KR" sz="1800"/>
                <a:t>(C)</a:t>
              </a:r>
            </a:p>
          </p:txBody>
        </p:sp>
        <p:sp>
          <p:nvSpPr>
            <p:cNvPr id="8221" name="Rectangle 76"/>
            <p:cNvSpPr>
              <a:spLocks noChangeArrowheads="1"/>
            </p:cNvSpPr>
            <p:nvPr/>
          </p:nvSpPr>
          <p:spPr bwMode="auto">
            <a:xfrm>
              <a:off x="240" y="2544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dirty="0"/>
                <a:t>파</a:t>
              </a:r>
              <a:r>
                <a:rPr lang="ko-KR" altLang="en-US" sz="1800" dirty="0" smtClean="0"/>
                <a:t>일처리</a:t>
              </a:r>
              <a:endParaRPr lang="ko-KR" altLang="en-US" sz="1800" dirty="0"/>
            </a:p>
          </p:txBody>
        </p:sp>
        <p:sp>
          <p:nvSpPr>
            <p:cNvPr id="8222" name="Rectangle 77"/>
            <p:cNvSpPr>
              <a:spLocks noChangeArrowheads="1"/>
            </p:cNvSpPr>
            <p:nvPr/>
          </p:nvSpPr>
          <p:spPr bwMode="auto">
            <a:xfrm>
              <a:off x="240" y="2736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dirty="0"/>
                <a:t>파</a:t>
              </a:r>
              <a:r>
                <a:rPr lang="ko-KR" altLang="en-US" sz="1800" dirty="0" smtClean="0"/>
                <a:t>일처리</a:t>
              </a:r>
              <a:endParaRPr lang="ko-KR" altLang="en-US" sz="1800" dirty="0"/>
            </a:p>
          </p:txBody>
        </p:sp>
        <p:sp>
          <p:nvSpPr>
            <p:cNvPr id="8223" name="Rectangle 78"/>
            <p:cNvSpPr>
              <a:spLocks noChangeArrowheads="1"/>
            </p:cNvSpPr>
            <p:nvPr/>
          </p:nvSpPr>
          <p:spPr bwMode="auto">
            <a:xfrm>
              <a:off x="240" y="2928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데이타베이스</a:t>
              </a:r>
            </a:p>
          </p:txBody>
        </p:sp>
        <p:sp>
          <p:nvSpPr>
            <p:cNvPr id="8224" name="Rectangle 85"/>
            <p:cNvSpPr>
              <a:spLocks noChangeArrowheads="1"/>
            </p:cNvSpPr>
            <p:nvPr/>
          </p:nvSpPr>
          <p:spPr bwMode="auto">
            <a:xfrm>
              <a:off x="1200" y="235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 b="1" u="sng"/>
                <a:t>교수</a:t>
              </a:r>
              <a:r>
                <a:rPr lang="en-US" altLang="ko-KR" sz="1800" b="1" u="sng"/>
                <a:t>(P)</a:t>
              </a:r>
            </a:p>
          </p:txBody>
        </p:sp>
        <p:sp>
          <p:nvSpPr>
            <p:cNvPr id="8225" name="Rectangle 86"/>
            <p:cNvSpPr>
              <a:spLocks noChangeArrowheads="1"/>
            </p:cNvSpPr>
            <p:nvPr/>
          </p:nvSpPr>
          <p:spPr bwMode="auto">
            <a:xfrm>
              <a:off x="1200" y="2544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P1</a:t>
              </a:r>
            </a:p>
          </p:txBody>
        </p:sp>
        <p:sp>
          <p:nvSpPr>
            <p:cNvPr id="8226" name="Rectangle 87"/>
            <p:cNvSpPr>
              <a:spLocks noChangeArrowheads="1"/>
            </p:cNvSpPr>
            <p:nvPr/>
          </p:nvSpPr>
          <p:spPr bwMode="auto">
            <a:xfrm>
              <a:off x="1200" y="2736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P2</a:t>
              </a:r>
            </a:p>
          </p:txBody>
        </p:sp>
        <p:sp>
          <p:nvSpPr>
            <p:cNvPr id="8227" name="Rectangle 88"/>
            <p:cNvSpPr>
              <a:spLocks noChangeArrowheads="1"/>
            </p:cNvSpPr>
            <p:nvPr/>
          </p:nvSpPr>
          <p:spPr bwMode="auto">
            <a:xfrm>
              <a:off x="1200" y="2928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P3</a:t>
              </a:r>
            </a:p>
          </p:txBody>
        </p:sp>
        <p:sp>
          <p:nvSpPr>
            <p:cNvPr id="8228" name="Line 95"/>
            <p:cNvSpPr>
              <a:spLocks noChangeShapeType="1"/>
            </p:cNvSpPr>
            <p:nvPr/>
          </p:nvSpPr>
          <p:spPr bwMode="auto">
            <a:xfrm>
              <a:off x="240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29" name="Line 96"/>
            <p:cNvSpPr>
              <a:spLocks noChangeShapeType="1"/>
            </p:cNvSpPr>
            <p:nvPr/>
          </p:nvSpPr>
          <p:spPr bwMode="auto">
            <a:xfrm>
              <a:off x="1200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0" name="Line 97"/>
            <p:cNvSpPr>
              <a:spLocks noChangeShapeType="1"/>
            </p:cNvSpPr>
            <p:nvPr/>
          </p:nvSpPr>
          <p:spPr bwMode="auto">
            <a:xfrm>
              <a:off x="1728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1" name="Line 98"/>
            <p:cNvSpPr>
              <a:spLocks noChangeShapeType="1"/>
            </p:cNvSpPr>
            <p:nvPr/>
          </p:nvSpPr>
          <p:spPr bwMode="auto">
            <a:xfrm>
              <a:off x="240" y="25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2" name="Line 99"/>
            <p:cNvSpPr>
              <a:spLocks noChangeShapeType="1"/>
            </p:cNvSpPr>
            <p:nvPr/>
          </p:nvSpPr>
          <p:spPr bwMode="auto">
            <a:xfrm>
              <a:off x="240" y="312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3" name="Text Box 100"/>
            <p:cNvSpPr txBox="1">
              <a:spLocks noChangeArrowheads="1"/>
            </p:cNvSpPr>
            <p:nvPr/>
          </p:nvSpPr>
          <p:spPr bwMode="auto">
            <a:xfrm>
              <a:off x="280" y="2064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800" b="1"/>
                <a:t>교과목 교수</a:t>
              </a:r>
            </a:p>
          </p:txBody>
        </p:sp>
      </p:grpSp>
      <p:grpSp>
        <p:nvGrpSpPr>
          <p:cNvPr id="8196" name="Group 110"/>
          <p:cNvGrpSpPr>
            <a:grpSpLocks/>
          </p:cNvGrpSpPr>
          <p:nvPr/>
        </p:nvGrpSpPr>
        <p:grpSpPr bwMode="auto">
          <a:xfrm>
            <a:off x="5105400" y="4281488"/>
            <a:ext cx="3390900" cy="2271712"/>
            <a:chOff x="3216" y="2409"/>
            <a:chExt cx="2136" cy="1431"/>
          </a:xfrm>
        </p:grpSpPr>
        <p:sp>
          <p:nvSpPr>
            <p:cNvPr id="8200" name="Rectangle 44"/>
            <p:cNvSpPr>
              <a:spLocks noChangeArrowheads="1"/>
            </p:cNvSpPr>
            <p:nvPr/>
          </p:nvSpPr>
          <p:spPr bwMode="auto">
            <a:xfrm>
              <a:off x="3216" y="2688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과목</a:t>
              </a:r>
              <a:r>
                <a:rPr lang="en-US" altLang="ko-KR" sz="1800"/>
                <a:t>(C)</a:t>
              </a:r>
            </a:p>
          </p:txBody>
        </p:sp>
        <p:sp>
          <p:nvSpPr>
            <p:cNvPr id="8201" name="Rectangle 45"/>
            <p:cNvSpPr>
              <a:spLocks noChangeArrowheads="1"/>
            </p:cNvSpPr>
            <p:nvPr/>
          </p:nvSpPr>
          <p:spPr bwMode="auto">
            <a:xfrm>
              <a:off x="4176" y="2688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 b="1" u="sng"/>
                <a:t>교재</a:t>
              </a:r>
              <a:r>
                <a:rPr lang="en-US" altLang="ko-KR" sz="1800" b="1" u="sng"/>
                <a:t>(T)</a:t>
              </a:r>
            </a:p>
          </p:txBody>
        </p:sp>
        <p:sp>
          <p:nvSpPr>
            <p:cNvPr id="8202" name="Rectangle 47"/>
            <p:cNvSpPr>
              <a:spLocks noChangeArrowheads="1"/>
            </p:cNvSpPr>
            <p:nvPr/>
          </p:nvSpPr>
          <p:spPr bwMode="auto">
            <a:xfrm>
              <a:off x="3216" y="2880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dirty="0"/>
                <a:t>파</a:t>
              </a:r>
              <a:r>
                <a:rPr lang="ko-KR" altLang="en-US" sz="1800" dirty="0" smtClean="0"/>
                <a:t>일처리</a:t>
              </a:r>
              <a:endParaRPr lang="ko-KR" altLang="en-US" sz="1800" dirty="0"/>
            </a:p>
          </p:txBody>
        </p:sp>
        <p:sp>
          <p:nvSpPr>
            <p:cNvPr id="8203" name="Rectangle 48"/>
            <p:cNvSpPr>
              <a:spLocks noChangeArrowheads="1"/>
            </p:cNvSpPr>
            <p:nvPr/>
          </p:nvSpPr>
          <p:spPr bwMode="auto">
            <a:xfrm>
              <a:off x="4176" y="2880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T1</a:t>
              </a:r>
            </a:p>
          </p:txBody>
        </p:sp>
        <p:sp>
          <p:nvSpPr>
            <p:cNvPr id="8204" name="Rectangle 50"/>
            <p:cNvSpPr>
              <a:spLocks noChangeArrowheads="1"/>
            </p:cNvSpPr>
            <p:nvPr/>
          </p:nvSpPr>
          <p:spPr bwMode="auto">
            <a:xfrm>
              <a:off x="3216" y="3072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dirty="0"/>
                <a:t>파</a:t>
              </a:r>
              <a:r>
                <a:rPr lang="ko-KR" altLang="en-US" sz="1800" dirty="0" smtClean="0"/>
                <a:t>일처리</a:t>
              </a:r>
              <a:endParaRPr lang="ko-KR" altLang="en-US" sz="1800" dirty="0"/>
            </a:p>
          </p:txBody>
        </p:sp>
        <p:sp>
          <p:nvSpPr>
            <p:cNvPr id="8205" name="Rectangle 51"/>
            <p:cNvSpPr>
              <a:spLocks noChangeArrowheads="1"/>
            </p:cNvSpPr>
            <p:nvPr/>
          </p:nvSpPr>
          <p:spPr bwMode="auto">
            <a:xfrm>
              <a:off x="4176" y="3072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T2</a:t>
              </a:r>
            </a:p>
          </p:txBody>
        </p:sp>
        <p:sp>
          <p:nvSpPr>
            <p:cNvPr id="8206" name="Rectangle 59"/>
            <p:cNvSpPr>
              <a:spLocks noChangeArrowheads="1"/>
            </p:cNvSpPr>
            <p:nvPr/>
          </p:nvSpPr>
          <p:spPr bwMode="auto">
            <a:xfrm>
              <a:off x="3216" y="3264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데이타베이스</a:t>
              </a:r>
            </a:p>
          </p:txBody>
        </p:sp>
        <p:sp>
          <p:nvSpPr>
            <p:cNvPr id="8207" name="Rectangle 60"/>
            <p:cNvSpPr>
              <a:spLocks noChangeArrowheads="1"/>
            </p:cNvSpPr>
            <p:nvPr/>
          </p:nvSpPr>
          <p:spPr bwMode="auto">
            <a:xfrm>
              <a:off x="4176" y="3264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T3</a:t>
              </a:r>
            </a:p>
          </p:txBody>
        </p:sp>
        <p:sp>
          <p:nvSpPr>
            <p:cNvPr id="8208" name="Rectangle 62"/>
            <p:cNvSpPr>
              <a:spLocks noChangeArrowheads="1"/>
            </p:cNvSpPr>
            <p:nvPr/>
          </p:nvSpPr>
          <p:spPr bwMode="auto">
            <a:xfrm>
              <a:off x="3216" y="3456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데이타베이스</a:t>
              </a:r>
            </a:p>
          </p:txBody>
        </p:sp>
        <p:sp>
          <p:nvSpPr>
            <p:cNvPr id="8209" name="Rectangle 63"/>
            <p:cNvSpPr>
              <a:spLocks noChangeArrowheads="1"/>
            </p:cNvSpPr>
            <p:nvPr/>
          </p:nvSpPr>
          <p:spPr bwMode="auto">
            <a:xfrm>
              <a:off x="4176" y="3456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T4</a:t>
              </a:r>
            </a:p>
          </p:txBody>
        </p:sp>
        <p:sp>
          <p:nvSpPr>
            <p:cNvPr id="8210" name="Rectangle 65"/>
            <p:cNvSpPr>
              <a:spLocks noChangeArrowheads="1"/>
            </p:cNvSpPr>
            <p:nvPr/>
          </p:nvSpPr>
          <p:spPr bwMode="auto">
            <a:xfrm>
              <a:off x="3216" y="3648"/>
              <a:ext cx="9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/>
                <a:t>데이타베이스</a:t>
              </a:r>
            </a:p>
          </p:txBody>
        </p:sp>
        <p:sp>
          <p:nvSpPr>
            <p:cNvPr id="8211" name="Rectangle 66"/>
            <p:cNvSpPr>
              <a:spLocks noChangeArrowheads="1"/>
            </p:cNvSpPr>
            <p:nvPr/>
          </p:nvSpPr>
          <p:spPr bwMode="auto">
            <a:xfrm>
              <a:off x="4176" y="3648"/>
              <a:ext cx="57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T5</a:t>
              </a:r>
            </a:p>
          </p:txBody>
        </p:sp>
        <p:sp>
          <p:nvSpPr>
            <p:cNvPr id="8212" name="Text Box 67"/>
            <p:cNvSpPr txBox="1">
              <a:spLocks noChangeArrowheads="1"/>
            </p:cNvSpPr>
            <p:nvPr/>
          </p:nvSpPr>
          <p:spPr bwMode="auto">
            <a:xfrm>
              <a:off x="3264" y="2409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 b="1"/>
                <a:t>교과목교재</a:t>
              </a:r>
            </a:p>
          </p:txBody>
        </p:sp>
        <p:sp>
          <p:nvSpPr>
            <p:cNvPr id="8213" name="Line 102"/>
            <p:cNvSpPr>
              <a:spLocks noChangeShapeType="1"/>
            </p:cNvSpPr>
            <p:nvPr/>
          </p:nvSpPr>
          <p:spPr bwMode="auto">
            <a:xfrm>
              <a:off x="3216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" name="Line 103"/>
            <p:cNvSpPr>
              <a:spLocks noChangeShapeType="1"/>
            </p:cNvSpPr>
            <p:nvPr/>
          </p:nvSpPr>
          <p:spPr bwMode="auto">
            <a:xfrm>
              <a:off x="4176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5" name="Line 104"/>
            <p:cNvSpPr>
              <a:spLocks noChangeShapeType="1"/>
            </p:cNvSpPr>
            <p:nvPr/>
          </p:nvSpPr>
          <p:spPr bwMode="auto">
            <a:xfrm>
              <a:off x="4752" y="288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6" name="Line 105"/>
            <p:cNvSpPr>
              <a:spLocks noChangeShapeType="1"/>
            </p:cNvSpPr>
            <p:nvPr/>
          </p:nvSpPr>
          <p:spPr bwMode="auto">
            <a:xfrm>
              <a:off x="3216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7" name="Line 106"/>
            <p:cNvSpPr>
              <a:spLocks noChangeShapeType="1"/>
            </p:cNvSpPr>
            <p:nvPr/>
          </p:nvSpPr>
          <p:spPr bwMode="auto">
            <a:xfrm>
              <a:off x="3216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8" name="Text Box 108"/>
            <p:cNvSpPr txBox="1">
              <a:spLocks noChangeArrowheads="1"/>
            </p:cNvSpPr>
            <p:nvPr/>
          </p:nvSpPr>
          <p:spPr bwMode="auto">
            <a:xfrm>
              <a:off x="4980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1800"/>
                <a:t>4NF</a:t>
              </a:r>
            </a:p>
          </p:txBody>
        </p:sp>
        <p:sp>
          <p:nvSpPr>
            <p:cNvPr id="8219" name="AutoShape 109"/>
            <p:cNvSpPr>
              <a:spLocks noChangeArrowheads="1"/>
            </p:cNvSpPr>
            <p:nvPr/>
          </p:nvSpPr>
          <p:spPr bwMode="auto">
            <a:xfrm>
              <a:off x="4800" y="2736"/>
              <a:ext cx="144" cy="144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3119" name="Rectangle 111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05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4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(2)</a:t>
            </a:r>
          </a:p>
        </p:txBody>
      </p:sp>
      <p:sp>
        <p:nvSpPr>
          <p:cNvPr id="43120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228600" y="1021556"/>
            <a:ext cx="8686800" cy="457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mtClean="0"/>
              <a:t>예</a:t>
            </a:r>
          </a:p>
        </p:txBody>
      </p:sp>
      <p:sp>
        <p:nvSpPr>
          <p:cNvPr id="8199" name="AutoShape 113"/>
          <p:cNvSpPr>
            <a:spLocks noChangeArrowheads="1"/>
          </p:cNvSpPr>
          <p:nvPr/>
        </p:nvSpPr>
        <p:spPr bwMode="auto">
          <a:xfrm>
            <a:off x="3810000" y="41148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06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5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(5NF)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800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SPC(4NF)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 smtClean="0"/>
              <a:t>SPC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프로젝션하여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SP,PC,CS</a:t>
            </a:r>
            <a:r>
              <a:rPr lang="ko-KR" altLang="en-US" dirty="0" smtClean="0"/>
              <a:t>를 생성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 smtClean="0"/>
              <a:t>SP,PC,CS</a:t>
            </a:r>
            <a:r>
              <a:rPr lang="ko-KR" altLang="en-US" dirty="0" smtClean="0"/>
              <a:t>를 조인하여 </a:t>
            </a:r>
            <a:r>
              <a:rPr lang="en-US" altLang="ko-KR" dirty="0" smtClean="0"/>
              <a:t>SPC</a:t>
            </a:r>
            <a:r>
              <a:rPr lang="ko-KR" altLang="en-US" dirty="0" smtClean="0"/>
              <a:t>의 재생성이 가능하나 그 어느 두 개의 테이블을 사용한 조인만으로는 재생성 불가능</a:t>
            </a:r>
          </a:p>
        </p:txBody>
      </p:sp>
      <p:sp>
        <p:nvSpPr>
          <p:cNvPr id="4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1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10243" name="Group 59"/>
          <p:cNvGrpSpPr>
            <a:grpSpLocks/>
          </p:cNvGrpSpPr>
          <p:nvPr/>
        </p:nvGrpSpPr>
        <p:grpSpPr bwMode="auto">
          <a:xfrm>
            <a:off x="304800" y="401638"/>
            <a:ext cx="6934200" cy="6303962"/>
            <a:chOff x="192" y="253"/>
            <a:chExt cx="4368" cy="3971"/>
          </a:xfrm>
        </p:grpSpPr>
        <p:sp>
          <p:nvSpPr>
            <p:cNvPr id="10244" name="Rectangle 2"/>
            <p:cNvSpPr>
              <a:spLocks noChangeArrowheads="1"/>
            </p:cNvSpPr>
            <p:nvPr/>
          </p:nvSpPr>
          <p:spPr bwMode="auto">
            <a:xfrm>
              <a:off x="2712" y="471"/>
              <a:ext cx="215" cy="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S2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</p:txBody>
        </p:sp>
        <p:sp>
          <p:nvSpPr>
            <p:cNvPr id="10245" name="Rectangle 3"/>
            <p:cNvSpPr>
              <a:spLocks noChangeArrowheads="1"/>
            </p:cNvSpPr>
            <p:nvPr/>
          </p:nvSpPr>
          <p:spPr bwMode="auto">
            <a:xfrm>
              <a:off x="2712" y="253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S#</a:t>
              </a:r>
            </a:p>
          </p:txBody>
        </p:sp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2932" y="471"/>
              <a:ext cx="215" cy="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P2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</p:txBody>
        </p:sp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2932" y="253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P#</a:t>
              </a: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152" y="471"/>
              <a:ext cx="215" cy="5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C2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3152" y="253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C#</a:t>
              </a:r>
            </a:p>
          </p:txBody>
        </p:sp>
        <p:sp>
          <p:nvSpPr>
            <p:cNvPr id="10250" name="Rectangle 8"/>
            <p:cNvSpPr>
              <a:spLocks noChangeArrowheads="1"/>
            </p:cNvSpPr>
            <p:nvPr/>
          </p:nvSpPr>
          <p:spPr bwMode="auto">
            <a:xfrm>
              <a:off x="1802" y="1718"/>
              <a:ext cx="214" cy="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S2</a:t>
              </a:r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1802" y="1500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S#</a:t>
              </a:r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2022" y="1718"/>
              <a:ext cx="214" cy="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P2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</p:txBody>
        </p:sp>
        <p:sp>
          <p:nvSpPr>
            <p:cNvPr id="10253" name="Rectangle 11"/>
            <p:cNvSpPr>
              <a:spLocks noChangeArrowheads="1"/>
            </p:cNvSpPr>
            <p:nvPr/>
          </p:nvSpPr>
          <p:spPr bwMode="auto">
            <a:xfrm>
              <a:off x="2022" y="1500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P#</a:t>
              </a:r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2838" y="1718"/>
              <a:ext cx="215" cy="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P2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</p:txBody>
        </p:sp>
        <p:sp>
          <p:nvSpPr>
            <p:cNvPr id="10255" name="Rectangle 13"/>
            <p:cNvSpPr>
              <a:spLocks noChangeArrowheads="1"/>
            </p:cNvSpPr>
            <p:nvPr/>
          </p:nvSpPr>
          <p:spPr bwMode="auto">
            <a:xfrm>
              <a:off x="2838" y="1500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P#</a:t>
              </a:r>
            </a:p>
          </p:txBody>
        </p:sp>
        <p:sp>
          <p:nvSpPr>
            <p:cNvPr id="10256" name="Rectangle 14"/>
            <p:cNvSpPr>
              <a:spLocks noChangeArrowheads="1"/>
            </p:cNvSpPr>
            <p:nvPr/>
          </p:nvSpPr>
          <p:spPr bwMode="auto">
            <a:xfrm>
              <a:off x="3058" y="1718"/>
              <a:ext cx="214" cy="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C2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</p:txBody>
        </p:sp>
        <p:sp>
          <p:nvSpPr>
            <p:cNvPr id="10257" name="Rectangle 15"/>
            <p:cNvSpPr>
              <a:spLocks noChangeArrowheads="1"/>
            </p:cNvSpPr>
            <p:nvPr/>
          </p:nvSpPr>
          <p:spPr bwMode="auto">
            <a:xfrm>
              <a:off x="3058" y="1500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C#</a:t>
              </a:r>
            </a:p>
          </p:txBody>
        </p:sp>
        <p:sp>
          <p:nvSpPr>
            <p:cNvPr id="10258" name="Rectangle 16"/>
            <p:cNvSpPr>
              <a:spLocks noChangeArrowheads="1"/>
            </p:cNvSpPr>
            <p:nvPr/>
          </p:nvSpPr>
          <p:spPr bwMode="auto">
            <a:xfrm>
              <a:off x="3874" y="1718"/>
              <a:ext cx="215" cy="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C2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</p:txBody>
        </p:sp>
        <p:sp>
          <p:nvSpPr>
            <p:cNvPr id="10259" name="Rectangle 17"/>
            <p:cNvSpPr>
              <a:spLocks noChangeArrowheads="1"/>
            </p:cNvSpPr>
            <p:nvPr/>
          </p:nvSpPr>
          <p:spPr bwMode="auto">
            <a:xfrm>
              <a:off x="3874" y="1500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C#</a:t>
              </a:r>
            </a:p>
          </p:txBody>
        </p:sp>
        <p:sp>
          <p:nvSpPr>
            <p:cNvPr id="10260" name="Rectangle 18"/>
            <p:cNvSpPr>
              <a:spLocks noChangeArrowheads="1"/>
            </p:cNvSpPr>
            <p:nvPr/>
          </p:nvSpPr>
          <p:spPr bwMode="auto">
            <a:xfrm>
              <a:off x="4094" y="1718"/>
              <a:ext cx="215" cy="4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S2</a:t>
              </a:r>
            </a:p>
          </p:txBody>
        </p:sp>
        <p:sp>
          <p:nvSpPr>
            <p:cNvPr id="10261" name="Rectangle 19"/>
            <p:cNvSpPr>
              <a:spLocks noChangeArrowheads="1"/>
            </p:cNvSpPr>
            <p:nvPr/>
          </p:nvSpPr>
          <p:spPr bwMode="auto">
            <a:xfrm>
              <a:off x="4094" y="1500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S#</a:t>
              </a:r>
            </a:p>
          </p:txBody>
        </p:sp>
        <p:sp>
          <p:nvSpPr>
            <p:cNvPr id="10262" name="Rectangle 20"/>
            <p:cNvSpPr>
              <a:spLocks noChangeArrowheads="1"/>
            </p:cNvSpPr>
            <p:nvPr/>
          </p:nvSpPr>
          <p:spPr bwMode="auto">
            <a:xfrm>
              <a:off x="2210" y="3061"/>
              <a:ext cx="215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S1</a:t>
              </a:r>
            </a:p>
          </p:txBody>
        </p:sp>
        <p:sp>
          <p:nvSpPr>
            <p:cNvPr id="10263" name="Rectangle 21"/>
            <p:cNvSpPr>
              <a:spLocks noChangeArrowheads="1"/>
            </p:cNvSpPr>
            <p:nvPr/>
          </p:nvSpPr>
          <p:spPr bwMode="auto">
            <a:xfrm>
              <a:off x="2210" y="2843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S#</a:t>
              </a:r>
            </a:p>
          </p:txBody>
        </p:sp>
        <p:sp>
          <p:nvSpPr>
            <p:cNvPr id="10264" name="Rectangle 22"/>
            <p:cNvSpPr>
              <a:spLocks noChangeArrowheads="1"/>
            </p:cNvSpPr>
            <p:nvPr/>
          </p:nvSpPr>
          <p:spPr bwMode="auto">
            <a:xfrm>
              <a:off x="2430" y="3061"/>
              <a:ext cx="214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P2</a:t>
              </a:r>
            </a:p>
          </p:txBody>
        </p:sp>
        <p:sp>
          <p:nvSpPr>
            <p:cNvPr id="10265" name="Rectangle 23"/>
            <p:cNvSpPr>
              <a:spLocks noChangeArrowheads="1"/>
            </p:cNvSpPr>
            <p:nvPr/>
          </p:nvSpPr>
          <p:spPr bwMode="auto">
            <a:xfrm>
              <a:off x="2430" y="2843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P#</a:t>
              </a:r>
            </a:p>
          </p:txBody>
        </p:sp>
        <p:sp>
          <p:nvSpPr>
            <p:cNvPr id="10266" name="Rectangle 24"/>
            <p:cNvSpPr>
              <a:spLocks noChangeArrowheads="1"/>
            </p:cNvSpPr>
            <p:nvPr/>
          </p:nvSpPr>
          <p:spPr bwMode="auto">
            <a:xfrm>
              <a:off x="2650" y="3061"/>
              <a:ext cx="214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C2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</p:txBody>
        </p:sp>
        <p:sp>
          <p:nvSpPr>
            <p:cNvPr id="10267" name="Rectangle 25"/>
            <p:cNvSpPr>
              <a:spLocks noChangeArrowheads="1"/>
            </p:cNvSpPr>
            <p:nvPr/>
          </p:nvSpPr>
          <p:spPr bwMode="auto">
            <a:xfrm>
              <a:off x="2650" y="2843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C#</a:t>
              </a:r>
            </a:p>
          </p:txBody>
        </p:sp>
        <p:sp>
          <p:nvSpPr>
            <p:cNvPr id="10268" name="Line 26"/>
            <p:cNvSpPr>
              <a:spLocks noChangeShapeType="1"/>
            </p:cNvSpPr>
            <p:nvPr/>
          </p:nvSpPr>
          <p:spPr bwMode="auto">
            <a:xfrm flipH="1">
              <a:off x="2019" y="1061"/>
              <a:ext cx="785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9" name="Line 27"/>
            <p:cNvSpPr>
              <a:spLocks noChangeShapeType="1"/>
            </p:cNvSpPr>
            <p:nvPr/>
          </p:nvSpPr>
          <p:spPr bwMode="auto">
            <a:xfrm rot="-5400000">
              <a:off x="410" y="3286"/>
              <a:ext cx="0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0" name="Line 28"/>
            <p:cNvSpPr>
              <a:spLocks noChangeShapeType="1"/>
            </p:cNvSpPr>
            <p:nvPr/>
          </p:nvSpPr>
          <p:spPr bwMode="auto">
            <a:xfrm>
              <a:off x="3244" y="1061"/>
              <a:ext cx="848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1" name="Rectangle 29"/>
            <p:cNvSpPr>
              <a:spLocks noChangeArrowheads="1"/>
            </p:cNvSpPr>
            <p:nvPr/>
          </p:nvSpPr>
          <p:spPr bwMode="auto">
            <a:xfrm>
              <a:off x="2243" y="2604"/>
              <a:ext cx="7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 latinLnBrk="0"/>
              <a:r>
                <a:rPr lang="ko-KR" altLang="en-US" sz="1400">
                  <a:latin typeface="굴림" charset="-127"/>
                </a:rPr>
                <a:t>첫번째 조인</a:t>
              </a:r>
            </a:p>
          </p:txBody>
        </p:sp>
        <p:sp>
          <p:nvSpPr>
            <p:cNvPr id="10272" name="Line 30"/>
            <p:cNvSpPr>
              <a:spLocks noChangeShapeType="1"/>
            </p:cNvSpPr>
            <p:nvPr/>
          </p:nvSpPr>
          <p:spPr bwMode="auto">
            <a:xfrm>
              <a:off x="2019" y="2136"/>
              <a:ext cx="377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3" name="Line 31"/>
            <p:cNvSpPr>
              <a:spLocks noChangeShapeType="1"/>
            </p:cNvSpPr>
            <p:nvPr/>
          </p:nvSpPr>
          <p:spPr bwMode="auto">
            <a:xfrm flipH="1">
              <a:off x="2647" y="2136"/>
              <a:ext cx="408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4" name="Rectangle 32"/>
            <p:cNvSpPr>
              <a:spLocks noChangeArrowheads="1"/>
            </p:cNvSpPr>
            <p:nvPr/>
          </p:nvSpPr>
          <p:spPr bwMode="auto">
            <a:xfrm>
              <a:off x="2210" y="3511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S2</a:t>
              </a:r>
            </a:p>
          </p:txBody>
        </p:sp>
        <p:sp>
          <p:nvSpPr>
            <p:cNvPr id="10275" name="Rectangle 33"/>
            <p:cNvSpPr>
              <a:spLocks noChangeArrowheads="1"/>
            </p:cNvSpPr>
            <p:nvPr/>
          </p:nvSpPr>
          <p:spPr bwMode="auto">
            <a:xfrm>
              <a:off x="2430" y="3511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</p:txBody>
        </p:sp>
        <p:sp>
          <p:nvSpPr>
            <p:cNvPr id="10276" name="Rectangle 34"/>
            <p:cNvSpPr>
              <a:spLocks noChangeArrowheads="1"/>
            </p:cNvSpPr>
            <p:nvPr/>
          </p:nvSpPr>
          <p:spPr bwMode="auto">
            <a:xfrm>
              <a:off x="2650" y="3511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C2</a:t>
              </a:r>
            </a:p>
          </p:txBody>
        </p:sp>
        <p:sp>
          <p:nvSpPr>
            <p:cNvPr id="10277" name="Rectangle 35"/>
            <p:cNvSpPr>
              <a:spLocks noChangeArrowheads="1"/>
            </p:cNvSpPr>
            <p:nvPr/>
          </p:nvSpPr>
          <p:spPr bwMode="auto">
            <a:xfrm>
              <a:off x="2210" y="3722"/>
              <a:ext cx="215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S2</a:t>
              </a:r>
            </a:p>
          </p:txBody>
        </p:sp>
        <p:sp>
          <p:nvSpPr>
            <p:cNvPr id="10278" name="Rectangle 36"/>
            <p:cNvSpPr>
              <a:spLocks noChangeArrowheads="1"/>
            </p:cNvSpPr>
            <p:nvPr/>
          </p:nvSpPr>
          <p:spPr bwMode="auto">
            <a:xfrm>
              <a:off x="2430" y="3722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P1</a:t>
              </a:r>
            </a:p>
          </p:txBody>
        </p:sp>
        <p:sp>
          <p:nvSpPr>
            <p:cNvPr id="10279" name="Rectangle 37"/>
            <p:cNvSpPr>
              <a:spLocks noChangeArrowheads="1"/>
            </p:cNvSpPr>
            <p:nvPr/>
          </p:nvSpPr>
          <p:spPr bwMode="auto">
            <a:xfrm>
              <a:off x="2650" y="3722"/>
              <a:ext cx="214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C1</a:t>
              </a:r>
            </a:p>
          </p:txBody>
        </p:sp>
        <p:sp>
          <p:nvSpPr>
            <p:cNvPr id="10280" name="Rectangle 38"/>
            <p:cNvSpPr>
              <a:spLocks noChangeArrowheads="1"/>
            </p:cNvSpPr>
            <p:nvPr/>
          </p:nvSpPr>
          <p:spPr bwMode="auto">
            <a:xfrm>
              <a:off x="3847" y="3388"/>
              <a:ext cx="7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 latinLnBrk="0"/>
              <a:r>
                <a:rPr lang="ko-KR" altLang="en-US" sz="1400">
                  <a:latin typeface="굴림" charset="-127"/>
                </a:rPr>
                <a:t>두번째 조인</a:t>
              </a:r>
            </a:p>
          </p:txBody>
        </p:sp>
        <p:sp>
          <p:nvSpPr>
            <p:cNvPr id="10281" name="Rectangle 39"/>
            <p:cNvSpPr>
              <a:spLocks noChangeArrowheads="1"/>
            </p:cNvSpPr>
            <p:nvPr/>
          </p:nvSpPr>
          <p:spPr bwMode="auto">
            <a:xfrm>
              <a:off x="2374" y="263"/>
              <a:ext cx="3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SPC</a:t>
              </a:r>
            </a:p>
          </p:txBody>
        </p:sp>
        <p:sp>
          <p:nvSpPr>
            <p:cNvPr id="10282" name="Rectangle 40"/>
            <p:cNvSpPr>
              <a:spLocks noChangeArrowheads="1"/>
            </p:cNvSpPr>
            <p:nvPr/>
          </p:nvSpPr>
          <p:spPr bwMode="auto">
            <a:xfrm>
              <a:off x="1558" y="1513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SP</a:t>
              </a:r>
            </a:p>
          </p:txBody>
        </p:sp>
        <p:sp>
          <p:nvSpPr>
            <p:cNvPr id="10283" name="Rectangle 41"/>
            <p:cNvSpPr>
              <a:spLocks noChangeArrowheads="1"/>
            </p:cNvSpPr>
            <p:nvPr/>
          </p:nvSpPr>
          <p:spPr bwMode="auto">
            <a:xfrm>
              <a:off x="1918" y="1103"/>
              <a:ext cx="5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 latinLnBrk="0"/>
              <a:r>
                <a:rPr lang="ko-KR" altLang="en-US" sz="1400">
                  <a:latin typeface="굴림" charset="-127"/>
                </a:rPr>
                <a:t>프로젝션</a:t>
              </a:r>
            </a:p>
          </p:txBody>
        </p:sp>
        <p:sp>
          <p:nvSpPr>
            <p:cNvPr id="10284" name="Rectangle 42"/>
            <p:cNvSpPr>
              <a:spLocks noChangeArrowheads="1"/>
            </p:cNvSpPr>
            <p:nvPr/>
          </p:nvSpPr>
          <p:spPr bwMode="auto">
            <a:xfrm>
              <a:off x="2557" y="1510"/>
              <a:ext cx="2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PC</a:t>
              </a:r>
            </a:p>
          </p:txBody>
        </p:sp>
        <p:sp>
          <p:nvSpPr>
            <p:cNvPr id="10285" name="Rectangle 43"/>
            <p:cNvSpPr>
              <a:spLocks noChangeArrowheads="1"/>
            </p:cNvSpPr>
            <p:nvPr/>
          </p:nvSpPr>
          <p:spPr bwMode="auto">
            <a:xfrm>
              <a:off x="3593" y="1510"/>
              <a:ext cx="2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 latinLnBrk="0"/>
              <a:r>
                <a:rPr lang="en-US" altLang="ko-KR" sz="1400">
                  <a:latin typeface="굴림" charset="-127"/>
                </a:rPr>
                <a:t>CS</a:t>
              </a:r>
            </a:p>
          </p:txBody>
        </p:sp>
        <p:sp>
          <p:nvSpPr>
            <p:cNvPr id="10286" name="Rectangle 44"/>
            <p:cNvSpPr>
              <a:spLocks noChangeArrowheads="1"/>
            </p:cNvSpPr>
            <p:nvPr/>
          </p:nvSpPr>
          <p:spPr bwMode="auto">
            <a:xfrm>
              <a:off x="1667" y="3551"/>
              <a:ext cx="5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762000" latinLnBrk="0"/>
              <a:r>
                <a:rPr lang="ko-KR" altLang="en-US" sz="1400">
                  <a:latin typeface="굴림" charset="-127"/>
                </a:rPr>
                <a:t>부당투플</a:t>
              </a:r>
            </a:p>
          </p:txBody>
        </p:sp>
        <p:sp>
          <p:nvSpPr>
            <p:cNvPr id="10287" name="Line 48"/>
            <p:cNvSpPr>
              <a:spLocks noChangeShapeType="1"/>
            </p:cNvSpPr>
            <p:nvPr/>
          </p:nvSpPr>
          <p:spPr bwMode="auto">
            <a:xfrm flipV="1">
              <a:off x="2652" y="3648"/>
              <a:ext cx="129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8" name="Line 49"/>
            <p:cNvSpPr>
              <a:spLocks noChangeShapeType="1"/>
            </p:cNvSpPr>
            <p:nvPr/>
          </p:nvSpPr>
          <p:spPr bwMode="auto">
            <a:xfrm flipH="1">
              <a:off x="4092" y="2136"/>
              <a:ext cx="0" cy="1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9" name="Line 53"/>
            <p:cNvSpPr>
              <a:spLocks noChangeShapeType="1"/>
            </p:cNvSpPr>
            <p:nvPr/>
          </p:nvSpPr>
          <p:spPr bwMode="auto">
            <a:xfrm>
              <a:off x="2652" y="39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290" name="AutoShape 55"/>
            <p:cNvCxnSpPr>
              <a:cxnSpLocks noChangeShapeType="1"/>
              <a:stCxn id="10280" idx="2"/>
              <a:endCxn id="10247" idx="0"/>
            </p:cNvCxnSpPr>
            <p:nvPr/>
          </p:nvCxnSpPr>
          <p:spPr bwMode="auto">
            <a:xfrm rot="16200000" flipV="1">
              <a:off x="1958" y="1335"/>
              <a:ext cx="3327" cy="1164"/>
            </a:xfrm>
            <a:prstGeom prst="bentConnector5">
              <a:avLst>
                <a:gd name="adj1" fmla="val -4329"/>
                <a:gd name="adj2" fmla="val -72769"/>
                <a:gd name="adj3" fmla="val 1043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91" name="Line 56"/>
            <p:cNvSpPr>
              <a:spLocks noChangeShapeType="1"/>
            </p:cNvSpPr>
            <p:nvPr/>
          </p:nvSpPr>
          <p:spPr bwMode="auto">
            <a:xfrm rot="-5400000">
              <a:off x="410" y="3574"/>
              <a:ext cx="0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92" name="Text Box 57"/>
            <p:cNvSpPr txBox="1">
              <a:spLocks noChangeArrowheads="1"/>
            </p:cNvSpPr>
            <p:nvPr/>
          </p:nvSpPr>
          <p:spPr bwMode="auto">
            <a:xfrm>
              <a:off x="748" y="3389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1800"/>
                <a:t>프로젝션</a:t>
              </a:r>
            </a:p>
          </p:txBody>
        </p:sp>
        <p:sp>
          <p:nvSpPr>
            <p:cNvPr id="10293" name="Text Box 58"/>
            <p:cNvSpPr txBox="1">
              <a:spLocks noChangeArrowheads="1"/>
            </p:cNvSpPr>
            <p:nvPr/>
          </p:nvSpPr>
          <p:spPr bwMode="auto">
            <a:xfrm>
              <a:off x="844" y="365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1800"/>
                <a:t>조인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1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06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5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(2)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sz="2200" dirty="0" smtClean="0"/>
              <a:t>3-</a:t>
            </a:r>
            <a:r>
              <a:rPr lang="ko-KR" altLang="en-US" sz="2200" dirty="0" smtClean="0"/>
              <a:t>분해 </a:t>
            </a:r>
            <a:r>
              <a:rPr lang="ko-KR" altLang="en-US" sz="2200" dirty="0" err="1" smtClean="0"/>
              <a:t>릴레이션</a:t>
            </a:r>
            <a:endParaRPr lang="ko-KR" altLang="en-US" sz="2200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SPC</a:t>
            </a:r>
            <a:r>
              <a:rPr lang="ko-KR" altLang="en-US" sz="2000" dirty="0" smtClean="0"/>
              <a:t>가 세 개의 </a:t>
            </a:r>
            <a:r>
              <a:rPr lang="ko-KR" altLang="en-US" sz="2000" dirty="0" err="1" smtClean="0"/>
              <a:t>프로젝션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SP,PC,CS</a:t>
            </a:r>
            <a:r>
              <a:rPr lang="ko-KR" altLang="en-US" sz="2000" dirty="0" smtClean="0"/>
              <a:t>의 조인과 동등하다는 것은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sz="2000" dirty="0" smtClean="0"/>
              <a:t>    </a:t>
            </a:r>
            <a:r>
              <a:rPr lang="en-US" altLang="ko-KR" sz="2000" dirty="0" smtClean="0">
                <a:latin typeface="굴림" pitchFamily="50" charset="-127"/>
              </a:rPr>
              <a:t>(s1,p1) ∈ SP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굴림" pitchFamily="50" charset="-127"/>
              </a:rPr>
              <a:t>   (p1,c1) ∈ PC  =&gt; (s1,p1,c1) ∈ SPC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굴림" pitchFamily="50" charset="-127"/>
              </a:rPr>
              <a:t>   (c1,s1) ∈ CS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000" dirty="0" smtClean="0">
              <a:latin typeface="굴림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 smtClean="0"/>
              <a:t>즉 다음의 순환적 제약조건</a:t>
            </a:r>
            <a:r>
              <a:rPr lang="en-US" altLang="ko-KR" sz="2000" dirty="0" smtClean="0"/>
              <a:t>(3D)</a:t>
            </a:r>
            <a:r>
              <a:rPr lang="ko-KR" altLang="en-US" sz="2000" dirty="0" smtClean="0"/>
              <a:t>을 만족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ko-KR" altLang="en-US" sz="2000" dirty="0" smtClean="0">
                <a:latin typeface="굴림" pitchFamily="50" charset="-127"/>
              </a:rPr>
              <a:t>   </a:t>
            </a:r>
            <a:r>
              <a:rPr lang="en-US" altLang="ko-KR" sz="2000" dirty="0" smtClean="0">
                <a:latin typeface="굴림" pitchFamily="50" charset="-127"/>
              </a:rPr>
              <a:t>(</a:t>
            </a:r>
            <a:r>
              <a:rPr lang="en-US" altLang="ko-KR" sz="2000" u="sng" dirty="0" smtClean="0">
                <a:latin typeface="굴림" pitchFamily="50" charset="-127"/>
              </a:rPr>
              <a:t>s1,p1</a:t>
            </a:r>
            <a:r>
              <a:rPr lang="en-US" altLang="ko-KR" sz="2000" dirty="0" smtClean="0">
                <a:latin typeface="굴림" pitchFamily="50" charset="-127"/>
              </a:rPr>
              <a:t>,c2) ∈  SPC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굴림" pitchFamily="50" charset="-127"/>
              </a:rPr>
              <a:t>   (s2,</a:t>
            </a:r>
            <a:r>
              <a:rPr lang="en-US" altLang="ko-KR" sz="2000" u="sng" dirty="0" smtClean="0">
                <a:latin typeface="굴림" pitchFamily="50" charset="-127"/>
              </a:rPr>
              <a:t>p1,c1</a:t>
            </a:r>
            <a:r>
              <a:rPr lang="en-US" altLang="ko-KR" sz="2000" dirty="0" smtClean="0">
                <a:latin typeface="굴림" pitchFamily="50" charset="-127"/>
              </a:rPr>
              <a:t>) ∈  SPC  =&gt; (s1,p1,c1) ∈  SPC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ko-KR" sz="2000" dirty="0" smtClean="0">
                <a:latin typeface="굴림" pitchFamily="50" charset="-127"/>
              </a:rPr>
              <a:t>   (</a:t>
            </a:r>
            <a:r>
              <a:rPr lang="en-US" altLang="ko-KR" sz="2000" u="sng" dirty="0" smtClean="0">
                <a:latin typeface="굴림" pitchFamily="50" charset="-127"/>
              </a:rPr>
              <a:t>s1</a:t>
            </a:r>
            <a:r>
              <a:rPr lang="en-US" altLang="ko-KR" sz="2000" dirty="0" smtClean="0">
                <a:latin typeface="굴림" pitchFamily="50" charset="-127"/>
              </a:rPr>
              <a:t>,p2,</a:t>
            </a:r>
            <a:r>
              <a:rPr lang="en-US" altLang="ko-KR" sz="2000" u="sng" dirty="0" smtClean="0">
                <a:latin typeface="굴림" pitchFamily="50" charset="-127"/>
              </a:rPr>
              <a:t>c1</a:t>
            </a:r>
            <a:r>
              <a:rPr lang="en-US" altLang="ko-KR" sz="2000" dirty="0" smtClean="0">
                <a:latin typeface="굴림" pitchFamily="50" charset="-127"/>
              </a:rPr>
              <a:t>) ∈  SPC</a:t>
            </a:r>
            <a:endParaRPr lang="en-US" altLang="ko-KR" sz="2000" u="sng" dirty="0" smtClean="0">
              <a:latin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000" u="sng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ko-KR" sz="2000" dirty="0" smtClean="0"/>
              <a:t> SPC : 3-</a:t>
            </a:r>
            <a:r>
              <a:rPr lang="ko-KR" altLang="en-US" sz="2000" dirty="0" smtClean="0"/>
              <a:t>분해 </a:t>
            </a:r>
            <a:r>
              <a:rPr lang="ko-KR" altLang="en-US" sz="2000" dirty="0" err="1" smtClean="0"/>
              <a:t>릴레이션</a:t>
            </a:r>
            <a:endParaRPr lang="ko-KR" alt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sz="2000" dirty="0" smtClean="0"/>
              <a:t>             </a:t>
            </a:r>
            <a:r>
              <a:rPr lang="en-US" altLang="ko-KR" sz="2000" dirty="0" smtClean="0"/>
              <a:t>: 3D </a:t>
            </a:r>
            <a:r>
              <a:rPr lang="ko-KR" altLang="en-US" sz="2000" dirty="0" smtClean="0"/>
              <a:t>제약조건을 만족</a:t>
            </a:r>
            <a:r>
              <a:rPr lang="en-US" altLang="ko-KR" sz="2000" dirty="0" smtClean="0"/>
              <a:t>(</a:t>
            </a:r>
            <a:r>
              <a:rPr lang="en-US" altLang="ko-KR" sz="2000" b="1" u="sng" dirty="0" smtClean="0">
                <a:solidFill>
                  <a:srgbClr val="0070C0"/>
                </a:solidFill>
              </a:rPr>
              <a:t>3-</a:t>
            </a:r>
            <a:r>
              <a:rPr lang="ko-KR" altLang="en-US" sz="2000" b="1" u="sng" dirty="0" smtClean="0">
                <a:solidFill>
                  <a:srgbClr val="0070C0"/>
                </a:solidFill>
              </a:rPr>
              <a:t>분해</a:t>
            </a:r>
            <a:r>
              <a:rPr lang="en-US" altLang="ko-KR" sz="2000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u="sng" dirty="0" smtClean="0">
                <a:solidFill>
                  <a:srgbClr val="0070C0"/>
                </a:solidFill>
              </a:rPr>
              <a:t>후 전체 테이블을 조인하면 순환적 관계의 연결된 값</a:t>
            </a:r>
            <a:r>
              <a:rPr lang="en-US" altLang="ko-KR" sz="2000" b="1" u="sng" dirty="0" smtClean="0">
                <a:solidFill>
                  <a:srgbClr val="0070C0"/>
                </a:solidFill>
              </a:rPr>
              <a:t>((s1,p1), (p1,c1), (c1,s1)) </a:t>
            </a:r>
            <a:r>
              <a:rPr lang="ko-KR" altLang="en-US" sz="2000" b="1" u="sng" dirty="0" smtClean="0">
                <a:solidFill>
                  <a:srgbClr val="0070C0"/>
                </a:solidFill>
              </a:rPr>
              <a:t>은 원래 테이블에 값 </a:t>
            </a:r>
            <a:r>
              <a:rPr lang="en-US" altLang="ko-KR" sz="2000" b="1" u="sng" dirty="0" smtClean="0">
                <a:solidFill>
                  <a:srgbClr val="0070C0"/>
                </a:solidFill>
              </a:rPr>
              <a:t>(s1,p1,c1) </a:t>
            </a:r>
            <a:r>
              <a:rPr lang="ko-KR" altLang="en-US" sz="2000" b="1" u="sng" dirty="0" smtClean="0">
                <a:solidFill>
                  <a:srgbClr val="0070C0"/>
                </a:solidFill>
              </a:rPr>
              <a:t>으로 존재함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</p:txBody>
      </p:sp>
      <p:sp>
        <p:nvSpPr>
          <p:cNvPr id="4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99064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31540" y="1502519"/>
            <a:ext cx="8412497" cy="5256851"/>
            <a:chOff x="566555" y="1538790"/>
            <a:chExt cx="8412497" cy="52568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555" y="1538790"/>
              <a:ext cx="4595315" cy="52568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8433" y="6129300"/>
              <a:ext cx="3820619" cy="296500"/>
            </a:xfrm>
            <a:prstGeom prst="rect">
              <a:avLst/>
            </a:prstGeom>
          </p:spPr>
        </p:pic>
      </p:grpSp>
      <p:sp>
        <p:nvSpPr>
          <p:cNvPr id="6" name="모서리가 둥근 사각형 설명선 5"/>
          <p:cNvSpPr/>
          <p:nvPr/>
        </p:nvSpPr>
        <p:spPr>
          <a:xfrm>
            <a:off x="4940259" y="3158970"/>
            <a:ext cx="3986935" cy="855095"/>
          </a:xfrm>
          <a:prstGeom prst="wedgeRoundRectCallout">
            <a:avLst>
              <a:gd name="adj1" fmla="val -44672"/>
              <a:gd name="adj2" fmla="val 10014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릴레이션과</a:t>
            </a:r>
            <a:r>
              <a:rPr lang="ko-KR" altLang="en-US" sz="1600" dirty="0" smtClean="0">
                <a:solidFill>
                  <a:schemeClr val="tx1"/>
                </a:solidFill>
              </a:rPr>
              <a:t> 이벤트참여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모두 제 </a:t>
            </a:r>
            <a:r>
              <a:rPr lang="en-US" altLang="ko-KR" sz="1600" dirty="0" smtClean="0">
                <a:solidFill>
                  <a:schemeClr val="tx1"/>
                </a:solidFill>
              </a:rPr>
              <a:t>2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정규형에 속함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06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5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(3)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90000"/>
              </a:lnSpc>
              <a:defRPr/>
            </a:pPr>
            <a:r>
              <a:rPr lang="en-US" altLang="ko-KR" smtClean="0"/>
              <a:t>n-</a:t>
            </a:r>
            <a:r>
              <a:rPr lang="ko-KR" altLang="en-US" smtClean="0"/>
              <a:t>분해 릴레이션</a:t>
            </a:r>
            <a:r>
              <a:rPr lang="en-US" altLang="ko-KR" smtClean="0"/>
              <a:t>(n&gt;2)</a:t>
            </a:r>
          </a:p>
          <a:p>
            <a:pPr lvl="1">
              <a:lnSpc>
                <a:spcPct val="190000"/>
              </a:lnSpc>
              <a:defRPr/>
            </a:pPr>
            <a:r>
              <a:rPr lang="en-US" altLang="ko-KR" smtClean="0"/>
              <a:t>n</a:t>
            </a:r>
            <a:r>
              <a:rPr lang="ko-KR" altLang="en-US" smtClean="0"/>
              <a:t>개의 프로젝션으로만 무손실 분해될 수 있으며 </a:t>
            </a:r>
            <a:r>
              <a:rPr lang="en-US" altLang="ko-KR" smtClean="0"/>
              <a:t>m(m&lt;n)</a:t>
            </a:r>
            <a:r>
              <a:rPr lang="ko-KR" altLang="en-US" smtClean="0"/>
              <a:t>개의 프로젝션으로는 무손실 분해가 불가능한 릴레이션</a:t>
            </a:r>
          </a:p>
          <a:p>
            <a:pPr lvl="1">
              <a:defRPr/>
            </a:pPr>
            <a:endParaRPr lang="en-US" altLang="ko-KR" smtClean="0"/>
          </a:p>
        </p:txBody>
      </p:sp>
      <p:sp>
        <p:nvSpPr>
          <p:cNvPr id="4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6"/>
          <p:cNvGrpSpPr>
            <a:grpSpLocks/>
          </p:cNvGrpSpPr>
          <p:nvPr/>
        </p:nvGrpSpPr>
        <p:grpSpPr bwMode="auto">
          <a:xfrm>
            <a:off x="8067675" y="3019425"/>
            <a:ext cx="381000" cy="0"/>
            <a:chOff x="1872" y="3888"/>
            <a:chExt cx="240" cy="0"/>
          </a:xfrm>
        </p:grpSpPr>
        <p:sp>
          <p:nvSpPr>
            <p:cNvPr id="13317" name="Line 7"/>
            <p:cNvSpPr>
              <a:spLocks noChangeShapeType="1"/>
            </p:cNvSpPr>
            <p:nvPr/>
          </p:nvSpPr>
          <p:spPr bwMode="auto">
            <a:xfrm>
              <a:off x="1872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18" name="Line 8"/>
            <p:cNvSpPr>
              <a:spLocks noChangeShapeType="1"/>
            </p:cNvSpPr>
            <p:nvPr/>
          </p:nvSpPr>
          <p:spPr bwMode="auto">
            <a:xfrm>
              <a:off x="1968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137" name="Rectangle 9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06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5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(4)</a:t>
            </a:r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>
              <a:defRPr/>
            </a:pPr>
            <a:r>
              <a:rPr lang="ko-KR" altLang="en-US" sz="2200" dirty="0" smtClean="0"/>
              <a:t>조인 종속</a:t>
            </a:r>
            <a:r>
              <a:rPr lang="en-US" altLang="ko-KR" sz="2200" dirty="0" smtClean="0"/>
              <a:t>(JD, Join Dependency)</a:t>
            </a:r>
          </a:p>
          <a:p>
            <a:pPr lvl="1">
              <a:defRPr/>
            </a:pP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이 그의 </a:t>
            </a:r>
            <a:r>
              <a:rPr lang="ko-KR" altLang="en-US" sz="2000" dirty="0" err="1" smtClean="0"/>
              <a:t>프로젝션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A, B, ..., Z</a:t>
            </a:r>
            <a:r>
              <a:rPr lang="ko-KR" altLang="en-US" sz="2000" dirty="0" smtClean="0"/>
              <a:t>의 조인과 동일하면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JD *(A, B, ..., Z)</a:t>
            </a:r>
            <a:r>
              <a:rPr lang="ko-KR" altLang="en-US" sz="2000" dirty="0" smtClean="0"/>
              <a:t>을 만족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이때 </a:t>
            </a:r>
            <a:r>
              <a:rPr lang="en-US" altLang="ko-KR" sz="2000" dirty="0" smtClean="0"/>
              <a:t>A,B,...,Z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애트리뷰트들에</a:t>
            </a:r>
            <a:r>
              <a:rPr lang="ko-KR" altLang="en-US" sz="2000" dirty="0" smtClean="0"/>
              <a:t> 대한 부분 집합</a:t>
            </a:r>
            <a:r>
              <a:rPr lang="en-US" altLang="ko-KR" sz="2000" dirty="0" smtClean="0"/>
              <a:t>.</a:t>
            </a:r>
          </a:p>
          <a:p>
            <a:pPr>
              <a:defRPr/>
            </a:pPr>
            <a:endParaRPr lang="en-US" altLang="ko-KR" sz="2200" dirty="0" smtClean="0"/>
          </a:p>
          <a:p>
            <a:pPr lvl="1">
              <a:defRPr/>
            </a:pPr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R(A,B,C)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JD *(AB,AC)</a:t>
            </a:r>
            <a:r>
              <a:rPr lang="ko-KR" altLang="en-US" sz="2000" dirty="0" smtClean="0"/>
              <a:t>을 만족하면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한쌍의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MVD A          B | C</a:t>
            </a:r>
            <a:r>
              <a:rPr lang="ko-KR" altLang="en-US" sz="2000" dirty="0" smtClean="0"/>
              <a:t>도 성립</a:t>
            </a:r>
            <a:r>
              <a:rPr lang="en-US" altLang="ko-KR" sz="2000" dirty="0" smtClean="0"/>
              <a:t>.</a:t>
            </a:r>
          </a:p>
          <a:p>
            <a:pPr>
              <a:defRPr/>
            </a:pPr>
            <a:endParaRPr lang="en-US" altLang="ko-KR" sz="2200" dirty="0" smtClean="0"/>
          </a:p>
          <a:p>
            <a:pPr lvl="1">
              <a:defRPr/>
            </a:pPr>
            <a:r>
              <a:rPr lang="en-US" altLang="ko-KR" sz="2000" dirty="0" smtClean="0"/>
              <a:t>JD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MVD</a:t>
            </a:r>
            <a:r>
              <a:rPr lang="ko-KR" altLang="en-US" sz="2000" dirty="0" smtClean="0"/>
              <a:t>의 일반형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3-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분해</a:t>
            </a:r>
            <a:r>
              <a:rPr lang="en-US" altLang="ko-KR" sz="2000" dirty="0" smtClean="0"/>
              <a:t>),  MVD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JD</a:t>
            </a:r>
            <a:r>
              <a:rPr lang="ko-KR" altLang="en-US" sz="2000" dirty="0" smtClean="0"/>
              <a:t>의 특별한 경우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2-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분해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SPC </a:t>
            </a:r>
            <a:r>
              <a:rPr lang="ko-KR" altLang="en-US" sz="2000" dirty="0" err="1" smtClean="0"/>
              <a:t>릴레이션은</a:t>
            </a:r>
            <a:endParaRPr lang="ko-KR" altLang="en-US" sz="2000" dirty="0" smtClean="0"/>
          </a:p>
          <a:p>
            <a:pPr lvl="2">
              <a:defRPr/>
            </a:pPr>
            <a:r>
              <a:rPr lang="en-US" altLang="ko-KR" sz="1800" dirty="0" smtClean="0"/>
              <a:t>JD *(SP, PC, CS)</a:t>
            </a:r>
            <a:r>
              <a:rPr lang="ko-KR" altLang="en-US" sz="1800" dirty="0" smtClean="0"/>
              <a:t>를 만족</a:t>
            </a:r>
          </a:p>
          <a:p>
            <a:pPr lvl="2">
              <a:defRPr/>
            </a:pPr>
            <a:r>
              <a:rPr lang="en-US" altLang="ko-KR" sz="1800" dirty="0" smtClean="0"/>
              <a:t>3-</a:t>
            </a:r>
            <a:r>
              <a:rPr lang="ko-KR" altLang="en-US" sz="1800" dirty="0" smtClean="0"/>
              <a:t>분해 </a:t>
            </a:r>
            <a:r>
              <a:rPr lang="ko-KR" altLang="en-US" sz="1800" dirty="0" err="1" smtClean="0"/>
              <a:t>릴레이션</a:t>
            </a:r>
            <a:endParaRPr lang="ko-KR" altLang="en-US" sz="1800" dirty="0" smtClean="0"/>
          </a:p>
          <a:p>
            <a:pPr lvl="2">
              <a:defRPr/>
            </a:pPr>
            <a:endParaRPr lang="ko-KR" altLang="en-US" sz="1800" dirty="0" smtClean="0"/>
          </a:p>
          <a:p>
            <a:pPr lvl="1">
              <a:defRPr/>
            </a:pPr>
            <a:r>
              <a:rPr lang="en-US" altLang="ko-KR" sz="2000" dirty="0" smtClean="0"/>
              <a:t>JD</a:t>
            </a:r>
            <a:r>
              <a:rPr lang="ko-KR" altLang="en-US" sz="2000" dirty="0" smtClean="0"/>
              <a:t>를 만족하는 </a:t>
            </a:r>
            <a:r>
              <a:rPr lang="en-US" altLang="ko-KR" sz="2000" dirty="0" smtClean="0"/>
              <a:t>n-</a:t>
            </a:r>
            <a:r>
              <a:rPr lang="ko-KR" altLang="en-US" sz="2000" dirty="0" smtClean="0"/>
              <a:t>분해 </a:t>
            </a:r>
            <a:r>
              <a:rPr lang="ko-KR" altLang="en-US" sz="2000" dirty="0" err="1" smtClean="0"/>
              <a:t>릴레이션은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</a:t>
            </a:r>
            <a:r>
              <a:rPr lang="ko-KR" altLang="en-US" sz="2000" dirty="0" err="1" smtClean="0"/>
              <a:t>프로젝션으로</a:t>
            </a:r>
            <a:r>
              <a:rPr lang="ko-KR" altLang="en-US" sz="2000" dirty="0" smtClean="0"/>
              <a:t> 분해해야 함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06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5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(5)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 err="1" smtClean="0"/>
              <a:t>릴레이션에서의</a:t>
            </a:r>
            <a:r>
              <a:rPr lang="ko-KR" altLang="en-US" dirty="0" smtClean="0"/>
              <a:t> 갱신이상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dirty="0" smtClean="0"/>
              <a:t>① 삽입이상</a:t>
            </a:r>
          </a:p>
          <a:p>
            <a:pPr lvl="2">
              <a:lnSpc>
                <a:spcPct val="130000"/>
              </a:lnSpc>
              <a:defRPr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(S2,P1,C1)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삽입시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(S1,P1,C1)</a:t>
            </a:r>
            <a:r>
              <a:rPr lang="ko-KR" altLang="en-US" dirty="0" smtClean="0"/>
              <a:t>의 삽입 필요</a:t>
            </a:r>
          </a:p>
          <a:p>
            <a:pPr lvl="2">
              <a:lnSpc>
                <a:spcPct val="130000"/>
              </a:lnSpc>
              <a:defRPr/>
            </a:pPr>
            <a:r>
              <a:rPr lang="ko-KR" altLang="en-US" dirty="0" smtClean="0"/>
              <a:t>역은 성립 않음</a:t>
            </a:r>
          </a:p>
        </p:txBody>
      </p:sp>
      <p:grpSp>
        <p:nvGrpSpPr>
          <p:cNvPr id="14340" name="Group 39"/>
          <p:cNvGrpSpPr>
            <a:grpSpLocks/>
          </p:cNvGrpSpPr>
          <p:nvPr/>
        </p:nvGrpSpPr>
        <p:grpSpPr bwMode="auto">
          <a:xfrm>
            <a:off x="1350963" y="3854450"/>
            <a:ext cx="3373437" cy="946150"/>
            <a:chOff x="851" y="2428"/>
            <a:chExt cx="2125" cy="596"/>
          </a:xfrm>
        </p:grpSpPr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1392" y="244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SK</a:t>
              </a:r>
            </a:p>
          </p:txBody>
        </p:sp>
        <p:sp>
          <p:nvSpPr>
            <p:cNvPr id="14346" name="Rectangle 7"/>
            <p:cNvSpPr>
              <a:spLocks noChangeArrowheads="1"/>
            </p:cNvSpPr>
            <p:nvPr/>
          </p:nvSpPr>
          <p:spPr bwMode="auto">
            <a:xfrm>
              <a:off x="1920" y="244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PK</a:t>
              </a:r>
            </a:p>
          </p:txBody>
        </p:sp>
        <p:sp>
          <p:nvSpPr>
            <p:cNvPr id="14347" name="Rectangle 8"/>
            <p:cNvSpPr>
              <a:spLocks noChangeArrowheads="1"/>
            </p:cNvSpPr>
            <p:nvPr/>
          </p:nvSpPr>
          <p:spPr bwMode="auto">
            <a:xfrm>
              <a:off x="2448" y="244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CK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392" y="2640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u="sng"/>
                <a:t>S1</a:t>
              </a: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920" y="2640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u="sng"/>
                <a:t>P1</a:t>
              </a:r>
            </a:p>
          </p:txBody>
        </p:sp>
        <p:sp>
          <p:nvSpPr>
            <p:cNvPr id="14350" name="Rectangle 11"/>
            <p:cNvSpPr>
              <a:spLocks noChangeArrowheads="1"/>
            </p:cNvSpPr>
            <p:nvPr/>
          </p:nvSpPr>
          <p:spPr bwMode="auto">
            <a:xfrm>
              <a:off x="2448" y="2640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C2</a:t>
              </a:r>
            </a:p>
          </p:txBody>
        </p:sp>
        <p:sp>
          <p:nvSpPr>
            <p:cNvPr id="14351" name="Rectangle 12"/>
            <p:cNvSpPr>
              <a:spLocks noChangeArrowheads="1"/>
            </p:cNvSpPr>
            <p:nvPr/>
          </p:nvSpPr>
          <p:spPr bwMode="auto">
            <a:xfrm>
              <a:off x="1392" y="2832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u="sng"/>
                <a:t>S1</a:t>
              </a:r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1920" y="2832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P2</a:t>
              </a:r>
            </a:p>
          </p:txBody>
        </p:sp>
        <p:sp>
          <p:nvSpPr>
            <p:cNvPr id="14353" name="Rectangle 14"/>
            <p:cNvSpPr>
              <a:spLocks noChangeArrowheads="1"/>
            </p:cNvSpPr>
            <p:nvPr/>
          </p:nvSpPr>
          <p:spPr bwMode="auto">
            <a:xfrm>
              <a:off x="2448" y="2832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u="sng"/>
                <a:t>C1</a:t>
              </a:r>
            </a:p>
          </p:txBody>
        </p:sp>
        <p:sp>
          <p:nvSpPr>
            <p:cNvPr id="14354" name="Line 30"/>
            <p:cNvSpPr>
              <a:spLocks noChangeShapeType="1"/>
            </p:cNvSpPr>
            <p:nvPr/>
          </p:nvSpPr>
          <p:spPr bwMode="auto">
            <a:xfrm>
              <a:off x="1392" y="26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5" name="Line 31"/>
            <p:cNvSpPr>
              <a:spLocks noChangeShapeType="1"/>
            </p:cNvSpPr>
            <p:nvPr/>
          </p:nvSpPr>
          <p:spPr bwMode="auto">
            <a:xfrm>
              <a:off x="2448" y="26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Line 32"/>
            <p:cNvSpPr>
              <a:spLocks noChangeShapeType="1"/>
            </p:cNvSpPr>
            <p:nvPr/>
          </p:nvSpPr>
          <p:spPr bwMode="auto">
            <a:xfrm>
              <a:off x="2976" y="26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7" name="Line 33"/>
            <p:cNvSpPr>
              <a:spLocks noChangeShapeType="1"/>
            </p:cNvSpPr>
            <p:nvPr/>
          </p:nvSpPr>
          <p:spPr bwMode="auto">
            <a:xfrm>
              <a:off x="1392" y="264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8" name="Line 34"/>
            <p:cNvSpPr>
              <a:spLocks noChangeShapeType="1"/>
            </p:cNvSpPr>
            <p:nvPr/>
          </p:nvSpPr>
          <p:spPr bwMode="auto">
            <a:xfrm>
              <a:off x="1392" y="302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9" name="Line 37"/>
            <p:cNvSpPr>
              <a:spLocks noChangeShapeType="1"/>
            </p:cNvSpPr>
            <p:nvPr/>
          </p:nvSpPr>
          <p:spPr bwMode="auto">
            <a:xfrm>
              <a:off x="1920" y="26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0" name="Text Box 38"/>
            <p:cNvSpPr txBox="1">
              <a:spLocks noChangeArrowheads="1"/>
            </p:cNvSpPr>
            <p:nvPr/>
          </p:nvSpPr>
          <p:spPr bwMode="auto">
            <a:xfrm>
              <a:off x="851" y="2428"/>
              <a:ext cx="3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1800"/>
                <a:t>SPC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19790" y="4933950"/>
            <a:ext cx="32172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0070C0"/>
                </a:solidFill>
                <a:ea typeface="굴림" pitchFamily="50" charset="-127"/>
              </a:rPr>
              <a:t>   S2   </a:t>
            </a:r>
            <a:r>
              <a:rPr lang="en-US" altLang="ko-KR" sz="2100" b="1" dirty="0" smtClean="0">
                <a:solidFill>
                  <a:srgbClr val="0070C0"/>
                </a:solidFill>
                <a:ea typeface="굴림" pitchFamily="50" charset="-127"/>
              </a:rPr>
              <a:t>   </a:t>
            </a:r>
            <a:r>
              <a:rPr lang="en-US" altLang="ko-KR" sz="2100" b="1" u="sng" dirty="0">
                <a:solidFill>
                  <a:srgbClr val="0070C0"/>
                </a:solidFill>
                <a:ea typeface="굴림" pitchFamily="50" charset="-127"/>
              </a:rPr>
              <a:t>P1</a:t>
            </a:r>
            <a:r>
              <a:rPr lang="en-US" altLang="ko-KR" sz="2100" b="1" dirty="0">
                <a:solidFill>
                  <a:srgbClr val="0070C0"/>
                </a:solidFill>
                <a:ea typeface="굴림" pitchFamily="50" charset="-127"/>
              </a:rPr>
              <a:t> </a:t>
            </a:r>
            <a:r>
              <a:rPr lang="en-US" altLang="ko-KR" sz="2100" b="1" dirty="0" smtClean="0">
                <a:solidFill>
                  <a:srgbClr val="0070C0"/>
                </a:solidFill>
                <a:ea typeface="굴림" pitchFamily="50" charset="-127"/>
              </a:rPr>
              <a:t>    </a:t>
            </a:r>
            <a:r>
              <a:rPr lang="en-US" altLang="ko-KR" sz="2100" b="1" u="sng" dirty="0">
                <a:solidFill>
                  <a:srgbClr val="0070C0"/>
                </a:solidFill>
                <a:ea typeface="굴림" pitchFamily="50" charset="-127"/>
              </a:rPr>
              <a:t>C1</a:t>
            </a:r>
            <a:endParaRPr lang="ko-KR" altLang="en-US" sz="2100" b="1" u="sng" dirty="0">
              <a:solidFill>
                <a:srgbClr val="0070C0"/>
              </a:solidFill>
              <a:ea typeface="굴림" pitchFamily="50" charset="-127"/>
            </a:endParaRPr>
          </a:p>
        </p:txBody>
      </p:sp>
      <p:sp>
        <p:nvSpPr>
          <p:cNvPr id="14342" name="직사각형 21"/>
          <p:cNvSpPr>
            <a:spLocks noChangeArrowheads="1"/>
          </p:cNvSpPr>
          <p:nvPr/>
        </p:nvSpPr>
        <p:spPr bwMode="auto">
          <a:xfrm>
            <a:off x="2119791" y="5589588"/>
            <a:ext cx="32172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2100" b="1" dirty="0">
                <a:solidFill>
                  <a:srgbClr val="C00000"/>
                </a:solidFill>
              </a:rPr>
              <a:t>   S1  </a:t>
            </a:r>
            <a:r>
              <a:rPr lang="en-US" altLang="ko-KR" sz="21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2100" b="1" dirty="0">
                <a:solidFill>
                  <a:srgbClr val="C00000"/>
                </a:solidFill>
              </a:rPr>
              <a:t>P1   </a:t>
            </a:r>
            <a:r>
              <a:rPr lang="en-US" altLang="ko-KR" sz="21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100" b="1" dirty="0">
                <a:solidFill>
                  <a:srgbClr val="C00000"/>
                </a:solidFill>
              </a:rPr>
              <a:t>C1</a:t>
            </a:r>
            <a:endParaRPr lang="ko-KR" altLang="en-US" sz="2100" b="1" dirty="0">
              <a:solidFill>
                <a:srgbClr val="C00000"/>
              </a:solidFill>
            </a:endParaRPr>
          </a:p>
        </p:txBody>
      </p:sp>
      <p:sp>
        <p:nvSpPr>
          <p:cNvPr id="14343" name="오른쪽 화살표 2"/>
          <p:cNvSpPr>
            <a:spLocks noChangeArrowheads="1"/>
          </p:cNvSpPr>
          <p:nvPr/>
        </p:nvSpPr>
        <p:spPr bwMode="auto">
          <a:xfrm>
            <a:off x="1254252" y="5614485"/>
            <a:ext cx="762000" cy="287338"/>
          </a:xfrm>
          <a:prstGeom prst="rightArrow">
            <a:avLst>
              <a:gd name="adj1" fmla="val 50000"/>
              <a:gd name="adj2" fmla="val 498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106615" y="5319210"/>
            <a:ext cx="1074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b="1">
                <a:latin typeface="새굴림" pitchFamily="18" charset="-127"/>
                <a:ea typeface="새굴림" pitchFamily="18" charset="-127"/>
              </a:rPr>
              <a:t>추가 삽입</a:t>
            </a:r>
          </a:p>
        </p:txBody>
      </p:sp>
      <p:sp>
        <p:nvSpPr>
          <p:cNvPr id="25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06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5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(6)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갱신이상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con’t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dirty="0" smtClean="0"/>
              <a:t>② </a:t>
            </a:r>
            <a:r>
              <a:rPr lang="ko-KR" altLang="en-US" dirty="0" smtClean="0"/>
              <a:t>삭제이상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(S1,P1,C1)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투플</a:t>
            </a:r>
            <a:r>
              <a:rPr lang="ko-KR" altLang="en-US" dirty="0" smtClean="0"/>
              <a:t> 중 어느 하나를 함께 삭제하여야 함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 smtClean="0"/>
              <a:t>(S2,P1,C1)</a:t>
            </a:r>
            <a:r>
              <a:rPr lang="ko-KR" altLang="en-US" dirty="0" smtClean="0"/>
              <a:t>의 삭제는 이상 없이 가능</a:t>
            </a:r>
          </a:p>
          <a:p>
            <a:pPr>
              <a:lnSpc>
                <a:spcPct val="90000"/>
              </a:lnSpc>
              <a:defRPr/>
            </a:pPr>
            <a:endParaRPr lang="ko-KR" altLang="en-US" dirty="0" smtClean="0"/>
          </a:p>
          <a:p>
            <a:pPr>
              <a:lnSpc>
                <a:spcPct val="90000"/>
              </a:lnSpc>
              <a:defRPr/>
            </a:pPr>
            <a:endParaRPr lang="ko-KR" altLang="en-US" dirty="0" smtClean="0"/>
          </a:p>
          <a:p>
            <a:pPr>
              <a:lnSpc>
                <a:spcPct val="90000"/>
              </a:lnSpc>
              <a:defRPr/>
            </a:pPr>
            <a:endParaRPr lang="ko-KR" altLang="en-US" dirty="0" smtClean="0"/>
          </a:p>
          <a:p>
            <a:pPr>
              <a:lnSpc>
                <a:spcPct val="90000"/>
              </a:lnSpc>
              <a:defRPr/>
            </a:pPr>
            <a:endParaRPr lang="ko-KR" altLang="en-US" dirty="0" smtClean="0"/>
          </a:p>
          <a:p>
            <a:pPr>
              <a:lnSpc>
                <a:spcPct val="90000"/>
              </a:lnSpc>
              <a:defRPr/>
            </a:pPr>
            <a:endParaRPr lang="ko-KR" alt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ko-KR" alt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이상의 원인 </a:t>
            </a:r>
            <a:r>
              <a:rPr lang="en-US" altLang="ko-KR" dirty="0" smtClean="0"/>
              <a:t>: SPC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3-</a:t>
            </a:r>
            <a:r>
              <a:rPr lang="ko-KR" altLang="en-US" dirty="0" smtClean="0"/>
              <a:t>분해 </a:t>
            </a:r>
            <a:r>
              <a:rPr lang="ko-KR" altLang="en-US" dirty="0" err="1" smtClean="0"/>
              <a:t>릴레이션</a:t>
            </a:r>
            <a:endParaRPr lang="ko-KR" alt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이상의 해결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SPC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3-</a:t>
            </a:r>
            <a:r>
              <a:rPr lang="ko-KR" altLang="en-US" dirty="0" smtClean="0"/>
              <a:t>분해함</a:t>
            </a:r>
          </a:p>
        </p:txBody>
      </p:sp>
      <p:grpSp>
        <p:nvGrpSpPr>
          <p:cNvPr id="15364" name="Group 28"/>
          <p:cNvGrpSpPr>
            <a:grpSpLocks/>
          </p:cNvGrpSpPr>
          <p:nvPr/>
        </p:nvGrpSpPr>
        <p:grpSpPr bwMode="auto">
          <a:xfrm>
            <a:off x="2133600" y="3124200"/>
            <a:ext cx="3200400" cy="1524000"/>
            <a:chOff x="1680" y="1872"/>
            <a:chExt cx="2016" cy="960"/>
          </a:xfrm>
        </p:grpSpPr>
        <p:sp>
          <p:nvSpPr>
            <p:cNvPr id="15365" name="Rectangle 7"/>
            <p:cNvSpPr>
              <a:spLocks noChangeArrowheads="1"/>
            </p:cNvSpPr>
            <p:nvPr/>
          </p:nvSpPr>
          <p:spPr bwMode="auto">
            <a:xfrm>
              <a:off x="2112" y="2064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S1</a:t>
              </a:r>
            </a:p>
          </p:txBody>
        </p:sp>
        <p:sp>
          <p:nvSpPr>
            <p:cNvPr id="15366" name="Rectangle 8"/>
            <p:cNvSpPr>
              <a:spLocks noChangeArrowheads="1"/>
            </p:cNvSpPr>
            <p:nvPr/>
          </p:nvSpPr>
          <p:spPr bwMode="auto">
            <a:xfrm>
              <a:off x="2640" y="2064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P1</a:t>
              </a:r>
            </a:p>
          </p:txBody>
        </p:sp>
        <p:sp>
          <p:nvSpPr>
            <p:cNvPr id="15367" name="Rectangle 9"/>
            <p:cNvSpPr>
              <a:spLocks noChangeArrowheads="1"/>
            </p:cNvSpPr>
            <p:nvPr/>
          </p:nvSpPr>
          <p:spPr bwMode="auto">
            <a:xfrm>
              <a:off x="3168" y="2064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C2</a:t>
              </a:r>
            </a:p>
          </p:txBody>
        </p: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2112" y="2256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S1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>
              <a:off x="2640" y="2256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P2</a:t>
              </a:r>
            </a:p>
          </p:txBody>
        </p:sp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3168" y="2256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C1</a:t>
              </a:r>
            </a:p>
          </p:txBody>
        </p:sp>
        <p:sp>
          <p:nvSpPr>
            <p:cNvPr id="15371" name="Rectangle 13"/>
            <p:cNvSpPr>
              <a:spLocks noChangeArrowheads="1"/>
            </p:cNvSpPr>
            <p:nvPr/>
          </p:nvSpPr>
          <p:spPr bwMode="auto">
            <a:xfrm>
              <a:off x="2112" y="2448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S2</a:t>
              </a:r>
            </a:p>
          </p:txBody>
        </p:sp>
        <p:sp>
          <p:nvSpPr>
            <p:cNvPr id="15372" name="Rectangle 14"/>
            <p:cNvSpPr>
              <a:spLocks noChangeArrowheads="1"/>
            </p:cNvSpPr>
            <p:nvPr/>
          </p:nvSpPr>
          <p:spPr bwMode="auto">
            <a:xfrm>
              <a:off x="2640" y="2448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P1</a:t>
              </a:r>
            </a:p>
          </p:txBody>
        </p:sp>
        <p:sp>
          <p:nvSpPr>
            <p:cNvPr id="15373" name="Rectangle 15"/>
            <p:cNvSpPr>
              <a:spLocks noChangeArrowheads="1"/>
            </p:cNvSpPr>
            <p:nvPr/>
          </p:nvSpPr>
          <p:spPr bwMode="auto">
            <a:xfrm>
              <a:off x="3168" y="2448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C1</a:t>
              </a:r>
            </a:p>
          </p:txBody>
        </p:sp>
        <p:sp>
          <p:nvSpPr>
            <p:cNvPr id="15374" name="Rectangle 16"/>
            <p:cNvSpPr>
              <a:spLocks noChangeArrowheads="1"/>
            </p:cNvSpPr>
            <p:nvPr/>
          </p:nvSpPr>
          <p:spPr bwMode="auto">
            <a:xfrm>
              <a:off x="2112" y="2640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S1</a:t>
              </a:r>
            </a:p>
          </p:txBody>
        </p:sp>
        <p:sp>
          <p:nvSpPr>
            <p:cNvPr id="15375" name="Rectangle 17"/>
            <p:cNvSpPr>
              <a:spLocks noChangeArrowheads="1"/>
            </p:cNvSpPr>
            <p:nvPr/>
          </p:nvSpPr>
          <p:spPr bwMode="auto">
            <a:xfrm>
              <a:off x="2640" y="2640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P1</a:t>
              </a:r>
            </a:p>
          </p:txBody>
        </p:sp>
        <p:sp>
          <p:nvSpPr>
            <p:cNvPr id="15376" name="Rectangle 18"/>
            <p:cNvSpPr>
              <a:spLocks noChangeArrowheads="1"/>
            </p:cNvSpPr>
            <p:nvPr/>
          </p:nvSpPr>
          <p:spPr bwMode="auto">
            <a:xfrm>
              <a:off x="3168" y="2640"/>
              <a:ext cx="528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C1</a:t>
              </a:r>
            </a:p>
          </p:txBody>
        </p:sp>
        <p:sp>
          <p:nvSpPr>
            <p:cNvPr id="15377" name="Rectangle 19"/>
            <p:cNvSpPr>
              <a:spLocks noChangeArrowheads="1"/>
            </p:cNvSpPr>
            <p:nvPr/>
          </p:nvSpPr>
          <p:spPr bwMode="auto">
            <a:xfrm>
              <a:off x="2112" y="187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SK</a:t>
              </a:r>
            </a:p>
          </p:txBody>
        </p:sp>
        <p:sp>
          <p:nvSpPr>
            <p:cNvPr id="15378" name="Rectangle 20"/>
            <p:cNvSpPr>
              <a:spLocks noChangeArrowheads="1"/>
            </p:cNvSpPr>
            <p:nvPr/>
          </p:nvSpPr>
          <p:spPr bwMode="auto">
            <a:xfrm>
              <a:off x="2640" y="187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PK</a:t>
              </a:r>
            </a:p>
          </p:txBody>
        </p:sp>
        <p:sp>
          <p:nvSpPr>
            <p:cNvPr id="15379" name="Rectangle 21"/>
            <p:cNvSpPr>
              <a:spLocks noChangeArrowheads="1"/>
            </p:cNvSpPr>
            <p:nvPr/>
          </p:nvSpPr>
          <p:spPr bwMode="auto">
            <a:xfrm>
              <a:off x="3168" y="187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/>
                <a:t>CK</a:t>
              </a:r>
            </a:p>
          </p:txBody>
        </p:sp>
        <p:sp>
          <p:nvSpPr>
            <p:cNvPr id="15380" name="Line 22"/>
            <p:cNvSpPr>
              <a:spLocks noChangeShapeType="1"/>
            </p:cNvSpPr>
            <p:nvPr/>
          </p:nvSpPr>
          <p:spPr bwMode="auto">
            <a:xfrm>
              <a:off x="2112" y="283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1" name="Line 23"/>
            <p:cNvSpPr>
              <a:spLocks noChangeShapeType="1"/>
            </p:cNvSpPr>
            <p:nvPr/>
          </p:nvSpPr>
          <p:spPr bwMode="auto">
            <a:xfrm>
              <a:off x="2112" y="20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2" name="Line 24"/>
            <p:cNvSpPr>
              <a:spLocks noChangeShapeType="1"/>
            </p:cNvSpPr>
            <p:nvPr/>
          </p:nvSpPr>
          <p:spPr bwMode="auto">
            <a:xfrm>
              <a:off x="2640" y="20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3" name="Line 25"/>
            <p:cNvSpPr>
              <a:spLocks noChangeShapeType="1"/>
            </p:cNvSpPr>
            <p:nvPr/>
          </p:nvSpPr>
          <p:spPr bwMode="auto">
            <a:xfrm>
              <a:off x="3168" y="20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4" name="Line 26"/>
            <p:cNvSpPr>
              <a:spLocks noChangeShapeType="1"/>
            </p:cNvSpPr>
            <p:nvPr/>
          </p:nvSpPr>
          <p:spPr bwMode="auto">
            <a:xfrm>
              <a:off x="3696" y="20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5" name="Text Box 27"/>
            <p:cNvSpPr txBox="1">
              <a:spLocks noChangeArrowheads="1"/>
            </p:cNvSpPr>
            <p:nvPr/>
          </p:nvSpPr>
          <p:spPr bwMode="auto">
            <a:xfrm>
              <a:off x="1680" y="187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1800"/>
                <a:t>SPC</a:t>
              </a:r>
            </a:p>
          </p:txBody>
        </p:sp>
      </p:grpSp>
      <p:sp>
        <p:nvSpPr>
          <p:cNvPr id="26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06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5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(7)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</a:t>
            </a:r>
            <a:r>
              <a:rPr lang="en-US" altLang="ko-KR" smtClean="0"/>
              <a:t>5</a:t>
            </a:r>
            <a:r>
              <a:rPr lang="ko-KR" altLang="en-US" smtClean="0"/>
              <a:t>정규형</a:t>
            </a:r>
            <a:r>
              <a:rPr lang="en-US" altLang="ko-KR" smtClean="0"/>
              <a:t>(5NF)</a:t>
            </a:r>
          </a:p>
          <a:p>
            <a:pPr lvl="1">
              <a:defRPr/>
            </a:pPr>
            <a:r>
              <a:rPr lang="ko-KR" altLang="en-US" smtClean="0"/>
              <a:t>정의</a:t>
            </a:r>
          </a:p>
          <a:p>
            <a:pPr lvl="2">
              <a:defRPr/>
            </a:pPr>
            <a:r>
              <a:rPr lang="ko-KR" altLang="en-US" smtClean="0"/>
              <a:t> 릴레이션 </a:t>
            </a:r>
            <a:r>
              <a:rPr lang="en-US" altLang="ko-KR" smtClean="0"/>
              <a:t>R</a:t>
            </a:r>
            <a:r>
              <a:rPr lang="ko-KR" altLang="en-US" smtClean="0"/>
              <a:t>에 존재하는 모든 조인 종속이 </a:t>
            </a:r>
            <a:r>
              <a:rPr lang="en-US" altLang="ko-KR" smtClean="0"/>
              <a:t>R</a:t>
            </a:r>
            <a:r>
              <a:rPr lang="ko-KR" altLang="en-US" smtClean="0"/>
              <a:t>의 후보키를 통해 성립되면</a:t>
            </a:r>
            <a:r>
              <a:rPr lang="en-US" altLang="ko-KR" smtClean="0"/>
              <a:t>, R</a:t>
            </a:r>
            <a:r>
              <a:rPr lang="ko-KR" altLang="en-US" smtClean="0"/>
              <a:t>은 </a:t>
            </a:r>
            <a:r>
              <a:rPr lang="en-US" altLang="ko-KR" smtClean="0"/>
              <a:t>5NF</a:t>
            </a:r>
          </a:p>
          <a:p>
            <a:pPr>
              <a:defRPr/>
            </a:pP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 </a:t>
            </a:r>
            <a:r>
              <a:rPr lang="ko-KR" altLang="en-US" smtClean="0"/>
              <a:t>프로젝션</a:t>
            </a:r>
            <a:r>
              <a:rPr lang="en-US" altLang="ko-KR" smtClean="0"/>
              <a:t>-</a:t>
            </a:r>
            <a:r>
              <a:rPr lang="ko-KR" altLang="en-US" smtClean="0"/>
              <a:t>조인 정규형</a:t>
            </a:r>
            <a:r>
              <a:rPr lang="en-US" altLang="ko-KR" smtClean="0"/>
              <a:t>(PJ/NF)</a:t>
            </a:r>
          </a:p>
          <a:p>
            <a:pPr>
              <a:defRPr/>
            </a:pPr>
            <a:endParaRPr lang="en-US" altLang="ko-KR" smtClean="0"/>
          </a:p>
          <a:p>
            <a:pPr lvl="1">
              <a:defRPr/>
            </a:pPr>
            <a:r>
              <a:rPr lang="ko-KR" altLang="en-US" smtClean="0"/>
              <a:t>예</a:t>
            </a:r>
            <a:r>
              <a:rPr lang="en-US" altLang="ko-KR" smtClean="0"/>
              <a:t>1:</a:t>
            </a:r>
          </a:p>
          <a:p>
            <a:pPr lvl="2">
              <a:defRPr/>
            </a:pPr>
            <a:r>
              <a:rPr lang="en-US" altLang="ko-KR" smtClean="0"/>
              <a:t>SPC : JD *(SP,PC,CS)</a:t>
            </a:r>
            <a:r>
              <a:rPr lang="ko-KR" altLang="en-US" smtClean="0"/>
              <a:t>는  후보키 </a:t>
            </a:r>
            <a:r>
              <a:rPr lang="en-US" altLang="ko-KR" smtClean="0"/>
              <a:t>(S,P,C)</a:t>
            </a:r>
            <a:r>
              <a:rPr lang="ko-KR" altLang="en-US" smtClean="0"/>
              <a:t>를 통하지 않으므로             </a:t>
            </a:r>
            <a:r>
              <a:rPr lang="en-US" altLang="ko-KR" smtClean="0"/>
              <a:t>5NF</a:t>
            </a:r>
            <a:r>
              <a:rPr lang="ko-KR" altLang="en-US" smtClean="0"/>
              <a:t>이 아님</a:t>
            </a:r>
          </a:p>
          <a:p>
            <a:pPr lvl="2">
              <a:defRPr/>
            </a:pPr>
            <a:r>
              <a:rPr lang="en-US" altLang="ko-KR" smtClean="0"/>
              <a:t>SP,PC,SC :  5NF</a:t>
            </a:r>
          </a:p>
          <a:p>
            <a:pPr>
              <a:defRPr/>
            </a:pPr>
            <a:endParaRPr lang="en-US" altLang="ko-KR" smtClean="0"/>
          </a:p>
        </p:txBody>
      </p:sp>
      <p:sp>
        <p:nvSpPr>
          <p:cNvPr id="4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296523" y="53625"/>
            <a:ext cx="8550952" cy="678236"/>
          </a:xfrm>
        </p:spPr>
        <p:txBody>
          <a:bodyPr/>
          <a:lstStyle/>
          <a:p>
            <a:pPr>
              <a:defRPr/>
            </a:pPr>
            <a:r>
              <a:rPr lang="en-US" altLang="ko-KR" sz="3600" dirty="0" smtClean="0"/>
              <a:t>06 </a:t>
            </a:r>
            <a:r>
              <a:rPr lang="ko-KR" altLang="en-US" sz="3600" dirty="0" smtClean="0"/>
              <a:t>제</a:t>
            </a:r>
            <a:r>
              <a:rPr lang="en-US" altLang="ko-KR" sz="3600" dirty="0" smtClean="0"/>
              <a:t>5</a:t>
            </a:r>
            <a:r>
              <a:rPr lang="ko-KR" altLang="en-US" sz="3600" dirty="0" smtClean="0"/>
              <a:t>정규형</a:t>
            </a:r>
            <a:r>
              <a:rPr lang="en-US" altLang="ko-KR" sz="3600" dirty="0" smtClean="0"/>
              <a:t>(8)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정규형 </a:t>
            </a:r>
            <a:r>
              <a:rPr lang="en-US" altLang="ko-KR" dirty="0" smtClean="0"/>
              <a:t>(5NF) (</a:t>
            </a:r>
            <a:r>
              <a:rPr lang="en-US" altLang="ko-KR" dirty="0" err="1" smtClean="0"/>
              <a:t>con’t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2: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학번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이름일 경우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  <a:defRPr/>
            </a:pPr>
            <a:endParaRPr lang="ko-KR" altLang="en-US" dirty="0" smtClean="0"/>
          </a:p>
          <a:p>
            <a:pPr lvl="2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ko-KR" dirty="0" smtClean="0"/>
              <a:t>JD *((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), (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))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ko-KR" dirty="0" smtClean="0"/>
              <a:t>JD *((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/>
              <a:t>), (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), 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))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2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ko-KR" altLang="en-US" dirty="0" smtClean="0"/>
              <a:t>위의  </a:t>
            </a:r>
            <a:r>
              <a:rPr lang="en-US" altLang="ko-KR" dirty="0" smtClean="0"/>
              <a:t>JD</a:t>
            </a:r>
            <a:r>
              <a:rPr lang="ko-KR" altLang="en-US" dirty="0" smtClean="0"/>
              <a:t>는 모두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통해 성립되므로 </a:t>
            </a:r>
            <a:r>
              <a:rPr lang="en-US" altLang="ko-KR" dirty="0" smtClean="0"/>
              <a:t>5NF</a:t>
            </a:r>
          </a:p>
        </p:txBody>
      </p:sp>
      <p:sp>
        <p:nvSpPr>
          <p:cNvPr id="4" name="Line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338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98730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(2NF; Second Normal Form)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830565"/>
            <a:ext cx="6660740" cy="46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43735"/>
            <a:ext cx="8550000" cy="5543705"/>
          </a:xfrm>
        </p:spPr>
        <p:txBody>
          <a:bodyPr/>
          <a:lstStyle/>
          <a:p>
            <a:pPr lvl="0"/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(2NF; Second Normal Form)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572454"/>
            <a:ext cx="6633648" cy="528554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4959170"/>
            <a:ext cx="2107344" cy="117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2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  <a:p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321750" y="1838265"/>
            <a:ext cx="5400600" cy="63007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이상 현상이 발생함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58" t="14690" r="57936" b="48697"/>
          <a:stretch/>
        </p:blipFill>
        <p:spPr>
          <a:xfrm>
            <a:off x="1961710" y="2663915"/>
            <a:ext cx="432048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5" y="863715"/>
            <a:ext cx="8550000" cy="5543705"/>
          </a:xfrm>
        </p:spPr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2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  <a:p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91580" y="1403775"/>
            <a:ext cx="6660740" cy="675075"/>
          </a:xfrm>
          <a:prstGeom prst="wedgeRoundRectCallout">
            <a:avLst>
              <a:gd name="adj1" fmla="val -20801"/>
              <a:gd name="adj2" fmla="val 74567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r>
              <a:rPr lang="ko-KR" altLang="en-US" b="1" dirty="0" smtClean="0">
                <a:solidFill>
                  <a:srgbClr val="FF0000"/>
                </a:solidFill>
              </a:rPr>
              <a:t>이행적 함수 종속이 존재하기 때문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3612841"/>
            <a:ext cx="6210690" cy="30565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358" t="14690" r="57936" b="48697"/>
          <a:stretch/>
        </p:blipFill>
        <p:spPr>
          <a:xfrm>
            <a:off x="4301970" y="2123855"/>
            <a:ext cx="3150350" cy="22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685015" cy="5543705"/>
          </a:xfrm>
        </p:spPr>
        <p:txBody>
          <a:bodyPr/>
          <a:lstStyle/>
          <a:p>
            <a:pPr lvl="0"/>
            <a:r>
              <a:rPr lang="ko-KR" altLang="en-US" spc="-150" dirty="0"/>
              <a:t>제 </a:t>
            </a:r>
            <a:r>
              <a:rPr lang="en-US" altLang="ko-KR" spc="-150" dirty="0"/>
              <a:t>2 </a:t>
            </a:r>
            <a:r>
              <a:rPr lang="ko-KR" altLang="en-US" spc="-150" dirty="0"/>
              <a:t>정규형은 만족하지만 이상 현상이 발생하는 </a:t>
            </a:r>
            <a:r>
              <a:rPr lang="ko-KR" altLang="en-US" spc="-150" dirty="0" err="1"/>
              <a:t>릴레이션</a:t>
            </a:r>
            <a:r>
              <a:rPr lang="ko-KR" altLang="en-US" spc="-150" dirty="0"/>
              <a:t> 예</a:t>
            </a:r>
            <a:endParaRPr lang="en-US" altLang="ko-KR" spc="-150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 현상의 발생 이유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이행적 함수 종속이 존재하기 때문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이행적 함수 종속이 제거되도록 고객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 3"/>
              </a:rPr>
              <a:t></a:t>
            </a:r>
            <a:r>
              <a:rPr lang="en-US" altLang="ko-KR" dirty="0" smtClean="0">
                <a:sym typeface="Wingdings 3"/>
              </a:rPr>
              <a:t> </a:t>
            </a:r>
            <a:r>
              <a:rPr lang="ko-KR" altLang="en-US" dirty="0" smtClean="0"/>
              <a:t>분해된 릴레이션들은 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정규형에 속하게 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이행적 함수 종속</a:t>
            </a:r>
            <a:r>
              <a:rPr lang="en-US" altLang="ko-KR" dirty="0" smtClean="0"/>
              <a:t>(transitive FD)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속성 집합 </a:t>
            </a:r>
            <a:r>
              <a:rPr lang="en-US" altLang="ko-KR" dirty="0" smtClean="0"/>
              <a:t>X, Y, Z</a:t>
            </a:r>
            <a:r>
              <a:rPr lang="ko-KR" altLang="en-US" dirty="0" smtClean="0"/>
              <a:t>에 대해 함수 종속 관계 </a:t>
            </a:r>
            <a:r>
              <a:rPr lang="en-US" altLang="ko-KR" dirty="0" smtClean="0"/>
              <a:t>X → 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 → Z</a:t>
            </a:r>
            <a:r>
              <a:rPr lang="ko-KR" altLang="en-US" dirty="0" smtClean="0"/>
              <a:t>가 존재하면 논리적으로 </a:t>
            </a:r>
            <a:r>
              <a:rPr lang="en-US" altLang="ko-KR" dirty="0" smtClean="0"/>
              <a:t>X → Z</a:t>
            </a:r>
            <a:r>
              <a:rPr lang="ko-KR" altLang="en-US" dirty="0" smtClean="0"/>
              <a:t>가 성립되는데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Z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이행적으로 함수 종속되었다고 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75" y="3203975"/>
            <a:ext cx="3695307" cy="238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1799</Words>
  <Application>Microsoft Office PowerPoint</Application>
  <PresentationFormat>화면 슬라이드 쇼(4:3)</PresentationFormat>
  <Paragraphs>411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Arial</vt:lpstr>
      <vt:lpstr>HY헤드라인M</vt:lpstr>
      <vt:lpstr>굴림</vt:lpstr>
      <vt:lpstr>맑은 고딕</vt:lpstr>
      <vt:lpstr>Wingdings</vt:lpstr>
      <vt:lpstr>Wingdings 3</vt:lpstr>
      <vt:lpstr>HY견명조</vt:lpstr>
      <vt:lpstr>Symbol</vt:lpstr>
      <vt:lpstr>Times New Roman</vt:lpstr>
      <vt:lpstr>새굴림</vt:lpstr>
      <vt:lpstr>돋움</vt:lpstr>
      <vt:lpstr>HY견고딕</vt:lpstr>
      <vt:lpstr>유닉스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04 고급 정규형(1)</vt:lpstr>
      <vt:lpstr>04 고급 정규형(2)</vt:lpstr>
      <vt:lpstr>04 고급 정규형(3)</vt:lpstr>
      <vt:lpstr>05 제4정규형 (4NF)</vt:lpstr>
      <vt:lpstr>05 제4정규형(2)</vt:lpstr>
      <vt:lpstr>06 제5정규형(5NF)</vt:lpstr>
      <vt:lpstr>PowerPoint 프레젠테이션</vt:lpstr>
      <vt:lpstr>06 제5정규형(2)</vt:lpstr>
      <vt:lpstr>06 제5정규형(3)</vt:lpstr>
      <vt:lpstr>06 제5정규형(4)</vt:lpstr>
      <vt:lpstr>06 제5정규형(5)</vt:lpstr>
      <vt:lpstr>06 제5정규형(6)</vt:lpstr>
      <vt:lpstr>06 제5정규형(7)</vt:lpstr>
      <vt:lpstr>06 제5정규형(8)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351</cp:revision>
  <dcterms:created xsi:type="dcterms:W3CDTF">2012-07-23T02:34:37Z</dcterms:created>
  <dcterms:modified xsi:type="dcterms:W3CDTF">2021-05-12T16:01:09Z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