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heme/theme2.xml" ContentType="application/vnd.openxmlformats-officedocument.theme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3"/>
  </p:notesMasterIdLst>
  <p:sldIdLst>
    <p:sldId id="439" r:id="rId2"/>
    <p:sldId id="450" r:id="rId3"/>
    <p:sldId id="483" r:id="rId4"/>
    <p:sldId id="550" r:id="rId5"/>
    <p:sldId id="551" r:id="rId6"/>
    <p:sldId id="552" r:id="rId7"/>
    <p:sldId id="553" r:id="rId8"/>
    <p:sldId id="554" r:id="rId9"/>
    <p:sldId id="555" r:id="rId10"/>
    <p:sldId id="556" r:id="rId11"/>
    <p:sldId id="557" r:id="rId12"/>
    <p:sldId id="558" r:id="rId13"/>
    <p:sldId id="559" r:id="rId14"/>
    <p:sldId id="560" r:id="rId15"/>
    <p:sldId id="607" r:id="rId16"/>
    <p:sldId id="608" r:id="rId17"/>
    <p:sldId id="561" r:id="rId18"/>
    <p:sldId id="562" r:id="rId19"/>
    <p:sldId id="563" r:id="rId20"/>
    <p:sldId id="564" r:id="rId21"/>
    <p:sldId id="606" r:id="rId22"/>
    <p:sldId id="566" r:id="rId23"/>
    <p:sldId id="485" r:id="rId24"/>
    <p:sldId id="567" r:id="rId25"/>
    <p:sldId id="569" r:id="rId26"/>
    <p:sldId id="570" r:id="rId27"/>
    <p:sldId id="571" r:id="rId28"/>
    <p:sldId id="512" r:id="rId29"/>
    <p:sldId id="513" r:id="rId30"/>
    <p:sldId id="514" r:id="rId31"/>
    <p:sldId id="516" r:id="rId32"/>
    <p:sldId id="573" r:id="rId33"/>
    <p:sldId id="517" r:id="rId34"/>
    <p:sldId id="518" r:id="rId35"/>
    <p:sldId id="572" r:id="rId36"/>
    <p:sldId id="519" r:id="rId37"/>
    <p:sldId id="575" r:id="rId38"/>
    <p:sldId id="521" r:id="rId39"/>
    <p:sldId id="577" r:id="rId40"/>
    <p:sldId id="578" r:id="rId41"/>
    <p:sldId id="524" r:id="rId42"/>
    <p:sldId id="525" r:id="rId43"/>
    <p:sldId id="576" r:id="rId44"/>
    <p:sldId id="574" r:id="rId45"/>
    <p:sldId id="579" r:id="rId46"/>
    <p:sldId id="580" r:id="rId47"/>
    <p:sldId id="609" r:id="rId48"/>
    <p:sldId id="610" r:id="rId49"/>
    <p:sldId id="611" r:id="rId50"/>
    <p:sldId id="612" r:id="rId51"/>
    <p:sldId id="613" r:id="rId52"/>
    <p:sldId id="581" r:id="rId53"/>
    <p:sldId id="582" r:id="rId54"/>
    <p:sldId id="586" r:id="rId55"/>
    <p:sldId id="583" r:id="rId56"/>
    <p:sldId id="528" r:id="rId57"/>
    <p:sldId id="587" r:id="rId58"/>
    <p:sldId id="584" r:id="rId59"/>
    <p:sldId id="585" r:id="rId60"/>
    <p:sldId id="530" r:id="rId61"/>
    <p:sldId id="531" r:id="rId62"/>
    <p:sldId id="532" r:id="rId63"/>
    <p:sldId id="588" r:id="rId64"/>
    <p:sldId id="589" r:id="rId65"/>
    <p:sldId id="535" r:id="rId66"/>
    <p:sldId id="594" r:id="rId67"/>
    <p:sldId id="536" r:id="rId68"/>
    <p:sldId id="537" r:id="rId69"/>
    <p:sldId id="595" r:id="rId70"/>
    <p:sldId id="596" r:id="rId71"/>
    <p:sldId id="592" r:id="rId72"/>
    <p:sldId id="598" r:id="rId73"/>
    <p:sldId id="599" r:id="rId74"/>
    <p:sldId id="597" r:id="rId75"/>
    <p:sldId id="601" r:id="rId76"/>
    <p:sldId id="602" r:id="rId77"/>
    <p:sldId id="603" r:id="rId78"/>
    <p:sldId id="605" r:id="rId79"/>
    <p:sldId id="604" r:id="rId80"/>
    <p:sldId id="538" r:id="rId81"/>
    <p:sldId id="457" r:id="rId8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00"/>
    <a:srgbClr val="33CC33"/>
    <a:srgbClr val="CCFF99"/>
    <a:srgbClr val="401254"/>
    <a:srgbClr val="210E30"/>
    <a:srgbClr val="653F35"/>
    <a:srgbClr val="4F784C"/>
    <a:srgbClr val="FFFF9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>
      <p:cViewPr varScale="1">
        <p:scale>
          <a:sx n="92" d="100"/>
          <a:sy n="92" d="100"/>
        </p:scale>
        <p:origin x="132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3042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2021-05-19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1.jpe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image" Target="../media/image3.png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2215021" y="629398"/>
            <a:ext cx="2829337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데이터베이스 개론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(2</a:t>
            </a: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판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de-DE" altLang="ko-KR" sz="1200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</a:rPr>
              <a:t>[</a:t>
            </a:r>
            <a:r>
              <a:rPr lang="ko-KR" altLang="en-US" sz="1400" b="1" dirty="0">
                <a:solidFill>
                  <a:srgbClr val="FF0000"/>
                </a:solidFill>
              </a:rPr>
              <a:t>강의교안 이용 안내</a:t>
            </a:r>
            <a:r>
              <a:rPr lang="en-US" altLang="ko-KR" sz="1400" b="1" dirty="0">
                <a:solidFill>
                  <a:srgbClr val="FF0000"/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000" dirty="0" smtClean="0">
                <a:solidFill>
                  <a:prstClr val="black"/>
                </a:solidFill>
              </a:rPr>
              <a:t>㈜</a:t>
            </a:r>
            <a:r>
              <a:rPr lang="ko-KR" altLang="en-US" sz="1000" dirty="0">
                <a:solidFill>
                  <a:prstClr val="black"/>
                </a:solidFill>
              </a:rPr>
              <a:t>에 있습니다</a:t>
            </a:r>
            <a:r>
              <a:rPr lang="en-US" altLang="ko-KR" sz="1000" dirty="0">
                <a:solidFill>
                  <a:prstClr val="black"/>
                </a:solidFill>
              </a:rPr>
              <a:t>.</a:t>
            </a:r>
            <a:r>
              <a:rPr lang="ko-KR" altLang="en-US" sz="1000" dirty="0">
                <a:solidFill>
                  <a:srgbClr val="222222"/>
                </a:solidFill>
              </a:rPr>
              <a:t> </a:t>
            </a:r>
            <a:endParaRPr lang="en-US" altLang="ko-KR" sz="1000" dirty="0">
              <a:solidFill>
                <a:srgbClr val="222222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</a:rPr>
              <a:t>년 이하의 </a:t>
            </a:r>
            <a:r>
              <a:rPr lang="ko-KR" altLang="en-US" sz="1000" u="sng" dirty="0" smtClean="0">
                <a:solidFill>
                  <a:srgbClr val="222222"/>
                </a:solidFill>
              </a:rPr>
              <a:t>징역</a:t>
            </a:r>
            <a:r>
              <a:rPr lang="en-US" altLang="ko-KR" sz="1000" u="sng" dirty="0" smtClean="0">
                <a:solidFill>
                  <a:srgbClr val="222222"/>
                </a:solidFill>
              </a:rPr>
              <a:t> </a:t>
            </a:r>
            <a:r>
              <a:rPr lang="ko-KR" altLang="en-US" sz="1000" u="sng" dirty="0">
                <a:solidFill>
                  <a:srgbClr val="222222"/>
                </a:solidFill>
              </a:rPr>
              <a:t>또는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</a:rPr>
              <a:t>)</a:t>
            </a:r>
            <a:r>
              <a:rPr lang="ko-KR" altLang="en-US" sz="1000" u="sng" dirty="0">
                <a:solidFill>
                  <a:srgbClr val="222222"/>
                </a:solidFill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ko-KR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932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6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7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8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210" y="728700"/>
            <a:ext cx="3852052" cy="4816800"/>
          </a:xfrm>
          <a:prstGeom prst="rect">
            <a:avLst/>
          </a:prstGeom>
        </p:spPr>
      </p:pic>
      <p:grpSp>
        <p:nvGrpSpPr>
          <p:cNvPr id="24" name="그룹 23"/>
          <p:cNvGrpSpPr/>
          <p:nvPr userDrawn="1"/>
        </p:nvGrpSpPr>
        <p:grpSpPr>
          <a:xfrm>
            <a:off x="-22078" y="-26127"/>
            <a:ext cx="9187200" cy="6894919"/>
            <a:chOff x="-22078" y="-26127"/>
            <a:chExt cx="9187200" cy="6894919"/>
          </a:xfrm>
        </p:grpSpPr>
        <p:pic>
          <p:nvPicPr>
            <p:cNvPr id="25" name="그림 24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078" y="-26127"/>
              <a:ext cx="9180000" cy="6891104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3" name="그룹 32"/>
            <p:cNvGrpSpPr/>
            <p:nvPr userDrawn="1"/>
          </p:nvGrpSpPr>
          <p:grpSpPr>
            <a:xfrm>
              <a:off x="-22078" y="-21608"/>
              <a:ext cx="9187200" cy="6890400"/>
              <a:chOff x="-22078" y="-21608"/>
              <a:chExt cx="9187200" cy="6890400"/>
            </a:xfrm>
          </p:grpSpPr>
          <p:cxnSp>
            <p:nvCxnSpPr>
              <p:cNvPr id="34" name="직선 연결선 33"/>
              <p:cNvCxnSpPr/>
              <p:nvPr userDrawn="1"/>
            </p:nvCxnSpPr>
            <p:spPr>
              <a:xfrm>
                <a:off x="-22078" y="-17804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 userDrawn="1"/>
            </p:nvCxnSpPr>
            <p:spPr>
              <a:xfrm>
                <a:off x="-22078" y="6858000"/>
                <a:ext cx="91872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 userDrawn="1"/>
            </p:nvCxnSpPr>
            <p:spPr>
              <a:xfrm rot="5400000">
                <a:off x="-3453179" y="3422129"/>
                <a:ext cx="68868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 userDrawn="1"/>
            </p:nvCxnSpPr>
            <p:spPr>
              <a:xfrm rot="5400000">
                <a:off x="5709753" y="3423592"/>
                <a:ext cx="6890400" cy="0"/>
              </a:xfrm>
              <a:prstGeom prst="line">
                <a:avLst/>
              </a:prstGeom>
              <a:ln w="28575">
                <a:solidFill>
                  <a:srgbClr val="9BBD9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4174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1140544"/>
            <a:ext cx="8550000" cy="5543705"/>
          </a:xfrm>
        </p:spPr>
        <p:txBody>
          <a:bodyPr>
            <a:normAutofit/>
          </a:bodyPr>
          <a:lstStyle>
            <a:lvl1pPr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18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692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5364215"/>
            <a:ext cx="8550000" cy="1320034"/>
          </a:xfrm>
        </p:spPr>
        <p:txBody>
          <a:bodyPr>
            <a:normAutofit/>
          </a:bodyPr>
          <a:lstStyle>
            <a:lvl1pPr marL="534988" marR="0" indent="-2635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lang="ko-KR" altLang="en-US" sz="1400" b="1" kern="1200" baseline="0" noProof="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rgbClr val="CC6633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marL="449263" marR="0" lvl="0" indent="-177800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Pct val="80000"/>
              <a:buFont typeface="Arial" panose="020B0604020202020204" pitchFamily="34" charset="0"/>
              <a:buChar char="►"/>
              <a:tabLst/>
              <a:defRPr/>
            </a:pPr>
            <a:r>
              <a:rPr kumimoji="0" lang="ko-KR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50" charset="-127"/>
                <a:cs typeface="Arial" pitchFamily="34" charset="0"/>
              </a:rPr>
              <a:t>마스터 텍스트 스타일을 편집합니다</a:t>
            </a: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 w="19050">
            <a:solidFill>
              <a:srgbClr val="64515B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42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386535" y="773705"/>
            <a:ext cx="7668000" cy="0"/>
          </a:xfrm>
          <a:prstGeom prst="line">
            <a:avLst/>
          </a:prstGeom>
          <a:ln w="19050">
            <a:solidFill>
              <a:srgbClr val="996666"/>
            </a:solidFill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385763" y="152712"/>
            <a:ext cx="850671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95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960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81354" y="990600"/>
            <a:ext cx="8862646" cy="5638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354" y="1066800"/>
            <a:ext cx="8721969" cy="5410200"/>
          </a:xfrm>
          <a:prstGeom prst="rect">
            <a:avLst/>
          </a:prstGeom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3">
                    <a:lumMod val="75000"/>
                  </a:schemeClr>
                </a:solidFill>
                <a:effectLst/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  <a:effectLst/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  <a:effectLst/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  <a:effectLst/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  <a:effectLst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/>
          </p:nvPr>
        </p:nvSpPr>
        <p:spPr>
          <a:xfrm>
            <a:off x="1297661" y="6096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01261" y="228600"/>
            <a:ext cx="5654895" cy="304800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170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6.xml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296523" y="980727"/>
            <a:ext cx="855095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296523" y="158476"/>
            <a:ext cx="8550952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30" name="그룹 29"/>
          <p:cNvGrpSpPr>
            <a:grpSpLocks noChangeAspect="1"/>
          </p:cNvGrpSpPr>
          <p:nvPr userDrawn="1"/>
        </p:nvGrpSpPr>
        <p:grpSpPr>
          <a:xfrm>
            <a:off x="8046094" y="233645"/>
            <a:ext cx="807681" cy="551288"/>
            <a:chOff x="7803691" y="136426"/>
            <a:chExt cx="1089179" cy="743427"/>
          </a:xfrm>
        </p:grpSpPr>
        <p:sp>
          <p:nvSpPr>
            <p:cNvPr id="46" name="Freeform 171"/>
            <p:cNvSpPr>
              <a:spLocks/>
            </p:cNvSpPr>
            <p:nvPr userDrawn="1">
              <p:custDataLst>
                <p:tags r:id="rId12"/>
              </p:custDataLst>
            </p:nvPr>
          </p:nvSpPr>
          <p:spPr bwMode="gray">
            <a:xfrm>
              <a:off x="8532870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/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reeform 171"/>
            <p:cNvSpPr>
              <a:spLocks/>
            </p:cNvSpPr>
            <p:nvPr userDrawn="1">
              <p:custDataLst>
                <p:tags r:id="rId13"/>
              </p:custDataLst>
            </p:nvPr>
          </p:nvSpPr>
          <p:spPr bwMode="gray">
            <a:xfrm>
              <a:off x="8147923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6451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171"/>
            <p:cNvSpPr>
              <a:spLocks/>
            </p:cNvSpPr>
            <p:nvPr userDrawn="1">
              <p:custDataLst>
                <p:tags r:id="rId14"/>
              </p:custDataLst>
            </p:nvPr>
          </p:nvSpPr>
          <p:spPr bwMode="gray">
            <a:xfrm>
              <a:off x="8532870" y="519853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E57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70"/>
            <p:cNvSpPr>
              <a:spLocks/>
            </p:cNvSpPr>
            <p:nvPr userDrawn="1">
              <p:custDataLst>
                <p:tags r:id="rId15"/>
              </p:custDataLst>
            </p:nvPr>
          </p:nvSpPr>
          <p:spPr bwMode="gray">
            <a:xfrm>
              <a:off x="7803691" y="136426"/>
              <a:ext cx="360000" cy="360000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3A6B3"/>
            </a:solidFill>
            <a:ln>
              <a:noFill/>
            </a:ln>
            <a:effectLst/>
            <a:extLst/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391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dirty="0">
          <a:solidFill>
            <a:srgbClr val="64515B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14571" y="1538790"/>
            <a:ext cx="5585953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10</a:t>
            </a:r>
            <a:r>
              <a:rPr lang="ko-KR" altLang="en-US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장</a:t>
            </a:r>
            <a:r>
              <a:rPr lang="en-US" altLang="ko-KR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. </a:t>
            </a:r>
            <a:r>
              <a:rPr lang="ko-KR" altLang="en-US" sz="4000" b="1" dirty="0">
                <a:ln w="12700">
                  <a:solidFill>
                    <a:srgbClr val="993366"/>
                  </a:solidFill>
                  <a:prstDash val="solid"/>
                </a:ln>
                <a:solidFill>
                  <a:srgbClr val="993366"/>
                </a:solidFill>
              </a:rPr>
              <a:t>회복과 병행 제어</a:t>
            </a:r>
            <a:endParaRPr lang="en-US" altLang="ko-KR" sz="4000" b="1" dirty="0">
              <a:ln w="12700">
                <a:solidFill>
                  <a:srgbClr val="993366"/>
                </a:solidFill>
                <a:prstDash val="solid"/>
              </a:ln>
              <a:solidFill>
                <a:srgbClr val="993366"/>
              </a:solidFill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트랜잭션</a:t>
            </a: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장애와 회복</a:t>
            </a:r>
          </a:p>
          <a:p>
            <a:pPr marL="538163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64515B"/>
                </a:solidFill>
                <a:latin typeface="Arial" pitchFamily="34" charset="0"/>
                <a:cs typeface="Arial" pitchFamily="34" charset="0"/>
              </a:rPr>
              <a:t>병행 제어</a:t>
            </a:r>
          </a:p>
        </p:txBody>
      </p:sp>
    </p:spTree>
    <p:extLst>
      <p:ext uri="{BB962C8B-B14F-4D97-AF65-F5344CB8AC3E}">
        <p14:creationId xmlns:p14="http://schemas.microsoft.com/office/powerpoint/2010/main" val="95533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트랜잭션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트랜잭션의 특성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일관성</a:t>
            </a:r>
            <a:r>
              <a:rPr lang="en-US" altLang="ko-KR" dirty="0" smtClean="0"/>
              <a:t>(Consistency)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트랜잭션이 성공적으로 수행된 후에도 데이터베이스가 일관된 상태를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유지해야 함을 의미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798930"/>
            <a:ext cx="7000875" cy="3486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트랜잭션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80310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트랜잭션의 특성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–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일관성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89" y="1808820"/>
            <a:ext cx="7200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7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트랜잭션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16505" y="1125655"/>
            <a:ext cx="9090061" cy="5543705"/>
          </a:xfrm>
        </p:spPr>
        <p:txBody>
          <a:bodyPr/>
          <a:lstStyle/>
          <a:p>
            <a:pPr lvl="0"/>
            <a:r>
              <a:rPr lang="ko-KR" altLang="en-US" dirty="0" smtClean="0"/>
              <a:t>트랜잭션의 특성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격리성</a:t>
            </a:r>
            <a:r>
              <a:rPr lang="en-US" altLang="ko-KR" dirty="0" smtClean="0"/>
              <a:t>(Isolation)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수행 중인 트랜잭션이 완료될 때까지 다른 트랜잭션들이 중간 연산 결과에 접근할 수 없음을 의미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격리성의</a:t>
            </a:r>
            <a:r>
              <a:rPr lang="ko-KR" altLang="en-US" dirty="0" smtClean="0"/>
              <a:t> 보장을 위해서는 여러 트랜잭션이 동시에 수행되더라도 마치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순서대로 하나씩 수행되는 것처럼 정확하고 일관된 결과를 얻을 수 있도록 제어하는 기능이 필요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트랜잭션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트랜잭션의 특성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– </a:t>
            </a: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격리성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1628800"/>
            <a:ext cx="8086869" cy="509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3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트랜잭션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트랜잭션의 특성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– </a:t>
            </a: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격리성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88517" y="48766"/>
            <a:ext cx="7648867" cy="6767990"/>
            <a:chOff x="1781690" y="37152"/>
            <a:chExt cx="5580620" cy="6767990"/>
          </a:xfrm>
        </p:grpSpPr>
        <p:grpSp>
          <p:nvGrpSpPr>
            <p:cNvPr id="9" name="그룹 8"/>
            <p:cNvGrpSpPr/>
            <p:nvPr/>
          </p:nvGrpSpPr>
          <p:grpSpPr>
            <a:xfrm>
              <a:off x="1781690" y="37152"/>
              <a:ext cx="5580620" cy="6767990"/>
              <a:chOff x="1781690" y="863715"/>
              <a:chExt cx="4766873" cy="5904275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97025" y="863715"/>
                <a:ext cx="1751538" cy="5904275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1690" y="6430142"/>
                <a:ext cx="3150350" cy="306911"/>
              </a:xfrm>
              <a:prstGeom prst="rect">
                <a:avLst/>
              </a:prstGeom>
            </p:spPr>
          </p:pic>
        </p:grpSp>
        <p:sp>
          <p:nvSpPr>
            <p:cNvPr id="3" name="직사각형 2"/>
            <p:cNvSpPr/>
            <p:nvPr/>
          </p:nvSpPr>
          <p:spPr>
            <a:xfrm>
              <a:off x="6597224" y="5319210"/>
              <a:ext cx="495056" cy="1350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200 ;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408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트랜잭션들이 서로 독립성을 보장받으며 수행될 수 있도록 도와준다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격리성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 동시실행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>
          <a:xfrm>
            <a:off x="6831898" y="6525345"/>
            <a:ext cx="2133600" cy="228600"/>
          </a:xfrm>
        </p:spPr>
        <p:txBody>
          <a:bodyPr/>
          <a:lstStyle/>
          <a:p>
            <a:pPr algn="r">
              <a:defRPr/>
            </a:pPr>
            <a:fld id="{4FD73FAA-EDF4-477B-8EE5-59031FF4DC00}" type="slidenum">
              <a:rPr lang="en-US" altLang="ko-KR" smtClean="0"/>
              <a:pPr algn="r">
                <a:defRPr/>
              </a:pPr>
              <a:t>15</a:t>
            </a:fld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321361" y="143635"/>
            <a:ext cx="6509908" cy="731475"/>
          </a:xfrm>
        </p:spPr>
        <p:txBody>
          <a:bodyPr>
            <a:noAutofit/>
          </a:bodyPr>
          <a:lstStyle/>
          <a:p>
            <a:r>
              <a:rPr lang="ko-KR" altLang="en-US" sz="2800" dirty="0" err="1" smtClean="0">
                <a:solidFill>
                  <a:schemeClr val="tx1"/>
                </a:solidFill>
              </a:rPr>
              <a:t>격리성</a:t>
            </a:r>
            <a:r>
              <a:rPr lang="en-US" altLang="ko-KR" sz="2800" dirty="0" smtClean="0">
                <a:solidFill>
                  <a:schemeClr val="tx1"/>
                </a:solidFill>
              </a:rPr>
              <a:t>(Isolation : </a:t>
            </a:r>
            <a:r>
              <a:rPr lang="ko-KR" altLang="en-US" sz="2800" dirty="0" smtClean="0">
                <a:solidFill>
                  <a:schemeClr val="tx1"/>
                </a:solidFill>
              </a:rPr>
              <a:t>고립성</a:t>
            </a:r>
            <a:r>
              <a:rPr lang="en-US" altLang="ko-KR" sz="2800" dirty="0" smtClean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23802" y="2018160"/>
            <a:ext cx="4496396" cy="4507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650334" y="2708921"/>
            <a:ext cx="1595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A </a:t>
            </a:r>
            <a:r>
              <a:rPr lang="ko-KR" altLang="en-US" sz="1600" dirty="0" smtClean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계좌</a:t>
            </a:r>
            <a:r>
              <a:rPr lang="en-US" altLang="ko-KR" sz="1600" dirty="0" smtClean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: 2000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B </a:t>
            </a:r>
            <a:r>
              <a:rPr lang="ko-KR" altLang="en-US" sz="1600" dirty="0" smtClean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계좌</a:t>
            </a:r>
            <a:r>
              <a:rPr lang="en-US" altLang="ko-KR" sz="1600" dirty="0" smtClean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: 3000</a:t>
            </a:r>
            <a:endParaRPr lang="ko-KR" altLang="en-US" sz="1600" dirty="0">
              <a:solidFill>
                <a:srgbClr val="C0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83214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트랜잭션들이 서로 독립성을 보장받으며 수행될 수 있도록 도와준다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격리성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순차실행 </a:t>
            </a:r>
            <a:r>
              <a:rPr lang="en-US" altLang="ko-KR" b="1" dirty="0" smtClean="0">
                <a:solidFill>
                  <a:srgbClr val="C00000"/>
                </a:solidFill>
              </a:rPr>
              <a:t>(</a:t>
            </a:r>
            <a:r>
              <a:rPr lang="ko-KR" altLang="en-US" b="1" dirty="0" smtClean="0">
                <a:solidFill>
                  <a:srgbClr val="C00000"/>
                </a:solidFill>
              </a:rPr>
              <a:t>동일한 자원을 동시에 수행하는 경우 충돌이 발생하기 때문에 규칙에 따른 실행 순서를 부여</a:t>
            </a:r>
            <a:r>
              <a:rPr lang="en-US" altLang="ko-KR" b="1" dirty="0" smtClean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>
          <a:xfrm>
            <a:off x="6912260" y="6531373"/>
            <a:ext cx="2133600" cy="228600"/>
          </a:xfrm>
        </p:spPr>
        <p:txBody>
          <a:bodyPr/>
          <a:lstStyle/>
          <a:p>
            <a:pPr algn="r">
              <a:defRPr/>
            </a:pPr>
            <a:fld id="{4FD73FAA-EDF4-477B-8EE5-59031FF4DC00}" type="slidenum">
              <a:rPr lang="en-US" altLang="ko-KR" smtClean="0"/>
              <a:pPr algn="r">
                <a:defRPr/>
              </a:pPr>
              <a:t>16</a:t>
            </a:fld>
            <a:endParaRPr lang="en-US" altLang="ko-K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83360" y="2071514"/>
            <a:ext cx="3988296" cy="4262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5239506" y="6337896"/>
            <a:ext cx="23264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A </a:t>
            </a:r>
            <a:r>
              <a:rPr lang="ko-KR" altLang="en-US" sz="1400" dirty="0" smtClean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계좌</a:t>
            </a:r>
            <a:r>
              <a:rPr lang="en-US" altLang="ko-KR" sz="1400" dirty="0" smtClean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: 500 B </a:t>
            </a:r>
            <a:r>
              <a:rPr lang="ko-KR" altLang="en-US" sz="1400" dirty="0" smtClean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계좌</a:t>
            </a:r>
            <a:r>
              <a:rPr lang="en-US" altLang="ko-KR" sz="1400" dirty="0" smtClean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: 4500</a:t>
            </a:r>
            <a:endParaRPr lang="ko-KR" altLang="en-US" sz="1400" dirty="0">
              <a:solidFill>
                <a:srgbClr val="C0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4771407" y="5661248"/>
            <a:ext cx="2525819" cy="648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8"/>
          <p:cNvSpPr>
            <a:spLocks noGrp="1"/>
          </p:cNvSpPr>
          <p:nvPr>
            <p:ph type="body" idx="14"/>
          </p:nvPr>
        </p:nvSpPr>
        <p:spPr>
          <a:xfrm>
            <a:off x="321361" y="143635"/>
            <a:ext cx="6509908" cy="731475"/>
          </a:xfrm>
        </p:spPr>
        <p:txBody>
          <a:bodyPr>
            <a:noAutofit/>
          </a:bodyPr>
          <a:lstStyle/>
          <a:p>
            <a:r>
              <a:rPr lang="ko-KR" altLang="en-US" sz="2800" dirty="0" err="1" smtClean="0">
                <a:solidFill>
                  <a:schemeClr val="tx1"/>
                </a:solidFill>
              </a:rPr>
              <a:t>격리성</a:t>
            </a:r>
            <a:r>
              <a:rPr lang="en-US" altLang="ko-KR" sz="2800" dirty="0" smtClean="0">
                <a:solidFill>
                  <a:schemeClr val="tx1"/>
                </a:solidFill>
              </a:rPr>
              <a:t>(Isolation : </a:t>
            </a:r>
            <a:r>
              <a:rPr lang="ko-KR" altLang="en-US" sz="2800" dirty="0" smtClean="0">
                <a:solidFill>
                  <a:schemeClr val="tx1"/>
                </a:solidFill>
              </a:rPr>
              <a:t>고립성</a:t>
            </a:r>
            <a:r>
              <a:rPr lang="en-US" altLang="ko-KR" sz="2800" dirty="0" smtClean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4121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트랜잭션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685015" cy="5543705"/>
          </a:xfrm>
        </p:spPr>
        <p:txBody>
          <a:bodyPr/>
          <a:lstStyle/>
          <a:p>
            <a:pPr lvl="0"/>
            <a:r>
              <a:rPr lang="ko-KR" altLang="en-US" dirty="0"/>
              <a:t>트랜잭션의 특성 </a:t>
            </a:r>
            <a:r>
              <a:rPr lang="en-US" altLang="ko-KR" dirty="0"/>
              <a:t>– </a:t>
            </a:r>
            <a:r>
              <a:rPr lang="ko-KR" altLang="en-US" dirty="0" smtClean="0"/>
              <a:t>지속성</a:t>
            </a:r>
            <a:r>
              <a:rPr lang="en-US" altLang="ko-KR" dirty="0" smtClean="0"/>
              <a:t>(Durability)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트랜잭션이 성공적으로 완료된 후 데이터베이스에 반영한 수행 결과는 영구적이어야 함을 의미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지속성의 보장을 위해서는 장애 발생 시 회복 기능이 필요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6675" y="3208315"/>
            <a:ext cx="5597422" cy="289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38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트랜잭션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트랜잭션의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특성을 보장하기 위해 필요한 기능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715" y="1853825"/>
            <a:ext cx="48482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1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트랜잭션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트랜잭션의 주요 연산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48" y="1853825"/>
            <a:ext cx="8202458" cy="279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297475" y="5724255"/>
            <a:ext cx="8550000" cy="1022284"/>
          </a:xfrm>
        </p:spPr>
        <p:txBody>
          <a:bodyPr>
            <a:normAutofit/>
          </a:bodyPr>
          <a:lstStyle/>
          <a:p>
            <a:r>
              <a:rPr lang="ko-KR" altLang="en-US" dirty="0"/>
              <a:t>병행 제어와 회복 작업의 기본 단위인 트랜잭션의 개념을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데이터베이스를 장애로부터 복구하는 다양한 회복 기법을 익힌다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 사용자가 동시에 접근할 수 있도록 트랜잭션 수행을 통제하는 병행 제어 기법을 익힌다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040337"/>
            <a:ext cx="6040755" cy="459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8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트랜잭션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043735"/>
            <a:ext cx="8685015" cy="5543705"/>
          </a:xfrm>
        </p:spPr>
        <p:txBody>
          <a:bodyPr/>
          <a:lstStyle/>
          <a:p>
            <a:r>
              <a:rPr lang="ko-KR" altLang="en-US" dirty="0" smtClean="0"/>
              <a:t>트랜잭션의 주요 연산 </a:t>
            </a:r>
            <a:r>
              <a:rPr lang="en-US" altLang="ko-KR" dirty="0" smtClean="0"/>
              <a:t>– commit 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트랜잭션의 수행이 성공적으로 완료되었음을 선언하는 연산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commit </a:t>
            </a:r>
            <a:r>
              <a:rPr lang="ko-KR" altLang="en-US" dirty="0" smtClean="0"/>
              <a:t>연산이 실행되면 트랜잭션의 수행 결과가 데이터베이스에 반영되고 일관된 상태를 지속적으로 유지하게 됨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023955"/>
            <a:ext cx="7380820" cy="370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4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트랜잭션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043735"/>
            <a:ext cx="8685015" cy="5543705"/>
          </a:xfrm>
        </p:spPr>
        <p:txBody>
          <a:bodyPr/>
          <a:lstStyle/>
          <a:p>
            <a:r>
              <a:rPr lang="ko-KR" altLang="en-US" dirty="0" smtClean="0"/>
              <a:t>트랜잭션의 주요 연산 </a:t>
            </a:r>
            <a:r>
              <a:rPr lang="en-US" altLang="ko-KR" dirty="0" smtClean="0"/>
              <a:t>– </a:t>
            </a:r>
            <a:r>
              <a:rPr lang="en-US" altLang="ko-KR" dirty="0"/>
              <a:t>rollback 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트랜잭션의 수행이 실패했음을 선언하는 연산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rollback </a:t>
            </a:r>
            <a:r>
              <a:rPr lang="ko-KR" altLang="en-US" dirty="0"/>
              <a:t>연산이 실행되면 </a:t>
            </a:r>
            <a:r>
              <a:rPr lang="ko-KR" altLang="en-US" dirty="0" smtClean="0"/>
              <a:t>트랜잭션이 </a:t>
            </a:r>
            <a:r>
              <a:rPr lang="ko-KR" altLang="en-US" dirty="0"/>
              <a:t>지금까지 </a:t>
            </a:r>
            <a:r>
              <a:rPr lang="ko-KR" altLang="en-US" dirty="0" smtClean="0"/>
              <a:t>실행한 </a:t>
            </a:r>
            <a:r>
              <a:rPr lang="ko-KR" altLang="en-US" dirty="0"/>
              <a:t>연산의 결과가 취소되고 데이터베이스가 트랜잭션 수행 전의 일관된 상태로 되돌아감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35" y="2862564"/>
            <a:ext cx="6435715" cy="399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3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트랜잭션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트랜잭션의 상태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740" y="1628800"/>
            <a:ext cx="4860540" cy="469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2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트랜잭션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트랜잭션의 </a:t>
            </a:r>
            <a:r>
              <a:rPr lang="ko-KR" altLang="en-US" dirty="0" smtClean="0"/>
              <a:t>상태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활동</a:t>
            </a:r>
            <a:r>
              <a:rPr lang="en-US" altLang="ko-KR" dirty="0" smtClean="0"/>
              <a:t>(active)</a:t>
            </a:r>
            <a:r>
              <a:rPr lang="ko-KR" altLang="en-US" dirty="0" smtClean="0"/>
              <a:t> 상태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트랜잭션이 수행되기 </a:t>
            </a:r>
            <a:r>
              <a:rPr lang="ko-KR" altLang="en-US" dirty="0"/>
              <a:t>시작하여 현재 수행 중인 </a:t>
            </a:r>
            <a:r>
              <a:rPr lang="ko-KR" altLang="en-US" dirty="0" smtClean="0"/>
              <a:t>상태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부분 완료</a:t>
            </a:r>
            <a:r>
              <a:rPr lang="en-US" altLang="ko-KR" dirty="0" smtClean="0"/>
              <a:t>(partially committed)</a:t>
            </a:r>
            <a:r>
              <a:rPr lang="ko-KR" altLang="en-US" dirty="0" smtClean="0"/>
              <a:t> 상태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트랜잭션의 </a:t>
            </a:r>
            <a:r>
              <a:rPr lang="ko-KR" altLang="en-US" dirty="0"/>
              <a:t>마지막 연산이 실행을 끝낸 직후의 </a:t>
            </a:r>
            <a:r>
              <a:rPr lang="ko-KR" altLang="en-US" dirty="0" smtClean="0"/>
              <a:t>상태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완료</a:t>
            </a:r>
            <a:r>
              <a:rPr lang="en-US" altLang="ko-KR" dirty="0" smtClean="0"/>
              <a:t>(committed)</a:t>
            </a:r>
            <a:r>
              <a:rPr lang="ko-KR" altLang="en-US" dirty="0" smtClean="0"/>
              <a:t> 상태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트랜잭션이 </a:t>
            </a:r>
            <a:r>
              <a:rPr lang="ko-KR" altLang="en-US" dirty="0"/>
              <a:t>성공적으로 완료되어 </a:t>
            </a:r>
            <a:r>
              <a:rPr lang="en-US" altLang="ko-KR" dirty="0"/>
              <a:t>commit </a:t>
            </a:r>
            <a:r>
              <a:rPr lang="ko-KR" altLang="en-US" dirty="0"/>
              <a:t>연산을 실행한 </a:t>
            </a:r>
            <a:r>
              <a:rPr lang="ko-KR" altLang="en-US" dirty="0" smtClean="0"/>
              <a:t>상태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트랜잭션이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수행한 최종 결과를 데이터베이스에 반영하고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데이터베이스가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새로운 일관된 상태가 되면서 트랜잭션이 종료됨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390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트랜잭션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730020" cy="5543705"/>
          </a:xfrm>
        </p:spPr>
        <p:txBody>
          <a:bodyPr/>
          <a:lstStyle/>
          <a:p>
            <a:r>
              <a:rPr lang="ko-KR" altLang="en-US" dirty="0"/>
              <a:t>트랜잭션의 </a:t>
            </a:r>
            <a:r>
              <a:rPr lang="ko-KR" altLang="en-US" dirty="0" smtClean="0"/>
              <a:t>상태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실패</a:t>
            </a:r>
            <a:r>
              <a:rPr lang="en-US" altLang="ko-KR" dirty="0" smtClean="0"/>
              <a:t>(failed)</a:t>
            </a:r>
            <a:r>
              <a:rPr lang="ko-KR" altLang="en-US" dirty="0" smtClean="0"/>
              <a:t> 상태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장애가 </a:t>
            </a:r>
            <a:r>
              <a:rPr lang="ko-KR" altLang="en-US" dirty="0"/>
              <a:t>발생하여 트랜잭션의 수행이 중단된 </a:t>
            </a:r>
            <a:r>
              <a:rPr lang="ko-KR" altLang="en-US" dirty="0" smtClean="0"/>
              <a:t>상태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철회</a:t>
            </a:r>
            <a:r>
              <a:rPr lang="en-US" altLang="ko-KR" dirty="0" smtClean="0"/>
              <a:t>(aborted)</a:t>
            </a:r>
            <a:r>
              <a:rPr lang="ko-KR" altLang="en-US" dirty="0" smtClean="0"/>
              <a:t> 상태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트랜잭션의 </a:t>
            </a:r>
            <a:r>
              <a:rPr lang="ko-KR" altLang="en-US" dirty="0"/>
              <a:t>수행 실패로 </a:t>
            </a:r>
            <a:r>
              <a:rPr lang="en-US" altLang="ko-KR" dirty="0"/>
              <a:t>rollback </a:t>
            </a:r>
            <a:r>
              <a:rPr lang="ko-KR" altLang="en-US" dirty="0"/>
              <a:t>연산을 실행한 </a:t>
            </a:r>
            <a:r>
              <a:rPr lang="ko-KR" altLang="en-US" dirty="0" smtClean="0"/>
              <a:t>상태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지금까지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실행한 트랜잭션의 연산을 모두 취소하고 트랜잭션이 수행되기 전의 데이터베이스 상태로 되돌리면서 트랜잭션이 종료됨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철회 상태로 종료된 트랜잭션은 상황에 따라 다시 수행되거나 폐기됨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45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장애와 회복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장애</a:t>
            </a:r>
            <a:r>
              <a:rPr lang="en-US" altLang="ko-KR" dirty="0" smtClean="0"/>
              <a:t>(failure)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시스템이 제대로 동작하지 않는 상태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52" y="2258870"/>
            <a:ext cx="87058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9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장애와 회복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데이터베이스를 저장하는 저장 장치의 종류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00" y="1808820"/>
            <a:ext cx="85629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0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장애와 회복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트랜잭션의 수행을 위해 필요한 데이터 이동 연산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디스크와 메인 메인 메모리 간의 데이터 이동 연산</a:t>
            </a:r>
            <a:r>
              <a:rPr lang="en-US" altLang="ko-KR" dirty="0"/>
              <a:t> </a:t>
            </a:r>
            <a:r>
              <a:rPr lang="en-US" altLang="ko-KR" dirty="0" smtClean="0"/>
              <a:t>: input / output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메인 메모리와 프로그램 변수 간의 데이터 이동 연산 </a:t>
            </a:r>
            <a:r>
              <a:rPr lang="en-US" altLang="ko-KR" dirty="0" smtClean="0"/>
              <a:t>: read</a:t>
            </a:r>
            <a:r>
              <a:rPr lang="ko-KR" altLang="en-US" dirty="0"/>
              <a:t> </a:t>
            </a:r>
            <a:r>
              <a:rPr lang="en-US" altLang="ko-KR" dirty="0" smtClean="0"/>
              <a:t>/ write</a:t>
            </a:r>
          </a:p>
          <a:p>
            <a:pPr marL="357187" lvl="1" indent="0"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91" y="2933945"/>
            <a:ext cx="7957368" cy="285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2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장애와 회복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디스크와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메인 메모리 간 데이터 이동 연산의 필요성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일반적으로 데이터베이스는 </a:t>
            </a:r>
            <a:r>
              <a:rPr lang="ko-KR" altLang="en-US" dirty="0" err="1" smtClean="0"/>
              <a:t>비휘발성</a:t>
            </a:r>
            <a:r>
              <a:rPr lang="ko-KR" altLang="en-US" dirty="0" smtClean="0"/>
              <a:t> 저장 장치인 디스크에 상주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트랜잭션이 데이터베이스의 데이터를 처리하기 위해서는 데이터를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디스크에서 메인 메모리로 가져와 처리한 다음 그 결과를 디스크로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보내는 작업이 필요함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286635" y="3564015"/>
            <a:ext cx="6885765" cy="3160501"/>
            <a:chOff x="1286635" y="3564015"/>
            <a:chExt cx="6885765" cy="316050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6635" y="3564015"/>
              <a:ext cx="6885765" cy="3160501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06915" y="4824155"/>
              <a:ext cx="1215135" cy="3150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993300"/>
                  </a:solidFill>
                </a:rPr>
                <a:t>o</a:t>
              </a:r>
              <a:r>
                <a:rPr lang="en-US" altLang="ko-KR" sz="1600" b="1" dirty="0" smtClean="0">
                  <a:solidFill>
                    <a:srgbClr val="993300"/>
                  </a:solidFill>
                </a:rPr>
                <a:t>utput(B)</a:t>
              </a:r>
              <a:endParaRPr lang="ko-KR" altLang="en-US" sz="1600" b="1" dirty="0">
                <a:solidFill>
                  <a:srgbClr val="9933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914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장애와 회복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디스크와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메인 메모리 간의 데이터 이동 연산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input </a:t>
            </a:r>
            <a:r>
              <a:rPr lang="ko-KR" altLang="en-US" dirty="0"/>
              <a:t>연산 </a:t>
            </a:r>
            <a:r>
              <a:rPr lang="en-US" altLang="ko-KR" dirty="0"/>
              <a:t>/ output 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블록</a:t>
            </a:r>
            <a:r>
              <a:rPr lang="en-US" altLang="ko-KR" dirty="0" smtClean="0"/>
              <a:t>(block) </a:t>
            </a:r>
            <a:r>
              <a:rPr lang="ko-KR" altLang="en-US" dirty="0" smtClean="0"/>
              <a:t>단위로 수행됨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디스크 블록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디스크에 있는 블록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버퍼 블록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메인 메모리에 있는 블록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3654025"/>
            <a:ext cx="7633648" cy="261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1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트랜잭션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61510" y="1140544"/>
            <a:ext cx="8865985" cy="554370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트랜잭션</a:t>
            </a:r>
            <a:r>
              <a:rPr lang="en-US" altLang="ko-KR" dirty="0" smtClean="0"/>
              <a:t>(transaction)</a:t>
            </a:r>
            <a:r>
              <a:rPr lang="ko-KR" altLang="en-US" dirty="0" smtClean="0"/>
              <a:t>의 개념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b="1" dirty="0" smtClean="0">
                <a:solidFill>
                  <a:srgbClr val="33CC33"/>
                </a:solidFill>
              </a:rPr>
              <a:t>하나의 </a:t>
            </a:r>
            <a:r>
              <a:rPr lang="ko-KR" altLang="en-US" b="1" dirty="0">
                <a:solidFill>
                  <a:srgbClr val="33CC33"/>
                </a:solidFill>
              </a:rPr>
              <a:t>작업을 </a:t>
            </a:r>
            <a:r>
              <a:rPr lang="ko-KR" altLang="en-US" b="1" dirty="0" smtClean="0">
                <a:solidFill>
                  <a:srgbClr val="33CC33"/>
                </a:solidFill>
              </a:rPr>
              <a:t>수행하는데 </a:t>
            </a:r>
            <a:r>
              <a:rPr lang="ko-KR" altLang="en-US" b="1" dirty="0">
                <a:solidFill>
                  <a:srgbClr val="33CC33"/>
                </a:solidFill>
              </a:rPr>
              <a:t>필요한 데이터베이스 연산들을 모아놓은 </a:t>
            </a:r>
            <a:r>
              <a:rPr lang="ko-KR" altLang="en-US" b="1" dirty="0" smtClean="0">
                <a:solidFill>
                  <a:srgbClr val="33CC33"/>
                </a:solidFill>
              </a:rPr>
              <a:t>것</a:t>
            </a:r>
            <a:endParaRPr lang="en-US" altLang="ko-KR" b="1" dirty="0" smtClean="0">
              <a:solidFill>
                <a:srgbClr val="33CC33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작업 수행에 필요한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문들의 모임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특히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데이터베이스를 변경하는 </a:t>
            </a:r>
            <a:r>
              <a:rPr lang="en-US" altLang="ko-KR" dirty="0" smtClean="0"/>
              <a:t>INSERT, DELETE, UPDATE </a:t>
            </a:r>
            <a:r>
              <a:rPr lang="ko-KR" altLang="en-US" dirty="0" smtClean="0"/>
              <a:t>문의 실행을 관리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논리적인 </a:t>
            </a:r>
            <a:r>
              <a:rPr lang="ko-KR" altLang="en-US" dirty="0"/>
              <a:t>작업의 </a:t>
            </a:r>
            <a:r>
              <a:rPr lang="ko-KR" altLang="en-US" dirty="0" smtClean="0"/>
              <a:t>단위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장애 발생 시 복구 작업이나 병행 제어 작업을 위한 중요한 단위로 사용됨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데이터베이스의 무결성과 일관성을 보장하기 위해 작업 수행에 필요한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연산들을 하나의 트랜잭션으로 제대로 정의하고 관리해야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3667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장애와 회복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61510" y="1052735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메인 메모리와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간의 데이터 이동 연산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read </a:t>
            </a:r>
            <a:r>
              <a:rPr lang="ko-KR" altLang="en-US" dirty="0"/>
              <a:t>연산 </a:t>
            </a:r>
            <a:r>
              <a:rPr lang="en-US" altLang="ko-KR" dirty="0"/>
              <a:t>/ </a:t>
            </a:r>
            <a:r>
              <a:rPr lang="en-US" altLang="ko-KR" dirty="0" smtClean="0"/>
              <a:t>write 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응용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프로그램에서 트랜잭션의 수행을 지시하면 메인 메모리 버퍼 블록에 있는 데이터를 프로그램의 변수로 가져오고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데이터 처리 결과를 저장한 변수 값을 메인 메모리 버퍼 블록으로 옮기는 작업이 필요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5" y="3609020"/>
            <a:ext cx="7515835" cy="261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5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장애와 회복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6495" y="1052735"/>
            <a:ext cx="916314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트랜잭션을 데이터 이동 연산을 포함한 프로그램으로 표현한 예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65" y="1583795"/>
            <a:ext cx="5671044" cy="492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장애와 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39482" y="1088740"/>
            <a:ext cx="8910990" cy="5543705"/>
          </a:xfrm>
        </p:spPr>
        <p:txBody>
          <a:bodyPr/>
          <a:lstStyle/>
          <a:p>
            <a:r>
              <a:rPr lang="ko-KR" altLang="en-US" dirty="0" smtClean="0"/>
              <a:t>회복</a:t>
            </a:r>
            <a:r>
              <a:rPr lang="en-US" altLang="ko-KR" dirty="0" smtClean="0"/>
              <a:t>(recovery)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장애가 발생했을 때 </a:t>
            </a:r>
            <a:r>
              <a:rPr lang="ko-KR" altLang="en-US" b="1" dirty="0" smtClean="0">
                <a:solidFill>
                  <a:srgbClr val="C00000"/>
                </a:solidFill>
              </a:rPr>
              <a:t>데이터베이스를 장애가 발생하기 전의 일관된 상태로 복구</a:t>
            </a:r>
            <a:r>
              <a:rPr lang="ko-KR" altLang="en-US" dirty="0" smtClean="0"/>
              <a:t>시키는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트랜잭션의 특성을 보장하고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데이터베이스를 일관된 상태로 유지하기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위해 필수적인 기능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회복 관리자</a:t>
            </a:r>
            <a:r>
              <a:rPr lang="en-US" altLang="ko-KR" dirty="0" smtClean="0"/>
              <a:t>(recovery manager)</a:t>
            </a:r>
            <a:r>
              <a:rPr lang="ko-KR" altLang="en-US" dirty="0" smtClean="0"/>
              <a:t>가 담당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장애 발생을 탐지하고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장애가 탐지되면 데이터베이스 복구 기능을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09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장애와 회복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회복을 위해 데이터베이스 복사본을 만드는 방법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 회복의 핵심 원리는 데이터 중복</a:t>
            </a:r>
            <a:r>
              <a:rPr lang="en-US" altLang="ko-KR" dirty="0" smtClean="0"/>
              <a:t>!</a:t>
            </a:r>
          </a:p>
          <a:p>
            <a:pPr lvl="1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75" y="2393885"/>
            <a:ext cx="7682353" cy="266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2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장애와 회복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회복을 위한 기본 연산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52" y="1718810"/>
            <a:ext cx="82486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1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장애와 회복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990640"/>
            <a:ext cx="8550000" cy="5543705"/>
          </a:xfrm>
        </p:spPr>
        <p:txBody>
          <a:bodyPr/>
          <a:lstStyle/>
          <a:p>
            <a:r>
              <a:rPr lang="ko-KR" altLang="en-US" dirty="0" smtClean="0"/>
              <a:t>로그 파일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데이터를 변경하기 이전의 값과 변경한 이후의 값을 기록한 파일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레코드 단위로 트랜잭션 수행과 함께 기록됨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2573905"/>
            <a:ext cx="7514885" cy="422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3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장애와 회복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9378" y="998730"/>
            <a:ext cx="907313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 smtClean="0"/>
              <a:t>로그 기록 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계좌 잔액이 </a:t>
            </a:r>
            <a:r>
              <a:rPr lang="en-US" altLang="ko-KR" dirty="0" smtClean="0"/>
              <a:t>10,000</a:t>
            </a:r>
            <a:r>
              <a:rPr lang="ko-KR" altLang="en-US" dirty="0" smtClean="0"/>
              <a:t>원인 성호가 계좌 잔액이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원인 은경에게 </a:t>
            </a:r>
            <a:r>
              <a:rPr lang="en-US" altLang="ko-KR" dirty="0" smtClean="0"/>
              <a:t>5,000</a:t>
            </a:r>
            <a:r>
              <a:rPr lang="ko-KR" altLang="en-US" dirty="0" smtClean="0"/>
              <a:t>원 이체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2324828"/>
            <a:ext cx="7335815" cy="421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2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 </a:t>
            </a:r>
            <a:r>
              <a:rPr lang="ko-KR" altLang="en-US" smtClean="0"/>
              <a:t>장애와 회복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smtClean="0"/>
              <a:t>회복 기법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1853825"/>
            <a:ext cx="7940459" cy="36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장애와 회복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1"/>
          </p:nvPr>
        </p:nvSpPr>
        <p:spPr>
          <a:xfrm>
            <a:off x="90010" y="1125655"/>
            <a:ext cx="9027495" cy="5543705"/>
          </a:xfrm>
        </p:spPr>
        <p:txBody>
          <a:bodyPr/>
          <a:lstStyle/>
          <a:p>
            <a:r>
              <a:rPr lang="ko-KR" altLang="en-US" dirty="0" smtClean="0"/>
              <a:t>로그 회복 기법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즉시 갱신</a:t>
            </a:r>
            <a:r>
              <a:rPr lang="en-US" altLang="ko-KR" dirty="0" smtClean="0"/>
              <a:t>(immediate update)</a:t>
            </a:r>
            <a:r>
              <a:rPr lang="ko-KR" altLang="en-US" dirty="0" smtClean="0"/>
              <a:t> 회복 기법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트랜잭션 수행 중에 </a:t>
            </a:r>
            <a:r>
              <a:rPr lang="ko-KR" altLang="en-US" b="1" dirty="0" smtClean="0">
                <a:solidFill>
                  <a:srgbClr val="FF0000"/>
                </a:solidFill>
              </a:rPr>
              <a:t>데이터 변경 연산의 결과를 데이터베이스에 즉시 반영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장애 발생에 대비하기 위해 데이터 변경에 대한 내용을 로그 파일에 기록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 변경 연산이 실행되면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로그 파일에 로그 레코드를 먼저 기록한 다음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데이터베이스에 변경 연산을 반영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장애 발생 시점에 따라 </a:t>
            </a:r>
            <a:r>
              <a:rPr lang="en-US" altLang="ko-KR" dirty="0" smtClean="0"/>
              <a:t>redo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undo </a:t>
            </a:r>
            <a:r>
              <a:rPr lang="ko-KR" altLang="en-US" dirty="0" smtClean="0"/>
              <a:t>연산을 실행해 데이터베이스를 복구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294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 </a:t>
            </a:r>
            <a:r>
              <a:rPr lang="ko-KR" altLang="en-US" smtClean="0"/>
              <a:t>장애와 회복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51520" y="1035645"/>
            <a:ext cx="8550000" cy="5543705"/>
          </a:xfrm>
        </p:spPr>
        <p:txBody>
          <a:bodyPr/>
          <a:lstStyle/>
          <a:p>
            <a:r>
              <a:rPr lang="ko-KR" altLang="en-US" dirty="0" smtClean="0"/>
              <a:t>로그 회복 기법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즉시 갱신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회복 기법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30" y="1448780"/>
            <a:ext cx="7033242" cy="53449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트랜잭션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79388" y="1052735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트랜잭션의 예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(1)</a:t>
            </a: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3716905" y="937064"/>
            <a:ext cx="3960440" cy="1170130"/>
          </a:xfrm>
          <a:prstGeom prst="wedgeRoundRectCallout">
            <a:avLst>
              <a:gd name="adj1" fmla="val -24897"/>
              <a:gd name="adj2" fmla="val 60626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처리 순서는 중요하지 않지만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두 개의 </a:t>
            </a:r>
            <a:r>
              <a:rPr lang="en-US" altLang="ko-KR" sz="1600" dirty="0" smtClean="0">
                <a:solidFill>
                  <a:schemeClr val="tx1"/>
                </a:solidFill>
              </a:rPr>
              <a:t>UPDATE </a:t>
            </a:r>
            <a:r>
              <a:rPr lang="ko-KR" altLang="en-US" sz="1600" dirty="0" smtClean="0">
                <a:solidFill>
                  <a:schemeClr val="tx1"/>
                </a:solidFill>
              </a:rPr>
              <a:t>문이 모두 정상적으로 실행되어야 함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2258870"/>
            <a:ext cx="74295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3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 </a:t>
            </a:r>
            <a:r>
              <a:rPr lang="ko-KR" altLang="en-US" smtClean="0"/>
              <a:t>장애와 회복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smtClean="0"/>
              <a:t>로그 회복 기법 </a:t>
            </a:r>
            <a:r>
              <a:rPr lang="en-US" altLang="ko-KR" smtClean="0"/>
              <a:t>– </a:t>
            </a:r>
            <a:r>
              <a:rPr lang="ko-KR" altLang="en-US" smtClean="0"/>
              <a:t>즉시 갱신</a:t>
            </a:r>
            <a:r>
              <a:rPr lang="en-US" altLang="ko-KR" smtClean="0"/>
              <a:t> </a:t>
            </a:r>
            <a:r>
              <a:rPr lang="ko-KR" altLang="en-US" smtClean="0"/>
              <a:t>회복 기법</a:t>
            </a:r>
            <a:endParaRPr lang="en-US" altLang="ko-KR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53825"/>
            <a:ext cx="7887925" cy="3403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 </a:t>
            </a:r>
            <a:r>
              <a:rPr lang="ko-KR" altLang="en-US" smtClean="0"/>
              <a:t>장애와 회복</a:t>
            </a:r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95372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로그 회복 기법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–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즉시 갱신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회복 기법 적용 예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700" y="1448780"/>
            <a:ext cx="3095802" cy="5405867"/>
          </a:xfrm>
          <a:prstGeom prst="rect">
            <a:avLst/>
          </a:prstGeom>
        </p:spPr>
      </p:pic>
      <p:sp>
        <p:nvSpPr>
          <p:cNvPr id="7" name="모서리가 둥근 사각형 설명선 6"/>
          <p:cNvSpPr/>
          <p:nvPr/>
        </p:nvSpPr>
        <p:spPr>
          <a:xfrm>
            <a:off x="5224239" y="2033845"/>
            <a:ext cx="3105345" cy="1170130"/>
          </a:xfrm>
          <a:prstGeom prst="wedgeRoundRectCallout">
            <a:avLst>
              <a:gd name="adj1" fmla="val -73790"/>
              <a:gd name="adj2" fmla="val -18078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smtClean="0">
                <a:solidFill>
                  <a:schemeClr val="tx1"/>
                </a:solidFill>
              </a:rPr>
              <a:t>[</a:t>
            </a:r>
            <a:r>
              <a:rPr lang="ko-KR" altLang="en-US" sz="1600" smtClean="0">
                <a:solidFill>
                  <a:schemeClr val="tx1"/>
                </a:solidFill>
              </a:rPr>
              <a:t>트랜잭션 </a:t>
            </a:r>
            <a:r>
              <a:rPr lang="en-US" altLang="ko-KR" sz="1600" dirty="0" smtClean="0">
                <a:solidFill>
                  <a:schemeClr val="tx1"/>
                </a:solidFill>
              </a:rPr>
              <a:t>T</a:t>
            </a:r>
            <a:r>
              <a:rPr lang="en-US" altLang="ko-KR" sz="16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ko-KR" sz="1600" dirty="0" smtClean="0">
                <a:solidFill>
                  <a:schemeClr val="tx1"/>
                </a:solidFill>
              </a:rPr>
              <a:t>]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A</a:t>
            </a:r>
            <a:r>
              <a:rPr lang="ko-KR" altLang="en-US" sz="1600" dirty="0" smtClean="0">
                <a:solidFill>
                  <a:schemeClr val="tx1"/>
                </a:solidFill>
              </a:rPr>
              <a:t>계좌에서 </a:t>
            </a:r>
            <a:r>
              <a:rPr lang="en-US" altLang="ko-KR" sz="1600" dirty="0" smtClean="0">
                <a:solidFill>
                  <a:schemeClr val="tx1"/>
                </a:solidFill>
              </a:rPr>
              <a:t>B</a:t>
            </a:r>
            <a:r>
              <a:rPr lang="ko-KR" altLang="en-US" sz="1600" dirty="0" smtClean="0">
                <a:solidFill>
                  <a:schemeClr val="tx1"/>
                </a:solidFill>
              </a:rPr>
              <a:t>계좌로 </a:t>
            </a:r>
            <a:r>
              <a:rPr lang="en-US" altLang="ko-KR" sz="1600" dirty="0" smtClean="0">
                <a:solidFill>
                  <a:schemeClr val="tx1"/>
                </a:solidFill>
              </a:rPr>
              <a:t>1,000</a:t>
            </a:r>
            <a:r>
              <a:rPr lang="ko-KR" altLang="en-US" sz="1600" dirty="0" smtClean="0">
                <a:solidFill>
                  <a:schemeClr val="tx1"/>
                </a:solidFill>
              </a:rPr>
              <a:t>원을 이체하는 트랜잭션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247075" y="4644135"/>
            <a:ext cx="3105345" cy="1170130"/>
          </a:xfrm>
          <a:prstGeom prst="wedgeRoundRectCallout">
            <a:avLst>
              <a:gd name="adj1" fmla="val -73790"/>
              <a:gd name="adj2" fmla="val -18078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[</a:t>
            </a:r>
            <a:r>
              <a:rPr lang="ko-KR" altLang="en-US" sz="1600" dirty="0" smtClean="0">
                <a:solidFill>
                  <a:schemeClr val="tx1"/>
                </a:solidFill>
              </a:rPr>
              <a:t>트랜잭션 </a:t>
            </a:r>
            <a:r>
              <a:rPr lang="en-US" altLang="ko-KR" sz="1600" dirty="0" smtClean="0">
                <a:solidFill>
                  <a:schemeClr val="tx1"/>
                </a:solidFill>
              </a:rPr>
              <a:t>T</a:t>
            </a:r>
            <a:r>
              <a:rPr lang="en-US" altLang="ko-KR" sz="16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ko-KR" sz="1600" dirty="0" smtClean="0">
                <a:solidFill>
                  <a:schemeClr val="tx1"/>
                </a:solidFill>
              </a:rPr>
              <a:t>]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C</a:t>
            </a:r>
            <a:r>
              <a:rPr lang="ko-KR" altLang="en-US" sz="1600" dirty="0" smtClean="0">
                <a:solidFill>
                  <a:schemeClr val="tx1"/>
                </a:solidFill>
              </a:rPr>
              <a:t>계좌에서 </a:t>
            </a:r>
            <a:r>
              <a:rPr lang="en-US" altLang="ko-KR" sz="1600" dirty="0">
                <a:solidFill>
                  <a:schemeClr val="tx1"/>
                </a:solidFill>
              </a:rPr>
              <a:t>D</a:t>
            </a:r>
            <a:r>
              <a:rPr lang="ko-KR" altLang="en-US" sz="1600" dirty="0" smtClean="0">
                <a:solidFill>
                  <a:schemeClr val="tx1"/>
                </a:solidFill>
              </a:rPr>
              <a:t>계좌로 </a:t>
            </a: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r>
              <a:rPr lang="en-US" altLang="ko-KR" sz="1600" dirty="0" smtClean="0">
                <a:solidFill>
                  <a:schemeClr val="tx1"/>
                </a:solidFill>
              </a:rPr>
              <a:t>,000</a:t>
            </a:r>
            <a:r>
              <a:rPr lang="ko-KR" altLang="en-US" sz="1600" dirty="0" smtClean="0">
                <a:solidFill>
                  <a:schemeClr val="tx1"/>
                </a:solidFill>
              </a:rPr>
              <a:t>원을 이체하는 트랜잭션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5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r="1880"/>
          <a:stretch/>
        </p:blipFill>
        <p:spPr>
          <a:xfrm>
            <a:off x="2051720" y="1853825"/>
            <a:ext cx="7046835" cy="46767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 </a:t>
            </a:r>
            <a:r>
              <a:rPr lang="ko-KR" altLang="en-US" smtClean="0"/>
              <a:t>장애와 회복</a:t>
            </a:r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로그 회복 기법 </a:t>
            </a:r>
            <a:r>
              <a:rPr kumimoji="0" lang="en-US" altLang="ko-KR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– </a:t>
            </a:r>
            <a:r>
              <a:rPr kumimoji="0" lang="ko-KR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즉시 갱신</a:t>
            </a:r>
            <a:r>
              <a:rPr kumimoji="0" lang="en-US" altLang="ko-KR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ko-KR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회복 기법 적용 예</a:t>
            </a:r>
            <a:endParaRPr kumimoji="0" lang="en-US" altLang="ko-KR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35532" y="1787985"/>
            <a:ext cx="2250249" cy="1170130"/>
          </a:xfrm>
          <a:prstGeom prst="wedgeRoundRectCallout">
            <a:avLst>
              <a:gd name="adj1" fmla="val 39515"/>
              <a:gd name="adj2" fmla="val 71433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Font typeface="Wingdings"/>
              <a:buChar char=""/>
            </a:pPr>
            <a:r>
              <a:rPr lang="ko-KR" altLang="en-US" sz="1600" smtClean="0">
                <a:solidFill>
                  <a:schemeClr val="tx1"/>
                </a:solidFill>
              </a:rPr>
              <a:t>에서 장애 발생 시</a:t>
            </a:r>
            <a:r>
              <a:rPr lang="ko-KR" altLang="en-US" sz="1600">
                <a:solidFill>
                  <a:schemeClr val="tx1"/>
                </a:solidFill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en-US" altLang="ko-KR" sz="1600" smtClean="0">
                <a:solidFill>
                  <a:srgbClr val="FF0000"/>
                </a:solidFill>
              </a:rPr>
              <a:t>undo(T</a:t>
            </a:r>
            <a:r>
              <a:rPr lang="en-US" altLang="ko-KR" sz="1600" baseline="-25000" smtClean="0">
                <a:solidFill>
                  <a:srgbClr val="FF0000"/>
                </a:solidFill>
              </a:rPr>
              <a:t>1</a:t>
            </a:r>
            <a:r>
              <a:rPr lang="en-US" altLang="ko-KR" sz="160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6495" y="5274205"/>
            <a:ext cx="2250249" cy="1170130"/>
          </a:xfrm>
          <a:prstGeom prst="wedgeRoundRectCallout">
            <a:avLst>
              <a:gd name="adj1" fmla="val 41244"/>
              <a:gd name="adj2" fmla="val -66568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smtClean="0">
                <a:solidFill>
                  <a:schemeClr val="tx1"/>
                </a:solidFill>
                <a:sym typeface="Wingdings"/>
              </a:rPr>
              <a:t></a:t>
            </a:r>
            <a:r>
              <a:rPr lang="ko-KR" altLang="en-US" sz="1600" smtClean="0">
                <a:solidFill>
                  <a:schemeClr val="tx1"/>
                </a:solidFill>
              </a:rPr>
              <a:t>에서 장애 발생 시</a:t>
            </a:r>
            <a:r>
              <a:rPr lang="ko-KR" altLang="en-US" sz="1600">
                <a:solidFill>
                  <a:schemeClr val="tx1"/>
                </a:solidFill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en-US" altLang="ko-KR" sz="1600" smtClean="0">
                <a:solidFill>
                  <a:srgbClr val="FF0000"/>
                </a:solidFill>
              </a:rPr>
              <a:t>undo(T</a:t>
            </a:r>
            <a:r>
              <a:rPr lang="en-US" altLang="ko-KR" sz="1600" baseline="-25000" smtClean="0">
                <a:solidFill>
                  <a:srgbClr val="FF0000"/>
                </a:solidFill>
              </a:rPr>
              <a:t>2</a:t>
            </a:r>
            <a:r>
              <a:rPr lang="en-US" altLang="ko-KR" sz="1600" smtClean="0">
                <a:solidFill>
                  <a:srgbClr val="FF0000"/>
                </a:solidFill>
              </a:rPr>
              <a:t>), redo(T</a:t>
            </a:r>
            <a:r>
              <a:rPr lang="en-US" altLang="ko-KR" sz="1600" baseline="-25000" smtClean="0">
                <a:solidFill>
                  <a:srgbClr val="FF0000"/>
                </a:solidFill>
              </a:rPr>
              <a:t>1</a:t>
            </a:r>
            <a:r>
              <a:rPr lang="en-US" altLang="ko-KR" sz="1600" smtClean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435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장애와 회복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1"/>
          </p:nvPr>
        </p:nvSpPr>
        <p:spPr>
          <a:xfrm>
            <a:off x="252470" y="1140544"/>
            <a:ext cx="8775025" cy="5543705"/>
          </a:xfrm>
        </p:spPr>
        <p:txBody>
          <a:bodyPr/>
          <a:lstStyle/>
          <a:p>
            <a:r>
              <a:rPr lang="ko-KR" altLang="en-US" dirty="0" smtClean="0"/>
              <a:t>로그 회복 기법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지연 갱신</a:t>
            </a:r>
            <a:r>
              <a:rPr lang="en-US" altLang="ko-KR" dirty="0" smtClean="0"/>
              <a:t>(deferred</a:t>
            </a:r>
            <a:r>
              <a:rPr lang="ko-KR" altLang="en-US" dirty="0" smtClean="0"/>
              <a:t> </a:t>
            </a:r>
            <a:r>
              <a:rPr lang="en-US" altLang="ko-KR" dirty="0" smtClean="0"/>
              <a:t>update)</a:t>
            </a:r>
            <a:r>
              <a:rPr lang="ko-KR" altLang="en-US" dirty="0" smtClean="0"/>
              <a:t> 회복 기법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트랜잭션 수행 중에 </a:t>
            </a:r>
            <a:r>
              <a:rPr lang="ko-KR" altLang="en-US" b="1" dirty="0" smtClean="0">
                <a:solidFill>
                  <a:srgbClr val="FF0000"/>
                </a:solidFill>
              </a:rPr>
              <a:t>데이터 변경 연산의 결과를 로그에만 기록 </a:t>
            </a:r>
            <a:r>
              <a:rPr lang="ko-KR" altLang="en-US" dirty="0" smtClean="0"/>
              <a:t>해두고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트랜잭션이 부분 완료된 후에 로그에 기록된 내용을 이용해 데이터베이스에 한번에 반영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트랜잭션 수행 중에 장애가 발생할 경우 로그에 기록된 내용을 버리기만 하면 데이터베이스가 원래 상태를 그대로 유지하게 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미반영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undo </a:t>
            </a:r>
            <a:r>
              <a:rPr lang="ko-KR" altLang="en-US" dirty="0" smtClean="0"/>
              <a:t>연산은 </a:t>
            </a:r>
            <a:r>
              <a:rPr lang="ko-KR" altLang="en-US" dirty="0" err="1" smtClean="0"/>
              <a:t>필요없고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redo </a:t>
            </a:r>
            <a:r>
              <a:rPr lang="ko-KR" altLang="en-US" dirty="0" smtClean="0"/>
              <a:t>연산만 사용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로그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레코드에는 변경 이후 값만 기록하면 됨 </a:t>
            </a:r>
            <a:r>
              <a:rPr lang="en-US" altLang="ko-KR" dirty="0" smtClean="0"/>
              <a:t>: &lt;T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, X, </a:t>
            </a:r>
            <a:r>
              <a:rPr lang="en-US" altLang="ko-KR" dirty="0" err="1" smtClean="0"/>
              <a:t>new_value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형식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294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 </a:t>
            </a:r>
            <a:r>
              <a:rPr lang="ko-KR" altLang="en-US" smtClean="0"/>
              <a:t>장애와 회복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smtClean="0"/>
              <a:t>로그 회복 기법 </a:t>
            </a:r>
            <a:r>
              <a:rPr lang="en-US" altLang="ko-KR" smtClean="0"/>
              <a:t>– </a:t>
            </a:r>
            <a:r>
              <a:rPr lang="ko-KR" altLang="en-US" smtClean="0"/>
              <a:t>지연 갱신</a:t>
            </a:r>
            <a:r>
              <a:rPr lang="en-US" altLang="ko-KR" smtClean="0"/>
              <a:t> </a:t>
            </a:r>
            <a:r>
              <a:rPr lang="ko-KR" altLang="en-US" smtClean="0"/>
              <a:t>회복 기법</a:t>
            </a:r>
            <a:endParaRPr lang="en-US" altLang="ko-KR" smtClean="0"/>
          </a:p>
        </p:txBody>
      </p:sp>
      <p:sp>
        <p:nvSpPr>
          <p:cNvPr id="5" name="직사각형 4"/>
          <p:cNvSpPr/>
          <p:nvPr/>
        </p:nvSpPr>
        <p:spPr>
          <a:xfrm>
            <a:off x="3086835" y="3158970"/>
            <a:ext cx="180020" cy="18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86" y="1853825"/>
            <a:ext cx="8349978" cy="34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7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380" y="1898830"/>
            <a:ext cx="6515100" cy="46958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 </a:t>
            </a:r>
            <a:r>
              <a:rPr lang="ko-KR" altLang="en-US" smtClean="0"/>
              <a:t>장애와 회복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035645"/>
            <a:ext cx="8550000" cy="5543705"/>
          </a:xfrm>
        </p:spPr>
        <p:txBody>
          <a:bodyPr/>
          <a:lstStyle/>
          <a:p>
            <a:pPr lvl="0"/>
            <a:r>
              <a:rPr lang="ko-KR" altLang="en-US" dirty="0" smtClean="0"/>
              <a:t>로그 회복 기법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지연 갱신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회복 기법 적용 예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206515" y="1628800"/>
            <a:ext cx="2295255" cy="1395155"/>
          </a:xfrm>
          <a:prstGeom prst="wedgeRoundRectCallout">
            <a:avLst>
              <a:gd name="adj1" fmla="val 42148"/>
              <a:gd name="adj2" fmla="val 60870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buFont typeface="Wingdings"/>
              <a:buChar char=""/>
            </a:pPr>
            <a:r>
              <a:rPr lang="ko-KR" altLang="en-US" sz="1600" smtClean="0">
                <a:solidFill>
                  <a:schemeClr val="tx1"/>
                </a:solidFill>
              </a:rPr>
              <a:t>에서 장애 발생 시</a:t>
            </a:r>
            <a:r>
              <a:rPr lang="ko-KR" altLang="en-US" sz="1600">
                <a:solidFill>
                  <a:schemeClr val="tx1"/>
                </a:solidFill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</a:rPr>
              <a:t>:</a:t>
            </a:r>
          </a:p>
          <a:p>
            <a:pPr algn="ctr">
              <a:lnSpc>
                <a:spcPct val="120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로그 기록을 무시하고 별다른 회복 조치를 하지 않음</a:t>
            </a:r>
            <a:endParaRPr lang="en-US" altLang="ko-KR" sz="1600" smtClean="0">
              <a:solidFill>
                <a:srgbClr val="FF0000"/>
              </a:solidFill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206515" y="5139190"/>
            <a:ext cx="2295255" cy="1170130"/>
          </a:xfrm>
          <a:prstGeom prst="wedgeRoundRectCallout">
            <a:avLst>
              <a:gd name="adj1" fmla="val 42382"/>
              <a:gd name="adj2" fmla="val -65823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smtClean="0">
                <a:solidFill>
                  <a:schemeClr val="tx1"/>
                </a:solidFill>
                <a:sym typeface="Wingdings"/>
              </a:rPr>
              <a:t></a:t>
            </a:r>
            <a:r>
              <a:rPr lang="ko-KR" altLang="en-US" sz="1600" smtClean="0">
                <a:solidFill>
                  <a:schemeClr val="tx1"/>
                </a:solidFill>
              </a:rPr>
              <a:t>에서 장애 발생 시</a:t>
            </a:r>
            <a:r>
              <a:rPr lang="ko-KR" altLang="en-US" sz="1600">
                <a:solidFill>
                  <a:schemeClr val="tx1"/>
                </a:solidFill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en-US" altLang="ko-KR" sz="1600" smtClean="0">
                <a:solidFill>
                  <a:srgbClr val="FF0000"/>
                </a:solidFill>
              </a:rPr>
              <a:t>redo(T</a:t>
            </a:r>
            <a:r>
              <a:rPr lang="en-US" altLang="ko-KR" sz="1600" baseline="-25000" smtClean="0">
                <a:solidFill>
                  <a:srgbClr val="FF0000"/>
                </a:solidFill>
              </a:rPr>
              <a:t>1</a:t>
            </a:r>
            <a:r>
              <a:rPr lang="en-US" altLang="ko-KR" sz="1600" smtClean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 </a:t>
            </a:r>
            <a:r>
              <a:rPr lang="ko-KR" altLang="en-US" smtClean="0"/>
              <a:t>장애와 회복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52470" y="1140544"/>
            <a:ext cx="8685015" cy="5543705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/>
              <a:t>검사 시점 회복 기법</a:t>
            </a:r>
            <a:r>
              <a:rPr lang="en-US" altLang="ko-KR" dirty="0" smtClean="0"/>
              <a:t>(Checkpoint </a:t>
            </a:r>
            <a:r>
              <a:rPr lang="ko-KR" altLang="en-US" dirty="0" smtClean="0"/>
              <a:t>기법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로그 기록을 이용하되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일정 시간 간격으로 검사 시점</a:t>
            </a:r>
            <a:r>
              <a:rPr lang="en-US" altLang="ko-KR" dirty="0" smtClean="0"/>
              <a:t>(checkpoint)</a:t>
            </a:r>
            <a:r>
              <a:rPr lang="ko-KR" altLang="en-US" dirty="0"/>
              <a:t>을</a:t>
            </a:r>
            <a:r>
              <a:rPr lang="ko-KR" altLang="en-US" dirty="0" smtClean="0"/>
              <a:t> 만듦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검사 시점이 되면 모든 로그 레코드를 로그 파일에 기록하고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데이터 변경 내용을 데이터베이스에 반영한 후 검사 시점을 표시하는 </a:t>
            </a:r>
            <a:r>
              <a:rPr lang="en-US" altLang="ko-KR" dirty="0" smtClean="0"/>
              <a:t>&lt;checkpoint  L&gt; </a:t>
            </a:r>
            <a:r>
              <a:rPr lang="ko-KR" altLang="en-US" dirty="0" smtClean="0"/>
              <a:t>로그 레코드를 로그 파일에 기록함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en-US" altLang="ko-KR" dirty="0" smtClean="0"/>
              <a:t>&lt;checkpoint  L&gt;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</a:t>
            </a:r>
            <a:r>
              <a:rPr lang="ko-KR" altLang="en-US" dirty="0" smtClean="0"/>
              <a:t>은 현재 실행되고 있는 트랜잭션의 리스트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장애 발생 시 가장 최근 검사 시점 이후의 트랜잭션에만 회복 작업 수행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가장 최근의 </a:t>
            </a:r>
            <a:r>
              <a:rPr lang="en-US" altLang="ko-KR" b="1" dirty="0" smtClean="0">
                <a:solidFill>
                  <a:srgbClr val="FF0000"/>
                </a:solidFill>
              </a:rPr>
              <a:t>&lt;checkpoint  L&gt;</a:t>
            </a:r>
            <a:r>
              <a:rPr lang="ko-KR" altLang="en-US" b="1" dirty="0" smtClean="0">
                <a:solidFill>
                  <a:srgbClr val="FF0000"/>
                </a:solidFill>
              </a:rPr>
              <a:t> 로그 레코드 이후 기록에 대해서만 회복 작업 수행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회복 작업은 즉시 갱신 회복 기법이나 지연 갱신 회복 기법을 이용해 수행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로그 전체를 대상으로 회복 기법을 적용할 때 발생할 수 있는 비효율성의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문제를 해결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검사 시점으로 작업 범위가 정해지므로 불필요한 회복 작업이 없어 시간이 단축됨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검사시점 회복 기법에서의 트랜잭션 유형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>
          <a:xfrm>
            <a:off x="7010400" y="6534345"/>
            <a:ext cx="2133600" cy="228600"/>
          </a:xfrm>
        </p:spPr>
        <p:txBody>
          <a:bodyPr/>
          <a:lstStyle/>
          <a:p>
            <a:pPr algn="r">
              <a:defRPr/>
            </a:pPr>
            <a:fld id="{4FD73FAA-EDF4-477B-8EE5-59031FF4DC00}" type="slidenum">
              <a:rPr lang="en-US" altLang="ko-KR" smtClean="0"/>
              <a:pPr algn="r">
                <a:defRPr/>
              </a:pPr>
              <a:t>47</a:t>
            </a:fld>
            <a:endParaRPr lang="en-US" altLang="ko-KR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029" y="1772816"/>
            <a:ext cx="5989943" cy="4277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297475" y="222039"/>
            <a:ext cx="8595005" cy="596671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effectLst/>
              </a:rPr>
              <a:t>02 </a:t>
            </a:r>
            <a:r>
              <a:rPr lang="ko-KR" altLang="en-US" sz="3200" dirty="0" smtClean="0">
                <a:effectLst/>
              </a:rPr>
              <a:t>장애와 회복</a:t>
            </a:r>
            <a:endParaRPr lang="ko-KR" alt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2453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회복 관리자는 장애 발생 후 시스템이 재작동되면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아래와 같은 회복 처리 절차를 수행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>
          <a:xfrm>
            <a:off x="6912260" y="6534345"/>
            <a:ext cx="2133600" cy="228600"/>
          </a:xfrm>
        </p:spPr>
        <p:txBody>
          <a:bodyPr/>
          <a:lstStyle/>
          <a:p>
            <a:pPr algn="r">
              <a:defRPr/>
            </a:pPr>
            <a:fld id="{4FD73FAA-EDF4-477B-8EE5-59031FF4DC00}" type="slidenum">
              <a:rPr lang="en-US" altLang="ko-KR" smtClean="0"/>
              <a:pPr algn="r">
                <a:defRPr/>
              </a:pPr>
              <a:t>48</a:t>
            </a:fld>
            <a:endParaRPr lang="en-US" altLang="ko-KR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849741" y="2492896"/>
            <a:ext cx="7862719" cy="2664296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ko-KR" altLang="en-US" dirty="0" smtClean="0"/>
              <a:t>가장 최근의 </a:t>
            </a:r>
            <a:r>
              <a:rPr lang="en-US" altLang="ko-KR" dirty="0" smtClean="0"/>
              <a:t>&lt;Checkpoint&gt; </a:t>
            </a:r>
            <a:r>
              <a:rPr lang="ko-KR" altLang="en-US" dirty="0" smtClean="0"/>
              <a:t>로그 레코드를 검색한 후 빈 </a:t>
            </a:r>
            <a:r>
              <a:rPr lang="en-US" altLang="ko-KR" dirty="0" err="1" smtClean="0"/>
              <a:t>Undo_list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Redo_list</a:t>
            </a:r>
            <a:r>
              <a:rPr lang="ko-KR" altLang="en-US" dirty="0" smtClean="0"/>
              <a:t>를 생성</a:t>
            </a:r>
          </a:p>
          <a:p>
            <a:pPr marL="342900" indent="-342900"/>
            <a:r>
              <a:rPr lang="en-US" altLang="ko-KR" dirty="0" smtClean="0"/>
              <a:t>2. </a:t>
            </a:r>
            <a:r>
              <a:rPr lang="ko-KR" altLang="en-US" dirty="0" smtClean="0"/>
              <a:t>검사시점 설정 당시에 활동 중인 트랜잭션은 전부 </a:t>
            </a:r>
            <a:r>
              <a:rPr lang="en-US" altLang="ko-KR" dirty="0" err="1" smtClean="0"/>
              <a:t>Undo_list</a:t>
            </a:r>
            <a:r>
              <a:rPr lang="ko-KR" altLang="en-US" dirty="0" smtClean="0"/>
              <a:t>에 삽입</a:t>
            </a:r>
          </a:p>
          <a:p>
            <a:pPr marL="342900" indent="-342900"/>
            <a:r>
              <a:rPr lang="en-US" altLang="ko-KR" dirty="0" smtClean="0"/>
              <a:t>3. </a:t>
            </a:r>
            <a:r>
              <a:rPr lang="ko-KR" altLang="en-US" dirty="0" smtClean="0"/>
              <a:t>로그를 탐색해 나가면서 </a:t>
            </a:r>
            <a:r>
              <a:rPr lang="en-US" altLang="ko-KR" dirty="0" smtClean="0"/>
              <a:t>&lt;T, Start&gt; </a:t>
            </a:r>
            <a:r>
              <a:rPr lang="ko-KR" altLang="en-US" dirty="0" smtClean="0"/>
              <a:t>로그 레코드  </a:t>
            </a:r>
            <a:r>
              <a:rPr lang="en-US" altLang="ko-KR" dirty="0" smtClean="0"/>
              <a:t>=&gt; </a:t>
            </a:r>
            <a:r>
              <a:rPr lang="en-US" altLang="ko-KR" dirty="0" err="1" smtClean="0"/>
              <a:t>Undo_list</a:t>
            </a:r>
            <a:r>
              <a:rPr lang="ko-KR" altLang="en-US" dirty="0" smtClean="0"/>
              <a:t>에 삽입</a:t>
            </a:r>
          </a:p>
          <a:p>
            <a:pPr marL="342900" indent="-342900"/>
            <a:r>
              <a:rPr lang="ko-KR" altLang="en-US" dirty="0" smtClean="0"/>
              <a:t>   </a:t>
            </a:r>
            <a:r>
              <a:rPr lang="en-US" altLang="ko-KR" dirty="0" smtClean="0"/>
              <a:t>&lt;T, Commit&gt; </a:t>
            </a:r>
            <a:r>
              <a:rPr lang="ko-KR" altLang="en-US" dirty="0" smtClean="0"/>
              <a:t>로그 레코드 </a:t>
            </a:r>
            <a:r>
              <a:rPr lang="en-US" altLang="ko-KR" dirty="0" smtClean="0"/>
              <a:t>=&gt; </a:t>
            </a:r>
            <a:r>
              <a:rPr lang="en-US" altLang="ko-KR" dirty="0" err="1" smtClean="0"/>
              <a:t>Undo_list</a:t>
            </a:r>
            <a:r>
              <a:rPr lang="ko-KR" altLang="en-US" dirty="0" smtClean="0"/>
              <a:t>에서 삭제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Redo_list</a:t>
            </a:r>
            <a:r>
              <a:rPr lang="ko-KR" altLang="en-US" dirty="0" smtClean="0"/>
              <a:t>에 삽입</a:t>
            </a:r>
          </a:p>
          <a:p>
            <a:pPr marL="342900" indent="-342900"/>
            <a:r>
              <a:rPr lang="en-US" altLang="ko-KR" dirty="0" smtClean="0"/>
              <a:t>4. 3</a:t>
            </a:r>
            <a:r>
              <a:rPr lang="ko-KR" altLang="en-US" dirty="0" smtClean="0"/>
              <a:t>번 작업이 종료되면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Undo_list</a:t>
            </a:r>
            <a:r>
              <a:rPr lang="en-US" altLang="ko-KR" dirty="0" smtClean="0"/>
              <a:t> =&gt; </a:t>
            </a:r>
            <a:r>
              <a:rPr lang="ko-KR" altLang="en-US" dirty="0" smtClean="0"/>
              <a:t>로그 파일에 기록된 역순으로 </a:t>
            </a:r>
            <a:r>
              <a:rPr lang="en-US" altLang="ko-KR" dirty="0" smtClean="0"/>
              <a:t>UNDO </a:t>
            </a:r>
            <a:r>
              <a:rPr lang="ko-KR" altLang="en-US" dirty="0" smtClean="0"/>
              <a:t>연산 수행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원상복귀 절차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UNDO </a:t>
            </a:r>
            <a:r>
              <a:rPr lang="ko-KR" altLang="en-US" dirty="0" smtClean="0"/>
              <a:t>연산이 종료되면</a:t>
            </a:r>
            <a:r>
              <a:rPr lang="en-US" altLang="ko-KR" dirty="0" smtClean="0"/>
              <a:t>,  </a:t>
            </a:r>
            <a:r>
              <a:rPr lang="en-US" altLang="ko-KR" dirty="0" err="1" smtClean="0"/>
              <a:t>Redo_list</a:t>
            </a:r>
            <a:r>
              <a:rPr lang="en-US" altLang="ko-KR" dirty="0" smtClean="0"/>
              <a:t> =&gt; </a:t>
            </a:r>
            <a:r>
              <a:rPr lang="ko-KR" altLang="en-US" dirty="0" smtClean="0"/>
              <a:t>로그 파일에 기록된 차례대로 </a:t>
            </a:r>
            <a:r>
              <a:rPr lang="en-US" altLang="ko-KR" dirty="0" smtClean="0"/>
              <a:t>REDO </a:t>
            </a:r>
            <a:r>
              <a:rPr lang="ko-KR" altLang="en-US" dirty="0" smtClean="0"/>
              <a:t>연산 수행</a:t>
            </a:r>
            <a:endParaRPr lang="en-US" altLang="ko-KR" dirty="0" smtClean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297475" y="222039"/>
            <a:ext cx="8595005" cy="596671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effectLst/>
              </a:rPr>
              <a:t>02 </a:t>
            </a:r>
            <a:r>
              <a:rPr lang="ko-KR" altLang="en-US" sz="3200" dirty="0" smtClean="0">
                <a:effectLst/>
              </a:rPr>
              <a:t>장애와 회복</a:t>
            </a:r>
            <a:endParaRPr lang="ko-KR" alt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387959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281354" y="908720"/>
            <a:ext cx="8721969" cy="5410200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트랜잭션 유형에 따른 검사시점 회복 처리 절차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>
          <a:xfrm>
            <a:off x="6893169" y="6579350"/>
            <a:ext cx="2133600" cy="228600"/>
          </a:xfrm>
        </p:spPr>
        <p:txBody>
          <a:bodyPr/>
          <a:lstStyle/>
          <a:p>
            <a:pPr algn="r">
              <a:defRPr/>
            </a:pPr>
            <a:fld id="{4FD73FAA-EDF4-477B-8EE5-59031FF4DC00}" type="slidenum">
              <a:rPr lang="en-US" altLang="ko-KR" smtClean="0"/>
              <a:pPr algn="r">
                <a:defRPr/>
              </a:pPr>
              <a:t>49</a:t>
            </a:fld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98756"/>
              </p:ext>
            </p:extLst>
          </p:nvPr>
        </p:nvGraphicFramePr>
        <p:xfrm>
          <a:off x="1781690" y="2848189"/>
          <a:ext cx="7002270" cy="37761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0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2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트랜잭션</a:t>
                      </a:r>
                      <a:endParaRPr lang="ko-KR" altLang="en-US" sz="2000" dirty="0"/>
                    </a:p>
                  </a:txBody>
                  <a:tcPr marL="84406" marR="84406" anchor="ctr">
                    <a:lnL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검사시점 회복 처리 절차</a:t>
                      </a:r>
                      <a:endParaRPr lang="ko-KR" altLang="en-US" sz="2000" dirty="0"/>
                    </a:p>
                  </a:txBody>
                  <a:tcPr marL="84406" marR="84406" anchor="ctr">
                    <a:lnL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T_01</a:t>
                      </a:r>
                      <a:endParaRPr lang="ko-KR" altLang="en-US" sz="1400" dirty="0"/>
                    </a:p>
                  </a:txBody>
                  <a:tcPr marL="84406" marR="84406" anchor="ctr">
                    <a:lnL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·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상태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검사시점 </a:t>
                      </a:r>
                      <a:r>
                        <a:rPr lang="en-US" altLang="ko-KR" sz="1400" dirty="0" err="1" smtClean="0"/>
                        <a:t>T_c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이전에 실행이 완료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· </a:t>
                      </a:r>
                      <a:r>
                        <a:rPr lang="ko-KR" altLang="en-US" sz="1400" dirty="0" smtClean="0"/>
                        <a:t>처리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회복 작업을 할 필요가 없음</a:t>
                      </a:r>
                      <a:endParaRPr lang="ko-KR" altLang="en-US" sz="1400" dirty="0"/>
                    </a:p>
                  </a:txBody>
                  <a:tcPr marL="84406" marR="84406" anchor="ctr">
                    <a:lnL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T_02</a:t>
                      </a:r>
                      <a:endParaRPr lang="ko-KR" altLang="en-US" sz="1400" dirty="0"/>
                    </a:p>
                  </a:txBody>
                  <a:tcPr marL="84406" marR="84406" anchor="ctr">
                    <a:lnL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· </a:t>
                      </a:r>
                      <a:r>
                        <a:rPr lang="ko-KR" altLang="en-US" sz="1400" dirty="0" smtClean="0"/>
                        <a:t>상태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검사시점 </a:t>
                      </a:r>
                      <a:r>
                        <a:rPr lang="en-US" altLang="ko-KR" sz="1400" dirty="0" err="1" smtClean="0"/>
                        <a:t>T_c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이전에 시작하여 장애 시점 </a:t>
                      </a:r>
                      <a:r>
                        <a:rPr lang="en-US" altLang="ko-KR" sz="1400" dirty="0" err="1" smtClean="0"/>
                        <a:t>T_f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이전에 완료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· </a:t>
                      </a:r>
                      <a:r>
                        <a:rPr lang="ko-KR" altLang="en-US" sz="1400" dirty="0" smtClean="0"/>
                        <a:t>처리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검사시점 </a:t>
                      </a:r>
                      <a:r>
                        <a:rPr lang="en-US" altLang="ko-KR" sz="1400" dirty="0" err="1" smtClean="0"/>
                        <a:t>T_c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이후에 발생한 변경 부분에 대해서만 </a:t>
                      </a:r>
                      <a:r>
                        <a:rPr lang="en-US" altLang="ko-KR" sz="1400" dirty="0" smtClean="0"/>
                        <a:t>REDO </a:t>
                      </a:r>
                      <a:r>
                        <a:rPr lang="ko-KR" altLang="en-US" sz="1400" dirty="0" smtClean="0"/>
                        <a:t>연산 수행</a:t>
                      </a:r>
                      <a:endParaRPr lang="ko-KR" altLang="en-US" sz="1400" dirty="0"/>
                    </a:p>
                  </a:txBody>
                  <a:tcPr marL="84406" marR="84406" anchor="ctr">
                    <a:lnL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T_03</a:t>
                      </a:r>
                      <a:endParaRPr lang="ko-KR" altLang="en-US" sz="1400" dirty="0"/>
                    </a:p>
                  </a:txBody>
                  <a:tcPr marL="84406" marR="84406" anchor="ctr">
                    <a:lnL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· </a:t>
                      </a:r>
                      <a:r>
                        <a:rPr lang="ko-KR" altLang="en-US" sz="1400" dirty="0" smtClean="0"/>
                        <a:t>상태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검사시점 </a:t>
                      </a:r>
                      <a:r>
                        <a:rPr lang="en-US" altLang="ko-KR" sz="1400" dirty="0" err="1" smtClean="0"/>
                        <a:t>T_c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이후에 시작하여 장애 시점 </a:t>
                      </a:r>
                      <a:r>
                        <a:rPr lang="en-US" altLang="ko-KR" sz="1400" dirty="0" err="1" smtClean="0"/>
                        <a:t>T_f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이전에 완료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· </a:t>
                      </a:r>
                      <a:r>
                        <a:rPr lang="ko-KR" altLang="en-US" sz="1400" dirty="0" smtClean="0"/>
                        <a:t>처리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트랜잭션 전체에 대해 </a:t>
                      </a:r>
                      <a:r>
                        <a:rPr lang="en-US" altLang="ko-KR" sz="1400" dirty="0" smtClean="0"/>
                        <a:t>REDO </a:t>
                      </a:r>
                      <a:r>
                        <a:rPr lang="ko-KR" altLang="en-US" sz="1400" dirty="0" smtClean="0"/>
                        <a:t>연산 수행</a:t>
                      </a:r>
                      <a:endParaRPr lang="ko-KR" altLang="en-US" sz="1400" dirty="0"/>
                    </a:p>
                  </a:txBody>
                  <a:tcPr marL="84406" marR="84406" anchor="ctr">
                    <a:lnL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T_04</a:t>
                      </a:r>
                      <a:endParaRPr lang="ko-KR" altLang="en-US" sz="1400" dirty="0"/>
                    </a:p>
                  </a:txBody>
                  <a:tcPr marL="84406" marR="84406" anchor="ctr">
                    <a:lnL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· </a:t>
                      </a:r>
                      <a:r>
                        <a:rPr lang="ko-KR" altLang="en-US" sz="1400" dirty="0" smtClean="0"/>
                        <a:t>상태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검사시점 </a:t>
                      </a:r>
                      <a:r>
                        <a:rPr lang="en-US" altLang="ko-KR" sz="1400" dirty="0" err="1" smtClean="0"/>
                        <a:t>T_c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이전에 시작했으나 장애 시점 </a:t>
                      </a:r>
                      <a:r>
                        <a:rPr lang="en-US" altLang="ko-KR" sz="1400" dirty="0" err="1" smtClean="0"/>
                        <a:t>T_f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까지 트랜잭션 미완료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· </a:t>
                      </a:r>
                      <a:r>
                        <a:rPr lang="ko-KR" altLang="en-US" sz="1400" dirty="0" smtClean="0"/>
                        <a:t>처리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트랜잭션 전체에 대해 </a:t>
                      </a:r>
                      <a:r>
                        <a:rPr lang="en-US" altLang="ko-KR" sz="1400" dirty="0" smtClean="0"/>
                        <a:t>UNDO </a:t>
                      </a:r>
                      <a:r>
                        <a:rPr lang="ko-KR" altLang="en-US" sz="1400" dirty="0" smtClean="0"/>
                        <a:t>연산 수행</a:t>
                      </a:r>
                      <a:endParaRPr lang="ko-KR" altLang="en-US" sz="1400" dirty="0"/>
                    </a:p>
                  </a:txBody>
                  <a:tcPr marL="84406" marR="84406" anchor="ctr">
                    <a:lnL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9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T_05</a:t>
                      </a:r>
                      <a:endParaRPr lang="ko-KR" altLang="en-US" sz="1400" dirty="0"/>
                    </a:p>
                  </a:txBody>
                  <a:tcPr marL="84406" marR="84406" anchor="ctr">
                    <a:lnL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· </a:t>
                      </a:r>
                      <a:r>
                        <a:rPr lang="ko-KR" altLang="en-US" sz="1400" dirty="0" smtClean="0"/>
                        <a:t>상태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검사시점 </a:t>
                      </a:r>
                      <a:r>
                        <a:rPr lang="en-US" altLang="ko-KR" sz="1400" dirty="0" err="1" smtClean="0"/>
                        <a:t>T_c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이후에 시작하여 장애 시점 </a:t>
                      </a:r>
                      <a:r>
                        <a:rPr lang="en-US" altLang="ko-KR" sz="1400" dirty="0" err="1" smtClean="0"/>
                        <a:t>T_f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까지 트랜잭션 미완료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· </a:t>
                      </a:r>
                      <a:r>
                        <a:rPr lang="ko-KR" altLang="en-US" sz="1400" dirty="0" smtClean="0"/>
                        <a:t>처리 </a:t>
                      </a:r>
                      <a:r>
                        <a:rPr lang="en-US" altLang="ko-KR" sz="1400" dirty="0" smtClean="0"/>
                        <a:t>: </a:t>
                      </a:r>
                      <a:r>
                        <a:rPr lang="ko-KR" altLang="en-US" sz="1400" dirty="0" smtClean="0"/>
                        <a:t>트랜잭션 전체에 대해 </a:t>
                      </a:r>
                      <a:r>
                        <a:rPr lang="en-US" altLang="ko-KR" sz="1400" dirty="0" smtClean="0"/>
                        <a:t>UNDO </a:t>
                      </a:r>
                      <a:r>
                        <a:rPr lang="ko-KR" altLang="en-US" sz="1400" dirty="0" smtClean="0"/>
                        <a:t>연산 수행</a:t>
                      </a:r>
                      <a:endParaRPr lang="ko-KR" altLang="en-US" sz="1400" dirty="0"/>
                    </a:p>
                  </a:txBody>
                  <a:tcPr marL="84406" marR="84406" anchor="ctr">
                    <a:lnL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504" y="1358770"/>
            <a:ext cx="3013471" cy="2070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297475" y="222039"/>
            <a:ext cx="8595005" cy="596671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effectLst/>
              </a:rPr>
              <a:t>02 </a:t>
            </a:r>
            <a:r>
              <a:rPr lang="ko-KR" altLang="en-US" sz="3200" dirty="0" smtClean="0">
                <a:effectLst/>
              </a:rPr>
              <a:t>장애와 회복</a:t>
            </a:r>
            <a:endParaRPr lang="ko-KR" alt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56575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트랜잭션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96461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트랜잭션의 예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(2)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3626895" y="1054228"/>
            <a:ext cx="4410490" cy="1170130"/>
          </a:xfrm>
          <a:prstGeom prst="wedgeRoundRectCallout">
            <a:avLst>
              <a:gd name="adj1" fmla="val -23104"/>
              <a:gd name="adj2" fmla="val 67454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INSERT </a:t>
            </a:r>
            <a:r>
              <a:rPr lang="ko-KR" altLang="en-US" sz="1600" dirty="0" smtClean="0">
                <a:solidFill>
                  <a:schemeClr val="tx1"/>
                </a:solidFill>
              </a:rPr>
              <a:t>문과 </a:t>
            </a:r>
            <a:r>
              <a:rPr lang="en-US" altLang="ko-KR" sz="1600" dirty="0" smtClean="0">
                <a:solidFill>
                  <a:schemeClr val="tx1"/>
                </a:solidFill>
              </a:rPr>
              <a:t>UPDATE </a:t>
            </a:r>
            <a:r>
              <a:rPr lang="ko-KR" altLang="en-US" sz="1600" dirty="0" smtClean="0">
                <a:solidFill>
                  <a:schemeClr val="tx1"/>
                </a:solidFill>
              </a:rPr>
              <a:t>문이 모두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정상적으로 실행되어야 상품주문 트랜잭션이 성공적으로 수행됨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2451588"/>
            <a:ext cx="8487435" cy="3970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558924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972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체크포인트가 없는 경우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>
          <a:xfrm>
            <a:off x="7003682" y="6534345"/>
            <a:ext cx="2133600" cy="228600"/>
          </a:xfrm>
        </p:spPr>
        <p:txBody>
          <a:bodyPr/>
          <a:lstStyle/>
          <a:p>
            <a:pPr algn="r">
              <a:defRPr/>
            </a:pPr>
            <a:fld id="{4FD73FAA-EDF4-477B-8EE5-59031FF4DC00}" type="slidenum">
              <a:rPr lang="en-US" altLang="ko-KR" smtClean="0"/>
              <a:pPr algn="r">
                <a:defRPr/>
              </a:pPr>
              <a:t>50</a:t>
            </a:fld>
            <a:endParaRPr lang="en-US" altLang="ko-KR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1385" y="1700808"/>
            <a:ext cx="4941232" cy="410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직선 연결선 10"/>
          <p:cNvCxnSpPr/>
          <p:nvPr/>
        </p:nvCxnSpPr>
        <p:spPr>
          <a:xfrm>
            <a:off x="4505531" y="1844824"/>
            <a:ext cx="0" cy="3456384"/>
          </a:xfrm>
          <a:prstGeom prst="line">
            <a:avLst/>
          </a:prstGeom>
          <a:ln w="19050">
            <a:solidFill>
              <a:srgbClr val="39C40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297475" y="222039"/>
            <a:ext cx="8595005" cy="596671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effectLst/>
              </a:rPr>
              <a:t>02 </a:t>
            </a:r>
            <a:r>
              <a:rPr lang="ko-KR" altLang="en-US" sz="3200" dirty="0" smtClean="0">
                <a:effectLst/>
              </a:rPr>
              <a:t>장애와 회복</a:t>
            </a:r>
            <a:endParaRPr lang="ko-KR" alt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128487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02 </a:t>
            </a:r>
            <a:r>
              <a:rPr lang="ko-KR" altLang="en-US" smtClean="0"/>
              <a:t>장애와 회복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251520" y="1140544"/>
            <a:ext cx="8775025" cy="5543705"/>
          </a:xfrm>
        </p:spPr>
        <p:txBody>
          <a:bodyPr/>
          <a:lstStyle/>
          <a:p>
            <a:r>
              <a:rPr lang="ko-KR" altLang="en-US" dirty="0" smtClean="0"/>
              <a:t>미디어 회복 기법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디스크에 발생할 수 있는 장애에 대비한 회복 기법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덤프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복사본</a:t>
            </a:r>
            <a:r>
              <a:rPr lang="en-US" altLang="ko-KR" dirty="0" smtClean="0"/>
              <a:t>)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전체 데이터베이스의 내용을 일정 주기마다 다른 안전한 저장 장치에 복사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디스크 장애가 발생하면</a:t>
            </a:r>
            <a:r>
              <a:rPr lang="en-US" altLang="ko-KR" dirty="0" smtClean="0"/>
              <a:t>?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가장 최근에 복사해둔 덤프를 이용해 장애 발생 이전의 데이터베이스 상태로 복구하고 필요에 따라 </a:t>
            </a:r>
            <a:r>
              <a:rPr lang="en-US" altLang="ko-KR" dirty="0" smtClean="0"/>
              <a:t>redo </a:t>
            </a:r>
            <a:r>
              <a:rPr lang="ko-KR" altLang="en-US" dirty="0" smtClean="0"/>
              <a:t>연산을 수행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6555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병행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730020" cy="5543705"/>
          </a:xfrm>
        </p:spPr>
        <p:txBody>
          <a:bodyPr/>
          <a:lstStyle/>
          <a:p>
            <a:r>
              <a:rPr lang="ko-KR" altLang="en-US" dirty="0" smtClean="0"/>
              <a:t>병행 수행과 병행 제어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병행 수행</a:t>
            </a:r>
            <a:r>
              <a:rPr lang="en-US" altLang="ko-KR" dirty="0" smtClean="0"/>
              <a:t>(concurrency)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여러 사용자가 데이터베이스를 동시 공유할 수 있도록 </a:t>
            </a:r>
            <a:r>
              <a:rPr lang="ko-KR" altLang="en-US" b="1" dirty="0" smtClean="0">
                <a:solidFill>
                  <a:srgbClr val="FF0000"/>
                </a:solidFill>
              </a:rPr>
              <a:t>여러 개의 트랜잭션을 동시에 수행</a:t>
            </a:r>
            <a:r>
              <a:rPr lang="ko-KR" altLang="en-US" dirty="0" smtClean="0"/>
              <a:t>하는 것을 의미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여러 트랜잭션이 차례로 번갈아 수행되는 </a:t>
            </a:r>
            <a:r>
              <a:rPr lang="ko-KR" altLang="en-US" dirty="0" err="1" smtClean="0"/>
              <a:t>인터리빙</a:t>
            </a:r>
            <a:r>
              <a:rPr lang="en-US" altLang="ko-KR" dirty="0" smtClean="0"/>
              <a:t>(interleaving) </a:t>
            </a:r>
            <a:r>
              <a:rPr lang="ko-KR" altLang="en-US" dirty="0" smtClean="0"/>
              <a:t>방식으로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진행됨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병행 제어</a:t>
            </a:r>
            <a:r>
              <a:rPr lang="en-US" altLang="ko-KR" dirty="0" smtClean="0"/>
              <a:t>(concurrency control) </a:t>
            </a:r>
            <a:r>
              <a:rPr lang="ko-KR" altLang="en-US" dirty="0" smtClean="0"/>
              <a:t>또는 동시성 제어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병행 수행 시 같은 데이터에 접근하여 연산을 실행해도 문제가 발생하지 않고 정확한 수행 결과를 얻을 수 있도록 트랜잭션의 수행을 제어하는 것을 의미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병행 제어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140544"/>
            <a:ext cx="8730020" cy="5543705"/>
          </a:xfrm>
        </p:spPr>
        <p:txBody>
          <a:bodyPr/>
          <a:lstStyle/>
          <a:p>
            <a:r>
              <a:rPr lang="ko-KR" altLang="en-US" dirty="0" smtClean="0"/>
              <a:t>병행 수행 시 발생할 수 있는 문제점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갱신 분실</a:t>
            </a:r>
            <a:r>
              <a:rPr lang="en-US" altLang="ko-KR" dirty="0" smtClean="0"/>
              <a:t>(lost update)</a:t>
            </a:r>
          </a:p>
          <a:p>
            <a:pPr lvl="2">
              <a:lnSpc>
                <a:spcPct val="1500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하나의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트랜잭션이 수행한 데이터 변경 연산의 결과를 다른 트랜잭션이 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덮어써 변경 연산이 무효화되는 것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여러 트랜잭션이 동시에 수행되더라도 갱신 분실 문제가 발생하지 않고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마치 트랜잭션들을 순차적으로 수행한 것과 같은 결과 값을 얻을 수 있어야 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" y="2348880"/>
            <a:ext cx="8595955" cy="444770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병행 제어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51520" y="998730"/>
            <a:ext cx="8550000" cy="5543705"/>
          </a:xfrm>
        </p:spPr>
        <p:txBody>
          <a:bodyPr/>
          <a:lstStyle/>
          <a:p>
            <a:r>
              <a:rPr lang="ko-KR" altLang="en-US" dirty="0" smtClean="0"/>
              <a:t>병행 수행 시 발생할 수 있는 문제점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갱신 분실</a:t>
            </a:r>
            <a:endParaRPr lang="ko-KR" altLang="en-US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3536885" y="1448780"/>
            <a:ext cx="4995555" cy="900099"/>
          </a:xfrm>
          <a:prstGeom prst="wedgeRoundRectCallout">
            <a:avLst>
              <a:gd name="adj1" fmla="val 13812"/>
              <a:gd name="adj2" fmla="val 79206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00FF"/>
                </a:solidFill>
              </a:rPr>
              <a:t>트랜잭션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T</a:t>
            </a:r>
            <a:r>
              <a:rPr lang="en-US" altLang="ko-KR" sz="1600" b="1" baseline="-25000" dirty="0" smtClean="0">
                <a:solidFill>
                  <a:srgbClr val="0000FF"/>
                </a:solidFill>
              </a:rPr>
              <a:t>1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에 대해 갱신 분실이 발생함</a:t>
            </a:r>
            <a:endParaRPr lang="en-US" altLang="ko-KR" sz="1600" b="1" dirty="0" smtClean="0">
              <a:solidFill>
                <a:srgbClr val="0000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(T</a:t>
            </a:r>
            <a:r>
              <a:rPr lang="en-US" altLang="ko-KR" sz="1400" baseline="-250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의 변경 연산 결과가 데이터베이스에 반영되지 않음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247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98" y="2033845"/>
            <a:ext cx="8746492" cy="453752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병행 제어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61510" y="1035645"/>
            <a:ext cx="8550000" cy="5543705"/>
          </a:xfrm>
        </p:spPr>
        <p:txBody>
          <a:bodyPr/>
          <a:lstStyle/>
          <a:p>
            <a:r>
              <a:rPr lang="ko-KR" altLang="en-US" dirty="0" smtClean="0"/>
              <a:t>병행 수행 시 발생할 수 있는 문제점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갱신 분실</a:t>
            </a:r>
            <a:endParaRPr lang="ko-KR" altLang="en-US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5427095" y="998730"/>
            <a:ext cx="3716905" cy="1080120"/>
          </a:xfrm>
          <a:prstGeom prst="wedgeRoundRectCallout">
            <a:avLst>
              <a:gd name="adj1" fmla="val -22673"/>
              <a:gd name="adj2" fmla="val 71558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트랜잭션을 순차적으로 수행해서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갱신 분실 문제가 발생하지 않는 경우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병행 제어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206515" y="1140544"/>
            <a:ext cx="8775025" cy="5543705"/>
          </a:xfrm>
        </p:spPr>
        <p:txBody>
          <a:bodyPr/>
          <a:lstStyle/>
          <a:p>
            <a:r>
              <a:rPr lang="ko-KR" altLang="en-US" dirty="0" smtClean="0"/>
              <a:t>병행 수행 시 발생할 수 있는 문제점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모순성</a:t>
            </a:r>
            <a:r>
              <a:rPr lang="en-US" altLang="ko-KR" dirty="0" smtClean="0"/>
              <a:t>(inconsistency)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하나의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트랜잭션이 </a:t>
            </a:r>
            <a:r>
              <a:rPr lang="ko-KR" altLang="en-US" b="1" dirty="0" smtClean="0">
                <a:solidFill>
                  <a:srgbClr val="FF0000"/>
                </a:solidFill>
              </a:rPr>
              <a:t>여러 개 데이터 변경 연산을 실행할 때 일관성 없는 상태의 데이터베이스에서 데이터를 가져와 연산함으로써 모순된 결과가 발생</a:t>
            </a:r>
            <a:r>
              <a:rPr lang="ko-KR" altLang="en-US" dirty="0" smtClean="0"/>
              <a:t>하는 것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/>
              <a:t>여러 트랜잭션이 동시에 수행되더라도 </a:t>
            </a:r>
            <a:r>
              <a:rPr lang="ko-KR" altLang="en-US" dirty="0" smtClean="0"/>
              <a:t>모순</a:t>
            </a:r>
            <a:r>
              <a:rPr lang="ko-KR" altLang="en-US" dirty="0"/>
              <a:t>성</a:t>
            </a:r>
            <a:r>
              <a:rPr lang="ko-KR" altLang="en-US" dirty="0" smtClean="0"/>
              <a:t> </a:t>
            </a:r>
            <a:r>
              <a:rPr lang="ko-KR" altLang="en-US" dirty="0"/>
              <a:t>문제가 발생하지 않고 마치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트랜잭션들을 </a:t>
            </a:r>
            <a:r>
              <a:rPr lang="ko-KR" altLang="en-US" dirty="0"/>
              <a:t>순차적으로 수행한 것과 같은 결과 값을 얻을 수 있어야 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64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0" y="1898830"/>
            <a:ext cx="7380819" cy="494799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03 </a:t>
            </a:r>
            <a:r>
              <a:rPr lang="ko-KR" altLang="en-US" smtClean="0"/>
              <a:t>병행 제어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71500" y="983496"/>
            <a:ext cx="8550000" cy="5543705"/>
          </a:xfrm>
        </p:spPr>
        <p:txBody>
          <a:bodyPr/>
          <a:lstStyle/>
          <a:p>
            <a:r>
              <a:rPr lang="ko-KR" altLang="en-US" dirty="0" smtClean="0"/>
              <a:t>병행 수행 시 발생할 수 있는 문제점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모순성</a:t>
            </a:r>
            <a:endParaRPr lang="ko-KR" altLang="en-US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337084" y="368660"/>
            <a:ext cx="3735416" cy="1485165"/>
          </a:xfrm>
          <a:prstGeom prst="wedgeRoundRectCallout">
            <a:avLst>
              <a:gd name="adj1" fmla="val -21227"/>
              <a:gd name="adj2" fmla="val 64054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00FF"/>
                </a:solidFill>
              </a:rPr>
              <a:t>트랜잭션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T</a:t>
            </a:r>
            <a:r>
              <a:rPr lang="en-US" altLang="ko-KR" sz="1600" b="1" baseline="-25000" dirty="0" smtClean="0">
                <a:solidFill>
                  <a:srgbClr val="0000FF"/>
                </a:solidFill>
              </a:rPr>
              <a:t>1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이 데이터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X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와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Y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를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/>
            </a:r>
            <a:br>
              <a:rPr lang="en-US" altLang="ko-KR" sz="1600" b="1" dirty="0" smtClean="0">
                <a:solidFill>
                  <a:srgbClr val="0000FF"/>
                </a:solidFill>
              </a:rPr>
            </a:br>
            <a:r>
              <a:rPr lang="ko-KR" altLang="en-US" sz="1600" b="1" dirty="0" smtClean="0">
                <a:solidFill>
                  <a:srgbClr val="0000FF"/>
                </a:solidFill>
              </a:rPr>
              <a:t>서로 다른 상태의 데이터베이스에서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/>
            </a:r>
            <a:br>
              <a:rPr lang="en-US" altLang="ko-KR" sz="1600" b="1" dirty="0" smtClean="0">
                <a:solidFill>
                  <a:srgbClr val="0000FF"/>
                </a:solidFill>
              </a:rPr>
            </a:br>
            <a:r>
              <a:rPr lang="ko-KR" altLang="en-US" sz="1600" b="1" dirty="0" smtClean="0">
                <a:solidFill>
                  <a:srgbClr val="0000FF"/>
                </a:solidFill>
              </a:rPr>
              <a:t>가져와 연산을 실행하는 모순이 발생</a:t>
            </a:r>
            <a:endParaRPr lang="en-US" altLang="ko-KR" sz="16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38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병행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7465" y="998730"/>
            <a:ext cx="8550000" cy="5543705"/>
          </a:xfrm>
        </p:spPr>
        <p:txBody>
          <a:bodyPr/>
          <a:lstStyle/>
          <a:p>
            <a:r>
              <a:rPr lang="ko-KR" altLang="en-US" dirty="0" smtClean="0"/>
              <a:t>병행 수행 시 발생할 수 있는 문제점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모순</a:t>
            </a:r>
            <a:r>
              <a:rPr lang="ko-KR" altLang="en-US" dirty="0"/>
              <a:t>성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791580" y="1943835"/>
            <a:ext cx="7470830" cy="4817984"/>
            <a:chOff x="701570" y="1943835"/>
            <a:chExt cx="7470830" cy="481798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1570" y="1943835"/>
              <a:ext cx="7470830" cy="481798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241630" y="3564015"/>
              <a:ext cx="644728" cy="2539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r</a:t>
              </a:r>
              <a:r>
                <a:rPr lang="en-US" altLang="ko-KR" sz="1050" dirty="0" smtClean="0"/>
                <a:t>ead(Y);</a:t>
              </a:r>
              <a:endParaRPr lang="ko-KR" altLang="en-US" sz="105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41630" y="3834045"/>
              <a:ext cx="990110" cy="2462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Y = Y + 1000;</a:t>
              </a:r>
              <a:endParaRPr lang="ko-KR" altLang="en-US" sz="1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44726" y="4104075"/>
              <a:ext cx="716984" cy="2539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write(Y);</a:t>
              </a:r>
              <a:endParaRPr lang="ko-KR" altLang="en-US" sz="1050" dirty="0"/>
            </a:p>
          </p:txBody>
        </p:sp>
      </p:grpSp>
      <p:sp>
        <p:nvSpPr>
          <p:cNvPr id="5" name="모서리가 둥근 사각형 설명선 4"/>
          <p:cNvSpPr/>
          <p:nvPr/>
        </p:nvSpPr>
        <p:spPr>
          <a:xfrm>
            <a:off x="5517105" y="773705"/>
            <a:ext cx="3510390" cy="1080120"/>
          </a:xfrm>
          <a:prstGeom prst="wedgeRoundRectCallout">
            <a:avLst>
              <a:gd name="adj1" fmla="val -22673"/>
              <a:gd name="adj2" fmla="val 71558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트랜잭션을 순차적으로 수행해서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모순성 문제가 발생하지 않는 경우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1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병행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51520" y="1140544"/>
            <a:ext cx="8775025" cy="5543705"/>
          </a:xfrm>
        </p:spPr>
        <p:txBody>
          <a:bodyPr/>
          <a:lstStyle/>
          <a:p>
            <a:r>
              <a:rPr lang="ko-KR" altLang="en-US" dirty="0" smtClean="0"/>
              <a:t>병행 수행 시 발생할 수 있는 문제점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연쇄 복귀</a:t>
            </a:r>
            <a:r>
              <a:rPr lang="en-US" altLang="ko-KR" dirty="0" smtClean="0"/>
              <a:t>(cascading rollback)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트랜잭션이 완료되기 전 장애가 발생하여 </a:t>
            </a:r>
            <a:r>
              <a:rPr lang="en-US" altLang="ko-KR" dirty="0" smtClean="0"/>
              <a:t>rollback </a:t>
            </a:r>
            <a:r>
              <a:rPr lang="ko-KR" altLang="en-US" dirty="0" smtClean="0"/>
              <a:t>연산을 수행하면</a:t>
            </a:r>
            <a:r>
              <a:rPr lang="en-US" altLang="ko-KR" dirty="0"/>
              <a:t>,</a:t>
            </a:r>
            <a:r>
              <a:rPr lang="en-US" altLang="ko-KR" dirty="0" smtClean="0"/>
              <a:t> </a:t>
            </a:r>
            <a:r>
              <a:rPr lang="ko-KR" altLang="en-US" dirty="0" smtClean="0"/>
              <a:t>장애 발생 전에 이 트랜잭션이 변경한 데이터를 가져가서 </a:t>
            </a:r>
            <a:r>
              <a:rPr lang="ko-KR" altLang="en-US" b="1" dirty="0" smtClean="0">
                <a:solidFill>
                  <a:srgbClr val="FF0000"/>
                </a:solidFill>
              </a:rPr>
              <a:t>변경 연산을 실행한 다른 트랜잭션에도 </a:t>
            </a:r>
            <a:r>
              <a:rPr lang="en-US" altLang="ko-KR" b="1" dirty="0" smtClean="0">
                <a:solidFill>
                  <a:srgbClr val="FF0000"/>
                </a:solidFill>
              </a:rPr>
              <a:t>rollback </a:t>
            </a:r>
            <a:r>
              <a:rPr lang="ko-KR" altLang="en-US" b="1" dirty="0" smtClean="0">
                <a:solidFill>
                  <a:srgbClr val="FF0000"/>
                </a:solidFill>
              </a:rPr>
              <a:t>연산을 연쇄적으로 실행</a:t>
            </a:r>
            <a:r>
              <a:rPr lang="ko-KR" altLang="en-US" dirty="0" smtClean="0"/>
              <a:t>해야 한다는 것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/>
              <a:t>여러 트랜잭션이 동시에 수행되더라도 </a:t>
            </a:r>
            <a:r>
              <a:rPr lang="ko-KR" altLang="en-US" dirty="0" smtClean="0"/>
              <a:t>연쇄 복귀 </a:t>
            </a:r>
            <a:r>
              <a:rPr lang="ko-KR" altLang="en-US" dirty="0"/>
              <a:t>문제가 발생하지 않고 마치 트랜잭션들을 순차적으로 수행한 것과 같은 결과 값을 얻을 수 있어야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902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트랜잭션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트랜잭션의 특성</a:t>
            </a:r>
            <a:r>
              <a:rPr lang="en-US" altLang="ko-KR" dirty="0" smtClean="0"/>
              <a:t>(ACID </a:t>
            </a:r>
            <a:r>
              <a:rPr lang="ko-KR" altLang="en-US" dirty="0" smtClean="0"/>
              <a:t>특성</a:t>
            </a:r>
            <a:r>
              <a:rPr lang="en-US" altLang="ko-KR" dirty="0" smtClean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5" y="2123855"/>
            <a:ext cx="8308174" cy="24571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66655" y="3158970"/>
            <a:ext cx="437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00FF"/>
                </a:solidFill>
              </a:rPr>
              <a:t>A</a:t>
            </a:r>
            <a:endParaRPr lang="ko-KR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9005" y="3158970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00FF"/>
                </a:solidFill>
              </a:rPr>
              <a:t>C</a:t>
            </a:r>
            <a:endParaRPr lang="ko-KR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9235" y="3158970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00FF"/>
                </a:solidFill>
              </a:rPr>
              <a:t>I</a:t>
            </a:r>
            <a:endParaRPr lang="ko-KR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69475" y="3158970"/>
            <a:ext cx="452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0000FF"/>
                </a:solidFill>
              </a:rPr>
              <a:t>D</a:t>
            </a:r>
            <a:endParaRPr lang="ko-KR" altLang="en-US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병행 제어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>
          <a:xfrm>
            <a:off x="-18510" y="998730"/>
            <a:ext cx="8550000" cy="5543705"/>
          </a:xfrm>
        </p:spPr>
        <p:txBody>
          <a:bodyPr/>
          <a:lstStyle/>
          <a:p>
            <a:r>
              <a:rPr lang="ko-KR" altLang="en-US" dirty="0"/>
              <a:t>병행 수행 시 발생할 수 있는 문제점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연쇄 </a:t>
            </a:r>
            <a:r>
              <a:rPr lang="ko-KR" altLang="en-US" dirty="0" smtClean="0"/>
              <a:t>복귀</a:t>
            </a:r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610781" y="2106058"/>
            <a:ext cx="7966664" cy="4653312"/>
            <a:chOff x="589143" y="2106058"/>
            <a:chExt cx="7966664" cy="465331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143" y="2106058"/>
              <a:ext cx="7966664" cy="465331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096725" y="5274205"/>
              <a:ext cx="386644" cy="3077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r>
                <a:rPr lang="en-US" altLang="ko-KR" sz="1400" baseline="-25000" dirty="0" smtClean="0"/>
                <a:t>1</a:t>
              </a:r>
              <a:r>
                <a:rPr lang="en-US" altLang="ko-KR" sz="1400" dirty="0" smtClean="0"/>
                <a:t>;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67055" y="4275965"/>
              <a:ext cx="11754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(4000 * 0.5)</a:t>
              </a:r>
              <a:endParaRPr lang="ko-KR" altLang="en-US" sz="1400" dirty="0"/>
            </a:p>
          </p:txBody>
        </p:sp>
      </p:grpSp>
      <p:sp>
        <p:nvSpPr>
          <p:cNvPr id="6" name="모서리가 둥근 사각형 설명선 5"/>
          <p:cNvSpPr/>
          <p:nvPr/>
        </p:nvSpPr>
        <p:spPr>
          <a:xfrm>
            <a:off x="5202070" y="143635"/>
            <a:ext cx="3912459" cy="1935215"/>
          </a:xfrm>
          <a:prstGeom prst="wedgeRoundRectCallout">
            <a:avLst>
              <a:gd name="adj1" fmla="val -21227"/>
              <a:gd name="adj2" fmla="val 64054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b="1" dirty="0" smtClean="0">
                <a:solidFill>
                  <a:srgbClr val="0000FF"/>
                </a:solidFill>
              </a:rPr>
              <a:t>트랜잭션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T</a:t>
            </a:r>
            <a:r>
              <a:rPr lang="en-US" altLang="ko-KR" sz="1600" b="1" baseline="-25000" dirty="0" smtClean="0">
                <a:solidFill>
                  <a:srgbClr val="0000FF"/>
                </a:solidFill>
              </a:rPr>
              <a:t>1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이 변경한 데이터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X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를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/>
            </a:r>
            <a:br>
              <a:rPr lang="en-US" altLang="ko-KR" sz="1600" b="1" dirty="0" smtClean="0">
                <a:solidFill>
                  <a:srgbClr val="0000FF"/>
                </a:solidFill>
              </a:rPr>
            </a:br>
            <a:r>
              <a:rPr lang="ko-KR" altLang="en-US" sz="1600" b="1" dirty="0" smtClean="0">
                <a:solidFill>
                  <a:srgbClr val="0000FF"/>
                </a:solidFill>
              </a:rPr>
              <a:t>가져가 연산을 수행한 트랜잭션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T</a:t>
            </a:r>
            <a:r>
              <a:rPr lang="en-US" altLang="ko-KR" sz="1600" b="1" baseline="-25000" dirty="0" smtClean="0">
                <a:solidFill>
                  <a:srgbClr val="0000FF"/>
                </a:solidFill>
              </a:rPr>
              <a:t>2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도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rollback 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연산이 연쇄적으로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/>
            </a:r>
            <a:br>
              <a:rPr lang="en-US" altLang="ko-KR" sz="1600" b="1" dirty="0" smtClean="0">
                <a:solidFill>
                  <a:srgbClr val="0000FF"/>
                </a:solidFill>
              </a:rPr>
            </a:br>
            <a:r>
              <a:rPr lang="ko-KR" altLang="en-US" sz="1600" b="1" dirty="0" smtClean="0">
                <a:solidFill>
                  <a:srgbClr val="0000FF"/>
                </a:solidFill>
              </a:rPr>
              <a:t>실행되어야 하지만 이미 완료된 상태라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rollback 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연산을 실행할 수 없는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/>
            </a:r>
            <a:br>
              <a:rPr lang="en-US" altLang="ko-KR" sz="1600" b="1" dirty="0" smtClean="0">
                <a:solidFill>
                  <a:srgbClr val="0000FF"/>
                </a:solidFill>
              </a:rPr>
            </a:br>
            <a:r>
              <a:rPr lang="ko-KR" altLang="en-US" sz="1600" b="1" dirty="0" smtClean="0">
                <a:solidFill>
                  <a:srgbClr val="0000FF"/>
                </a:solidFill>
              </a:rPr>
              <a:t>문제가 발생</a:t>
            </a:r>
            <a:endParaRPr lang="en-US" altLang="ko-KR" sz="16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0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병행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61510" y="1043735"/>
            <a:ext cx="8550000" cy="5543705"/>
          </a:xfrm>
        </p:spPr>
        <p:txBody>
          <a:bodyPr/>
          <a:lstStyle/>
          <a:p>
            <a:r>
              <a:rPr lang="ko-KR" altLang="en-US" dirty="0"/>
              <a:t>병행 수행 시 발생할 수 있는 문제점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연쇄 복귀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427095" y="773705"/>
            <a:ext cx="3701562" cy="1080120"/>
          </a:xfrm>
          <a:prstGeom prst="wedgeRoundRectCallout">
            <a:avLst>
              <a:gd name="adj1" fmla="val -22673"/>
              <a:gd name="adj2" fmla="val 71558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트랜잭션을 순차적으로 수행해서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연쇄 복귀 문제가 발생하지 않는 경우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73762" y="2123855"/>
            <a:ext cx="8397425" cy="4452789"/>
            <a:chOff x="373762" y="2123855"/>
            <a:chExt cx="8397425" cy="445278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762" y="2123855"/>
              <a:ext cx="8397425" cy="445278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935106" y="4284095"/>
              <a:ext cx="386644" cy="3077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r>
                <a:rPr lang="en-US" altLang="ko-KR" sz="1400" baseline="-25000" dirty="0" smtClean="0"/>
                <a:t>1</a:t>
              </a:r>
              <a:r>
                <a:rPr lang="en-US" altLang="ko-KR" sz="1400" dirty="0" smtClean="0"/>
                <a:t>;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25915" y="5011433"/>
              <a:ext cx="12462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(3000 * 0.5)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00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병행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트랜잭션 스케줄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트랜잭션에 포함되어 있는 연산들을 수행하는 순서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98" y="2258870"/>
            <a:ext cx="8258872" cy="244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2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병행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685015" cy="5543705"/>
          </a:xfrm>
        </p:spPr>
        <p:txBody>
          <a:bodyPr/>
          <a:lstStyle/>
          <a:p>
            <a:r>
              <a:rPr lang="ko-KR" altLang="en-US" dirty="0" smtClean="0"/>
              <a:t>직렬 스케줄</a:t>
            </a:r>
            <a:r>
              <a:rPr lang="en-US" altLang="ko-KR" dirty="0" smtClean="0"/>
              <a:t>(serial schedule)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인터리빙</a:t>
            </a:r>
            <a:r>
              <a:rPr lang="ko-KR" altLang="en-US" dirty="0" smtClean="0"/>
              <a:t> 방식을 이용하지 않고 각 </a:t>
            </a:r>
            <a:r>
              <a:rPr lang="ko-KR" altLang="en-US" dirty="0" err="1" smtClean="0"/>
              <a:t>트랜잭션별로</a:t>
            </a:r>
            <a:r>
              <a:rPr lang="ko-KR" altLang="en-US" dirty="0" smtClean="0"/>
              <a:t> 연산들을 순차적으로 실행시키는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직렬 스케줄에 따라 트랜잭션이 수행되면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다른 트랜잭션의 방해를 받지 않고 독립적으로 수행되므로 항상 모순이 없는 정확한 결과를 얻게 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다양한 직렬 스케줄이 만들어질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직렬 스케줄마다 데이터베이스에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반영되는 최종 결과가 다를 수 있지만 직렬 스케줄의 결과는 모두 정확함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각 트랜잭션을 독립적으로 수행하기 때문에 </a:t>
            </a:r>
            <a:r>
              <a:rPr lang="ko-KR" altLang="en-US" b="1" dirty="0" smtClean="0">
                <a:solidFill>
                  <a:srgbClr val="FF0000"/>
                </a:solidFill>
              </a:rPr>
              <a:t>병행 수행으로 볼 수 없음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0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병행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직렬 스케줄 예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3536885" y="683695"/>
            <a:ext cx="5175575" cy="810090"/>
          </a:xfrm>
          <a:prstGeom prst="wedgeRoundRectCallout">
            <a:avLst>
              <a:gd name="adj1" fmla="val -22673"/>
              <a:gd name="adj2" fmla="val 71558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트랜잭션 </a:t>
            </a:r>
            <a:r>
              <a:rPr lang="en-US" altLang="ko-KR" sz="1600" dirty="0" smtClean="0">
                <a:solidFill>
                  <a:schemeClr val="tx1"/>
                </a:solidFill>
              </a:rPr>
              <a:t>T</a:t>
            </a:r>
            <a:r>
              <a:rPr lang="en-US" altLang="ko-KR" sz="16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ko-KR" sz="1600" dirty="0" smtClean="0">
                <a:solidFill>
                  <a:schemeClr val="tx1"/>
                </a:solidFill>
              </a:rPr>
              <a:t>, T</a:t>
            </a:r>
            <a:r>
              <a:rPr lang="en-US" altLang="ko-KR" sz="1600" baseline="-25000" dirty="0" smtClean="0">
                <a:solidFill>
                  <a:schemeClr val="tx1"/>
                </a:solidFill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</a:rPr>
              <a:t>를 대상으로 하는 첫 번째 직렬 스케줄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89" y="1718810"/>
            <a:ext cx="8096341" cy="506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병행 제어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직렬 스케줄 예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97475" y="1628800"/>
            <a:ext cx="8217405" cy="5076455"/>
            <a:chOff x="297475" y="1628800"/>
            <a:chExt cx="8217405" cy="507645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7475" y="1628800"/>
              <a:ext cx="8217405" cy="507645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5562110" y="2420262"/>
              <a:ext cx="522900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3000,</a:t>
              </a:r>
              <a:endParaRPr lang="ko-KR" altLang="en-US" sz="11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27195" y="2411469"/>
              <a:ext cx="492443" cy="26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3000</a:t>
              </a:r>
              <a:endParaRPr lang="ko-KR" altLang="en-US" sz="1100" dirty="0"/>
            </a:p>
          </p:txBody>
        </p:sp>
      </p:grpSp>
      <p:sp>
        <p:nvSpPr>
          <p:cNvPr id="6" name="모서리가 둥근 사각형 설명선 5"/>
          <p:cNvSpPr/>
          <p:nvPr/>
        </p:nvSpPr>
        <p:spPr>
          <a:xfrm>
            <a:off x="3536885" y="683695"/>
            <a:ext cx="5175575" cy="810090"/>
          </a:xfrm>
          <a:prstGeom prst="wedgeRoundRectCallout">
            <a:avLst>
              <a:gd name="adj1" fmla="val -22673"/>
              <a:gd name="adj2" fmla="val 71558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트랜잭션 </a:t>
            </a:r>
            <a:r>
              <a:rPr lang="en-US" altLang="ko-KR" sz="1600" dirty="0" smtClean="0">
                <a:solidFill>
                  <a:schemeClr val="tx1"/>
                </a:solidFill>
              </a:rPr>
              <a:t>T</a:t>
            </a:r>
            <a:r>
              <a:rPr lang="en-US" altLang="ko-KR" sz="16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ko-KR" sz="1600" dirty="0" smtClean="0">
                <a:solidFill>
                  <a:schemeClr val="tx1"/>
                </a:solidFill>
              </a:rPr>
              <a:t>, T</a:t>
            </a:r>
            <a:r>
              <a:rPr lang="en-US" altLang="ko-KR" sz="1600" baseline="-25000" dirty="0" smtClean="0">
                <a:solidFill>
                  <a:schemeClr val="tx1"/>
                </a:solidFill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</a:rPr>
              <a:t>를 대상으로 하는 두 번째 직렬 스케줄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81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병행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61510" y="1140544"/>
            <a:ext cx="8846525" cy="5543705"/>
          </a:xfrm>
        </p:spPr>
        <p:txBody>
          <a:bodyPr/>
          <a:lstStyle/>
          <a:p>
            <a:r>
              <a:rPr lang="ko-KR" altLang="en-US" dirty="0" err="1"/>
              <a:t>비직렬</a:t>
            </a:r>
            <a:r>
              <a:rPr lang="ko-KR" altLang="en-US" dirty="0"/>
              <a:t> 스케줄</a:t>
            </a:r>
            <a:r>
              <a:rPr lang="en-US" altLang="ko-KR" dirty="0"/>
              <a:t>(</a:t>
            </a:r>
            <a:r>
              <a:rPr lang="en-US" altLang="ko-KR" dirty="0" err="1"/>
              <a:t>nonserial</a:t>
            </a:r>
            <a:r>
              <a:rPr lang="en-US" altLang="ko-KR" dirty="0"/>
              <a:t> schedule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FF0000"/>
                </a:solidFill>
              </a:rPr>
              <a:t>인터리빙</a:t>
            </a:r>
            <a:r>
              <a:rPr lang="ko-KR" altLang="en-US" b="1" dirty="0" smtClean="0">
                <a:solidFill>
                  <a:srgbClr val="FF0000"/>
                </a:solidFill>
              </a:rPr>
              <a:t> 방식을 이용 </a:t>
            </a:r>
            <a:r>
              <a:rPr lang="ko-KR" altLang="en-US" dirty="0" smtClean="0"/>
              <a:t>하여 트랜잭션을 병행 수행하는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트랜잭션이 번갈아 연산을 실행하기 때문에 </a:t>
            </a:r>
            <a:r>
              <a:rPr lang="ko-KR" altLang="en-US" b="1" dirty="0" smtClean="0">
                <a:solidFill>
                  <a:srgbClr val="0000FF"/>
                </a:solidFill>
              </a:rPr>
              <a:t>하나의 트랜잭션이 완료되기 전에 다른 트랜잭션의 연산이 실행</a:t>
            </a:r>
            <a:r>
              <a:rPr lang="ko-KR" altLang="en-US" dirty="0" smtClean="0"/>
              <a:t>될 수 있음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비직렬</a:t>
            </a:r>
            <a:r>
              <a:rPr lang="ko-KR" altLang="en-US" dirty="0" smtClean="0"/>
              <a:t> 스케줄에 따라 병행 수행하면 </a:t>
            </a:r>
            <a:r>
              <a:rPr lang="ko-KR" altLang="en-US" b="1" dirty="0" smtClean="0">
                <a:solidFill>
                  <a:srgbClr val="0000FF"/>
                </a:solidFill>
              </a:rPr>
              <a:t>갱신 분실</a:t>
            </a:r>
            <a:r>
              <a:rPr lang="en-US" altLang="ko-KR" b="1" dirty="0" smtClean="0">
                <a:solidFill>
                  <a:srgbClr val="0000FF"/>
                </a:solidFill>
              </a:rPr>
              <a:t>, </a:t>
            </a:r>
            <a:r>
              <a:rPr lang="ko-KR" altLang="en-US" b="1" dirty="0" smtClean="0">
                <a:solidFill>
                  <a:srgbClr val="0000FF"/>
                </a:solidFill>
              </a:rPr>
              <a:t>모순성</a:t>
            </a:r>
            <a:r>
              <a:rPr lang="en-US" altLang="ko-KR" b="1" dirty="0" smtClean="0">
                <a:solidFill>
                  <a:srgbClr val="0000FF"/>
                </a:solidFill>
              </a:rPr>
              <a:t>, </a:t>
            </a:r>
            <a:r>
              <a:rPr lang="ko-KR" altLang="en-US" b="1" dirty="0" smtClean="0">
                <a:solidFill>
                  <a:srgbClr val="0000FF"/>
                </a:solidFill>
              </a:rPr>
              <a:t>연쇄 복귀 등의 문제가 발생</a:t>
            </a:r>
            <a:r>
              <a:rPr lang="ko-KR" altLang="en-US" dirty="0" smtClean="0"/>
              <a:t>할 수 있어 결과의 정확성을 보장할 수 없음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다양한 </a:t>
            </a:r>
            <a:r>
              <a:rPr lang="ko-KR" altLang="en-US" dirty="0" err="1" smtClean="0"/>
              <a:t>비직렬</a:t>
            </a:r>
            <a:r>
              <a:rPr lang="ko-KR" altLang="en-US" dirty="0" smtClean="0"/>
              <a:t> 스케줄이 만들어질 수 있고 그 중에는 잘못된 결과를 생성하는 것도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098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5" y="1673805"/>
            <a:ext cx="7947375" cy="509739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병행 제어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비직렬</a:t>
            </a:r>
            <a:r>
              <a:rPr lang="ko-KR" altLang="en-US" dirty="0" smtClean="0"/>
              <a:t> 스케줄 예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3356865" y="638690"/>
            <a:ext cx="5536310" cy="810090"/>
          </a:xfrm>
          <a:prstGeom prst="wedgeRoundRectCallout">
            <a:avLst>
              <a:gd name="adj1" fmla="val -22673"/>
              <a:gd name="adj2" fmla="val 71558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트랜잭션 </a:t>
            </a:r>
            <a:r>
              <a:rPr lang="en-US" altLang="ko-KR" sz="1600" dirty="0" smtClean="0">
                <a:solidFill>
                  <a:schemeClr val="tx1"/>
                </a:solidFill>
              </a:rPr>
              <a:t>T</a:t>
            </a:r>
            <a:r>
              <a:rPr lang="en-US" altLang="ko-KR" sz="16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ko-KR" sz="1600" dirty="0" smtClean="0">
                <a:solidFill>
                  <a:schemeClr val="tx1"/>
                </a:solidFill>
              </a:rPr>
              <a:t>, T</a:t>
            </a:r>
            <a:r>
              <a:rPr lang="en-US" altLang="ko-KR" sz="1600" baseline="-25000" dirty="0" smtClean="0">
                <a:solidFill>
                  <a:schemeClr val="tx1"/>
                </a:solidFill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</a:rPr>
              <a:t>를 대상으로 하는 첫 번째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비직렬</a:t>
            </a:r>
            <a:r>
              <a:rPr lang="ko-KR" altLang="en-US" sz="1600" dirty="0" smtClean="0">
                <a:solidFill>
                  <a:schemeClr val="tx1"/>
                </a:solidFill>
              </a:rPr>
              <a:t> 스케줄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병행 수행에 성공하여 정확한 트랜잭션 수행 결과를 생성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431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병행 제어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비직렬</a:t>
            </a:r>
            <a:r>
              <a:rPr lang="ko-KR" altLang="en-US" dirty="0" smtClean="0"/>
              <a:t> 스케줄 예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356865" y="638690"/>
            <a:ext cx="5670630" cy="810090"/>
          </a:xfrm>
          <a:prstGeom prst="wedgeRoundRectCallout">
            <a:avLst>
              <a:gd name="adj1" fmla="val -22673"/>
              <a:gd name="adj2" fmla="val 71558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트랜잭션 </a:t>
            </a:r>
            <a:r>
              <a:rPr lang="en-US" altLang="ko-KR" sz="1600" dirty="0" smtClean="0">
                <a:solidFill>
                  <a:schemeClr val="tx1"/>
                </a:solidFill>
              </a:rPr>
              <a:t>T</a:t>
            </a:r>
            <a:r>
              <a:rPr lang="en-US" altLang="ko-KR" sz="16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ko-KR" sz="1600" dirty="0" smtClean="0">
                <a:solidFill>
                  <a:schemeClr val="tx1"/>
                </a:solidFill>
              </a:rPr>
              <a:t>, T</a:t>
            </a:r>
            <a:r>
              <a:rPr lang="en-US" altLang="ko-KR" sz="1600" baseline="-25000" dirty="0" smtClean="0">
                <a:solidFill>
                  <a:schemeClr val="tx1"/>
                </a:solidFill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</a:rPr>
              <a:t>를 대상으로 하는 두 번째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비직렬</a:t>
            </a:r>
            <a:r>
              <a:rPr lang="ko-KR" altLang="en-US" sz="1600" dirty="0" smtClean="0">
                <a:solidFill>
                  <a:schemeClr val="tx1"/>
                </a:solidFill>
              </a:rPr>
              <a:t> 스케줄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병행 수행에 실패 </a:t>
            </a:r>
            <a:r>
              <a:rPr lang="ko-KR" altLang="en-US" sz="1600" dirty="0" smtClean="0">
                <a:solidFill>
                  <a:schemeClr val="tx1"/>
                </a:solidFill>
              </a:rPr>
              <a:t>하여 잘못된 트랜잭션 수행 결과를 생성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75" y="1667714"/>
            <a:ext cx="7686126" cy="50794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70578" y="3789040"/>
            <a:ext cx="2611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0000FF"/>
                </a:solidFill>
              </a:rPr>
              <a:t>T2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에서 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X*0.5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를 계산한 트랜잭션이</a:t>
            </a:r>
            <a:endParaRPr lang="en-US" altLang="ko-KR" sz="1200" b="1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0000FF"/>
                </a:solidFill>
              </a:rPr>
              <a:t> 반영 되질 않음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06915" y="5339758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00B050"/>
                </a:solidFill>
              </a:rPr>
              <a:t>T1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에서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Y+1000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을 계산한 </a:t>
            </a:r>
            <a:endParaRPr lang="en-US" altLang="ko-KR" sz="1200" b="1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00B050"/>
                </a:solidFill>
              </a:rPr>
              <a:t>트랜잭션이  반영 되질 않음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9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병행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685015" cy="5543705"/>
          </a:xfrm>
        </p:spPr>
        <p:txBody>
          <a:bodyPr/>
          <a:lstStyle/>
          <a:p>
            <a:r>
              <a:rPr lang="ko-KR" altLang="en-US" dirty="0" smtClean="0"/>
              <a:t>직렬 </a:t>
            </a:r>
            <a:r>
              <a:rPr lang="ko-KR" altLang="en-US" dirty="0"/>
              <a:t>가능 스케줄</a:t>
            </a:r>
            <a:r>
              <a:rPr lang="en-US" altLang="ko-KR" dirty="0"/>
              <a:t>(</a:t>
            </a:r>
            <a:r>
              <a:rPr lang="en-US" altLang="ko-KR" dirty="0" err="1"/>
              <a:t>serializable</a:t>
            </a:r>
            <a:r>
              <a:rPr lang="en-US" altLang="ko-KR" dirty="0"/>
              <a:t> schedule)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b="1" dirty="0" smtClean="0">
                <a:solidFill>
                  <a:srgbClr val="C00000"/>
                </a:solidFill>
              </a:rPr>
              <a:t>직렬 스케줄에 따라 수행한 것과 같이 정확한 결과를 생성하는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비직렬</a:t>
            </a:r>
            <a:r>
              <a:rPr lang="ko-KR" altLang="en-US" b="1" dirty="0" smtClean="0">
                <a:solidFill>
                  <a:srgbClr val="C00000"/>
                </a:solidFill>
              </a:rPr>
              <a:t> 스케줄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비직렬</a:t>
            </a:r>
            <a:r>
              <a:rPr lang="ko-KR" altLang="en-US" dirty="0" smtClean="0"/>
              <a:t> 스케줄 진행하는데 수행 </a:t>
            </a:r>
            <a:r>
              <a:rPr lang="ko-KR" altLang="en-US" dirty="0"/>
              <a:t>결과가 </a:t>
            </a:r>
            <a:r>
              <a:rPr lang="ko-KR" altLang="en-US" dirty="0" smtClean="0"/>
              <a:t>직렬 스케줄에 의한 결과와 동일함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인터리빙</a:t>
            </a:r>
            <a:r>
              <a:rPr lang="ko-KR" altLang="en-US" dirty="0" smtClean="0"/>
              <a:t> 방식으로 병행 수행하면서도 정확한 결과를 얻을 수 있음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직렬 가능 스케줄인지 판단하는 것은 간단한 작업이 아니므로 </a:t>
            </a:r>
            <a:r>
              <a:rPr lang="ko-KR" altLang="en-US" dirty="0" smtClean="0">
                <a:sym typeface="Wingdings"/>
              </a:rPr>
              <a:t>직렬 가능성을 보장하는 병행 제어 기법을 사용하는 것이 일반적임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0448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트랜잭션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61510" y="1088740"/>
            <a:ext cx="8918025" cy="5543705"/>
          </a:xfrm>
        </p:spPr>
        <p:txBody>
          <a:bodyPr/>
          <a:lstStyle/>
          <a:p>
            <a:r>
              <a:rPr lang="ko-KR" altLang="en-US" dirty="0" smtClean="0"/>
              <a:t>트랜잭션의 특성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원자성</a:t>
            </a:r>
            <a:r>
              <a:rPr lang="en-US" altLang="ko-KR" dirty="0" smtClean="0"/>
              <a:t>(Atomicity)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트랜잭션의 연산들이 모두 정상적으로 실행되거나 하나도 실행되지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않아야 하는 </a:t>
            </a:r>
            <a:r>
              <a:rPr lang="en-US" altLang="ko-KR" b="1" dirty="0" smtClean="0">
                <a:solidFill>
                  <a:srgbClr val="0000FF"/>
                </a:solidFill>
              </a:rPr>
              <a:t>all-or-nothing </a:t>
            </a:r>
            <a:r>
              <a:rPr lang="ko-KR" altLang="en-US" dirty="0" smtClean="0"/>
              <a:t>방식을 의미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만약 트랜잭션 수행 도중 장애가 발생하면</a:t>
            </a:r>
            <a:r>
              <a:rPr lang="en-US" altLang="ko-KR" dirty="0" smtClean="0"/>
              <a:t>?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지금까지 실행한 연산 처리를 모두 취소하고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데이터베이스를 트랜잭션 작업 전 상태로 되돌려야 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원자성의</a:t>
            </a:r>
            <a:r>
              <a:rPr lang="ko-KR" altLang="en-US" dirty="0" smtClean="0"/>
              <a:t> 보장을 위해 장애 발생 시 회복 기능이 필요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병행 제어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713787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 sz="2400" b="1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 marL="539750" marR="0" indent="-182563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 marL="714375" marR="0" indent="-174625" algn="l" defTabSz="914400" rtl="0" eaLnBrk="1" fontAlgn="base" latinLnBrk="1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 sz="1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marR="0" indent="-182563" algn="l" defTabSz="914400" rtl="0" eaLnBrk="1" fontAlgn="base" latin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‒"/>
              <a:tabLst/>
              <a:defRPr sz="16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 marL="1166813" marR="0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 sz="14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직렬 가능 스케줄 예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3356865" y="638690"/>
            <a:ext cx="5536310" cy="810090"/>
          </a:xfrm>
          <a:prstGeom prst="wedgeRoundRectCallout">
            <a:avLst>
              <a:gd name="adj1" fmla="val -22673"/>
              <a:gd name="adj2" fmla="val 71558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트랜잭션 </a:t>
            </a:r>
            <a:r>
              <a:rPr lang="en-US" altLang="ko-KR" sz="1600" dirty="0" smtClean="0">
                <a:solidFill>
                  <a:schemeClr val="tx1"/>
                </a:solidFill>
              </a:rPr>
              <a:t>T</a:t>
            </a:r>
            <a:r>
              <a:rPr lang="en-US" altLang="ko-KR" sz="16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ko-KR" sz="1600" dirty="0" smtClean="0">
                <a:solidFill>
                  <a:schemeClr val="tx1"/>
                </a:solidFill>
              </a:rPr>
              <a:t>, T</a:t>
            </a:r>
            <a:r>
              <a:rPr lang="en-US" altLang="ko-KR" sz="1600" baseline="-25000" dirty="0" smtClean="0">
                <a:solidFill>
                  <a:schemeClr val="tx1"/>
                </a:solidFill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</a:rPr>
              <a:t>를 대상으로 하는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비직렬</a:t>
            </a:r>
            <a:r>
              <a:rPr lang="ko-KR" altLang="en-US" sz="1600" dirty="0" smtClean="0">
                <a:solidFill>
                  <a:schemeClr val="tx1"/>
                </a:solidFill>
              </a:rPr>
              <a:t> 스케줄이면서 </a:t>
            </a:r>
            <a:r>
              <a:rPr lang="en-US" altLang="ko-KR" sz="1600" dirty="0" smtClean="0">
                <a:solidFill>
                  <a:schemeClr val="tx1"/>
                </a:solidFill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</a:rPr>
            </a:br>
            <a:r>
              <a:rPr lang="ko-KR" altLang="en-US" sz="1600" dirty="0" smtClean="0">
                <a:solidFill>
                  <a:schemeClr val="tx1"/>
                </a:solidFill>
              </a:rPr>
              <a:t>정확한 수행 결과를 생성하기 때문에 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직렬 가능 스케줄</a:t>
            </a:r>
            <a:r>
              <a:rPr lang="ko-KR" altLang="en-US" sz="1600" dirty="0" smtClean="0">
                <a:solidFill>
                  <a:schemeClr val="tx1"/>
                </a:solidFill>
              </a:rPr>
              <a:t>임 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5" y="1673805"/>
            <a:ext cx="7947375" cy="509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병행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035645"/>
            <a:ext cx="8550000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병행 제어 기법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의</a:t>
            </a:r>
            <a:r>
              <a:rPr lang="ko-KR" altLang="en-US" dirty="0"/>
              <a:t>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병행 수행하면서도 직렬 가능성을 보장하기 위한 기법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모든 트랜잭션이 준수하면 직렬 가능성이 보장되는 규약을 정의하고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트랜잭션들이 이 규약을 따르도록 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대표적인 병행 제어 기법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로킹</a:t>
            </a:r>
            <a:r>
              <a:rPr lang="ko-KR" altLang="en-US" dirty="0" smtClean="0"/>
              <a:t> 기법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8910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병행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685015" cy="5543705"/>
          </a:xfrm>
        </p:spPr>
        <p:txBody>
          <a:bodyPr/>
          <a:lstStyle/>
          <a:p>
            <a:r>
              <a:rPr lang="ko-KR" altLang="en-US" dirty="0" err="1" smtClean="0"/>
              <a:t>로킹</a:t>
            </a:r>
            <a:r>
              <a:rPr lang="en-US" altLang="ko-KR" dirty="0" smtClean="0"/>
              <a:t>(locking)</a:t>
            </a:r>
            <a:r>
              <a:rPr lang="ko-KR" altLang="en-US" dirty="0" smtClean="0"/>
              <a:t> 기법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기본 원리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한 트랜잭션이 </a:t>
            </a:r>
            <a:r>
              <a:rPr lang="ko-KR" altLang="en-US" b="1" dirty="0" smtClean="0">
                <a:solidFill>
                  <a:srgbClr val="FF0000"/>
                </a:solidFill>
              </a:rPr>
              <a:t>먼저 접근한 데이터에 대한 연산을 끝낼 때까지는 다른 트랜잭션이 그 데이터에 접근하지 못하도록 상호 배제</a:t>
            </a:r>
            <a:r>
              <a:rPr lang="en-US" altLang="ko-KR" b="1" dirty="0" smtClean="0">
                <a:solidFill>
                  <a:srgbClr val="FF0000"/>
                </a:solidFill>
              </a:rPr>
              <a:t>(mutual exclusion)</a:t>
            </a:r>
            <a:r>
              <a:rPr lang="ko-KR" altLang="en-US" b="1" dirty="0">
                <a:solidFill>
                  <a:srgbClr val="FF0000"/>
                </a:solidFill>
              </a:rPr>
              <a:t>함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병행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수행되는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트랜잭션들이 같은 데이터에 동시에 접근하지 못하도록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unlock </a:t>
            </a:r>
            <a:r>
              <a:rPr lang="ko-KR" altLang="en-US" dirty="0" smtClean="0"/>
              <a:t>연산을 이용해 제어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en-US" altLang="ko-KR" dirty="0"/>
              <a:t>l</a:t>
            </a:r>
            <a:r>
              <a:rPr lang="en-US" altLang="ko-KR" dirty="0" smtClean="0"/>
              <a:t>ock : </a:t>
            </a:r>
            <a:r>
              <a:rPr lang="ko-KR" altLang="en-US" dirty="0" smtClean="0"/>
              <a:t>트랜잭션이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데이터에 대한 독점권을 요청하는 연산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en-US" altLang="ko-KR" dirty="0" smtClean="0"/>
              <a:t>unlock : </a:t>
            </a:r>
            <a:r>
              <a:rPr lang="ko-KR" altLang="en-US" dirty="0" smtClean="0"/>
              <a:t>트랜잭션이 데이터에 대한 독점권을 반환하는 연산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7309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병행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6515" y="1140544"/>
            <a:ext cx="8846525" cy="5543705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로킹</a:t>
            </a:r>
            <a:r>
              <a:rPr lang="ko-KR" altLang="en-US" dirty="0" smtClean="0"/>
              <a:t> 기법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기본 </a:t>
            </a:r>
            <a:r>
              <a:rPr lang="ko-KR" altLang="en-US" dirty="0" err="1" smtClean="0"/>
              <a:t>로킹</a:t>
            </a:r>
            <a:r>
              <a:rPr lang="ko-KR" altLang="en-US" dirty="0" smtClean="0"/>
              <a:t> 규약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트랜잭션은 </a:t>
            </a:r>
            <a:r>
              <a:rPr lang="ko-KR" altLang="en-US" b="1" dirty="0" smtClean="0">
                <a:solidFill>
                  <a:srgbClr val="C00000"/>
                </a:solidFill>
              </a:rPr>
              <a:t>데이터에 접근하기 위해 먼저 </a:t>
            </a:r>
            <a:r>
              <a:rPr lang="en-US" altLang="ko-KR" b="1" dirty="0" smtClean="0">
                <a:solidFill>
                  <a:srgbClr val="C00000"/>
                </a:solidFill>
              </a:rPr>
              <a:t>lock </a:t>
            </a:r>
            <a:r>
              <a:rPr lang="ko-KR" altLang="en-US" b="1" dirty="0" smtClean="0">
                <a:solidFill>
                  <a:srgbClr val="C00000"/>
                </a:solidFill>
              </a:rPr>
              <a:t>연산을 실행해 독점권을 획득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en-US" altLang="ko-KR" dirty="0" smtClean="0"/>
              <a:t>read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write </a:t>
            </a:r>
            <a:r>
              <a:rPr lang="ko-KR" altLang="en-US" dirty="0" smtClean="0"/>
              <a:t>연산을 실행하기 전 </a:t>
            </a:r>
            <a:r>
              <a:rPr lang="en-US" altLang="ko-KR" dirty="0" smtClean="0"/>
              <a:t>lock </a:t>
            </a:r>
            <a:r>
              <a:rPr lang="ko-KR" altLang="en-US" dirty="0" smtClean="0"/>
              <a:t>연산을 실행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smtClean="0"/>
              <a:t>트랜잭션에 의해 이미 </a:t>
            </a:r>
            <a:r>
              <a:rPr lang="en-US" altLang="ko-KR" dirty="0" smtClean="0"/>
              <a:t>lock </a:t>
            </a:r>
            <a:r>
              <a:rPr lang="ko-KR" altLang="en-US" dirty="0" smtClean="0"/>
              <a:t>연산이 실행된 데이터에는 다시 </a:t>
            </a:r>
            <a:r>
              <a:rPr lang="en-US" altLang="ko-KR" dirty="0" smtClean="0"/>
              <a:t>lock </a:t>
            </a:r>
            <a:r>
              <a:rPr lang="ko-KR" altLang="en-US" dirty="0" smtClean="0"/>
              <a:t>연산을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실행할 수 없음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독점권을 획득한 </a:t>
            </a:r>
            <a:r>
              <a:rPr lang="ko-KR" altLang="en-US" b="1" dirty="0" smtClean="0">
                <a:solidFill>
                  <a:srgbClr val="C00000"/>
                </a:solidFill>
              </a:rPr>
              <a:t>데이터에 대한 모든 연산의 수행이 끝나면 트랜잭션은 </a:t>
            </a:r>
            <a:r>
              <a:rPr lang="en-US" altLang="ko-KR" b="1" dirty="0" smtClean="0">
                <a:solidFill>
                  <a:srgbClr val="C00000"/>
                </a:solidFill>
              </a:rPr>
              <a:t>unlock </a:t>
            </a:r>
            <a:r>
              <a:rPr lang="ko-KR" altLang="en-US" b="1" dirty="0" smtClean="0">
                <a:solidFill>
                  <a:srgbClr val="C00000"/>
                </a:solidFill>
              </a:rPr>
              <a:t>연산을 실행해서 독점권을 반납</a:t>
            </a:r>
            <a:r>
              <a:rPr lang="ko-KR" altLang="en-US" dirty="0" smtClean="0"/>
              <a:t>해야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0125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병행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/>
              <a:t>로킹</a:t>
            </a:r>
            <a:r>
              <a:rPr lang="ko-KR" altLang="en-US" dirty="0"/>
              <a:t> 기법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로킹</a:t>
            </a:r>
            <a:r>
              <a:rPr lang="ko-KR" altLang="en-US" dirty="0"/>
              <a:t> 단위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lock </a:t>
            </a:r>
            <a:r>
              <a:rPr lang="ko-KR" altLang="en-US" dirty="0"/>
              <a:t>연산을 실행하는 대상 데이터의 크기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전체 데이터베이스부터  </a:t>
            </a:r>
            <a:r>
              <a:rPr lang="ko-KR" altLang="en-US" dirty="0" err="1"/>
              <a:t>릴레이션</a:t>
            </a:r>
            <a:r>
              <a:rPr lang="en-US" altLang="ko-KR" dirty="0"/>
              <a:t>, </a:t>
            </a:r>
            <a:r>
              <a:rPr lang="ko-KR" altLang="en-US" dirty="0" err="1"/>
              <a:t>투플</a:t>
            </a:r>
            <a:r>
              <a:rPr lang="en-US" altLang="ko-KR" dirty="0"/>
              <a:t>, </a:t>
            </a:r>
            <a:r>
              <a:rPr lang="ko-KR" altLang="en-US" dirty="0"/>
              <a:t>속성까지도 가능함 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C00000"/>
                </a:solidFill>
              </a:rPr>
              <a:t>로킹</a:t>
            </a:r>
            <a:r>
              <a:rPr lang="ko-KR" altLang="en-US" b="1" dirty="0" smtClean="0">
                <a:solidFill>
                  <a:srgbClr val="C00000"/>
                </a:solidFill>
              </a:rPr>
              <a:t> 단위가 커질수록 </a:t>
            </a:r>
            <a:r>
              <a:rPr lang="ko-KR" altLang="en-US" b="1" dirty="0" smtClean="0">
                <a:solidFill>
                  <a:srgbClr val="0000FF"/>
                </a:solidFill>
              </a:rPr>
              <a:t>병행성은 낮아지지만 제어가 쉬움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C00000"/>
                </a:solidFill>
              </a:rPr>
              <a:t>로킹</a:t>
            </a:r>
            <a:r>
              <a:rPr lang="ko-KR" altLang="en-US" b="1" dirty="0" smtClean="0">
                <a:solidFill>
                  <a:srgbClr val="C00000"/>
                </a:solidFill>
              </a:rPr>
              <a:t> 단위가 작아질수록 </a:t>
            </a:r>
            <a:r>
              <a:rPr lang="ko-KR" altLang="en-US" b="1" dirty="0" smtClean="0">
                <a:solidFill>
                  <a:srgbClr val="0000FF"/>
                </a:solidFill>
              </a:rPr>
              <a:t>제어가 어렵지만 병행성은 높아짐</a:t>
            </a:r>
            <a:endParaRPr lang="en-US" altLang="ko-KR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5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병행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6525" y="1133745"/>
            <a:ext cx="8775975" cy="55437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기본 </a:t>
            </a:r>
            <a:r>
              <a:rPr lang="ko-KR" altLang="en-US" dirty="0" err="1" smtClean="0"/>
              <a:t>로킹</a:t>
            </a:r>
            <a:r>
              <a:rPr lang="ko-KR" altLang="en-US" dirty="0" smtClean="0"/>
              <a:t> 규약의 효율성을 높이기 위한 방법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트랜잭션들이 </a:t>
            </a:r>
            <a:r>
              <a:rPr lang="ko-KR" altLang="en-US" b="1" dirty="0" smtClean="0">
                <a:solidFill>
                  <a:srgbClr val="0000FF"/>
                </a:solidFill>
              </a:rPr>
              <a:t>같은 데이터에 동시에 </a:t>
            </a:r>
            <a:r>
              <a:rPr lang="en-US" altLang="ko-KR" b="1" dirty="0" smtClean="0">
                <a:solidFill>
                  <a:srgbClr val="0000FF"/>
                </a:solidFill>
              </a:rPr>
              <a:t>read </a:t>
            </a:r>
            <a:r>
              <a:rPr lang="ko-KR" altLang="en-US" b="1" dirty="0" smtClean="0">
                <a:solidFill>
                  <a:srgbClr val="0000FF"/>
                </a:solidFill>
              </a:rPr>
              <a:t>연산을 실행하는 것을 허용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dirty="0"/>
              <a:t>l</a:t>
            </a:r>
            <a:r>
              <a:rPr lang="en-US" altLang="ko-KR" dirty="0" smtClean="0"/>
              <a:t>ock </a:t>
            </a:r>
            <a:r>
              <a:rPr lang="ko-KR" altLang="en-US" dirty="0" smtClean="0"/>
              <a:t>연산을 두 가지 종류로 구분하여 사용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75" y="3011538"/>
            <a:ext cx="8326400" cy="338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8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병행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260670"/>
            <a:ext cx="8550000" cy="5543705"/>
          </a:xfrm>
        </p:spPr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로킹</a:t>
            </a:r>
            <a:r>
              <a:rPr lang="ko-KR" altLang="en-US" dirty="0"/>
              <a:t> 규약의 효율성을 높이기 위한 방법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51520" y="4779150"/>
            <a:ext cx="8685965" cy="1170130"/>
          </a:xfrm>
          <a:prstGeom prst="wedgeRoundRectCallout">
            <a:avLst>
              <a:gd name="adj1" fmla="val -14014"/>
              <a:gd name="adj2" fmla="val -89085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ko-KR" altLang="en-US" sz="1600" dirty="0" smtClean="0">
                <a:solidFill>
                  <a:schemeClr val="tx1"/>
                </a:solidFill>
              </a:rPr>
              <a:t>서로 다른 트랜잭션이 같은 데이터에 공용 </a:t>
            </a:r>
            <a:r>
              <a:rPr lang="en-US" altLang="ko-KR" sz="1600" dirty="0" smtClean="0">
                <a:solidFill>
                  <a:schemeClr val="tx1"/>
                </a:solidFill>
              </a:rPr>
              <a:t>lock </a:t>
            </a:r>
            <a:r>
              <a:rPr lang="ko-KR" altLang="en-US" sz="1600" dirty="0" smtClean="0">
                <a:solidFill>
                  <a:schemeClr val="tx1"/>
                </a:solidFill>
              </a:rPr>
              <a:t>연산을 동시에 실행할 수 있음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ko-KR" altLang="en-US" sz="1600" dirty="0" smtClean="0">
                <a:solidFill>
                  <a:schemeClr val="tx1"/>
                </a:solidFill>
              </a:rPr>
              <a:t>다른 트랜잭션이 전용 </a:t>
            </a:r>
            <a:r>
              <a:rPr lang="en-US" altLang="ko-KR" sz="1600" dirty="0" smtClean="0">
                <a:solidFill>
                  <a:schemeClr val="tx1"/>
                </a:solidFill>
              </a:rPr>
              <a:t>lock </a:t>
            </a:r>
            <a:r>
              <a:rPr lang="ko-KR" altLang="en-US" sz="1600" dirty="0" smtClean="0">
                <a:solidFill>
                  <a:schemeClr val="tx1"/>
                </a:solidFill>
              </a:rPr>
              <a:t>연산을 실행한 데이터에는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공용 </a:t>
            </a:r>
            <a:r>
              <a:rPr lang="en-US" altLang="ko-KR" sz="1600" dirty="0" smtClean="0">
                <a:solidFill>
                  <a:schemeClr val="tx1"/>
                </a:solidFill>
              </a:rPr>
              <a:t>lock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 smtClean="0">
                <a:solidFill>
                  <a:schemeClr val="tx1"/>
                </a:solidFill>
              </a:rPr>
              <a:t> 전용 </a:t>
            </a:r>
            <a:r>
              <a:rPr lang="en-US" altLang="ko-KR" sz="1600" dirty="0" smtClean="0">
                <a:solidFill>
                  <a:schemeClr val="tx1"/>
                </a:solidFill>
              </a:rPr>
              <a:t>lock</a:t>
            </a:r>
            <a:r>
              <a:rPr lang="ko-KR" altLang="en-US" sz="1600" dirty="0" smtClean="0">
                <a:solidFill>
                  <a:schemeClr val="tx1"/>
                </a:solidFill>
              </a:rPr>
              <a:t> 모두 실행 불가 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2017613"/>
            <a:ext cx="6043787" cy="22952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4587" y="3160683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T1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6575" y="368973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T1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6146" y="2093483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T2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17105" y="2114563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T2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22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병행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998730"/>
            <a:ext cx="8550000" cy="5543705"/>
          </a:xfrm>
        </p:spPr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로킹</a:t>
            </a:r>
            <a:r>
              <a:rPr lang="ko-KR" altLang="en-US" dirty="0" smtClean="0"/>
              <a:t> 규약으로 직렬 가능성이 보장되지 않는 스케줄 예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06515" y="1536992"/>
            <a:ext cx="5948802" cy="5321008"/>
            <a:chOff x="206515" y="1536992"/>
            <a:chExt cx="5948802" cy="532100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515" y="1536992"/>
              <a:ext cx="5948802" cy="532100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601671" y="5769260"/>
              <a:ext cx="945104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(1500+1000)</a:t>
              </a:r>
              <a:endParaRPr lang="ko-KR" altLang="en-US" sz="1050" dirty="0"/>
            </a:p>
          </p:txBody>
        </p:sp>
      </p:grpSp>
      <p:sp>
        <p:nvSpPr>
          <p:cNvPr id="6" name="모서리가 둥근 사각형 설명선 5"/>
          <p:cNvSpPr/>
          <p:nvPr/>
        </p:nvSpPr>
        <p:spPr>
          <a:xfrm>
            <a:off x="6192180" y="1673805"/>
            <a:ext cx="2880320" cy="2610290"/>
          </a:xfrm>
          <a:prstGeom prst="wedgeRoundRectCallout">
            <a:avLst>
              <a:gd name="adj1" fmla="val -58598"/>
              <a:gd name="adj2" fmla="val -12275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00FF"/>
                </a:solidFill>
              </a:rPr>
              <a:t>트랜잭션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T</a:t>
            </a:r>
            <a:r>
              <a:rPr lang="en-US" altLang="ko-KR" sz="1600" b="1" baseline="-25000" dirty="0" smtClean="0">
                <a:solidFill>
                  <a:srgbClr val="0000FF"/>
                </a:solidFill>
              </a:rPr>
              <a:t>1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이 데이터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X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에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/>
            </a:r>
            <a:br>
              <a:rPr lang="en-US" altLang="ko-KR" sz="1600" b="1" dirty="0" smtClean="0">
                <a:solidFill>
                  <a:srgbClr val="0000FF"/>
                </a:solidFill>
              </a:rPr>
            </a:br>
            <a:r>
              <a:rPr lang="ko-KR" altLang="en-US" sz="1600" b="1" dirty="0" smtClean="0">
                <a:solidFill>
                  <a:srgbClr val="0000FF"/>
                </a:solidFill>
              </a:rPr>
              <a:t>너무 빨리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unlock 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연산을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/>
            </a:r>
            <a:br>
              <a:rPr lang="en-US" altLang="ko-KR" sz="1600" b="1" dirty="0" smtClean="0">
                <a:solidFill>
                  <a:srgbClr val="0000FF"/>
                </a:solidFill>
              </a:rPr>
            </a:br>
            <a:r>
              <a:rPr lang="ko-KR" altLang="en-US" sz="1600" b="1" dirty="0" smtClean="0">
                <a:solidFill>
                  <a:srgbClr val="0000FF"/>
                </a:solidFill>
              </a:rPr>
              <a:t>실행하여 트랜잭션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T</a:t>
            </a:r>
            <a:r>
              <a:rPr lang="en-US" altLang="ko-KR" sz="1600" b="1" baseline="-25000" dirty="0" smtClean="0">
                <a:solidFill>
                  <a:srgbClr val="0000FF"/>
                </a:solidFill>
              </a:rPr>
              <a:t>2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가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/>
            </a:r>
            <a:br>
              <a:rPr lang="en-US" altLang="ko-KR" sz="1600" b="1" dirty="0" smtClean="0">
                <a:solidFill>
                  <a:srgbClr val="0000FF"/>
                </a:solidFill>
              </a:rPr>
            </a:br>
            <a:r>
              <a:rPr lang="ko-KR" altLang="en-US" sz="1600" b="1" dirty="0" smtClean="0">
                <a:solidFill>
                  <a:srgbClr val="0000FF"/>
                </a:solidFill>
              </a:rPr>
              <a:t>일관성 없는 데이터에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/>
            </a:r>
            <a:br>
              <a:rPr lang="en-US" altLang="ko-KR" sz="1600" b="1" dirty="0" smtClean="0">
                <a:solidFill>
                  <a:srgbClr val="0000FF"/>
                </a:solidFill>
              </a:rPr>
            </a:br>
            <a:r>
              <a:rPr lang="ko-KR" altLang="en-US" sz="1600" b="1" dirty="0" smtClean="0">
                <a:solidFill>
                  <a:srgbClr val="0000FF"/>
                </a:solidFill>
              </a:rPr>
              <a:t>접근했기 때문</a:t>
            </a:r>
            <a:endParaRPr lang="en-US" altLang="ko-KR" sz="1600" b="1" dirty="0" smtClean="0">
              <a:solidFill>
                <a:srgbClr val="0000FF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200" b="1" dirty="0" smtClean="0">
              <a:solidFill>
                <a:srgbClr val="0000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</a:rPr>
              <a:t>[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해결책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: 2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단계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로킹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규약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115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병행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51520" y="1088740"/>
            <a:ext cx="8775025" cy="5543705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ko-KR" altLang="en-US" dirty="0" err="1" smtClean="0"/>
              <a:t>로킹</a:t>
            </a:r>
            <a:r>
              <a:rPr lang="ko-KR" altLang="en-US" dirty="0" smtClean="0"/>
              <a:t> 규약</a:t>
            </a:r>
            <a:r>
              <a:rPr lang="en-US" altLang="ko-KR" dirty="0" smtClean="0"/>
              <a:t>(2PLP; 2 Phase Locking Protocol)</a:t>
            </a:r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기본 </a:t>
            </a:r>
            <a:r>
              <a:rPr lang="ko-KR" altLang="en-US" dirty="0" err="1" smtClean="0"/>
              <a:t>로킹</a:t>
            </a:r>
            <a:r>
              <a:rPr lang="ko-KR" altLang="en-US" dirty="0" smtClean="0"/>
              <a:t> 규약의 문제를 해결하고 </a:t>
            </a:r>
            <a:r>
              <a:rPr lang="ko-KR" altLang="en-US" b="1" dirty="0" smtClean="0">
                <a:solidFill>
                  <a:srgbClr val="FF0000"/>
                </a:solidFill>
              </a:rPr>
              <a:t>트랜잭션의 직렬 가능성을 보장하기 위해 </a:t>
            </a:r>
            <a:r>
              <a:rPr lang="en-US" altLang="ko-KR" b="1" dirty="0" smtClean="0">
                <a:solidFill>
                  <a:srgbClr val="FF0000"/>
                </a:solidFill>
              </a:rPr>
              <a:t>lock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unlock </a:t>
            </a:r>
            <a:r>
              <a:rPr lang="ko-KR" altLang="en-US" b="1" dirty="0" smtClean="0">
                <a:solidFill>
                  <a:srgbClr val="FF0000"/>
                </a:solidFill>
              </a:rPr>
              <a:t>연산의 수행</a:t>
            </a:r>
            <a:r>
              <a:rPr lang="ko-KR" altLang="en-US" dirty="0" smtClean="0"/>
              <a:t> 시점에 대한 새로운 규약을 추가한 것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>
              <a:lnSpc>
                <a:spcPct val="140000"/>
              </a:lnSpc>
            </a:pPr>
            <a:r>
              <a:rPr lang="ko-KR" altLang="en-US" dirty="0" smtClean="0"/>
              <a:t>트랜잭션이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unlock </a:t>
            </a:r>
            <a:r>
              <a:rPr lang="ko-KR" altLang="en-US" dirty="0" smtClean="0"/>
              <a:t>연산을 확장 단계와 축소 단계로 나누어 실행</a:t>
            </a:r>
            <a:endParaRPr lang="en-US" altLang="ko-KR" dirty="0" smtClean="0"/>
          </a:p>
          <a:p>
            <a:pPr lvl="3">
              <a:lnSpc>
                <a:spcPct val="140000"/>
              </a:lnSpc>
            </a:pPr>
            <a:r>
              <a:rPr lang="ko-KR" altLang="en-US" dirty="0" smtClean="0"/>
              <a:t>트랜잭션이 처음 수행되면 확장 단계로 들어가 </a:t>
            </a:r>
            <a:r>
              <a:rPr lang="en-US" altLang="ko-KR" dirty="0" smtClean="0"/>
              <a:t>lock </a:t>
            </a:r>
            <a:r>
              <a:rPr lang="ko-KR" altLang="en-US" dirty="0" smtClean="0"/>
              <a:t>연산만 실행 가능</a:t>
            </a:r>
            <a:endParaRPr lang="en-US" altLang="ko-KR" dirty="0" smtClean="0"/>
          </a:p>
          <a:p>
            <a:pPr lvl="3">
              <a:lnSpc>
                <a:spcPct val="140000"/>
              </a:lnSpc>
            </a:pPr>
            <a:r>
              <a:rPr lang="en-US" altLang="ko-KR" dirty="0"/>
              <a:t>u</a:t>
            </a:r>
            <a:r>
              <a:rPr lang="en-US" altLang="ko-KR" dirty="0" smtClean="0"/>
              <a:t>nlock </a:t>
            </a:r>
            <a:r>
              <a:rPr lang="ko-KR" altLang="en-US" dirty="0" smtClean="0"/>
              <a:t>연산을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실행하면 축소 단계로 들어가 </a:t>
            </a:r>
            <a:r>
              <a:rPr lang="en-US" altLang="ko-KR" dirty="0" smtClean="0"/>
              <a:t>unlock </a:t>
            </a:r>
            <a:r>
              <a:rPr lang="ko-KR" altLang="en-US" dirty="0" smtClean="0"/>
              <a:t>연산만 실행 가능</a:t>
            </a:r>
            <a:endParaRPr lang="en-US" altLang="ko-KR" dirty="0"/>
          </a:p>
          <a:p>
            <a:pPr lvl="3">
              <a:lnSpc>
                <a:spcPct val="140000"/>
              </a:lnSpc>
            </a:pPr>
            <a:r>
              <a:rPr lang="ko-KR" altLang="en-US" dirty="0" smtClean="0"/>
              <a:t>트랜잭션은 첫 번째 </a:t>
            </a:r>
            <a:r>
              <a:rPr lang="en-US" altLang="ko-KR" dirty="0" smtClean="0"/>
              <a:t>unlock </a:t>
            </a:r>
            <a:r>
              <a:rPr lang="ko-KR" altLang="en-US" dirty="0" smtClean="0"/>
              <a:t>연산 실행 전에 필요한 모든 </a:t>
            </a:r>
            <a:r>
              <a:rPr lang="en-US" altLang="ko-KR" dirty="0" smtClean="0"/>
              <a:t>lock </a:t>
            </a:r>
            <a:r>
              <a:rPr lang="ko-KR" altLang="en-US" dirty="0" smtClean="0"/>
              <a:t>연산을 실행해야 함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05" y="4959170"/>
            <a:ext cx="7399693" cy="186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병행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5" y="1088740"/>
            <a:ext cx="8550000" cy="5543705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ko-KR" altLang="en-US" dirty="0" err="1"/>
              <a:t>로킹</a:t>
            </a:r>
            <a:r>
              <a:rPr lang="ko-KR" altLang="en-US" dirty="0"/>
              <a:t> </a:t>
            </a:r>
            <a:r>
              <a:rPr lang="ko-KR" altLang="en-US" dirty="0" smtClean="0"/>
              <a:t>규약</a:t>
            </a:r>
            <a:endParaRPr lang="en-US" altLang="ko-KR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3041830" y="683695"/>
            <a:ext cx="5940660" cy="675075"/>
          </a:xfrm>
          <a:prstGeom prst="wedgeRoundRectCallout">
            <a:avLst>
              <a:gd name="adj1" fmla="val -19059"/>
              <a:gd name="adj2" fmla="val 83133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</a:rPr>
              <a:t>단계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로킹</a:t>
            </a:r>
            <a:r>
              <a:rPr lang="ko-KR" altLang="en-US" sz="1600" dirty="0" smtClean="0">
                <a:solidFill>
                  <a:schemeClr val="tx1"/>
                </a:solidFill>
              </a:rPr>
              <a:t> 규약을 준수하여 직렬 가능성이 보장된 스케줄 예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764" y="1379973"/>
            <a:ext cx="5698459" cy="52551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267" y="1718810"/>
            <a:ext cx="326243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-T1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을 풀기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전에 </a:t>
            </a:r>
            <a:r>
              <a:rPr lang="en-US" altLang="ko-KR" dirty="0" smtClean="0"/>
              <a:t>y</a:t>
            </a:r>
            <a:r>
              <a:rPr lang="ko-KR" altLang="en-US" dirty="0" smtClean="0"/>
              <a:t>에 대해 먼저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 설정함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-T2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에서 대해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을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걸고 들어가면 이미 </a:t>
            </a:r>
            <a:r>
              <a:rPr lang="en-US" altLang="ko-KR" dirty="0" smtClean="0"/>
              <a:t>y</a:t>
            </a:r>
            <a:r>
              <a:rPr lang="ko-KR" altLang="en-US" dirty="0" smtClean="0"/>
              <a:t>에 대해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이 걸려있기 때문에 </a:t>
            </a:r>
            <a:r>
              <a:rPr lang="en-US" altLang="ko-KR" dirty="0" smtClean="0"/>
              <a:t>X </a:t>
            </a:r>
          </a:p>
          <a:p>
            <a:r>
              <a:rPr lang="en-US" altLang="ko-KR" dirty="0"/>
              <a:t> </a:t>
            </a:r>
            <a:r>
              <a:rPr lang="ko-KR" altLang="en-US" dirty="0" smtClean="0"/>
              <a:t>수행 후에 </a:t>
            </a:r>
            <a:r>
              <a:rPr lang="en-US" altLang="ko-KR" dirty="0" smtClean="0"/>
              <a:t>T1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Y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풀릴때</a:t>
            </a:r>
            <a:r>
              <a:rPr lang="ko-KR" altLang="en-US" dirty="0" smtClean="0"/>
              <a:t> 까지 대기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따라서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직렬가능성 보장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52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트랜잭션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80310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트랜잭션의 특성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– </a:t>
            </a: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원자성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77" y="1718810"/>
            <a:ext cx="80010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7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병행 제어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161510" y="1140544"/>
            <a:ext cx="8846525" cy="5543705"/>
          </a:xfrm>
        </p:spPr>
        <p:txBody>
          <a:bodyPr/>
          <a:lstStyle/>
          <a:p>
            <a:r>
              <a:rPr lang="ko-KR" altLang="en-US" dirty="0" smtClean="0"/>
              <a:t>교착 상태</a:t>
            </a:r>
            <a:r>
              <a:rPr lang="en-US" altLang="ko-KR" dirty="0" smtClean="0"/>
              <a:t>(deadlock)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트랜잭션들이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상대가 독점하고 있는 데이터에 </a:t>
            </a:r>
            <a:r>
              <a:rPr lang="en-US" altLang="ko-KR" dirty="0" smtClean="0"/>
              <a:t>unlock </a:t>
            </a:r>
            <a:r>
              <a:rPr lang="ko-KR" altLang="en-US" dirty="0" smtClean="0"/>
              <a:t>연산이 실행되기를 서로 기다리면서 트랜잭션의 수행을 중단하고 있는 상태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교착 상태가 발생하지 않도록 예방하거나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발생 시 빨리 탐지하여 필요한 조치를 취해야 함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2220489" y="3771730"/>
            <a:ext cx="4320480" cy="2305641"/>
            <a:chOff x="2220489" y="3771730"/>
            <a:chExt cx="4320480" cy="2305641"/>
          </a:xfrm>
        </p:grpSpPr>
        <p:sp>
          <p:nvSpPr>
            <p:cNvPr id="4" name="타원 3"/>
            <p:cNvSpPr/>
            <p:nvPr/>
          </p:nvSpPr>
          <p:spPr>
            <a:xfrm>
              <a:off x="3975684" y="3771730"/>
              <a:ext cx="720080" cy="7754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D1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3975684" y="5301900"/>
              <a:ext cx="720080" cy="7754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D2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20489" y="4684372"/>
              <a:ext cx="1125125" cy="58506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T1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415844" y="4716835"/>
              <a:ext cx="1125125" cy="58506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T2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구부러진 연결선 10"/>
            <p:cNvCxnSpPr>
              <a:stCxn id="4" idx="2"/>
              <a:endCxn id="6" idx="0"/>
            </p:cNvCxnSpPr>
            <p:nvPr/>
          </p:nvCxnSpPr>
          <p:spPr>
            <a:xfrm rot="10800000" flipV="1">
              <a:off x="2783052" y="4159466"/>
              <a:ext cx="1192632" cy="524906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구부러진 연결선 12"/>
            <p:cNvCxnSpPr>
              <a:stCxn id="6" idx="2"/>
            </p:cNvCxnSpPr>
            <p:nvPr/>
          </p:nvCxnSpPr>
          <p:spPr>
            <a:xfrm rot="16200000" flipH="1">
              <a:off x="3115609" y="4936880"/>
              <a:ext cx="527518" cy="1192632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구부러진 연결선 14"/>
            <p:cNvCxnSpPr>
              <a:stCxn id="7" idx="0"/>
              <a:endCxn id="4" idx="6"/>
            </p:cNvCxnSpPr>
            <p:nvPr/>
          </p:nvCxnSpPr>
          <p:spPr>
            <a:xfrm rot="16200000" flipV="1">
              <a:off x="5058402" y="3796829"/>
              <a:ext cx="557369" cy="1282643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구부러진 연결선 16"/>
            <p:cNvCxnSpPr>
              <a:endCxn id="7" idx="2"/>
            </p:cNvCxnSpPr>
            <p:nvPr/>
          </p:nvCxnSpPr>
          <p:spPr>
            <a:xfrm flipV="1">
              <a:off x="4695764" y="5301900"/>
              <a:ext cx="1282643" cy="495055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785966" y="3951750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lock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37085" y="5612289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lock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05854" y="3974799"/>
              <a:ext cx="962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r>
                <a:rPr lang="en-US" altLang="ko-KR" dirty="0" smtClean="0"/>
                <a:t>equest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07263" y="5612289"/>
              <a:ext cx="962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r>
                <a:rPr lang="en-US" altLang="ko-KR" dirty="0" smtClean="0"/>
                <a:t>equest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7771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816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트랜잭션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79388" y="1052735"/>
            <a:ext cx="8803102" cy="55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트랜잭션의 특성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– </a:t>
            </a: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  <a:cs typeface="Times New Roman" pitchFamily="18" charset="0"/>
              </a:rPr>
              <a:t>원자성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맑은 고딕" pitchFamily="50" charset="-127"/>
              <a:cs typeface="Times New Roman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15" y="1607545"/>
            <a:ext cx="65627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3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heme/theme1.xml><?xml version="1.0" encoding="utf-8"?>
<a:theme xmlns:a="http://schemas.openxmlformats.org/drawingml/2006/main" name="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4247</TotalTime>
  <Words>2547</Words>
  <Application>Microsoft Office PowerPoint</Application>
  <PresentationFormat>화면 슬라이드 쇼(4:3)</PresentationFormat>
  <Paragraphs>424</Paragraphs>
  <Slides>81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81</vt:i4>
      </vt:variant>
    </vt:vector>
  </HeadingPairs>
  <TitlesOfParts>
    <vt:vector size="92" baseType="lpstr">
      <vt:lpstr>HY견고딕</vt:lpstr>
      <vt:lpstr>HY견명조</vt:lpstr>
      <vt:lpstr>HY헤드라인M</vt:lpstr>
      <vt:lpstr>맑은 고딕</vt:lpstr>
      <vt:lpstr>휴먼모음T</vt:lpstr>
      <vt:lpstr>Arial</vt:lpstr>
      <vt:lpstr>Arial Black</vt:lpstr>
      <vt:lpstr>Times New Roman</vt:lpstr>
      <vt:lpstr>Verdana</vt:lpstr>
      <vt:lpstr>Wingdings</vt:lpstr>
      <vt:lpstr>유닉스</vt:lpstr>
      <vt:lpstr>PowerPoint 프레젠테이션</vt:lpstr>
      <vt:lpstr>학습목표</vt:lpstr>
      <vt:lpstr>01 트랜잭션</vt:lpstr>
      <vt:lpstr>01 트랜잭션</vt:lpstr>
      <vt:lpstr>01 트랜잭션</vt:lpstr>
      <vt:lpstr>01 트랜잭션</vt:lpstr>
      <vt:lpstr>01 트랜잭션</vt:lpstr>
      <vt:lpstr>01 트랜잭션</vt:lpstr>
      <vt:lpstr>01 트랜잭션</vt:lpstr>
      <vt:lpstr>01 트랜잭션</vt:lpstr>
      <vt:lpstr>01 트랜잭션</vt:lpstr>
      <vt:lpstr>01 트랜잭션</vt:lpstr>
      <vt:lpstr>01 트랜잭션</vt:lpstr>
      <vt:lpstr>01 트랜잭션</vt:lpstr>
      <vt:lpstr>PowerPoint 프레젠테이션</vt:lpstr>
      <vt:lpstr>PowerPoint 프레젠테이션</vt:lpstr>
      <vt:lpstr>01 트랜잭션</vt:lpstr>
      <vt:lpstr>01 트랜잭션</vt:lpstr>
      <vt:lpstr>01 트랜잭션</vt:lpstr>
      <vt:lpstr>01 트랜잭션</vt:lpstr>
      <vt:lpstr>01 트랜잭션</vt:lpstr>
      <vt:lpstr>01 트랜잭션</vt:lpstr>
      <vt:lpstr>01 트랜잭션</vt:lpstr>
      <vt:lpstr>01 트랜잭션</vt:lpstr>
      <vt:lpstr>02 장애와 회복</vt:lpstr>
      <vt:lpstr>02 장애와 회복</vt:lpstr>
      <vt:lpstr>02 장애와 회복</vt:lpstr>
      <vt:lpstr>02 장애와 회복</vt:lpstr>
      <vt:lpstr>02 장애와 회복</vt:lpstr>
      <vt:lpstr>02 장애와 회복</vt:lpstr>
      <vt:lpstr>02 장애와 회복</vt:lpstr>
      <vt:lpstr>02 장애와 회복</vt:lpstr>
      <vt:lpstr>02 장애와 회복</vt:lpstr>
      <vt:lpstr>02 장애와 회복</vt:lpstr>
      <vt:lpstr>02 장애와 회복</vt:lpstr>
      <vt:lpstr>02 장애와 회복</vt:lpstr>
      <vt:lpstr>02 장애와 회복</vt:lpstr>
      <vt:lpstr>02 장애와 회복</vt:lpstr>
      <vt:lpstr>02 장애와 회복</vt:lpstr>
      <vt:lpstr>02 장애와 회복</vt:lpstr>
      <vt:lpstr>02 장애와 회복</vt:lpstr>
      <vt:lpstr>02 장애와 회복</vt:lpstr>
      <vt:lpstr>02 장애와 회복</vt:lpstr>
      <vt:lpstr>02 장애와 회복</vt:lpstr>
      <vt:lpstr>02 장애와 회복</vt:lpstr>
      <vt:lpstr>02 장애와 회복</vt:lpstr>
      <vt:lpstr>02 장애와 회복</vt:lpstr>
      <vt:lpstr>02 장애와 회복</vt:lpstr>
      <vt:lpstr>02 장애와 회복</vt:lpstr>
      <vt:lpstr>02 장애와 회복</vt:lpstr>
      <vt:lpstr>02 장애와 회복</vt:lpstr>
      <vt:lpstr>03 병행 제어</vt:lpstr>
      <vt:lpstr>03 병행 제어</vt:lpstr>
      <vt:lpstr>03 병행 제어</vt:lpstr>
      <vt:lpstr>03 병행 제어</vt:lpstr>
      <vt:lpstr>03 병행 제어</vt:lpstr>
      <vt:lpstr>03 병행 제어</vt:lpstr>
      <vt:lpstr>03 병행 제어</vt:lpstr>
      <vt:lpstr>03 병행 제어</vt:lpstr>
      <vt:lpstr>03 병행 제어</vt:lpstr>
      <vt:lpstr>03 병행 제어</vt:lpstr>
      <vt:lpstr>03 병행 제어</vt:lpstr>
      <vt:lpstr>03 병행 제어</vt:lpstr>
      <vt:lpstr>03 병행 제어</vt:lpstr>
      <vt:lpstr>03 병행 제어</vt:lpstr>
      <vt:lpstr>03 병행 제어</vt:lpstr>
      <vt:lpstr>03 병행 제어</vt:lpstr>
      <vt:lpstr>03 병행 제어</vt:lpstr>
      <vt:lpstr>03 병행 제어</vt:lpstr>
      <vt:lpstr>03 병행 제어</vt:lpstr>
      <vt:lpstr>03 병행 제어</vt:lpstr>
      <vt:lpstr>03 병행 제어</vt:lpstr>
      <vt:lpstr>03 병행 제어</vt:lpstr>
      <vt:lpstr>03 병행 제어</vt:lpstr>
      <vt:lpstr>03 병행 제어</vt:lpstr>
      <vt:lpstr>03 병행 제어</vt:lpstr>
      <vt:lpstr>03 병행 제어</vt:lpstr>
      <vt:lpstr>03 병행 제어</vt:lpstr>
      <vt:lpstr>03 병행 제어</vt:lpstr>
      <vt:lpstr>03 병행 제어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Ryumduck Oh</cp:lastModifiedBy>
  <cp:revision>405</cp:revision>
  <dcterms:created xsi:type="dcterms:W3CDTF">2012-07-23T02:34:37Z</dcterms:created>
  <dcterms:modified xsi:type="dcterms:W3CDTF">2021-05-19T15:53:31Z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