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8"/>
  </p:notesMasterIdLst>
  <p:sldIdLst>
    <p:sldId id="441" r:id="rId2"/>
    <p:sldId id="411" r:id="rId3"/>
    <p:sldId id="511" r:id="rId4"/>
    <p:sldId id="513" r:id="rId5"/>
    <p:sldId id="515" r:id="rId6"/>
    <p:sldId id="514" r:id="rId7"/>
    <p:sldId id="516" r:id="rId8"/>
    <p:sldId id="517" r:id="rId9"/>
    <p:sldId id="518" r:id="rId10"/>
    <p:sldId id="519" r:id="rId11"/>
    <p:sldId id="520" r:id="rId12"/>
    <p:sldId id="512" r:id="rId13"/>
    <p:sldId id="521" r:id="rId14"/>
    <p:sldId id="522" r:id="rId15"/>
    <p:sldId id="523" r:id="rId16"/>
    <p:sldId id="524" r:id="rId17"/>
    <p:sldId id="525" r:id="rId18"/>
    <p:sldId id="494" r:id="rId19"/>
    <p:sldId id="527" r:id="rId20"/>
    <p:sldId id="528" r:id="rId21"/>
    <p:sldId id="534" r:id="rId22"/>
    <p:sldId id="535" r:id="rId23"/>
    <p:sldId id="537" r:id="rId24"/>
    <p:sldId id="538" r:id="rId25"/>
    <p:sldId id="539" r:id="rId26"/>
    <p:sldId id="529" r:id="rId27"/>
    <p:sldId id="530" r:id="rId28"/>
    <p:sldId id="531" r:id="rId29"/>
    <p:sldId id="533" r:id="rId30"/>
    <p:sldId id="526" r:id="rId31"/>
    <p:sldId id="498" r:id="rId32"/>
    <p:sldId id="540" r:id="rId33"/>
    <p:sldId id="541" r:id="rId34"/>
    <p:sldId id="545" r:id="rId35"/>
    <p:sldId id="499" r:id="rId36"/>
    <p:sldId id="542" r:id="rId37"/>
    <p:sldId id="543" r:id="rId38"/>
    <p:sldId id="544" r:id="rId39"/>
    <p:sldId id="546" r:id="rId40"/>
    <p:sldId id="547" r:id="rId41"/>
    <p:sldId id="500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58" r:id="rId53"/>
    <p:sldId id="559" r:id="rId54"/>
    <p:sldId id="561" r:id="rId55"/>
    <p:sldId id="562" r:id="rId56"/>
    <p:sldId id="563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5" d="100"/>
          <a:sy n="115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2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1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3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2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8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1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1124" y="1538790"/>
            <a:ext cx="713285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12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응용 기술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객체지향 데이터베이스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객체관계 데이터베이스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분산 데이터베이스 </a:t>
            </a: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시스템</a:t>
            </a:r>
            <a:r>
              <a:rPr lang="en-US" altLang="ko-KR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(PT18~35)</a:t>
            </a:r>
            <a:endParaRPr lang="ko-KR" altLang="en-US" sz="2000" b="1" dirty="0">
              <a:solidFill>
                <a:srgbClr val="64515B"/>
              </a:solidFill>
              <a:latin typeface="Arial" pitchFamily="34" charset="0"/>
              <a:cs typeface="Arial" pitchFamily="34" charset="0"/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멀티미디어 데이터베이스 시스템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기타 데이터베이스 응용 기술</a:t>
            </a:r>
          </a:p>
        </p:txBody>
      </p:sp>
    </p:spTree>
    <p:extLst>
      <p:ext uri="{BB962C8B-B14F-4D97-AF65-F5344CB8AC3E}">
        <p14:creationId xmlns:p14="http://schemas.microsoft.com/office/powerpoint/2010/main" val="4223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/>
              <a:t>클래스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33845"/>
            <a:ext cx="7930569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7465" y="1140544"/>
            <a:ext cx="8865035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상위클래스의 속성과 메서드를 자신의 모든 하위클래스에 물려주는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상속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다중 상속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단일 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하위클래스가 단 하나의 상위클래스로부터 상속받는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다중 상속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클래스가 여러 개의 상위클래스로부터 상속받는 것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789040"/>
            <a:ext cx="6397827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복합 객체</a:t>
            </a:r>
            <a:r>
              <a:rPr lang="en-US" altLang="ko-KR" dirty="0" smtClean="0"/>
              <a:t>(composite 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시스템에서 기본적으로 제공하지 않는 사용자 정의 클래스</a:t>
            </a:r>
            <a:r>
              <a:rPr lang="en-US" altLang="ko-KR" dirty="0" smtClean="0"/>
              <a:t>(user-defined class)</a:t>
            </a:r>
            <a:r>
              <a:rPr lang="ko-KR" altLang="en-US" dirty="0" smtClean="0"/>
              <a:t>를 도메인으로 </a:t>
            </a:r>
            <a:r>
              <a:rPr lang="ko-KR" altLang="en-US" dirty="0" smtClean="0"/>
              <a:t>갖는 </a:t>
            </a:r>
            <a:r>
              <a:rPr lang="ko-KR" altLang="en-US" dirty="0" smtClean="0"/>
              <a:t>속성을 가진 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 정의 </a:t>
            </a:r>
            <a:r>
              <a:rPr lang="ko-KR" altLang="en-US" dirty="0" smtClean="0"/>
              <a:t>클래스에서 도메인 </a:t>
            </a:r>
            <a:r>
              <a:rPr lang="ko-KR" altLang="en-US" dirty="0"/>
              <a:t>속성은 객체 </a:t>
            </a:r>
            <a:r>
              <a:rPr lang="ko-KR" altLang="en-US" dirty="0" err="1"/>
              <a:t>식별자를</a:t>
            </a:r>
            <a:r>
              <a:rPr lang="ko-KR" altLang="en-US" dirty="0"/>
              <a:t> 값으로 </a:t>
            </a:r>
            <a:r>
              <a:rPr lang="ko-KR" altLang="en-US" dirty="0" smtClean="0"/>
              <a:t>가지므로 속성 값으로 </a:t>
            </a:r>
            <a:r>
              <a:rPr lang="ko-KR" altLang="en-US" dirty="0"/>
              <a:t>다른 객체를 </a:t>
            </a:r>
            <a:r>
              <a:rPr lang="ko-KR" altLang="en-US" dirty="0" smtClean="0"/>
              <a:t>참조할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Is-Part-Of </a:t>
            </a:r>
            <a:r>
              <a:rPr lang="ko-KR" altLang="en-US" dirty="0" smtClean="0"/>
              <a:t>관계가 있는 객체를 표현하는 데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26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/>
              <a:t>복합 </a:t>
            </a:r>
            <a:r>
              <a:rPr lang="ko-KR" altLang="en-US" dirty="0" smtClean="0"/>
              <a:t>객체 클래스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776412"/>
            <a:ext cx="8439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88740"/>
            <a:ext cx="8937485" cy="5543705"/>
          </a:xfrm>
        </p:spPr>
        <p:txBody>
          <a:bodyPr/>
          <a:lstStyle/>
          <a:p>
            <a:r>
              <a:rPr lang="ko-KR" altLang="en-US" dirty="0" smtClean="0"/>
              <a:t>객체지향 질의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대상은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결과는 클래스에 속하는 객체 집합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등 객체지향 개념에 기반을 두고 질의를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오퍼랜드</a:t>
            </a:r>
            <a:r>
              <a:rPr lang="en-US" altLang="ko-KR" dirty="0" smtClean="0"/>
              <a:t>(single operand)</a:t>
            </a:r>
            <a:r>
              <a:rPr lang="ko-KR" altLang="en-US" dirty="0" smtClean="0"/>
              <a:t>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클래스 또는 하나의 클래스와 그 클래스의 하위클래스 전체를 대상으로 하는 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</a:t>
            </a:r>
            <a:r>
              <a:rPr lang="ko-KR" altLang="en-US" dirty="0"/>
              <a:t>오퍼랜드</a:t>
            </a:r>
            <a:r>
              <a:rPr lang="en-US" altLang="ko-KR" dirty="0" smtClean="0"/>
              <a:t>(multiple </a:t>
            </a:r>
            <a:r>
              <a:rPr lang="en-US" altLang="ko-KR" dirty="0"/>
              <a:t>operand)</a:t>
            </a:r>
            <a:r>
              <a:rPr lang="ko-KR" altLang="en-US" dirty="0"/>
              <a:t> 질의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클래스를 </a:t>
            </a:r>
            <a:r>
              <a:rPr lang="ko-KR" altLang="en-US" dirty="0"/>
              <a:t>대상으로 하는 </a:t>
            </a:r>
            <a:r>
              <a:rPr lang="ko-KR" altLang="en-US" dirty="0" smtClean="0"/>
              <a:t>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개념을 완벽히 표현하면서 쉽게 사용할 수 있는 표준 </a:t>
            </a:r>
            <a:r>
              <a:rPr lang="ko-KR" altLang="en-US" dirty="0" err="1" smtClean="0"/>
              <a:t>질의어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객체지향 </a:t>
            </a:r>
            <a:r>
              <a:rPr lang="ko-KR" altLang="en-US" dirty="0" err="1" smtClean="0"/>
              <a:t>질의언어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81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질의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12-4]</a:t>
            </a:r>
            <a:r>
              <a:rPr lang="ko-KR" altLang="en-US" dirty="0" smtClean="0"/>
              <a:t>에서 정의한 운동선수 클래스에 대해 키가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이상이고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소속팀의 연고지가 서울인 모든 운동선수 객체를 검색하는 </a:t>
            </a:r>
            <a:r>
              <a:rPr lang="ko-KR" altLang="en-US" dirty="0" err="1" smtClean="0"/>
              <a:t>질의문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478559"/>
            <a:ext cx="8357147" cy="1665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71" y="3912396"/>
            <a:ext cx="7077412" cy="27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객체관계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개념과 관계 데이터 모델의 개념을 통합한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객체 등을 모두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을 표준 질의어로 채택하여 계속 발전시킴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1999</a:t>
            </a:r>
            <a:r>
              <a:rPr lang="ko-KR" altLang="en-US" dirty="0" smtClean="0"/>
              <a:t>년 발표된 </a:t>
            </a:r>
            <a:r>
              <a:rPr lang="en-US" altLang="ko-KR" dirty="0" smtClean="0"/>
              <a:t>SQL3</a:t>
            </a:r>
            <a:r>
              <a:rPr lang="ko-KR" altLang="en-US" dirty="0" smtClean="0"/>
              <a:t>부터는 객체지향 개념을 지원하기 때문에 </a:t>
            </a:r>
            <a:r>
              <a:rPr lang="ko-KR" altLang="en-US" dirty="0" err="1" smtClean="0"/>
              <a:t>객체관계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데이터베이스에 적용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질의 기능과 함께 사용자 정의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 등과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객체지향 특성도 가지고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객체관계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088740"/>
            <a:ext cx="873002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객체지향 데이터베이스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객체관계 데이터베이스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기능적 </a:t>
            </a:r>
            <a:r>
              <a:rPr lang="ko-KR" altLang="en-US" dirty="0"/>
              <a:t>유사성은 많지만</a:t>
            </a:r>
            <a:r>
              <a:rPr lang="en-US" altLang="ko-KR" dirty="0"/>
              <a:t>, </a:t>
            </a:r>
            <a:r>
              <a:rPr lang="ko-KR" altLang="en-US" dirty="0"/>
              <a:t>기본 철학과 구현 방식이 달라 데이터베이스의 설계나 조작 방법 등에 차이가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객체지향 프로그래밍 개념에 기반을 두고 데이터베이스의 기능을 추가하는데 목적을 두고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객체관계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데이터베이스에 기반을 두고 사용자가 다양한 데이터 타입을 추가할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있도록 하는데 목적을 두고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95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03 </a:t>
            </a:r>
            <a:r>
              <a:rPr lang="ko-KR" altLang="en-US" dirty="0" smtClean="0">
                <a:solidFill>
                  <a:srgbClr val="0070C0"/>
                </a:solidFill>
              </a:rPr>
              <a:t>분산 데이터베이스 시스템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데이터베이스 시스템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시스템을 물리적으로 한 장소에 설치하여 운영하는 것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분산 데이터베이스 시스템</a:t>
            </a:r>
            <a:r>
              <a:rPr lang="en-US" altLang="ko-KR" dirty="0" smtClean="0"/>
              <a:t>(distributed database system)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물리적으로 분산된 데이터베이스 시스템을 네트워크로 연결해 사용자가 논리적으로는 하나의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데이터베이스 시스템처럼 사용할 수 있도록 한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65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구성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73805"/>
            <a:ext cx="6729608" cy="51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1050133" y="5634245"/>
            <a:ext cx="7527312" cy="855095"/>
          </a:xfrm>
        </p:spPr>
        <p:txBody>
          <a:bodyPr>
            <a:normAutofit/>
          </a:bodyPr>
          <a:lstStyle/>
          <a:p>
            <a:r>
              <a:rPr lang="ko-KR" altLang="en-US" dirty="0"/>
              <a:t>새로 제안된 데이터 모델의 특징을 관계 데이터 모델과 비교하여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분야의 최신 응용 기술을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528762"/>
            <a:ext cx="65055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분산 데이터베이스 시스템의 </a:t>
            </a:r>
            <a:r>
              <a:rPr lang="ko-KR" altLang="en-US" dirty="0" smtClean="0"/>
              <a:t>주요 구성 요소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처리기</a:t>
            </a:r>
            <a:r>
              <a:rPr lang="en-US" altLang="ko-KR" dirty="0" smtClean="0"/>
              <a:t>(distributed processor)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지역별로 필요한 데이터를 처리할 수 있는 지역 컴퓨터</a:t>
            </a:r>
            <a:r>
              <a:rPr lang="en-US" altLang="ko-KR" dirty="0" smtClean="0"/>
              <a:t>(local computer)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지역의 데이터베이스를 자체적으로 관리하는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별도로 가지고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데이터베이스</a:t>
            </a:r>
            <a:r>
              <a:rPr lang="en-US" altLang="ko-KR" dirty="0" smtClean="0"/>
              <a:t>(distributed database)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물리적으로 분산된 지역 데이터베이스</a:t>
            </a:r>
            <a:r>
              <a:rPr lang="en-US" altLang="ko-KR" dirty="0" smtClean="0"/>
              <a:t>(local database)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지역에서 가장 많이 사용하는 데이터를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통신 네트워크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처리기는 통신 네트워크를 통해 자원을 공유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통신 네트워크에 있는 모든 분산 처리기는 특정 통신 규약에 따라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전송하고 수신함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02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분산 저장 방법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데이터가 중복되지 않게 분할하여 지역의 분산 데이터베이스에 저장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지역의 분산 데이터베이스에 데이터를 중복해서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이용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3" y="2819840"/>
            <a:ext cx="86963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단편화</a:t>
            </a:r>
            <a:r>
              <a:rPr lang="en-US" altLang="ko-KR" dirty="0" smtClean="0"/>
              <a:t>(fragmentation)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더 작은 조각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단편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나누고 각 조각을 별개의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처리하는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조각이 전체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일부가 되기 때문에 저장 공간을 적게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관리할 데이터도 줄어듦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중복의 장점은 그대로 취하면서 데이터 중복의 단점을 보완할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6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7" y="2033845"/>
            <a:ext cx="8772525" cy="4762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910040" cy="5543705"/>
          </a:xfrm>
        </p:spPr>
        <p:txBody>
          <a:bodyPr/>
          <a:lstStyle/>
          <a:p>
            <a:r>
              <a:rPr lang="ko-KR" altLang="en-US" dirty="0" smtClean="0"/>
              <a:t>단편화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수평적 단편화</a:t>
            </a:r>
            <a:r>
              <a:rPr lang="en-US" altLang="ko-KR" dirty="0"/>
              <a:t>(Horizontal </a:t>
            </a:r>
            <a:r>
              <a:rPr lang="en-US" altLang="ko-KR" dirty="0" smtClean="0"/>
              <a:t>Fragmentation)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릴레이션을</a:t>
            </a:r>
            <a:r>
              <a:rPr lang="ko-KR" altLang="en-US" dirty="0" smtClean="0"/>
              <a:t> 수평적으로 단편화하는 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단위로 나눔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96725" y="2798930"/>
            <a:ext cx="5085565" cy="7200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96725" y="3588472"/>
            <a:ext cx="5085565" cy="47059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2003260"/>
            <a:ext cx="6660739" cy="48547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846525" cy="5543705"/>
          </a:xfrm>
        </p:spPr>
        <p:txBody>
          <a:bodyPr/>
          <a:lstStyle/>
          <a:p>
            <a:r>
              <a:rPr lang="ko-KR" altLang="en-US" dirty="0"/>
              <a:t>단편화 방법 </a:t>
            </a:r>
            <a:r>
              <a:rPr lang="en-US" altLang="ko-KR" dirty="0"/>
              <a:t>- </a:t>
            </a:r>
            <a:r>
              <a:rPr lang="ko-KR" altLang="en-US" dirty="0" smtClean="0"/>
              <a:t>수직적 단편화</a:t>
            </a:r>
            <a:r>
              <a:rPr lang="en-US" altLang="ko-KR" dirty="0" smtClean="0"/>
              <a:t>(</a:t>
            </a:r>
            <a:r>
              <a:rPr lang="en-US" altLang="ko-KR" dirty="0"/>
              <a:t>Vertical </a:t>
            </a:r>
            <a:r>
              <a:rPr lang="en-US" altLang="ko-KR" dirty="0" smtClean="0"/>
              <a:t>Fragmentation)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수직적으로 </a:t>
            </a:r>
            <a:r>
              <a:rPr lang="ko-KR" altLang="en-US" dirty="0"/>
              <a:t>단편화하는 것</a:t>
            </a:r>
            <a:r>
              <a:rPr lang="en-US" altLang="ko-KR" dirty="0"/>
              <a:t>, </a:t>
            </a: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 </a:t>
            </a:r>
            <a:r>
              <a:rPr lang="ko-KR" altLang="en-US" dirty="0"/>
              <a:t>단위로 나눔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31740" y="2438890"/>
            <a:ext cx="2610290" cy="13501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32040" y="2438890"/>
            <a:ext cx="1755195" cy="13501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96725" y="2465876"/>
            <a:ext cx="1080120" cy="13501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단편화 방법 </a:t>
            </a:r>
            <a:r>
              <a:rPr lang="en-US" altLang="ko-KR" dirty="0"/>
              <a:t>- </a:t>
            </a:r>
            <a:r>
              <a:rPr lang="ko-KR" altLang="en-US" dirty="0" smtClean="0"/>
              <a:t>혼</a:t>
            </a:r>
            <a:r>
              <a:rPr lang="ko-KR" altLang="en-US" dirty="0"/>
              <a:t>합</a:t>
            </a:r>
            <a:r>
              <a:rPr lang="ko-KR" altLang="en-US" dirty="0" smtClean="0"/>
              <a:t> 단편화</a:t>
            </a:r>
            <a:r>
              <a:rPr lang="en-US" altLang="ko-KR" dirty="0" smtClean="0"/>
              <a:t>(Mixed Fragmentation)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수평적 단편화와 수직적 단편화를 모두 사용하여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나눔</a:t>
            </a:r>
            <a:endParaRPr lang="en-US" altLang="ko-KR" dirty="0" smtClean="0"/>
          </a:p>
          <a:p>
            <a:pPr lvl="1"/>
            <a:endParaRPr lang="en-US" altLang="ko-KR" sz="2400" dirty="0"/>
          </a:p>
          <a:p>
            <a:r>
              <a:rPr lang="ko-KR" altLang="en-US" dirty="0"/>
              <a:t>단편화 수행 조건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4" y="3158970"/>
            <a:ext cx="8326811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주요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데이터 독립성</a:t>
            </a:r>
            <a:r>
              <a:rPr lang="en-US" altLang="ko-KR" dirty="0" smtClean="0"/>
              <a:t>(distributed data independency)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데이터베이스가 분산되어 있음을 사용자가 인식하지 못하게 하는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투명성</a:t>
            </a:r>
            <a:r>
              <a:rPr lang="en-US" altLang="ko-KR" dirty="0" smtClean="0"/>
              <a:t>(distribution transparency)</a:t>
            </a:r>
            <a:r>
              <a:rPr lang="ko-KR" altLang="en-US" dirty="0" smtClean="0"/>
              <a:t>이 보장되어 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위치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중복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단편화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병행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장애 투명성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56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 투명성</a:t>
            </a:r>
            <a:r>
              <a:rPr lang="en-US" altLang="ko-KR" dirty="0" smtClean="0"/>
              <a:t>(location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사용자가 접근하려는 데이터의 실제 저장 위치를 알 필요 없이 논리적 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b="1" dirty="0" smtClean="0">
                <a:solidFill>
                  <a:srgbClr val="C00000"/>
                </a:solidFill>
              </a:rPr>
              <a:t>이름만으로 데이터에 접근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카탈로그에서 데이터의 모든 위치 정보를 관리하다가 데이터 접근 요구가 발생하면 이 위치 정보를 통해 데이터를 제공함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지역에 있는 데이터에 대한 접근 요청을 처리하는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지역에 있는 데이터를 가져와 처리함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접근 요청을 한 트랜잭션을 데이터가 있는 지역으로 보내 처리한 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결과 데이터만 가져옴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두 가지 방법을 모두 사용해서 처리함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43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투명성</a:t>
            </a:r>
            <a:r>
              <a:rPr lang="en-US" altLang="ko-KR" dirty="0" smtClean="0"/>
              <a:t>(replication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동일한 데이터가 여러 지역에 중복 저장되더라도 사용자가 중복을 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b="1" dirty="0" smtClean="0">
                <a:solidFill>
                  <a:srgbClr val="C00000"/>
                </a:solidFill>
              </a:rPr>
              <a:t>인식하지 못하고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하나의 데이터베이스 시스템에 데이터가 저장된 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b="1" dirty="0" smtClean="0">
                <a:solidFill>
                  <a:srgbClr val="C00000"/>
                </a:solidFill>
              </a:rPr>
              <a:t>것처럼 사용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중복하여 저장하는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완전 중복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동일한 데이터를 둘 이상의 지역에 있는 분산 데이터베이스에 저장하는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중복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일부 데이터만 중복하여 저장하는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4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25655"/>
            <a:ext cx="8775026" cy="5543705"/>
          </a:xfrm>
        </p:spPr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단편화 투명성</a:t>
            </a:r>
            <a:r>
              <a:rPr lang="en-US" altLang="ko-KR" dirty="0" smtClean="0"/>
              <a:t>(fragmentation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단편화된 데이터를 여러 지역에 나누어 저장하지만 사용자는 데이터가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단편화된</a:t>
            </a:r>
            <a:r>
              <a:rPr lang="ko-KR" altLang="en-US" b="1" dirty="0" smtClean="0">
                <a:solidFill>
                  <a:srgbClr val="C00000"/>
                </a:solidFill>
              </a:rPr>
              <a:t> 것을 인식할 수 없도록 하는 것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8"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분산 </a:t>
            </a:r>
            <a:r>
              <a:rPr lang="ko-KR" altLang="en-US" dirty="0"/>
              <a:t>투명성 </a:t>
            </a:r>
            <a:r>
              <a:rPr lang="en-US" altLang="ko-KR" dirty="0"/>
              <a:t>- </a:t>
            </a:r>
            <a:r>
              <a:rPr lang="ko-KR" altLang="en-US" dirty="0" smtClean="0"/>
              <a:t>병</a:t>
            </a:r>
            <a:r>
              <a:rPr lang="ko-KR" altLang="en-US" dirty="0"/>
              <a:t>행</a:t>
            </a:r>
            <a:r>
              <a:rPr lang="ko-KR" altLang="en-US" dirty="0" smtClean="0"/>
              <a:t> </a:t>
            </a:r>
            <a:r>
              <a:rPr lang="ko-KR" altLang="en-US" dirty="0"/>
              <a:t>투명성</a:t>
            </a:r>
            <a:r>
              <a:rPr lang="en-US" altLang="ko-KR" dirty="0" smtClean="0"/>
              <a:t>(concurrency </a:t>
            </a:r>
            <a:r>
              <a:rPr lang="en-US" altLang="ko-KR" dirty="0"/>
              <a:t>transparency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분산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데이터베이스와 관련된 트랜잭션들이 동시에 수행되더라도 결과는 항상 일관성을 유지 </a:t>
            </a:r>
            <a:r>
              <a:rPr lang="ko-KR" altLang="en-US" dirty="0" smtClean="0">
                <a:solidFill>
                  <a:srgbClr val="401254"/>
                </a:solidFill>
              </a:rPr>
              <a:t>하는 것</a:t>
            </a:r>
            <a:endParaRPr lang="en-US" altLang="ko-KR" dirty="0" smtClean="0">
              <a:solidFill>
                <a:srgbClr val="401254"/>
              </a:solidFill>
            </a:endParaRPr>
          </a:p>
          <a:p>
            <a:pPr lvl="8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분산 투명성 </a:t>
            </a:r>
            <a:r>
              <a:rPr lang="en-US" altLang="ko-KR" dirty="0"/>
              <a:t>- </a:t>
            </a:r>
            <a:r>
              <a:rPr lang="ko-KR" altLang="en-US" dirty="0" smtClean="0"/>
              <a:t>장</a:t>
            </a:r>
            <a:r>
              <a:rPr lang="ko-KR" altLang="en-US" dirty="0"/>
              <a:t>애</a:t>
            </a:r>
            <a:r>
              <a:rPr lang="ko-KR" altLang="en-US" dirty="0" smtClean="0"/>
              <a:t> </a:t>
            </a:r>
            <a:r>
              <a:rPr lang="ko-KR" altLang="en-US" dirty="0"/>
              <a:t>투명성</a:t>
            </a:r>
            <a:r>
              <a:rPr lang="en-US" altLang="ko-KR" dirty="0" smtClean="0"/>
              <a:t>(failure </a:t>
            </a:r>
            <a:r>
              <a:rPr lang="en-US" altLang="ko-KR" dirty="0"/>
              <a:t>transparency)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특정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지역 시스템에 문제가 발생하더라도 전체 시스템이 작업을 계속 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b="1" dirty="0" smtClean="0">
                <a:solidFill>
                  <a:srgbClr val="C00000"/>
                </a:solidFill>
              </a:rPr>
              <a:t>수행</a:t>
            </a:r>
            <a:r>
              <a:rPr lang="ko-KR" altLang="en-US" dirty="0" smtClean="0"/>
              <a:t>할 수 있는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43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객체지향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객체지향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개념에 기반을 둔 데이터 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객체와 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속성과 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계층 및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객체 등을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다양한 응용 분야의 데이터 모델링을 위한 새로운 요구 사항을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의미적으로 관계가 있는 데이터베이스 구조를 표현하기 위한 강력한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설계 기능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특수한 몇몇 분야에서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68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2470" y="99873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분산 데이터베이스의 기본 구조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68245"/>
            <a:ext cx="709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데이터베이스의 기본 구조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전역 개념 스키마</a:t>
            </a:r>
            <a:r>
              <a:rPr lang="en-US" altLang="ko-KR" dirty="0" smtClean="0"/>
              <a:t>(global conceptual schema)</a:t>
            </a:r>
          </a:p>
          <a:p>
            <a:pPr lvl="2">
              <a:lnSpc>
                <a:spcPct val="14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분산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데이터베이스에 저장할 모든 데이터 구조와 제약조건을 정의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3">
              <a:lnSpc>
                <a:spcPct val="140000"/>
              </a:lnSpc>
            </a:pPr>
            <a:r>
              <a:rPr lang="ko-KR" altLang="en-US" dirty="0"/>
              <a:t>데이터베이스 안에 존재하는 모든 </a:t>
            </a:r>
            <a:r>
              <a:rPr lang="ko-KR" altLang="en-US" dirty="0" err="1"/>
              <a:t>릴레이션</a:t>
            </a:r>
            <a:r>
              <a:rPr lang="ko-KR" altLang="en-US" dirty="0"/>
              <a:t> 스키마의 집합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분산은 고려하지 않고 정의함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단편화 스키마</a:t>
            </a:r>
            <a:r>
              <a:rPr lang="en-US" altLang="ko-KR" dirty="0" smtClean="0"/>
              <a:t>(</a:t>
            </a:r>
            <a:r>
              <a:rPr lang="en-US" altLang="ko-KR" dirty="0"/>
              <a:t>f</a:t>
            </a:r>
            <a:r>
              <a:rPr lang="en-US" altLang="ko-KR" dirty="0" smtClean="0"/>
              <a:t>ragmentation schema)</a:t>
            </a:r>
          </a:p>
          <a:p>
            <a:pPr lvl="2">
              <a:lnSpc>
                <a:spcPct val="14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전역 개념 스키마를 논리적으로 분할하는 방법인 단편화를 정의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전역 개념 스키마와 각 조각 스키마의 대응 관계도 정의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할당 스키마</a:t>
            </a:r>
            <a:r>
              <a:rPr lang="en-US" altLang="ko-KR" dirty="0" smtClean="0"/>
              <a:t>(allocation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각 조각 스키마의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물리적으로 저장해야 되는 지역을 정의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지역 스키마</a:t>
            </a:r>
            <a:r>
              <a:rPr lang="en-US" altLang="ko-KR" dirty="0" smtClean="0"/>
              <a:t>(local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지역별로 저장하고 있는 데이터 구조와 제약조건을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25975" y="1043735"/>
            <a:ext cx="884652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분산 데이터베이스의 질의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처리 전략</a:t>
            </a:r>
            <a:r>
              <a:rPr lang="ko-KR" altLang="en-US" dirty="0"/>
              <a:t>의</a:t>
            </a:r>
            <a:r>
              <a:rPr lang="ko-KR" altLang="en-US" dirty="0" smtClean="0"/>
              <a:t> 선택 기준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디스크 접근 횟수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네트워크에서 데이터를 전송하는 비용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분해하여 여러 지역에서 병렬 처리함으로써 얻는 성능상 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6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장점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2033845"/>
            <a:ext cx="6402694" cy="4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/>
              <a:t>분산 데이터베이스 시스템의 장점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신뢰성과 가용성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장애 발생 시 다른 지역의 데이터베이스를 이용해 작업을 계속 수행할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지역 자치성과 효율성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데이터베이스를 지역별로 독립적으로 관리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요청에 대한 응답 시간을 줄이고 통신 비용도 절약됨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확장성</a:t>
            </a:r>
            <a:r>
              <a:rPr lang="ko-KR" altLang="en-US" dirty="0" smtClean="0"/>
              <a:t>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처리할 데이터 양이 증가하면 새로운 지역에 데이터베이스를 설치하여 운영하면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8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73002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분산 데이터베이스 시스템의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시스템에 비해 </a:t>
            </a:r>
            <a:r>
              <a:rPr lang="ko-KR" altLang="en-US" b="1" dirty="0" smtClean="0">
                <a:solidFill>
                  <a:srgbClr val="C00000"/>
                </a:solidFill>
              </a:rPr>
              <a:t>설계 및 구축 비용이 많이 발생함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지역에 대한 </a:t>
            </a:r>
            <a:r>
              <a:rPr lang="ko-KR" altLang="en-US" b="1" dirty="0" smtClean="0">
                <a:solidFill>
                  <a:srgbClr val="0070C0"/>
                </a:solidFill>
              </a:rPr>
              <a:t>관리가 복잡 </a:t>
            </a:r>
            <a:r>
              <a:rPr lang="ko-KR" altLang="en-US" dirty="0" smtClean="0"/>
              <a:t>하고 비용도 많이 발생함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시스템에 비해 </a:t>
            </a:r>
            <a:r>
              <a:rPr lang="ko-KR" altLang="en-US" b="1" dirty="0" smtClean="0">
                <a:solidFill>
                  <a:srgbClr val="0070C0"/>
                </a:solidFill>
              </a:rPr>
              <a:t>추가적인 통신 비용이나 처리 비용이 발생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87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멀티미디어 데이터베이스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미디어</a:t>
            </a:r>
            <a:r>
              <a:rPr lang="en-US" altLang="ko-KR" dirty="0" smtClean="0"/>
              <a:t>(media)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각 타입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spc="-150" dirty="0" smtClean="0"/>
              <a:t>예</a:t>
            </a:r>
            <a:r>
              <a:rPr lang="en-US" altLang="ko-KR" spc="-150" dirty="0" smtClean="0"/>
              <a:t>) </a:t>
            </a:r>
            <a:r>
              <a:rPr lang="ko-KR" altLang="en-US" spc="-150" dirty="0" smtClean="0"/>
              <a:t>문자</a:t>
            </a:r>
            <a:r>
              <a:rPr lang="en-US" altLang="ko-KR" spc="-150" dirty="0"/>
              <a:t> </a:t>
            </a:r>
            <a:r>
              <a:rPr lang="ko-KR" altLang="en-US" spc="-150" dirty="0" smtClean="0"/>
              <a:t>타입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숫자 타입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그래픽 타입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이미지 타입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비디오 타입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오디오 타입 등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멀티미디어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mutimedia</a:t>
            </a:r>
            <a:r>
              <a:rPr lang="en-US" altLang="ko-KR" dirty="0" smtClean="0"/>
              <a:t>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미디어의 조합으로 이루어진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3752914"/>
            <a:ext cx="6300700" cy="31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특성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988840"/>
            <a:ext cx="6680973" cy="39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550000" cy="5543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대용량 데이터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크기가 수 킬로바이트에서 수십 메가바이트 이상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압축해서 저장해야 하므로 일반 데이터와는 다른 구조로 별도의 저장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공간을 구성해 관리해야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61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방법이 복잡한 데이터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데이터의 검색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설명 기반 검색</a:t>
            </a:r>
            <a:r>
              <a:rPr lang="en-US" altLang="ko-KR" dirty="0" smtClean="0"/>
              <a:t>(description-based retrieval)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특성을 나타내는 키워드나 자세한 설명을 멀티미디어 데이터와 함께 저장해두었다가 검색에 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내용 기반 검색</a:t>
            </a:r>
            <a:r>
              <a:rPr lang="en-US" altLang="ko-KR" dirty="0" smtClean="0"/>
              <a:t>(content-based retrieval)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실제 내용을 검색에 이용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특정 객체를 포함한 멀티미디어 데이터 검색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손흥민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/>
              <a:t>이</a:t>
            </a:r>
            <a:r>
              <a:rPr lang="ko-KR" altLang="en-US" dirty="0" smtClean="0"/>
              <a:t> 포함된 비디오를 검색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14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현실 세계에 존재하는 개체를 추상적으로 표현한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 모델을 구성하는 기본 요소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객체는 시스템 전체에서 유일하게 식별될 수 있는 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(OID; Object Identifier)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간의 관계는 객체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사용해 참조할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객체는 상태를 의미하는 </a:t>
            </a:r>
            <a:r>
              <a:rPr lang="ko-KR" altLang="en-US" u="sng" dirty="0">
                <a:solidFill>
                  <a:srgbClr val="C00000"/>
                </a:solidFill>
              </a:rPr>
              <a:t>속성</a:t>
            </a:r>
            <a:r>
              <a:rPr lang="ko-KR" altLang="en-US" dirty="0"/>
              <a:t>과 상태를 조작하는 </a:t>
            </a:r>
            <a:r>
              <a:rPr lang="ko-KR" altLang="en-US" u="sng" dirty="0" smtClean="0">
                <a:solidFill>
                  <a:srgbClr val="C00000"/>
                </a:solidFill>
              </a:rPr>
              <a:t>메서드</a:t>
            </a:r>
            <a:r>
              <a:rPr lang="ko-KR" altLang="en-US" dirty="0" smtClean="0"/>
              <a:t>로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83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125655"/>
            <a:ext cx="9090060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구조가 복잡한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데이터는 원시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서술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구성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원시 </a:t>
            </a:r>
            <a:r>
              <a:rPr lang="ko-KR" altLang="en-US" dirty="0"/>
              <a:t>데이터</a:t>
            </a:r>
            <a:r>
              <a:rPr lang="en-US" altLang="ko-KR" dirty="0"/>
              <a:t>(raw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등 기본 타입의 데이터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등록 </a:t>
            </a:r>
            <a:r>
              <a:rPr lang="ko-KR" altLang="en-US" dirty="0"/>
              <a:t>데이터</a:t>
            </a:r>
            <a:r>
              <a:rPr lang="en-US" altLang="ko-KR" dirty="0"/>
              <a:t>(registration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특성과 필요한 정보를 별도로 추출한 데이터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이미지의 해상도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포맷 등의 정보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서술 </a:t>
            </a:r>
            <a:r>
              <a:rPr lang="ko-KR" altLang="en-US" dirty="0"/>
              <a:t>데이터</a:t>
            </a:r>
            <a:r>
              <a:rPr lang="en-US" altLang="ko-KR" dirty="0"/>
              <a:t>(description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데이터를 검색할 때 사용되는 데이</a:t>
            </a:r>
            <a:r>
              <a:rPr lang="ko-KR" altLang="en-US" dirty="0"/>
              <a:t>터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데이터에 지정된 키워드나 자세한 설명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공간 및 시간적으로 복잡한 관계성을 표현하고 관리할 수 있는 기술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3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88740"/>
            <a:ext cx="895504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멀티미디어 데이터베이스의 발전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데이터베이스에서의 멀티미디어 데이터 처리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데이터베이스에 멀티미디어 데이터를 위한 새로운 데이터 타입을 추가하여 멀티미디어 데이터를 저장하고 처리하는 방법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이진 대형 객체</a:t>
            </a:r>
            <a:r>
              <a:rPr lang="en-US" altLang="ko-KR" dirty="0" smtClean="0"/>
              <a:t>(BLOB; Binary Large Object) </a:t>
            </a:r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</a:t>
            </a:r>
            <a:r>
              <a:rPr lang="ko-KR" altLang="en-US" dirty="0"/>
              <a:t>데이터베이스가 제공하는 </a:t>
            </a:r>
            <a:r>
              <a:rPr lang="ko-KR" altLang="en-US" dirty="0" smtClean="0"/>
              <a:t>이론과 </a:t>
            </a:r>
            <a:r>
              <a:rPr lang="ko-KR" altLang="en-US" dirty="0"/>
              <a:t>다양한 기법을 그대로 이용할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데이터가 가진 시공간적인 특성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미디어 데이터들의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통합 모델링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요구에 맞는 다양한 연산 표현 및 조작 기능 등을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거의 제공 못함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GENESIS, STAIRS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09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멀티미디어 데이터베이스의 발전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</a:t>
            </a:r>
            <a:r>
              <a:rPr lang="ko-KR" altLang="en-US" dirty="0"/>
              <a:t>향</a:t>
            </a:r>
            <a:r>
              <a:rPr lang="ko-KR" altLang="en-US" dirty="0" smtClean="0"/>
              <a:t> 데이터베이스에서의 멀티미디어 데이터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데이터를 객체와 클래스로 표현하고 데이터 추상화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등의 개념을 지원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데이터의 복잡하고 다양한 모델링 요구 사항을 완벽히 </a:t>
            </a:r>
            <a:r>
              <a:rPr lang="ko-KR" altLang="en-US" dirty="0" err="1" smtClean="0"/>
              <a:t>만족시키지못함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ORION, MULTOS, MINOS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82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140544"/>
            <a:ext cx="8955045" cy="5543705"/>
          </a:xfrm>
        </p:spPr>
        <p:txBody>
          <a:bodyPr/>
          <a:lstStyle/>
          <a:p>
            <a:r>
              <a:rPr lang="ko-KR" altLang="en-US" dirty="0" smtClean="0"/>
              <a:t>멀티미디어 데이터베이스 관리 시스템의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데이터베이스 시스템의 요구 사항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 시스템의 기본 기능을 제공하면서 멀티미디어 데이터 특성에 따른 새로운 사항도 고려해야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대용량이나 시공간적 연속성과 같은 멀티미디어 데이터만의 특성을 지원하려면 데이터베이스 관리 시스템의 역할이 중요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 관리 기능을 제공하는 데이터베이스 관리 시스템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UniSQL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, O2, DB2 UDB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초기에 많이 사용하던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응용 프로그램에 필요한 멀티미디어 데이터를 파일로 저장하고 관리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프로그래밍 언어로 데이터를 처리하는 코드를 직접 작성하여 응용 프로그램에 포함시킴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응용 프로그램 개발이 어렵고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복잡한 멀티미디어 데이터를 파일의 단순한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 구조에 저장하기 어려움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데이터의 동시 공유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등 데이터베이스 관리 시스템의 고급 기능을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제공하기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6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 같은 일반 데이터는 관계 데이터베이스에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이미지나 비디오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데이터는 파일에 저장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지리 정보 시스템</a:t>
            </a:r>
            <a:r>
              <a:rPr lang="en-US" altLang="ko-KR" dirty="0" smtClean="0"/>
              <a:t>(GIS; Geographical Information System) </a:t>
            </a:r>
            <a:r>
              <a:rPr lang="ko-KR" altLang="en-US" dirty="0" smtClean="0"/>
              <a:t>등에서 많이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파일에 저장된 데이터에 대한 처리 요청을 </a:t>
            </a:r>
            <a:r>
              <a:rPr lang="ko-KR" altLang="en-US" dirty="0"/>
              <a:t>프로그래밍 언어로 </a:t>
            </a:r>
            <a:r>
              <a:rPr lang="ko-KR" altLang="en-US" dirty="0" smtClean="0"/>
              <a:t>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데이터베이스에 저장된 데이터에 대한 처리 요청은 </a:t>
            </a:r>
            <a:r>
              <a:rPr lang="en-US" altLang="ko-KR" dirty="0"/>
              <a:t>SQL</a:t>
            </a:r>
            <a:r>
              <a:rPr lang="ko-KR" altLang="en-US" dirty="0"/>
              <a:t>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파일에 저장된 멀티미디어 데이터에 데이터베이스 관리 시스템의 고급 기능을 제공할 수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6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확장된 관계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텍스트뿐만 아니라 멀티미디어 데이터를 모두 저장할 수 있도록 기존의 관계 데이터베이스 관리 시스템을 확장 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대용량 멀티미디어 데이터를 위한 이진 대형 객체</a:t>
            </a:r>
            <a:r>
              <a:rPr lang="en-US" altLang="ko-KR" dirty="0" smtClean="0"/>
              <a:t>(BLOB)</a:t>
            </a:r>
            <a:r>
              <a:rPr lang="ko-KR" altLang="en-US" dirty="0"/>
              <a:t> </a:t>
            </a:r>
            <a:r>
              <a:rPr lang="ko-KR" altLang="en-US" dirty="0" smtClean="0"/>
              <a:t>데이터 타입을 추가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데이터에 데이터베이스 관리 시스템의 고급 기능을 제공할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완벽히 지원하기 어렵고 멀티미디어 데이터의 특성을 반영한 처리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표현하기 쉽지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1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객체지향 개념을 지원하는 데이터베이스 관리 시스템을 이용해 멀티미디어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처리하는 데 필요한 다양한 기능 제공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기존 관계 데이터베이스 관리 시스템에서 제공하는 동시성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 기능 등의 고급 기능을 제공하지 못함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29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자체에 대한 질의보다는 데이터에 포함된 특정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대한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설명이나 키워드를 이용한 질의를 주로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미디어에 따라 다양한 유형의 질의가 존재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질의 유형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텍스트 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사용자가 제시한 키워드를 포함하는 문서를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키워드를 포함하는 문서를 모두 검색하는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비디오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장면을 대상으로 하는 검색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미녀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야수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식사하는 장면을 검색하는 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56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질의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유형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이미지 </a:t>
            </a:r>
            <a:r>
              <a:rPr lang="ko-KR" altLang="en-US" dirty="0"/>
              <a:t>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사용자가 제시한 키워드와 관련 있는 이미지를 검색하는 내용 </a:t>
            </a:r>
            <a:r>
              <a:rPr lang="ko-KR" altLang="en-US" dirty="0" smtClean="0"/>
              <a:t>검색이나 사용자가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제시한 이미지와 유사한 이미지를 검색하는 유사도 검색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포함하는 이미지를 검색하는 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제시한 이미지와 유사한 이미지를 검색하는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공간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주어진 범위 조건에 맞는 특정 위치를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한빛아카데미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5km </a:t>
            </a:r>
            <a:r>
              <a:rPr lang="ko-KR" altLang="en-US" dirty="0" smtClean="0"/>
              <a:t>이내에 있는 식당을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한빛아카데미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가장 가까운 식당을 검색하는 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35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 모델의 속성과 같은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 모델의 속성은 기본으로 제공되는 데이터 타입을 도메인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으로 하는 단일 값만 가질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객체지향 데이터 모델의 속성은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값을 여러 개 가질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정의한 클래스뿐만 아니라 해당 클래스의 하위 클래스도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도메인으로 정의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11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질의 처리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매칭</a:t>
            </a:r>
            <a:r>
              <a:rPr lang="en-US" altLang="ko-KR" dirty="0" smtClean="0"/>
              <a:t>(matching)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저장된 데이터와 질의 조건으로 주어진 데이터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</a:t>
            </a:r>
            <a:r>
              <a:rPr lang="ko-KR" altLang="en-US" dirty="0"/>
              <a:t>수학 함수로 계산하여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유사도가 높은 데이터를 검색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랭킹</a:t>
            </a:r>
            <a:r>
              <a:rPr lang="en-US" altLang="ko-KR" dirty="0" smtClean="0"/>
              <a:t>(ranking)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조건과의 관련 정도에 따라 정렬하여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관련성이 높은 결과부터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필터링</a:t>
            </a:r>
            <a:r>
              <a:rPr lang="en-US" altLang="ko-KR" dirty="0" smtClean="0"/>
              <a:t>(filtering)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조건과의 관련성이 적은 데이터를 단계적으로 제거하여 검색 범위를 줄여가면서 검색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인덱스</a:t>
            </a:r>
            <a:r>
              <a:rPr lang="en-US" altLang="ko-KR" dirty="0" smtClean="0"/>
              <a:t>(index)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인덱스 구조를 이용해 질의 조건에 적합한 데이터를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3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기타 데이터베이스 응용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데이터베이스</a:t>
            </a:r>
            <a:r>
              <a:rPr lang="en-US" altLang="ko-KR" dirty="0" smtClean="0"/>
              <a:t>(web database)</a:t>
            </a:r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/>
              <a:t>새로운 유형의 웹 서비스에서 대용량 데이터를 효율적으로 관리하기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 </a:t>
            </a:r>
            <a:r>
              <a:rPr lang="ko-KR" altLang="en-US" dirty="0"/>
              <a:t>시스템의 기능이 필요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개</a:t>
            </a:r>
            <a:r>
              <a:rPr lang="ko-KR" altLang="en-US" dirty="0"/>
              <a:t>념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서비스의 특성과 데이터베이스 시스템의 데이터 관리 기능을 통합한 것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주요 구성 요소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미들웨어</a:t>
            </a:r>
            <a:r>
              <a:rPr lang="en-US" altLang="ko-KR" dirty="0" smtClean="0"/>
              <a:t>(middleware)</a:t>
            </a:r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서비스와 데이터베이스 시스템을 연결해주는 역할을 담당</a:t>
            </a:r>
            <a:r>
              <a:rPr lang="en-US" altLang="ko-KR" dirty="0" smtClean="0"/>
              <a:t> </a:t>
            </a:r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데이터베이스 통로</a:t>
            </a:r>
            <a:r>
              <a:rPr lang="en-US" altLang="ko-KR" dirty="0" smtClean="0"/>
              <a:t>(database gateway)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err="1" smtClean="0"/>
              <a:t>미들웨어를</a:t>
            </a:r>
            <a:r>
              <a:rPr lang="ko-KR" altLang="en-US" dirty="0" smtClean="0"/>
              <a:t> 통해 데이터베이스에 접근하는 프로그램을 웹 서버 쪽에 두는 서버 확장 방법이나 클라이언트 쪽에 두는 클라이언트 확장 방법으로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49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warehouse)</a:t>
            </a:r>
            <a:r>
              <a:rPr lang="ko-KR" altLang="en-US" dirty="0" smtClean="0"/>
              <a:t>의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/>
              <a:t>시스템에서 의사 결정에 필요한 데이터를 미리 추출하여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smtClean="0"/>
              <a:t>원하는 </a:t>
            </a:r>
            <a:r>
              <a:rPr lang="ko-KR" altLang="en-US" dirty="0"/>
              <a:t>형태로 변환하고 통합한 읽기 전용의 데이터 저장소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 저장된 수많은 데이터 중에서 의사 결정에 도움이 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빠르고 정확히 추출할 수 있는 방법 중 하나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의사 결정 지원 시스템</a:t>
            </a:r>
            <a:r>
              <a:rPr lang="en-US" altLang="ko-KR" dirty="0" smtClean="0"/>
              <a:t>(DSS; Decision Support System) </a:t>
            </a:r>
            <a:r>
              <a:rPr lang="ko-KR" altLang="en-US" dirty="0" smtClean="0"/>
              <a:t>구축에 활용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ko-KR" altLang="en-US" dirty="0"/>
              <a:t>개의 데이터베이스 시스템을 대상으로 할 수도</a:t>
            </a:r>
            <a:r>
              <a:rPr lang="en-US" altLang="ko-KR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8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개념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78850"/>
            <a:ext cx="7760764" cy="29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주제 지향적</a:t>
            </a:r>
            <a:r>
              <a:rPr lang="en-US" altLang="ko-KR" dirty="0" smtClean="0"/>
              <a:t>(subject-oriented)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데이터베이스는 업무 처리 중심의 데이터로 구성되지만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의사 결정에 필요한 주제를 중심으로 데이터를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통합된</a:t>
            </a:r>
            <a:r>
              <a:rPr lang="en-US" altLang="ko-KR" dirty="0" smtClean="0"/>
              <a:t>(integrated)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내부적으로 데이터가 항상 일관된 상태를 유지하도록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여러 데이터베이스에서 추출한 데이터를 통합하여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비소멸성</a:t>
            </a:r>
            <a:r>
              <a:rPr lang="en-US" altLang="ko-KR" dirty="0" smtClean="0"/>
              <a:t>(nonvolatile)</a:t>
            </a:r>
            <a:r>
              <a:rPr lang="ko-KR" altLang="en-US" dirty="0" smtClean="0"/>
              <a:t>을 가진 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데이터베이스의 데이터는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/>
              <a:t> </a:t>
            </a:r>
            <a:r>
              <a:rPr lang="ko-KR" altLang="en-US" dirty="0" smtClean="0"/>
              <a:t>작업이 자주 발생하지만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검색 작업만 수행되는 읽기 전용의 데이터를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71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0650"/>
            <a:ext cx="8324975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시간에 따라 변하는</a:t>
            </a:r>
            <a:r>
              <a:rPr lang="en-US" altLang="ko-KR" dirty="0" smtClean="0"/>
              <a:t>(time-variant)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데이터베이스는 현재의 데이터만 유지하지만 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데이터 간의 시간적 관계나 동향을 분석해 의사 결정에 반영할 수 있도록 현재와 과거 데이터를 함께 유지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시점의 데이터를 의미하는 스냅샷</a:t>
            </a:r>
            <a:r>
              <a:rPr lang="en-US" altLang="ko-KR" dirty="0" smtClean="0"/>
              <a:t>(snapshot)</a:t>
            </a:r>
            <a:r>
              <a:rPr lang="ko-KR" altLang="en-US" dirty="0" smtClean="0"/>
              <a:t>을 주기적으로 유지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3879050"/>
            <a:ext cx="5850650" cy="29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676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125655"/>
            <a:ext cx="8937485" cy="5543705"/>
          </a:xfrm>
        </p:spPr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수행할 수 있는 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값을 검색하거나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수정하는데 주로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언어의 함수와 유사한 개념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(message)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객체에 </a:t>
            </a:r>
            <a:r>
              <a:rPr lang="ko-KR" altLang="en-US" dirty="0"/>
              <a:t>접근하기 위한 공용 인터페이스 역할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객체의 속성과 메서드에 접근하려면 메시지를 사용해야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객체의 속성 값을 수정하려면 그에 해당하는 메서드를 실행시키는 메시지를 해당 객체에 보내야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5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공유하는 유사한 성질의 객체들을 하나로 그룹화한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객체는 클래스의 구성원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(class instance) </a:t>
            </a:r>
            <a:r>
              <a:rPr lang="ko-KR" altLang="en-US" dirty="0" smtClean="0"/>
              <a:t>또는 객체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(object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내부에 해당 클래스의 객체를 위한 데이터 구조와 메서드 구현의 세부 사항을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5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853825"/>
            <a:ext cx="8553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클래스 계층</a:t>
            </a:r>
            <a:r>
              <a:rPr lang="en-US" altLang="ko-KR" dirty="0" smtClean="0"/>
              <a:t>(class hierarchy)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클래스를 세분화</a:t>
            </a:r>
            <a:r>
              <a:rPr lang="en-US" altLang="ko-KR" dirty="0" smtClean="0"/>
              <a:t>(specialization)</a:t>
            </a:r>
            <a:r>
              <a:rPr lang="ko-KR" altLang="en-US" dirty="0" smtClean="0"/>
              <a:t>하면 클래스 간의 계층 관계가 발생하여 결과적으로 클래스 계층이 형성됨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상위클래스와 하위클래스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상위클래스</a:t>
            </a:r>
            <a:r>
              <a:rPr lang="en-US" altLang="ko-KR" dirty="0" smtClean="0"/>
              <a:t>(superclass) : </a:t>
            </a:r>
            <a:r>
              <a:rPr lang="ko-KR" altLang="en-US" dirty="0" smtClean="0"/>
              <a:t>클래스 계층에서 상위에 위치하는 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하위클래스</a:t>
            </a:r>
            <a:r>
              <a:rPr lang="en-US" altLang="ko-KR" dirty="0" smtClean="0"/>
              <a:t>(subclass) : </a:t>
            </a:r>
            <a:r>
              <a:rPr lang="ko-KR" altLang="en-US" dirty="0" smtClean="0"/>
              <a:t>클래스 계층에서 하위에 위치하는 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상위클래스와 하위클래스는 일반적으로 </a:t>
            </a:r>
            <a:r>
              <a:rPr lang="en-US" altLang="ko-KR" dirty="0" smtClean="0"/>
              <a:t>I</a:t>
            </a:r>
            <a:r>
              <a:rPr lang="en-US" altLang="ko-KR" dirty="0"/>
              <a:t>S</a:t>
            </a:r>
            <a:r>
              <a:rPr lang="en-US" altLang="ko-KR" dirty="0" smtClean="0"/>
              <a:t>-A </a:t>
            </a:r>
            <a:r>
              <a:rPr lang="ko-KR" altLang="en-US" dirty="0" smtClean="0"/>
              <a:t>관계가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1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</TotalTime>
  <Words>2738</Words>
  <Application>Microsoft Office PowerPoint</Application>
  <PresentationFormat>화면 슬라이드 쇼(4:3)</PresentationFormat>
  <Paragraphs>355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02 객체관계 데이터베이스</vt:lpstr>
      <vt:lpstr>02 객체관계 데이터베이스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USER</cp:lastModifiedBy>
  <cp:revision>329</cp:revision>
  <dcterms:created xsi:type="dcterms:W3CDTF">2012-07-23T02:34:37Z</dcterms:created>
  <dcterms:modified xsi:type="dcterms:W3CDTF">2021-05-30T13:33:11Z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