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441" r:id="rId2"/>
    <p:sldId id="411" r:id="rId3"/>
    <p:sldId id="590" r:id="rId4"/>
    <p:sldId id="591" r:id="rId5"/>
    <p:sldId id="594" r:id="rId6"/>
    <p:sldId id="592" r:id="rId7"/>
    <p:sldId id="593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68" r:id="rId17"/>
    <p:sldId id="569" r:id="rId18"/>
    <p:sldId id="504" r:id="rId19"/>
    <p:sldId id="570" r:id="rId20"/>
    <p:sldId id="571" r:id="rId21"/>
    <p:sldId id="572" r:id="rId22"/>
    <p:sldId id="506" r:id="rId23"/>
    <p:sldId id="595" r:id="rId24"/>
    <p:sldId id="596" r:id="rId25"/>
    <p:sldId id="609" r:id="rId26"/>
    <p:sldId id="581" r:id="rId27"/>
    <p:sldId id="610" r:id="rId28"/>
    <p:sldId id="597" r:id="rId29"/>
    <p:sldId id="582" r:id="rId30"/>
    <p:sldId id="598" r:id="rId31"/>
    <p:sldId id="583" r:id="rId32"/>
    <p:sldId id="599" r:id="rId33"/>
    <p:sldId id="584" r:id="rId34"/>
    <p:sldId id="600" r:id="rId35"/>
    <p:sldId id="585" r:id="rId36"/>
    <p:sldId id="601" r:id="rId37"/>
    <p:sldId id="602" r:id="rId38"/>
    <p:sldId id="586" r:id="rId39"/>
    <p:sldId id="603" r:id="rId40"/>
    <p:sldId id="605" r:id="rId41"/>
    <p:sldId id="604" r:id="rId42"/>
    <p:sldId id="587" r:id="rId43"/>
    <p:sldId id="606" r:id="rId44"/>
    <p:sldId id="608" r:id="rId45"/>
    <p:sldId id="588" r:id="rId46"/>
    <p:sldId id="607" r:id="rId47"/>
    <p:sldId id="589" r:id="rId48"/>
    <p:sldId id="459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3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8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765" y="1538790"/>
            <a:ext cx="8361583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13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과학</a:t>
            </a:r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(</a:t>
            </a:r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Data Science)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과</a:t>
            </a:r>
            <a:endParaRPr lang="en-US" altLang="ko-KR" sz="4000" b="1" dirty="0" smtClean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 빅데이터</a:t>
            </a:r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(Big Data)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algn="ctr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과학</a:t>
            </a:r>
          </a:p>
          <a:p>
            <a:pPr marL="538163" indent="-269875" algn="ctr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빅데이터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algn="ctr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저장 기술 </a:t>
            </a:r>
            <a:r>
              <a:rPr lang="en-US" altLang="ko-KR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: NoSQL</a:t>
            </a:r>
          </a:p>
          <a:p>
            <a:pPr marL="538163" indent="-269875" algn="ctr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분석 기술 </a:t>
            </a:r>
            <a:r>
              <a:rPr lang="en-US" altLang="ko-KR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2000" b="1" dirty="0" err="1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마이닝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</a:t>
            </a:r>
            <a:r>
              <a:rPr lang="en-US" altLang="ko-KR" dirty="0"/>
              <a:t>(big data)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좁은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기존 데이터베이스가 저장하고 관리할 수 있는 범위를 넘어서는 대규모의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다양한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넓은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대규모 데이터를 저장 및 관리하는 기술과 가치 있는 정보를 만들기 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분석하는 기술까지 포함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342480" y="104373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활용 사례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아마존 닷컴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기술로 </a:t>
            </a:r>
            <a:r>
              <a:rPr lang="ko-KR" altLang="en-US" u="sng" dirty="0" smtClean="0">
                <a:solidFill>
                  <a:srgbClr val="C00000"/>
                </a:solidFill>
              </a:rPr>
              <a:t>상품 구매 내역을 저장하고 분석하여 고객의 소비 성향을 파악</a:t>
            </a:r>
            <a:r>
              <a:rPr lang="ko-KR" altLang="en-US" dirty="0" smtClean="0"/>
              <a:t>하고 그 정보를 </a:t>
            </a:r>
            <a:r>
              <a:rPr lang="ko-KR" altLang="en-US" dirty="0"/>
              <a:t>활용해 고객이 관심을 가질 만한 상품의 소개 메일을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전송하거나 로그인 </a:t>
            </a:r>
            <a:r>
              <a:rPr lang="ko-KR" altLang="en-US" dirty="0"/>
              <a:t>시 자동으로 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구글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기술을 활용해 사용자의 개인 정보와 사용자가 입력한 검색 조건 등을 분석하여 </a:t>
            </a:r>
            <a:r>
              <a:rPr lang="ko-KR" altLang="en-US" u="sng" dirty="0">
                <a:solidFill>
                  <a:srgbClr val="C00000"/>
                </a:solidFill>
              </a:rPr>
              <a:t>사용자에게 맞춤형 광고 제시</a:t>
            </a:r>
            <a:endParaRPr lang="en-US" altLang="ko-KR" u="sng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페이스북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기술을 활용해 </a:t>
            </a:r>
            <a:r>
              <a:rPr lang="ko-KR" altLang="en-US" u="sng" dirty="0">
                <a:solidFill>
                  <a:srgbClr val="C00000"/>
                </a:solidFill>
              </a:rPr>
              <a:t>사용자가 작성한 글과 사진</a:t>
            </a:r>
            <a:r>
              <a:rPr lang="en-US" altLang="ko-KR" u="sng" dirty="0">
                <a:solidFill>
                  <a:srgbClr val="C00000"/>
                </a:solidFill>
              </a:rPr>
              <a:t>, </a:t>
            </a:r>
            <a:r>
              <a:rPr lang="ko-KR" altLang="en-US" u="sng" dirty="0">
                <a:solidFill>
                  <a:srgbClr val="C00000"/>
                </a:solidFill>
              </a:rPr>
              <a:t>동영상 데이터를 분석하여 사용자에게 맞춤형 광고 제시</a:t>
            </a:r>
            <a:endParaRPr lang="en-US" altLang="ko-KR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 </a:t>
            </a:r>
            <a:r>
              <a:rPr lang="ko-KR" altLang="en-US" dirty="0"/>
              <a:t>활용 사례</a:t>
            </a:r>
            <a:r>
              <a:rPr lang="en-US" altLang="ko-KR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정치 분야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국내에서 </a:t>
            </a:r>
            <a:r>
              <a:rPr lang="ko-KR" altLang="en-US" dirty="0" smtClean="0"/>
              <a:t>여론조사 </a:t>
            </a:r>
            <a:r>
              <a:rPr lang="ko-KR" altLang="en-US" dirty="0"/>
              <a:t>기관들이 투표 결과를 더 </a:t>
            </a:r>
            <a:r>
              <a:rPr lang="ko-KR" altLang="en-US" dirty="0" smtClean="0"/>
              <a:t>정확히 </a:t>
            </a:r>
            <a:r>
              <a:rPr lang="ko-KR" altLang="en-US" dirty="0"/>
              <a:t>예측하기 위해 </a:t>
            </a:r>
            <a:r>
              <a:rPr lang="en-US" altLang="ko-KR" u="sng" dirty="0">
                <a:solidFill>
                  <a:srgbClr val="C00000"/>
                </a:solidFill>
              </a:rPr>
              <a:t>SNS</a:t>
            </a:r>
            <a:r>
              <a:rPr lang="ko-KR" altLang="en-US" u="sng" dirty="0">
                <a:solidFill>
                  <a:srgbClr val="C00000"/>
                </a:solidFill>
              </a:rPr>
              <a:t>를 </a:t>
            </a:r>
            <a:r>
              <a:rPr lang="en-US" altLang="ko-KR" u="sng" dirty="0">
                <a:solidFill>
                  <a:srgbClr val="C00000"/>
                </a:solidFill>
              </a:rPr>
              <a:t/>
            </a:r>
            <a:br>
              <a:rPr lang="en-US" altLang="ko-KR" u="sng" dirty="0">
                <a:solidFill>
                  <a:srgbClr val="C00000"/>
                </a:solidFill>
              </a:rPr>
            </a:br>
            <a:r>
              <a:rPr lang="ko-KR" altLang="en-US" u="sng" dirty="0">
                <a:solidFill>
                  <a:srgbClr val="C00000"/>
                </a:solidFill>
              </a:rPr>
              <a:t>통해 생성된 선거 관련 데이터를 </a:t>
            </a:r>
            <a:r>
              <a:rPr lang="ko-KR" altLang="en-US" u="sng" dirty="0" smtClean="0">
                <a:solidFill>
                  <a:srgbClr val="C00000"/>
                </a:solidFill>
              </a:rPr>
              <a:t>빅데이터 </a:t>
            </a:r>
            <a:r>
              <a:rPr lang="ko-KR" altLang="en-US" u="sng" dirty="0">
                <a:solidFill>
                  <a:srgbClr val="C00000"/>
                </a:solidFill>
              </a:rPr>
              <a:t>기술을 활용해 분석</a:t>
            </a:r>
            <a:endParaRPr lang="en-US" altLang="ko-KR" u="sng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미국에서 대통령 선거를 위해 다양한 경로로 수집한 유권자의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빅데이터 </a:t>
            </a:r>
            <a:r>
              <a:rPr lang="ko-KR" altLang="en-US" dirty="0"/>
              <a:t>기술을 활용해 분석하여 성향을 파악하고 </a:t>
            </a:r>
            <a:r>
              <a:rPr lang="ko-KR" altLang="en-US" u="sng" dirty="0">
                <a:solidFill>
                  <a:srgbClr val="C00000"/>
                </a:solidFill>
              </a:rPr>
              <a:t>선거 전략을 수립</a:t>
            </a:r>
            <a:endParaRPr lang="en-US" altLang="ko-KR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21566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빅데이터의 특징 </a:t>
            </a:r>
            <a:r>
              <a:rPr lang="en-US" altLang="ko-KR" dirty="0" smtClean="0"/>
              <a:t>: 3V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25" y="1898830"/>
            <a:ext cx="4410490" cy="44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특징 </a:t>
            </a:r>
            <a:r>
              <a:rPr lang="en-US" altLang="ko-KR" dirty="0"/>
              <a:t>: 3V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데이터양</a:t>
            </a:r>
            <a:r>
              <a:rPr lang="en-US" altLang="ko-KR" dirty="0"/>
              <a:t>(Volume)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테라바이트</a:t>
            </a:r>
            <a:r>
              <a:rPr lang="en-US" altLang="ko-KR" dirty="0"/>
              <a:t>(TB) </a:t>
            </a:r>
            <a:r>
              <a:rPr lang="ko-KR" altLang="en-US" dirty="0"/>
              <a:t>단위 이상의 대량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여러 경로를 통해 계속 생성되고 있는 많은 양의 데이터를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속도</a:t>
            </a:r>
            <a:r>
              <a:rPr lang="en-US" altLang="ko-KR" dirty="0"/>
              <a:t>(Velocity)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데이터의 수집과 분석을 정해진 시간 내에 처리해야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많은 양의 데이터가 생성되고 전달되는 속도가 빠르므로 수집 및 분석 작업도 실시간으로 진행되어야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빅데이터의 특징 </a:t>
            </a:r>
            <a:r>
              <a:rPr lang="en-US" altLang="ko-KR" dirty="0"/>
              <a:t>: 3V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다양성</a:t>
            </a:r>
            <a:r>
              <a:rPr lang="en-US" altLang="ko-KR" dirty="0"/>
              <a:t>(Variety)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형태의 다양성이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 err="1"/>
              <a:t>반정형</a:t>
            </a:r>
            <a:r>
              <a:rPr lang="en-US" altLang="ko-KR" dirty="0"/>
              <a:t>, </a:t>
            </a:r>
            <a:r>
              <a:rPr lang="ko-KR" altLang="en-US" dirty="0" smtClean="0"/>
              <a:t>비정형 같은 </a:t>
            </a:r>
            <a:r>
              <a:rPr lang="ko-KR" altLang="en-US" dirty="0"/>
              <a:t>다양한 형태의 데이터를 모두 포함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정형 데이터 </a:t>
            </a:r>
            <a:r>
              <a:rPr lang="en-US" altLang="ko-KR" dirty="0"/>
              <a:t>: </a:t>
            </a:r>
            <a:r>
              <a:rPr lang="ko-KR" altLang="en-US" dirty="0"/>
              <a:t>관계 데이터베이스와 같이 정형화된 시스템에 저장된 데이터 형태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데이터 </a:t>
            </a:r>
            <a:r>
              <a:rPr lang="en-US" altLang="ko-KR" dirty="0"/>
              <a:t>: </a:t>
            </a:r>
            <a:r>
              <a:rPr lang="ko-KR" altLang="en-US" dirty="0"/>
              <a:t>정형화된 시스템에 저장되어 있지 않지만 내부적으로 스키마를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</a:t>
            </a:r>
            <a:r>
              <a:rPr lang="ko-KR" altLang="en-US" dirty="0"/>
              <a:t>정도 포함하고 있는 </a:t>
            </a:r>
            <a:r>
              <a:rPr lang="en-US" altLang="ko-KR" dirty="0"/>
              <a:t>XML, HTML </a:t>
            </a:r>
            <a:r>
              <a:rPr lang="ko-KR" altLang="en-US" dirty="0"/>
              <a:t>등을 의미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비정형 데이터 </a:t>
            </a:r>
            <a:r>
              <a:rPr lang="en-US" altLang="ko-KR" dirty="0"/>
              <a:t>: </a:t>
            </a:r>
            <a:r>
              <a:rPr lang="ko-KR" altLang="en-US" dirty="0"/>
              <a:t>구조가 정해져 있지 않은 데이터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잡지</a:t>
            </a:r>
            <a:r>
              <a:rPr lang="en-US" altLang="ko-KR" dirty="0"/>
              <a:t>, </a:t>
            </a:r>
            <a:r>
              <a:rPr lang="ko-KR" altLang="en-US" dirty="0"/>
              <a:t>의료 기록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오디오 같은 전통적인 비정형 데이터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 smtClean="0"/>
              <a:t>이메일</a:t>
            </a:r>
            <a:r>
              <a:rPr lang="en-US" altLang="ko-KR" dirty="0"/>
              <a:t>, SNS</a:t>
            </a:r>
            <a:r>
              <a:rPr lang="ko-KR" altLang="en-US" dirty="0"/>
              <a:t> 등에서 생성되는 비정형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9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빅데이터의 유형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빅데이터를 양적 측면의 대규모 데이터를 넘어서 질적 측면의 다양한 형태를 포함하는 대규모 데이터로 이해해야 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2655050"/>
            <a:ext cx="42195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빅데이터의 기술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13865"/>
            <a:ext cx="7110790" cy="24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2470" y="1088740"/>
            <a:ext cx="8730020" cy="554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빅데이터의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하둡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 데이터를 분산 처리할 수 있는 자바 기반의 오픈 소스 프레임워크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파일 시스템인 </a:t>
            </a:r>
            <a:r>
              <a:rPr lang="en-US" altLang="ko-KR" dirty="0" smtClean="0"/>
              <a:t>HDFS(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File System)</a:t>
            </a:r>
            <a:r>
              <a:rPr lang="ko-KR" altLang="en-US" dirty="0" smtClean="0"/>
              <a:t>에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처리 시스템인 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데이터를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오픈 소스이기 때문에 기존 데이터베이스 시스템보다 비용이 적게 들고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여러 대의 서버에 데이터를 분산해서 저장해두기 때문에 처리 속도가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98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빅데이터의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 모델과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사용하지 않는 데이터베이스 시스템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일관성보다는 가용성과 확장성에 중점을 두고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비정형 데이터의 저장을 위해 유연한 데이터 모델을 지원하고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 데이터베이스와 동일한 데이터 처리가 가능하면서도 더 저렴한 비용으로 분산 처리와 병렬 처리가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H</a:t>
            </a:r>
            <a:r>
              <a:rPr lang="ko-KR" altLang="en-US" dirty="0" smtClean="0"/>
              <a:t>베이스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몽고</a:t>
            </a:r>
            <a:r>
              <a:rPr lang="en-US" altLang="ko-KR" dirty="0" smtClean="0"/>
              <a:t>DB, </a:t>
            </a:r>
            <a:r>
              <a:rPr lang="ko-KR" altLang="en-US" dirty="0" err="1" smtClean="0"/>
              <a:t>카우치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387485" y="5184195"/>
            <a:ext cx="8324975" cy="132003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과학의 개념과 빅데이터와의 관련성을 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빅데이터의 개념과 특징을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빅데이터의 저장 기술에 대해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빅데이터의 분석 기술에 대해 살펴본다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076450"/>
            <a:ext cx="7867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빅데이터의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분석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(text mining)</a:t>
            </a:r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반정형</a:t>
            </a:r>
            <a:r>
              <a:rPr lang="ko-KR" altLang="en-US" dirty="0" smtClean="0"/>
              <a:t> 또는 비정형 텍스트에서 자연어 처리 기술로 정보를 추출하고 가공함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오피니언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(opinion mining)</a:t>
            </a:r>
          </a:p>
          <a:p>
            <a:pPr lvl="2">
              <a:lnSpc>
                <a:spcPct val="140000"/>
              </a:lnSpc>
            </a:pPr>
            <a:r>
              <a:rPr lang="en-US" altLang="ko-KR" dirty="0" smtClean="0"/>
              <a:t>SNS,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등에 기록된 사용자들의 의견을 수집하고 분석하여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제품이나 서비스에 대한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중립 등의 선호도를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분석</a:t>
            </a:r>
            <a:r>
              <a:rPr lang="en-US" altLang="ko-KR" dirty="0" smtClean="0"/>
              <a:t>(social network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소셜 네트워크의 연결 구조나 강도 등을 바탕으로 소셜 네트워크에 나타난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 패턴 등을 추출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측정한 후 이를 바탕으로 특성이 비슷한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합쳐가면서 최종적으로 유사 특성의 데이터 집합을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70980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빅데이터의 </a:t>
            </a:r>
            <a:r>
              <a:rPr lang="ko-KR" altLang="en-US" dirty="0"/>
              <a:t>기술 </a:t>
            </a:r>
            <a:r>
              <a:rPr lang="en-US" altLang="ko-KR" dirty="0"/>
              <a:t>– </a:t>
            </a:r>
            <a:r>
              <a:rPr lang="ko-KR" altLang="en-US" dirty="0" smtClean="0"/>
              <a:t>표</a:t>
            </a:r>
            <a:r>
              <a:rPr lang="ko-KR" altLang="en-US" dirty="0"/>
              <a:t>현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분석을 통해 추출한 의미와 가치를 시각적으로 표현하기 위해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통계 기법부터 최신 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기법까지 구현이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프로그래밍 언어와 연동 가능하고 다양한 운영체제를 지원하며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하둡</a:t>
            </a:r>
            <a:r>
              <a:rPr lang="ko-KR" altLang="en-US" dirty="0" smtClean="0"/>
              <a:t> 환경에서 분산 처리를 지원하는 라이브러리를 제공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R : </a:t>
            </a:r>
            <a:r>
              <a:rPr lang="ko-KR" altLang="en-US" dirty="0" smtClean="0"/>
              <a:t>통계 계산과 다양한 시각화를 위한 언어와 개발 환경을 제공하는 오픈 소스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이전 데이터 </a:t>
            </a:r>
            <a:r>
              <a:rPr lang="en-US" altLang="ko-KR" dirty="0" smtClean="0"/>
              <a:t>vs.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965700"/>
            <a:ext cx="7972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43735"/>
            <a:ext cx="9001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 smtClean="0"/>
              <a:t>의 등장 배경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데이터베이스를 대신할 새로운 대안의 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정형화된 데이터를 주로 처리하는 관계 데이터베이스는 빠른 </a:t>
            </a:r>
            <a:r>
              <a:rPr lang="ko-KR" altLang="en-US" dirty="0"/>
              <a:t>속도로 대량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생산되는 다양한 유형의 비정형 데이터를 저장 및 관리하는데 적합하지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컴퓨터 환경에서 주로 사용되는 관계 데이터베이스는 여러 컴퓨터가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연결되어 하나의 시스템을 구성하는 클러스터 환경에는 확장성 측면에서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비효율적임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대안으로 </a:t>
            </a:r>
            <a:r>
              <a:rPr lang="en-US" altLang="ko-KR" dirty="0" smtClean="0"/>
              <a:t>NoSQL </a:t>
            </a:r>
            <a:r>
              <a:rPr lang="ko-KR" altLang="en-US" dirty="0" smtClean="0"/>
              <a:t>등장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데이터베이스만 고집하지 말고 필요에 따라 다른 특성을 제공하는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데이터베이스를 사용하는 것이 좋다는 의미로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998730"/>
            <a:ext cx="873097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en-US" altLang="ko-KR" dirty="0"/>
              <a:t>(Not Only SQL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빠른 속도로 생성되는 대량의 비정형 데이터를 저장하고 처리하기 위해 </a:t>
            </a:r>
            <a:r>
              <a:rPr lang="en-US" altLang="ko-KR" dirty="0" smtClean="0"/>
              <a:t>ACID(</a:t>
            </a:r>
            <a:r>
              <a:rPr lang="ko-KR" altLang="en-US" dirty="0" err="1" smtClean="0"/>
              <a:t>원자성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격리성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지속성</a:t>
            </a:r>
            <a:r>
              <a:rPr lang="en-US" altLang="ko-KR" dirty="0" smtClean="0"/>
              <a:t>)</a:t>
            </a:r>
            <a:r>
              <a:rPr lang="ko-KR" altLang="en-US" dirty="0"/>
              <a:t>를</a:t>
            </a:r>
            <a:r>
              <a:rPr lang="ko-KR" altLang="en-US" dirty="0" smtClean="0"/>
              <a:t> 위한 트랜잭션 기능을 제공하지 않는 대신 저렴한 비용으로 여러 대의 컴퓨터에 데이터를 </a:t>
            </a:r>
            <a:r>
              <a:rPr lang="ko-KR" altLang="en-US" dirty="0" err="1" smtClean="0"/>
              <a:t>분산∙저장∙처리하는</a:t>
            </a:r>
            <a:r>
              <a:rPr lang="ko-KR" altLang="en-US" dirty="0" smtClean="0"/>
              <a:t> 것이 가능한 데이터베이스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모델보다 더 융통성 있는 데이터 모델을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 없이 동작하기 때문에 데이터 구조를 미리 정의할 필요가 없고 수시로 그 구조를 바꿀 수 있어 비정형 데이터를 저장하기에 적합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대부분 오픈 소스로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5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25975" y="1133745"/>
            <a:ext cx="8846525" cy="56256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관계 데이터베이스 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장점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트랜잭션을 통해 일관성을 유지하고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테이블 간의 관계를 표현함으로써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조인과 같은 복잡한 질의 처리가 가능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빠른 속도로 증가하는 대량의 비정형 데이터를 저장하는데 확장성 측면에서 비효율적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NoSQL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 기능을 제공하지 않고 정해진 스키마도 없기 때문에 자유롭게 구조를 바꾸며 대량의 비정형 데이터를 빠르게 저장하고 처리할 수 있음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 smtClean="0"/>
              <a:t>SQL </a:t>
            </a:r>
            <a:r>
              <a:rPr lang="ko-KR" altLang="en-US" dirty="0" smtClean="0"/>
              <a:t>대신 별도의 분석 기술을 이용해 데이터 속에 숨겨진 의미를 찾아내야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vs </a:t>
            </a:r>
            <a:r>
              <a:rPr lang="en-US" altLang="ko-KR" dirty="0"/>
              <a:t>NoSQL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1744971"/>
            <a:ext cx="8159300" cy="44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33745"/>
            <a:ext cx="9046005" cy="5543705"/>
          </a:xfrm>
        </p:spPr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en-US" altLang="ko-KR" dirty="0"/>
              <a:t>vs NoSQL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/>
              <a:t>은</a:t>
            </a:r>
            <a:r>
              <a:rPr lang="ko-KR" altLang="en-US" dirty="0" smtClean="0"/>
              <a:t> 관계 데이터베이스의 경쟁자가 아니다</a:t>
            </a:r>
            <a:r>
              <a:rPr lang="en-US" altLang="ko-KR" dirty="0" smtClean="0"/>
              <a:t>!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데이터베이스가 적합하지 않은 새로운 환경에서 선택의 폭을 넓히기 위한 대안으로 </a:t>
            </a:r>
            <a:r>
              <a:rPr lang="en-US" altLang="ko-KR" dirty="0" smtClean="0"/>
              <a:t>NoSQL</a:t>
            </a:r>
            <a:r>
              <a:rPr lang="ko-KR" altLang="en-US" dirty="0" smtClean="0"/>
              <a:t>을 이해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저장될 데이터의 형태와 처리 목적에 더 적합한 것을 선택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기업의 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 자료와 같이 일관성이 중요하고 조인과 같은 복잡한 질의 처리가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필요한 정형화된 데이터를 관리하는 용도 </a:t>
            </a:r>
            <a:r>
              <a:rPr lang="en-US" altLang="ko-KR" dirty="0"/>
              <a:t>→</a:t>
            </a:r>
            <a:r>
              <a:rPr lang="en-US" altLang="ko-KR" dirty="0" smtClean="0"/>
              <a:t>  </a:t>
            </a:r>
            <a:r>
              <a:rPr lang="ko-KR" altLang="en-US" dirty="0" smtClean="0"/>
              <a:t>관계 데이터베이스를 선택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SNS</a:t>
            </a:r>
            <a:r>
              <a:rPr lang="ko-KR" altLang="en-US" dirty="0" smtClean="0"/>
              <a:t>에 게시된 이미지와 텍스트</a:t>
            </a:r>
            <a:r>
              <a:rPr lang="en-US" altLang="ko-KR" dirty="0" smtClean="0"/>
              <a:t>, CCTV </a:t>
            </a:r>
            <a:r>
              <a:rPr lang="ko-KR" altLang="en-US" dirty="0" smtClean="0"/>
              <a:t>촬영 영상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센싱</a:t>
            </a:r>
            <a:r>
              <a:rPr lang="ko-KR" altLang="en-US" dirty="0" smtClean="0"/>
              <a:t> 데이터와 같이 빠른 속도로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엄청난 양이 생성되지만 수정보다는 삽입 연산 위주의 데이터를 저장하고 관리하는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용도 →</a:t>
            </a:r>
            <a:r>
              <a:rPr lang="en-US" altLang="ko-KR" dirty="0" smtClean="0"/>
              <a:t> NoSQL</a:t>
            </a:r>
            <a:r>
              <a:rPr lang="ko-KR" altLang="en-US" dirty="0" smtClean="0"/>
              <a:t>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NoSQL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데이터 모델로 데이터를 저장하는지에 따라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분류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(key-value)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문서 기반</a:t>
            </a:r>
            <a:r>
              <a:rPr lang="en-US" altLang="ko-KR" dirty="0" smtClean="0"/>
              <a:t>(document-based)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컬럼 기반</a:t>
            </a:r>
            <a:r>
              <a:rPr lang="en-US" altLang="ko-KR" dirty="0" smtClean="0"/>
              <a:t>(column-based)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그래프 기반</a:t>
            </a:r>
            <a:r>
              <a:rPr lang="en-US" altLang="ko-KR" dirty="0" smtClean="0"/>
              <a:t>(graph-based)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 smtClean="0"/>
              <a:t>값 데이터베이스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078850"/>
            <a:ext cx="5616092" cy="36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과학</a:t>
            </a:r>
            <a:r>
              <a:rPr lang="en-US" altLang="ko-KR" dirty="0" smtClean="0"/>
              <a:t>(Data Science)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차 산업혁명 시대로의 진입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 등 핵심 기술의 중심에 데이터가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21</a:t>
            </a:r>
            <a:r>
              <a:rPr lang="ko-KR" altLang="en-US" dirty="0" smtClean="0"/>
              <a:t>세기의 원유는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방대한 규모와 다양한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전통적인 방식으로 수집하고 저장하는데 한계가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다양해진 데이터 활용에 대한 요구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단순히 데이터를 분류하고 검색하는 것을 넘어</a:t>
            </a:r>
            <a:r>
              <a:rPr lang="en-US" altLang="ko-KR" dirty="0" smtClean="0"/>
              <a:t>, </a:t>
            </a:r>
            <a:r>
              <a:rPr lang="ko-KR" altLang="en-US" u="sng" dirty="0" smtClean="0">
                <a:solidFill>
                  <a:srgbClr val="C00000"/>
                </a:solidFill>
              </a:rPr>
              <a:t>방대한 양의 데이터 속에 </a:t>
            </a:r>
            <a:r>
              <a:rPr lang="en-US" altLang="ko-KR" u="sng" dirty="0" smtClean="0">
                <a:solidFill>
                  <a:srgbClr val="C00000"/>
                </a:solidFill>
              </a:rPr>
              <a:t/>
            </a:r>
            <a:br>
              <a:rPr lang="en-US" altLang="ko-KR" u="sng" dirty="0" smtClean="0">
                <a:solidFill>
                  <a:srgbClr val="C00000"/>
                </a:solidFill>
              </a:rPr>
            </a:br>
            <a:r>
              <a:rPr lang="ko-KR" altLang="en-US" u="sng" dirty="0" smtClean="0">
                <a:solidFill>
                  <a:srgbClr val="C00000"/>
                </a:solidFill>
              </a:rPr>
              <a:t>숨겨진 규칙과 패턴을 찾아내 문제 해결에 활용하고 미래의 일을 예측</a:t>
            </a:r>
            <a:r>
              <a:rPr lang="ko-KR" altLang="en-US" dirty="0" smtClean="0"/>
              <a:t>하여 미리 준비하기를 원함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50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46525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키와 </a:t>
            </a:r>
            <a:r>
              <a:rPr lang="ko-KR" altLang="en-US" dirty="0"/>
              <a:t>값의 쌍으로 데이터가 저장됨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단순한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이미지와 동영상은 물론 어떠한 형태의 값도 저장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처리 속도 빠름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키를 이용해 값 전체를 검색할 수는 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값의 일부를 검색하거나 값의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이용한 질의는 할 수 없고 별도의 처리가 필요함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아마존의 </a:t>
            </a:r>
            <a:r>
              <a:rPr lang="ko-KR" altLang="en-US" dirty="0" err="1" smtClean="0"/>
              <a:t>다이나모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DynamoDB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트위터 등에서 사용되는 </a:t>
            </a:r>
            <a:r>
              <a:rPr lang="ko-KR" altLang="en-US" dirty="0" err="1" smtClean="0"/>
              <a:t>레디스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43835"/>
            <a:ext cx="5113326" cy="40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679471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키와 문서의 쌍으로 데이터를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트리 형태의 계층적 구조가 존재하는 </a:t>
            </a:r>
            <a:r>
              <a:rPr lang="en-US" altLang="ko-KR" dirty="0"/>
              <a:t>JSON, XML </a:t>
            </a:r>
            <a:r>
              <a:rPr lang="ko-KR" altLang="en-US" dirty="0"/>
              <a:t>등과 같은 </a:t>
            </a:r>
            <a:r>
              <a:rPr lang="ko-KR" altLang="en-US" dirty="0" err="1"/>
              <a:t>반정형</a:t>
            </a:r>
            <a:r>
              <a:rPr lang="ko-KR" altLang="en-US" dirty="0"/>
              <a:t> 형태의 문서로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저장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문서는 객체지향에서 객체의 개념과 유사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 값 데이터 모델이 확장된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문서 전체를 검색하는 것도 가능하지만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XQuery</a:t>
            </a:r>
            <a:r>
              <a:rPr lang="ko-KR" altLang="en-US" dirty="0" smtClean="0"/>
              <a:t>와 같은 특별한 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질의 언어를 이용하면 문서 내의 일부를 검색할 수도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몽고</a:t>
            </a:r>
            <a:r>
              <a:rPr lang="en-US" altLang="ko-KR" dirty="0" smtClean="0"/>
              <a:t>DB(MongoDB), </a:t>
            </a:r>
            <a:r>
              <a:rPr lang="ko-KR" altLang="en-US" dirty="0" err="1" smtClean="0"/>
              <a:t>카우치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smtClean="0"/>
              <a:t>컬럼 </a:t>
            </a:r>
            <a:r>
              <a:rPr lang="ko-KR" altLang="en-US" dirty="0"/>
              <a:t>기반 데이터베이스</a:t>
            </a:r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7" y="1853825"/>
            <a:ext cx="8539313" cy="4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846525" cy="5543705"/>
          </a:xfrm>
        </p:spPr>
        <p:txBody>
          <a:bodyPr>
            <a:normAutofit/>
          </a:bodyPr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컬럼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컬럼 패밀리</a:t>
            </a:r>
            <a:r>
              <a:rPr lang="en-US" altLang="ko-KR" dirty="0" smtClean="0"/>
              <a:t>(column family)</a:t>
            </a:r>
            <a:r>
              <a:rPr lang="ko-KR" altLang="en-US" dirty="0" smtClean="0"/>
              <a:t>와 키의 쌍으로 데이터를 저장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패밀리는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있는 컬럼 값들을 모아서 구성함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관계 데이터 모델의 </a:t>
            </a:r>
            <a:r>
              <a:rPr lang="ko-KR" altLang="en-US" dirty="0" smtClean="0"/>
              <a:t>테이블과의 유사성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패밀리는 테이블에서 한 개의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구성하는 속성들의 모임으로 볼 수 있음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키가 각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구분하는 것처럼 키로 각 컬럼 패밀리를 식별함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관계 데이터 모델의 테이블과의 </a:t>
            </a:r>
            <a:r>
              <a:rPr lang="ko-KR" altLang="en-US" dirty="0" smtClean="0"/>
              <a:t>차별성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다양한 형태의 데이터를 값으로 저장할 수 있음 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컬럼 </a:t>
            </a:r>
            <a:r>
              <a:rPr lang="ko-KR" altLang="en-US" dirty="0" err="1" smtClean="0"/>
              <a:t>패밀리마다</a:t>
            </a:r>
            <a:r>
              <a:rPr lang="ko-KR" altLang="en-US" dirty="0" smtClean="0"/>
              <a:t> 컬럼의 구성을 다르게 할 수 있음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구글의 </a:t>
            </a:r>
            <a:r>
              <a:rPr lang="ko-KR" altLang="en-US" dirty="0" err="1" smtClean="0"/>
              <a:t>빅테이블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BigTable</a:t>
            </a:r>
            <a:r>
              <a:rPr lang="en-US" altLang="ko-KR" dirty="0" smtClean="0"/>
              <a:t>), H</a:t>
            </a:r>
            <a:r>
              <a:rPr lang="ko-KR" altLang="en-US" dirty="0" smtClean="0"/>
              <a:t>베이스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카산드라</a:t>
            </a:r>
            <a:r>
              <a:rPr lang="en-US" altLang="ko-KR" dirty="0" smtClean="0"/>
              <a:t>(Cassandra)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3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/>
              <a:t>빅데이터</a:t>
            </a:r>
            <a:r>
              <a:rPr lang="ko-KR" altLang="en-US" dirty="0"/>
              <a:t>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smtClean="0"/>
              <a:t>그래프 </a:t>
            </a:r>
            <a:r>
              <a:rPr lang="ko-KR" altLang="en-US" dirty="0"/>
              <a:t>기반 데이터베이스</a:t>
            </a: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853825"/>
            <a:ext cx="796588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빅데이터 저장 기술 </a:t>
            </a:r>
            <a:r>
              <a:rPr lang="en-US" altLang="ko-KR" dirty="0"/>
              <a:t>: 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20980" cy="5543705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그래프 기반 </a:t>
            </a:r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노드에 데이터를 저장하고 간선으로 데이터 간의 관계를 표현하는 그래프 형태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질의는 그래프 순회 과정을 통해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데이터를 추천하거나 소셜 네트워크에서 친구 찾기를 수행하는데 적합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트랜잭션을 통해 </a:t>
            </a:r>
            <a:r>
              <a:rPr lang="en-US" altLang="ko-KR" dirty="0" smtClean="0"/>
              <a:t>ACID</a:t>
            </a:r>
            <a:r>
              <a:rPr lang="ko-KR" altLang="en-US" dirty="0" smtClean="0"/>
              <a:t>를 지원하며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클러스터 환경에는 적합하지 않음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모델과의 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네오포제이</a:t>
            </a:r>
            <a:r>
              <a:rPr lang="en-US" altLang="ko-KR" dirty="0" smtClean="0"/>
              <a:t>(Neo4J), </a:t>
            </a:r>
            <a:r>
              <a:rPr lang="ko-KR" altLang="en-US" dirty="0" smtClean="0"/>
              <a:t>오리엔트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OrientDB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분석 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안에 숨겨진 유용한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지식을 찾아내기 위해 데이터를 가공하는 역할을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통해 자신이 원하는 데이터를 추출해서 분석하는 것도 해당됨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800" dirty="0" smtClean="0"/>
          </a:p>
          <a:p>
            <a:r>
              <a:rPr lang="ko-KR" altLang="en-US" dirty="0"/>
              <a:t>빅데이터 분석 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 데이터 분석 기술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빅데이터의 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형태의 비정형 데이터를 기반으로 엄청난 양의 데이터를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/>
              <a:t>마이닝</a:t>
            </a:r>
            <a:r>
              <a:rPr lang="en-US" altLang="ko-KR" dirty="0"/>
              <a:t>(data mining</a:t>
            </a:r>
            <a:r>
              <a:rPr lang="en-US" altLang="ko-KR" dirty="0" smtClean="0"/>
              <a:t>), </a:t>
            </a:r>
            <a:r>
              <a:rPr lang="ko-KR" altLang="en-US" dirty="0"/>
              <a:t>기계 학습</a:t>
            </a:r>
            <a:r>
              <a:rPr lang="en-US" altLang="ko-KR" dirty="0"/>
              <a:t>(machine </a:t>
            </a:r>
            <a:r>
              <a:rPr lang="en-US" altLang="ko-KR" dirty="0" smtClean="0"/>
              <a:t>learning)</a:t>
            </a:r>
          </a:p>
        </p:txBody>
      </p:sp>
    </p:spTree>
    <p:extLst>
      <p:ext uri="{BB962C8B-B14F-4D97-AF65-F5344CB8AC3E}">
        <p14:creationId xmlns:p14="http://schemas.microsoft.com/office/powerpoint/2010/main" val="1499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/>
              <a:t>기계 학습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1580913"/>
            <a:ext cx="5710510" cy="50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730020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기계 학습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분석 목적이 발견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데이터에서 숨겨진 규칙과 패턴을 찾아 가치 있는 유용한 정보인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지식을 발견하는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 목적이 예측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/>
              <a:t>기계 학습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수집된 데이터로 프로그램을 </a:t>
            </a:r>
            <a:r>
              <a:rPr lang="ko-KR" altLang="en-US" dirty="0" smtClean="0"/>
              <a:t>학습시켜서 </a:t>
            </a:r>
            <a:r>
              <a:rPr lang="ko-KR" altLang="en-US" dirty="0"/>
              <a:t>유사한 상황의 새로운 데이터가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입력되었을 </a:t>
            </a:r>
            <a:r>
              <a:rPr lang="ko-KR" altLang="en-US" dirty="0"/>
              <a:t>때 결과를 예측하는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각자의 목적을 위해 서로의 기법을 활용</a:t>
            </a:r>
          </a:p>
        </p:txBody>
      </p:sp>
    </p:spTree>
    <p:extLst>
      <p:ext uri="{BB962C8B-B14F-4D97-AF65-F5344CB8AC3E}">
        <p14:creationId xmlns:p14="http://schemas.microsoft.com/office/powerpoint/2010/main" val="40317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998730"/>
            <a:ext cx="8892480" cy="585927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데이터 과학의 개념과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데이터를 수집한 후 분석을 통해 데이터를 정확히 이해함으로써 그 속에 </a:t>
            </a:r>
            <a:r>
              <a:rPr lang="ko-KR" altLang="en-US" u="sng" dirty="0" smtClean="0">
                <a:solidFill>
                  <a:srgbClr val="C00000"/>
                </a:solidFill>
              </a:rPr>
              <a:t>숨겨진 새로운 지식을 발견하고</a:t>
            </a:r>
            <a:r>
              <a:rPr lang="en-US" altLang="ko-KR" u="sng" dirty="0" smtClean="0">
                <a:solidFill>
                  <a:srgbClr val="C00000"/>
                </a:solidFill>
              </a:rPr>
              <a:t>,</a:t>
            </a:r>
            <a:r>
              <a:rPr lang="ko-KR" altLang="en-US" u="sng" dirty="0" smtClean="0">
                <a:solidFill>
                  <a:srgbClr val="C00000"/>
                </a:solidFill>
              </a:rPr>
              <a:t> 이를 문제 해결에 활용</a:t>
            </a:r>
            <a:r>
              <a:rPr lang="ko-KR" altLang="en-US" dirty="0" smtClean="0"/>
              <a:t>하는 모든 과정의 활동을 의미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/>
              <a:t>데이터 생성</a:t>
            </a:r>
            <a:r>
              <a:rPr lang="en-US" altLang="ko-KR" dirty="0"/>
              <a:t>, </a:t>
            </a:r>
            <a:r>
              <a:rPr lang="ko-KR" altLang="en-US" dirty="0"/>
              <a:t>수집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표현의 모든 </a:t>
            </a:r>
            <a:r>
              <a:rPr lang="ko-KR" altLang="en-US" dirty="0" smtClean="0"/>
              <a:t>과정과 연관됨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활동을 지원하는 수단이나 기술도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수집된 데이터로부터 가공된 정보를 거쳐 지식과 지혜를 추출</a:t>
            </a:r>
            <a:r>
              <a:rPr lang="ko-KR" altLang="en-US" dirty="0" smtClean="0"/>
              <a:t>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32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88740"/>
            <a:ext cx="8910040" cy="54906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대량의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안에 숨겨진 지식을 발견하기 위해 규칙과 패턴을 찾아내는 기술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고객의 성향을 파악해 판매 전략을 세우거나</a:t>
            </a:r>
            <a:r>
              <a:rPr lang="en-US" altLang="ko-KR" dirty="0"/>
              <a:t>, </a:t>
            </a:r>
            <a:r>
              <a:rPr lang="ko-KR" altLang="en-US" dirty="0"/>
              <a:t>개인의 신용 등급을 판단하거나</a:t>
            </a:r>
            <a:r>
              <a:rPr lang="en-US" altLang="ko-KR" dirty="0"/>
              <a:t>, </a:t>
            </a:r>
            <a:r>
              <a:rPr lang="ko-KR" altLang="en-US" dirty="0"/>
              <a:t>불량품이 발생하는 원인을 파악하고 개선하는 등 다양한 분야에서 </a:t>
            </a:r>
            <a:r>
              <a:rPr lang="ko-KR" altLang="en-US" dirty="0" smtClean="0"/>
              <a:t>활용됨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데이터베이스에서의 지식 발견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시작했지만 빅데이터를 대상으로 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데이터 분석 기술로 영역을 넓히고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분석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분류 분석</a:t>
            </a:r>
            <a:r>
              <a:rPr lang="en-US" altLang="ko-KR" dirty="0" smtClean="0"/>
              <a:t>(classification analysis)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 분석</a:t>
            </a:r>
            <a:r>
              <a:rPr lang="en-US" altLang="ko-KR" dirty="0" smtClean="0"/>
              <a:t>(cluster analysis)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분석</a:t>
            </a:r>
            <a:r>
              <a:rPr lang="en-US" altLang="ko-KR" dirty="0" smtClean="0"/>
              <a:t>(association analysis)</a:t>
            </a:r>
          </a:p>
        </p:txBody>
      </p:sp>
    </p:spTree>
    <p:extLst>
      <p:ext uri="{BB962C8B-B14F-4D97-AF65-F5344CB8AC3E}">
        <p14:creationId xmlns:p14="http://schemas.microsoft.com/office/powerpoint/2010/main" val="28271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대표적인 분석 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새로운 데이터가 어떤 그룹 또는 등급에 속하는지 예측하는데 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미리 정의된 기준에 따라 기존 데이터의 그룹이 나뉘어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 분석과의 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의사가 기존 환자들의 데이터를 토대로 새로운 환자의 </a:t>
            </a:r>
            <a:r>
              <a:rPr lang="ko-KR" altLang="en-US" dirty="0"/>
              <a:t>증</a:t>
            </a:r>
            <a:r>
              <a:rPr lang="ko-KR" altLang="en-US" dirty="0" smtClean="0"/>
              <a:t>상을 듣고 병명을 진단하는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주로 사용되는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회귀모형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이웃모형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베이즈분류모형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인공신경망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지지벡터기계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유전 알고리즘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8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분류 </a:t>
            </a:r>
            <a:r>
              <a:rPr lang="ko-KR" altLang="en-US" dirty="0"/>
              <a:t>분석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87957"/>
            <a:ext cx="5604275" cy="50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82098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군집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미리 정해진 기준이 없는 상태에서 유사한 특성을 공유하는 데이터들을 여러 개의 독립적인 군집으로 나누는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군집의 개수나 형태를 미리 가정하지 않은 상태에서 데이터간의 유사성에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기반을 두고 거리가 가까운 데이터들을 하나의 군집으로 모음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형성된 군집들의 특성을 파악하여 군집들 사이의 관계를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성격적 특징에 따라 심리학적으로 유사한 사람들의 집단을 나누는 것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계층적 군집 분석과 </a:t>
            </a:r>
            <a:r>
              <a:rPr lang="ko-KR" altLang="en-US" dirty="0" err="1" smtClean="0"/>
              <a:t>비계층적</a:t>
            </a:r>
            <a:r>
              <a:rPr lang="ko-KR" altLang="en-US" dirty="0" smtClean="0"/>
              <a:t> 군집 분석이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475" y="188640"/>
            <a:ext cx="8595005" cy="596671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70660"/>
            <a:ext cx="8775025" cy="5543705"/>
          </a:xfrm>
        </p:spPr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/>
              <a:t>군집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계층적 </a:t>
            </a:r>
            <a:r>
              <a:rPr lang="ko-KR" altLang="en-US" dirty="0"/>
              <a:t>군집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 유사한 데이터를 묶어 나가는 과정을 반복하면서 원하는 개수의 군집을 형성하는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거리를 정의하는 방법에 따라 최단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최장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</a:t>
            </a: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연결법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연결법</a:t>
            </a:r>
            <a:r>
              <a:rPr lang="ko-KR" altLang="en-US" dirty="0" smtClean="0"/>
              <a:t> 등으로 세분화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비계층적</a:t>
            </a:r>
            <a:r>
              <a:rPr lang="ko-KR" altLang="en-US" dirty="0"/>
              <a:t> </a:t>
            </a:r>
            <a:r>
              <a:rPr lang="ko-KR" altLang="en-US" dirty="0" smtClean="0"/>
              <a:t>군집 분석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데이터를 군집으로 나눌 수 있는 모든 방법을 생각한 후 가장 최적화된 군집을 형성하는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K-</a:t>
            </a:r>
            <a:r>
              <a:rPr lang="ko-KR" altLang="en-US" dirty="0" smtClean="0"/>
              <a:t>중심 군집이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04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군집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1761893"/>
            <a:ext cx="5268280" cy="50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빅데이터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1140544"/>
            <a:ext cx="9091010" cy="5543705"/>
          </a:xfrm>
        </p:spPr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연관 분석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간의 발생 빈도를 분석하여 그 속에 숨겨진 연관 규칙</a:t>
            </a:r>
            <a:r>
              <a:rPr lang="en-US" altLang="ko-KR" dirty="0" smtClean="0"/>
              <a:t>(association rule)</a:t>
            </a:r>
            <a:r>
              <a:rPr lang="ko-KR" altLang="en-US" dirty="0" smtClean="0"/>
              <a:t>을 파악하는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연관 규칙을 평가하기 위해 지지도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신뢰도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향상도 지표를 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상품이나 서비스 간의 연관 관계를 분석하여 마케팅에 주로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장바구니 분석</a:t>
            </a:r>
            <a:r>
              <a:rPr lang="en-US" altLang="ko-KR" dirty="0" smtClean="0"/>
              <a:t>(market basket analysis)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동시 구매가 자주 발생하는 상품들을 파악하여 해당 상품들을 묶음으로 판매하거나 인접한 진열대에 두어 매출을 올림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Apriori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알고리즘이 </a:t>
            </a:r>
            <a:r>
              <a:rPr lang="ko-KR" altLang="en-US" dirty="0" err="1" smtClean="0"/>
              <a:t>대표적임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3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분석 기술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대표적인 분석 기법 </a:t>
            </a:r>
            <a:r>
              <a:rPr lang="en-US" altLang="ko-KR" dirty="0"/>
              <a:t>: </a:t>
            </a:r>
            <a:r>
              <a:rPr lang="ko-KR" altLang="en-US" dirty="0" smtClean="0"/>
              <a:t>연관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1673805"/>
            <a:ext cx="5762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30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998730"/>
            <a:ext cx="8892480" cy="585927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dirty="0" smtClean="0"/>
              <a:t>데이터 과학의 적용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게임 회사에서 </a:t>
            </a:r>
            <a:r>
              <a:rPr lang="ko-KR" altLang="en-US" dirty="0" smtClean="0">
                <a:solidFill>
                  <a:srgbClr val="C00000"/>
                </a:solidFill>
              </a:rPr>
              <a:t>동시 </a:t>
            </a:r>
            <a:r>
              <a:rPr lang="ko-KR" altLang="en-US" dirty="0" err="1" smtClean="0">
                <a:solidFill>
                  <a:srgbClr val="C00000"/>
                </a:solidFill>
              </a:rPr>
              <a:t>접속자</a:t>
            </a:r>
            <a:r>
              <a:rPr lang="ko-KR" altLang="en-US" dirty="0" smtClean="0">
                <a:solidFill>
                  <a:srgbClr val="C00000"/>
                </a:solidFill>
              </a:rPr>
              <a:t> 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아이템 구매 정보</a:t>
            </a:r>
            <a:r>
              <a:rPr lang="ko-KR" altLang="en-US" dirty="0" smtClean="0"/>
              <a:t> 등을 분석하여 </a:t>
            </a:r>
            <a:r>
              <a:rPr lang="ko-KR" altLang="en-US" u="sng" dirty="0" smtClean="0">
                <a:solidFill>
                  <a:srgbClr val="C00000"/>
                </a:solidFill>
              </a:rPr>
              <a:t>마케팅과 </a:t>
            </a:r>
            <a:r>
              <a:rPr lang="en-US" altLang="ko-KR" u="sng" dirty="0" smtClean="0">
                <a:solidFill>
                  <a:srgbClr val="C00000"/>
                </a:solidFill>
              </a:rPr>
              <a:t/>
            </a:r>
            <a:br>
              <a:rPr lang="en-US" altLang="ko-KR" u="sng" dirty="0" smtClean="0">
                <a:solidFill>
                  <a:srgbClr val="C00000"/>
                </a:solidFill>
              </a:rPr>
            </a:br>
            <a:r>
              <a:rPr lang="ko-KR" altLang="en-US" u="sng" dirty="0" smtClean="0">
                <a:solidFill>
                  <a:srgbClr val="C00000"/>
                </a:solidFill>
              </a:rPr>
              <a:t>새로운 게임 개발에 활용</a:t>
            </a:r>
            <a:endParaRPr lang="en-US" altLang="ko-KR" u="sng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선거 전략을 세우고 당선자를 예측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 등의 데이터를 분석하여 경기 결과를 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8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DIKW(Data-Information-Knowledge-Wisdom) </a:t>
            </a:r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</a:t>
            </a:r>
            <a:r>
              <a:rPr lang="en-US" altLang="ko-KR" dirty="0" smtClean="0"/>
              <a:t>(data)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관찰하거나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측정하여 수집한 사실이나 값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출판사에서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매달 책의 </a:t>
            </a:r>
            <a:r>
              <a:rPr lang="ko-KR" altLang="en-US" dirty="0" smtClean="0"/>
              <a:t>판매량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</a:t>
            </a:r>
            <a:r>
              <a:rPr lang="en-US" altLang="ko-KR" dirty="0" smtClean="0"/>
              <a:t>(information)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상황에 대한 이해를 바탕으로 데이터를 목적에 맞게 가공한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연간 분기별 책 판매량의 합계를 계산한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18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88740"/>
            <a:ext cx="859500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DIKW(Data-Information-Knowledge-Wisdom) </a:t>
            </a:r>
            <a:r>
              <a:rPr lang="ko-KR" altLang="en-US" dirty="0" smtClean="0"/>
              <a:t>계층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지식</a:t>
            </a:r>
            <a:r>
              <a:rPr lang="en-US" altLang="ko-KR" dirty="0" smtClean="0"/>
              <a:t>(knowledge)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규칙이나 패턴을 통해 찾아낸 의미 있고 유용한 정보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연간 분기별 책 판매량을 분석하여 </a:t>
            </a:r>
            <a:r>
              <a:rPr lang="en-US" altLang="ko-KR" dirty="0"/>
              <a:t>3</a:t>
            </a:r>
            <a:r>
              <a:rPr lang="ko-KR" altLang="en-US" dirty="0" smtClean="0"/>
              <a:t>분기에 책의 판매량이 증가하는 </a:t>
            </a:r>
            <a:r>
              <a:rPr lang="en-US" altLang="ko-KR" dirty="0" smtClean="0"/>
              <a:t>          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규칙과 그 원인을 찾아낸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지혜</a:t>
            </a:r>
            <a:r>
              <a:rPr lang="en-US" altLang="ko-KR" dirty="0" smtClean="0"/>
              <a:t>(wisdom)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지식에 통찰력을 더해 새롭고 창의적인 아이디어를 도출한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찾아낸 지식을 토대로 내년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분기에 새로 출간할 책의 콘텐츠를 기획하고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적합한 홍보 전략을 세우는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3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DIKW </a:t>
            </a:r>
            <a:r>
              <a:rPr lang="ko-KR" altLang="en-US" dirty="0" smtClean="0"/>
              <a:t>계층 구조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105025"/>
            <a:ext cx="7867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과학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16505" y="1080650"/>
            <a:ext cx="900005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과학의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컴퓨터 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 분야에 대한 이해를 필요로 하는 복합적인 기술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38890"/>
            <a:ext cx="3989763" cy="43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1637</Words>
  <Application>Microsoft Office PowerPoint</Application>
  <PresentationFormat>화면 슬라이드 쇼(4:3)</PresentationFormat>
  <Paragraphs>295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 과학</vt:lpstr>
      <vt:lpstr>01 데이터 과학</vt:lpstr>
      <vt:lpstr>01 데이터 과학</vt:lpstr>
      <vt:lpstr>01 데이터 과학</vt:lpstr>
      <vt:lpstr>01 데이터 과학</vt:lpstr>
      <vt:lpstr>01 데이터 과학</vt:lpstr>
      <vt:lpstr>01 데이터 과학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02 빅데이터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03 빅데이터 저장 기술 : NoSQL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04 빅데이터 분석 기술 : 데이터 마이닝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406</cp:revision>
  <dcterms:created xsi:type="dcterms:W3CDTF">2012-07-23T02:34:37Z</dcterms:created>
  <dcterms:modified xsi:type="dcterms:W3CDTF">2021-06-02T15:45:36Z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