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7"/>
  </p:notesMasterIdLst>
  <p:handoutMasterIdLst>
    <p:handoutMasterId r:id="rId78"/>
  </p:handoutMasterIdLst>
  <p:sldIdLst>
    <p:sldId id="330" r:id="rId2"/>
    <p:sldId id="331" r:id="rId3"/>
    <p:sldId id="358" r:id="rId4"/>
    <p:sldId id="359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8" r:id="rId17"/>
    <p:sldId id="407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3" r:id="rId51"/>
    <p:sldId id="444" r:id="rId52"/>
    <p:sldId id="445" r:id="rId53"/>
    <p:sldId id="446" r:id="rId54"/>
    <p:sldId id="447" r:id="rId55"/>
    <p:sldId id="448" r:id="rId56"/>
    <p:sldId id="449" r:id="rId57"/>
    <p:sldId id="450" r:id="rId58"/>
    <p:sldId id="451" r:id="rId59"/>
    <p:sldId id="452" r:id="rId60"/>
    <p:sldId id="453" r:id="rId61"/>
    <p:sldId id="454" r:id="rId62"/>
    <p:sldId id="455" r:id="rId63"/>
    <p:sldId id="456" r:id="rId64"/>
    <p:sldId id="457" r:id="rId65"/>
    <p:sldId id="458" r:id="rId66"/>
    <p:sldId id="459" r:id="rId67"/>
    <p:sldId id="460" r:id="rId68"/>
    <p:sldId id="461" r:id="rId69"/>
    <p:sldId id="462" r:id="rId70"/>
    <p:sldId id="463" r:id="rId71"/>
    <p:sldId id="464" r:id="rId72"/>
    <p:sldId id="465" r:id="rId73"/>
    <p:sldId id="466" r:id="rId74"/>
    <p:sldId id="467" r:id="rId75"/>
    <p:sldId id="258" r:id="rId7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9" autoAdjust="0"/>
    <p:restoredTop sz="88265" autoAdjust="0"/>
  </p:normalViewPr>
  <p:slideViewPr>
    <p:cSldViewPr>
      <p:cViewPr varScale="1">
        <p:scale>
          <a:sx n="78" d="100"/>
          <a:sy n="78" d="100"/>
        </p:scale>
        <p:origin x="14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t>2017-03-27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2017-03-27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2017-03-27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2" r:id="rId3"/>
    <p:sldLayoutId id="2147483681" r:id="rId4"/>
    <p:sldLayoutId id="214748368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5894562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spc="-3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1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1</a:t>
            </a:r>
          </a:p>
          <a:p>
            <a:pPr lvl="0"/>
            <a:r>
              <a:rPr lang="ko-KR" altLang="en-US" sz="32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분산 및 다중</a:t>
            </a:r>
            <a:r>
              <a:rPr lang="en-US" altLang="ko-KR" sz="32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32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병렬</a:t>
            </a:r>
            <a:r>
              <a:rPr lang="en-US" altLang="ko-KR" sz="32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32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처리 시스템</a:t>
            </a:r>
            <a:endParaRPr lang="ko-KR" altLang="en-US" sz="32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분산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시스템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네트워크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다중 처리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운영체제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네트워크의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링</a:t>
            </a:r>
            <a:r>
              <a:rPr lang="en-US" altLang="ko-KR" baseline="30000" dirty="0"/>
              <a:t>ring</a:t>
            </a:r>
            <a:r>
              <a:rPr lang="ko-KR" altLang="en-US" dirty="0" smtClean="0"/>
              <a:t>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/>
              <a:t>노드를</a:t>
            </a:r>
            <a:r>
              <a:rPr lang="ko-KR" altLang="en-US" dirty="0"/>
              <a:t> 정확히 다른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개와 연결하는 </a:t>
            </a:r>
            <a:r>
              <a:rPr lang="ko-KR" altLang="en-US" dirty="0" smtClean="0"/>
              <a:t>방법</a:t>
            </a:r>
            <a:endParaRPr lang="ko-KR" altLang="en-US" dirty="0"/>
          </a:p>
          <a:p>
            <a:pPr lvl="1"/>
            <a:r>
              <a:rPr lang="ko-KR" altLang="en-US" dirty="0" smtClean="0"/>
              <a:t>메시지 전달 </a:t>
            </a:r>
            <a:r>
              <a:rPr lang="ko-KR" altLang="en-US" dirty="0"/>
              <a:t>방향을 </a:t>
            </a:r>
            <a:r>
              <a:rPr lang="ko-KR" altLang="en-US" dirty="0" err="1"/>
              <a:t>단방향</a:t>
            </a:r>
            <a:r>
              <a:rPr lang="ko-KR" altLang="en-US" dirty="0"/>
              <a:t> 또는 양방향으로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단방향</a:t>
            </a:r>
            <a:r>
              <a:rPr lang="ko-KR" altLang="en-US" dirty="0" smtClean="0"/>
              <a:t> </a:t>
            </a:r>
            <a:r>
              <a:rPr lang="ko-KR" altLang="en-US" dirty="0"/>
              <a:t>구조는 한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ko-KR" altLang="en-US" dirty="0"/>
              <a:t>한쪽 이웃 </a:t>
            </a:r>
            <a:r>
              <a:rPr lang="ko-KR" altLang="en-US" dirty="0" err="1"/>
              <a:t>노드에만</a:t>
            </a:r>
            <a:r>
              <a:rPr lang="ko-KR" altLang="en-US" dirty="0"/>
              <a:t>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, </a:t>
            </a:r>
            <a:r>
              <a:rPr lang="ko-KR" altLang="en-US" dirty="0"/>
              <a:t>양방향 구조는 한 </a:t>
            </a:r>
            <a:r>
              <a:rPr lang="ko-KR" altLang="en-US" dirty="0" err="1"/>
              <a:t>노드가</a:t>
            </a:r>
            <a:r>
              <a:rPr lang="ko-KR" altLang="en-US" dirty="0"/>
              <a:t> 양쪽 </a:t>
            </a:r>
            <a:r>
              <a:rPr lang="ko-KR" altLang="en-US" dirty="0" err="1"/>
              <a:t>노드</a:t>
            </a:r>
            <a:r>
              <a:rPr lang="ko-KR" altLang="en-US" dirty="0"/>
              <a:t> 모두에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단방향</a:t>
            </a:r>
            <a:r>
              <a:rPr lang="ko-KR" altLang="en-US" dirty="0" smtClean="0"/>
              <a:t> </a:t>
            </a:r>
            <a:r>
              <a:rPr lang="ko-KR" altLang="en-US" dirty="0"/>
              <a:t>구조에서는 한 </a:t>
            </a:r>
            <a:r>
              <a:rPr lang="ko-KR" altLang="en-US" dirty="0" err="1"/>
              <a:t>노드나</a:t>
            </a:r>
            <a:r>
              <a:rPr lang="ko-KR" altLang="en-US" dirty="0"/>
              <a:t> 링크가 고장 나면 </a:t>
            </a:r>
            <a:r>
              <a:rPr lang="ko-KR" altLang="en-US" dirty="0" smtClean="0"/>
              <a:t>네트워크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양방향 </a:t>
            </a:r>
            <a:r>
              <a:rPr lang="ko-KR" altLang="en-US" dirty="0"/>
              <a:t>구조에서는 연결이 </a:t>
            </a:r>
            <a:r>
              <a:rPr lang="en-US" altLang="ko-KR" dirty="0"/>
              <a:t>2</a:t>
            </a:r>
            <a:r>
              <a:rPr lang="ko-KR" altLang="en-US" dirty="0"/>
              <a:t>개 고장이 나면 </a:t>
            </a:r>
            <a:r>
              <a:rPr lang="ko-KR" altLang="en-US" dirty="0" smtClean="0"/>
              <a:t>네트워크 분할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비용이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수에 비례</a:t>
            </a:r>
            <a:r>
              <a:rPr lang="en-US" altLang="ko-KR" dirty="0" smtClean="0"/>
              <a:t>, </a:t>
            </a:r>
            <a:r>
              <a:rPr lang="ko-KR" altLang="en-US" dirty="0"/>
              <a:t>메시지가 링을 순환할 때 통신 </a:t>
            </a:r>
            <a:r>
              <a:rPr lang="ko-KR" altLang="en-US" dirty="0" smtClean="0"/>
              <a:t>비용 증가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52" y="3313643"/>
            <a:ext cx="3465385" cy="340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4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네트워크의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버스</a:t>
            </a:r>
            <a:r>
              <a:rPr lang="en-US" altLang="ko-KR" baseline="30000" dirty="0"/>
              <a:t>bus</a:t>
            </a:r>
            <a:r>
              <a:rPr lang="ko-KR" altLang="en-US" dirty="0" smtClean="0"/>
              <a:t>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 smtClean="0"/>
              <a:t>연결 </a:t>
            </a:r>
            <a:r>
              <a:rPr lang="ko-KR" altLang="en-US" dirty="0"/>
              <a:t>버스</a:t>
            </a:r>
            <a:r>
              <a:rPr lang="en-US" altLang="ko-KR" dirty="0"/>
              <a:t>(</a:t>
            </a:r>
            <a:r>
              <a:rPr lang="ko-KR" altLang="en-US" dirty="0"/>
              <a:t>중앙의 통신회선</a:t>
            </a:r>
            <a:r>
              <a:rPr lang="en-US" altLang="ko-KR" dirty="0"/>
              <a:t>) </a:t>
            </a:r>
            <a:r>
              <a:rPr lang="ko-KR" altLang="en-US" dirty="0"/>
              <a:t>하나에 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연결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네트워크의 </a:t>
            </a:r>
            <a:r>
              <a:rPr lang="ko-KR" altLang="en-US" dirty="0"/>
              <a:t>기본 비용은 </a:t>
            </a:r>
            <a:r>
              <a:rPr lang="ko-KR" altLang="en-US" dirty="0" err="1"/>
              <a:t>노드</a:t>
            </a:r>
            <a:r>
              <a:rPr lang="ko-KR" altLang="en-US" dirty="0"/>
              <a:t> 수에 </a:t>
            </a:r>
            <a:r>
              <a:rPr lang="ko-KR" altLang="en-US" dirty="0" smtClean="0"/>
              <a:t>비례</a:t>
            </a:r>
            <a:r>
              <a:rPr lang="en-US" altLang="ko-KR" dirty="0" smtClean="0"/>
              <a:t>, </a:t>
            </a:r>
            <a:r>
              <a:rPr lang="ko-KR" altLang="en-US" dirty="0"/>
              <a:t>버스를 공유하여 </a:t>
            </a:r>
            <a:r>
              <a:rPr lang="ko-KR" altLang="en-US" dirty="0" smtClean="0"/>
              <a:t>경제적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링크가 </a:t>
            </a:r>
            <a:r>
              <a:rPr lang="ko-KR" altLang="en-US" dirty="0"/>
              <a:t>고장 나면 </a:t>
            </a:r>
            <a:r>
              <a:rPr lang="ko-KR" altLang="en-US" dirty="0" smtClean="0"/>
              <a:t>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간의 </a:t>
            </a:r>
            <a:r>
              <a:rPr lang="ko-KR" altLang="en-US" dirty="0" smtClean="0"/>
              <a:t>통신 불가능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/>
              <a:t>노드의</a:t>
            </a:r>
            <a:r>
              <a:rPr lang="ko-KR" altLang="en-US" dirty="0"/>
              <a:t> 고장이 나머지 </a:t>
            </a:r>
            <a:r>
              <a:rPr lang="ko-KR" altLang="en-US" dirty="0" err="1"/>
              <a:t>노드</a:t>
            </a:r>
            <a:r>
              <a:rPr lang="ko-KR" altLang="en-US" dirty="0"/>
              <a:t> 간 통신에는 </a:t>
            </a:r>
            <a:r>
              <a:rPr lang="ko-KR" altLang="en-US" dirty="0" smtClean="0"/>
              <a:t>영향 주지 </a:t>
            </a:r>
            <a:r>
              <a:rPr lang="ko-KR" altLang="en-US" dirty="0"/>
              <a:t>않아 </a:t>
            </a:r>
            <a:r>
              <a:rPr lang="ko-KR" altLang="en-US" dirty="0" smtClean="0"/>
              <a:t>신뢰성 </a:t>
            </a:r>
            <a:r>
              <a:rPr lang="ko-KR" altLang="en-US" dirty="0"/>
              <a:t>높고</a:t>
            </a:r>
            <a:r>
              <a:rPr lang="en-US" altLang="ko-KR" dirty="0"/>
              <a:t>, </a:t>
            </a:r>
            <a:r>
              <a:rPr lang="ko-KR" altLang="en-US" dirty="0" err="1"/>
              <a:t>노드의</a:t>
            </a:r>
            <a:r>
              <a:rPr lang="ko-KR" altLang="en-US" dirty="0"/>
              <a:t> 추가</a:t>
            </a:r>
            <a:r>
              <a:rPr lang="en-US" altLang="ko-KR" dirty="0"/>
              <a:t>·</a:t>
            </a:r>
            <a:r>
              <a:rPr lang="ko-KR" altLang="en-US" dirty="0"/>
              <a:t>변경</a:t>
            </a:r>
            <a:r>
              <a:rPr lang="en-US" altLang="ko-KR" dirty="0"/>
              <a:t>·</a:t>
            </a:r>
            <a:r>
              <a:rPr lang="ko-KR" altLang="en-US" dirty="0"/>
              <a:t>제거 등이 비교적 쉬워 </a:t>
            </a:r>
            <a:r>
              <a:rPr lang="ko-KR" altLang="en-US" dirty="0" err="1" smtClean="0"/>
              <a:t>확장성</a:t>
            </a:r>
            <a:r>
              <a:rPr lang="ko-KR" altLang="en-US" dirty="0" smtClean="0"/>
              <a:t>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버스에 </a:t>
            </a:r>
            <a:r>
              <a:rPr lang="ko-KR" altLang="en-US" dirty="0"/>
              <a:t>장애가 발생하면 네트워크 전체에 영향을 미친다는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248980"/>
            <a:ext cx="7210650" cy="31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9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원격 프로시저 호출</a:t>
            </a:r>
            <a:r>
              <a:rPr lang="en-US" altLang="ko-KR" baseline="30000" dirty="0"/>
              <a:t>RPC, Remote Procedure Call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원격 프로시저 호출의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</a:t>
            </a:r>
            <a:r>
              <a:rPr lang="ko-KR" altLang="en-US" dirty="0"/>
              <a:t>시스템과 단일 시스템의 가장 큰 차이는 프로세스 간 통신이다</a:t>
            </a:r>
            <a:r>
              <a:rPr lang="en-US" altLang="ko-KR" dirty="0"/>
              <a:t>. </a:t>
            </a:r>
            <a:r>
              <a:rPr lang="ko-KR" altLang="en-US" dirty="0"/>
              <a:t>단일 시스템에서 </a:t>
            </a:r>
            <a:r>
              <a:rPr lang="ko-KR" altLang="en-US" dirty="0" smtClean="0"/>
              <a:t>프로세스들은 </a:t>
            </a:r>
            <a:r>
              <a:rPr lang="ko-KR" altLang="en-US" dirty="0"/>
              <a:t>공유 메모리로 </a:t>
            </a:r>
            <a:r>
              <a:rPr lang="ko-KR" altLang="en-US" dirty="0" err="1"/>
              <a:t>입출력하여</a:t>
            </a:r>
            <a:r>
              <a:rPr lang="ko-KR" altLang="en-US" dirty="0"/>
              <a:t> 서로 </a:t>
            </a:r>
            <a:r>
              <a:rPr lang="ko-KR" altLang="en-US" dirty="0" smtClean="0"/>
              <a:t>통신 가능하나</a:t>
            </a:r>
            <a:r>
              <a:rPr lang="en-US" altLang="ko-KR" dirty="0" smtClean="0"/>
              <a:t>, </a:t>
            </a:r>
            <a:r>
              <a:rPr lang="ko-KR" altLang="en-US" dirty="0"/>
              <a:t>분산 시스템은 공유 </a:t>
            </a:r>
            <a:r>
              <a:rPr lang="ko-KR" altLang="en-US" dirty="0" smtClean="0"/>
              <a:t>메모리 없음</a:t>
            </a:r>
            <a:endParaRPr lang="ko-KR" altLang="en-US" dirty="0"/>
          </a:p>
          <a:p>
            <a:pPr lvl="1"/>
            <a:r>
              <a:rPr lang="ko-KR" altLang="en-US" dirty="0" smtClean="0"/>
              <a:t>분산 </a:t>
            </a:r>
            <a:r>
              <a:rPr lang="ko-KR" altLang="en-US" dirty="0"/>
              <a:t>시스템에서 프로세스 간 통신은 클라이언트와 서버의 요청</a:t>
            </a:r>
            <a:r>
              <a:rPr lang="en-US" altLang="ko-KR" dirty="0"/>
              <a:t>·</a:t>
            </a:r>
            <a:r>
              <a:rPr lang="ko-KR" altLang="en-US" dirty="0"/>
              <a:t>응답 형태로 </a:t>
            </a:r>
            <a:r>
              <a:rPr lang="ko-KR" altLang="en-US" dirty="0" smtClean="0"/>
              <a:t>구현하는 대표적인 예</a:t>
            </a:r>
            <a:endParaRPr lang="en-US" altLang="ko-KR" dirty="0"/>
          </a:p>
          <a:p>
            <a:pPr lvl="1"/>
            <a:r>
              <a:rPr lang="en-US" altLang="ko-KR" dirty="0" err="1" smtClean="0"/>
              <a:t>Birrell</a:t>
            </a:r>
            <a:r>
              <a:rPr lang="ko-KR" altLang="en-US" dirty="0"/>
              <a:t>과 </a:t>
            </a:r>
            <a:r>
              <a:rPr lang="en-US" altLang="ko-KR" dirty="0" smtClean="0"/>
              <a:t>Nelson</a:t>
            </a:r>
            <a:r>
              <a:rPr lang="ko-KR" altLang="en-US" dirty="0"/>
              <a:t>이 </a:t>
            </a:r>
            <a:r>
              <a:rPr lang="ko-KR" altLang="en-US" dirty="0" smtClean="0"/>
              <a:t>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컴퓨터에서 </a:t>
            </a:r>
            <a:r>
              <a:rPr lang="ko-KR" altLang="en-US" dirty="0"/>
              <a:t>실행하는 프로세스를 다른 컴퓨터에서 실행하는 프로세스의 프로시저</a:t>
            </a:r>
            <a:r>
              <a:rPr lang="en-US" altLang="ko-KR" dirty="0"/>
              <a:t>(</a:t>
            </a:r>
            <a:r>
              <a:rPr lang="ko-KR" altLang="en-US" dirty="0"/>
              <a:t>또는 함수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가 호출할 수 있게 하는 것으로</a:t>
            </a:r>
            <a:r>
              <a:rPr lang="en-US" altLang="ko-KR" dirty="0"/>
              <a:t>,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모델을 전제로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클라이언트와 </a:t>
            </a:r>
            <a:r>
              <a:rPr lang="ko-KR" altLang="en-US" dirty="0"/>
              <a:t>서버 </a:t>
            </a:r>
            <a:r>
              <a:rPr lang="ko-KR" altLang="en-US" dirty="0" smtClean="0"/>
              <a:t>사이에 </a:t>
            </a:r>
            <a:r>
              <a:rPr lang="ko-KR" altLang="en-US" dirty="0"/>
              <a:t>프로시저를 호출하는 프로그램을 허용하여 지역 프로시저를 호출해서 지역적으로 </a:t>
            </a:r>
            <a:r>
              <a:rPr lang="ko-KR" altLang="en-US" dirty="0" smtClean="0"/>
              <a:t>분산된 </a:t>
            </a:r>
            <a:r>
              <a:rPr lang="ko-KR" altLang="en-US" dirty="0"/>
              <a:t>원격 </a:t>
            </a:r>
            <a:r>
              <a:rPr lang="ko-KR" altLang="en-US" dirty="0" smtClean="0"/>
              <a:t>프로시저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클라이언트에 </a:t>
            </a:r>
            <a:r>
              <a:rPr lang="ko-KR" altLang="en-US" dirty="0"/>
              <a:t>있는 프로세스가 서버에 있는 프로시저를 </a:t>
            </a:r>
            <a:r>
              <a:rPr lang="ko-KR" altLang="en-US" dirty="0" smtClean="0"/>
              <a:t>호출하면 </a:t>
            </a:r>
            <a:r>
              <a:rPr lang="ko-KR" altLang="en-US" dirty="0"/>
              <a:t>클라이언트에 있는 프로세스는 중단하고 서버에 있는 호출된 </a:t>
            </a:r>
            <a:r>
              <a:rPr lang="ko-KR" altLang="en-US" dirty="0" smtClean="0"/>
              <a:t>프로시저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</a:t>
            </a:r>
            <a:r>
              <a:rPr lang="ko-KR" altLang="en-US" dirty="0"/>
              <a:t>반환 값이 </a:t>
            </a:r>
            <a:r>
              <a:rPr lang="ko-KR" altLang="en-US" dirty="0" smtClean="0"/>
              <a:t>네트워크 </a:t>
            </a:r>
            <a:r>
              <a:rPr lang="ko-KR" altLang="en-US" dirty="0"/>
              <a:t>이용하여 클라이언트로 </a:t>
            </a:r>
            <a:r>
              <a:rPr lang="ko-KR" altLang="en-US" dirty="0" smtClean="0"/>
              <a:t>전송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215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원격 프로시저 호출</a:t>
            </a:r>
            <a:r>
              <a:rPr lang="en-US" altLang="ko-KR" baseline="30000" dirty="0"/>
              <a:t>RPC, Remote Procedure Call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일반적인 </a:t>
            </a:r>
            <a:r>
              <a:rPr lang="en-US" altLang="ko-KR" dirty="0"/>
              <a:t>RPC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요청과 </a:t>
            </a:r>
            <a:r>
              <a:rPr lang="ko-KR" altLang="en-US" dirty="0"/>
              <a:t>응답 </a:t>
            </a:r>
            <a:r>
              <a:rPr lang="ko-KR" altLang="en-US" dirty="0" smtClean="0"/>
              <a:t>관계 </a:t>
            </a:r>
            <a:r>
              <a:rPr lang="ko-KR" altLang="en-US" dirty="0"/>
              <a:t>일대일</a:t>
            </a:r>
            <a:r>
              <a:rPr lang="en-US" altLang="ko-KR" dirty="0"/>
              <a:t>(1:1</a:t>
            </a:r>
            <a:r>
              <a:rPr lang="en-US" altLang="ko-KR" dirty="0" smtClean="0"/>
              <a:t>))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호출 프로그램과 피호출 프로그램이 </a:t>
            </a:r>
            <a:r>
              <a:rPr lang="ko-KR" altLang="en-US" dirty="0" smtClean="0"/>
              <a:t>데이터 공유하여 </a:t>
            </a:r>
            <a:r>
              <a:rPr lang="ko-KR" altLang="en-US" dirty="0" err="1"/>
              <a:t>호출자와</a:t>
            </a:r>
            <a:r>
              <a:rPr lang="ko-KR" altLang="en-US" dirty="0"/>
              <a:t> 피호출자 사이의 </a:t>
            </a:r>
            <a:r>
              <a:rPr lang="ko-KR" altLang="en-US" dirty="0" smtClean="0"/>
              <a:t>정보 인자로 전달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원격지 </a:t>
            </a:r>
            <a:r>
              <a:rPr lang="ko-KR" altLang="en-US" dirty="0"/>
              <a:t>컴퓨터의 프로그램을 호출할 때 클라이언트에 필요한 </a:t>
            </a:r>
            <a:r>
              <a:rPr lang="ko-KR" altLang="en-US" dirty="0" smtClean="0"/>
              <a:t>데이터가 </a:t>
            </a:r>
            <a:r>
              <a:rPr lang="ko-KR" altLang="en-US" dirty="0"/>
              <a:t>원격지에 있다면 프로시저 호출 </a:t>
            </a:r>
            <a:r>
              <a:rPr lang="ko-KR" altLang="en-US" dirty="0" smtClean="0"/>
              <a:t>방법 사용 가능</a:t>
            </a:r>
            <a:endParaRPr lang="ko-KR" altLang="en-US" dirty="0"/>
          </a:p>
          <a:p>
            <a:pPr lvl="3"/>
            <a:r>
              <a:rPr lang="ko-KR" altLang="en-US" dirty="0" err="1"/>
              <a:t>스터브</a:t>
            </a:r>
            <a:r>
              <a:rPr lang="en-US" altLang="ko-KR" baseline="30000" dirty="0" smtClean="0"/>
              <a:t>stub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전송 </a:t>
            </a:r>
            <a:r>
              <a:rPr lang="ko-KR" altLang="en-US" dirty="0"/>
              <a:t>데이터를 </a:t>
            </a:r>
            <a:r>
              <a:rPr lang="ko-KR" altLang="en-US" dirty="0" smtClean="0"/>
              <a:t>준비하고 수신 </a:t>
            </a:r>
            <a:r>
              <a:rPr lang="ko-KR" altLang="en-US" dirty="0"/>
              <a:t>데이터를 변환해서 올바르게 해석할 수 있도록 지원하여 처리 결과를 교환하는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RPC</a:t>
            </a:r>
            <a:r>
              <a:rPr lang="ko-KR" altLang="en-US" dirty="0"/>
              <a:t>나 지역 호출이 같도록 만드는데</a:t>
            </a:r>
            <a:r>
              <a:rPr lang="en-US" altLang="ko-KR" dirty="0"/>
              <a:t>, </a:t>
            </a:r>
            <a:r>
              <a:rPr lang="ko-KR" altLang="en-US" dirty="0"/>
              <a:t>클라이언트 </a:t>
            </a:r>
            <a:r>
              <a:rPr lang="ko-KR" altLang="en-US" dirty="0" err="1" smtClean="0"/>
              <a:t>스터브와</a:t>
            </a:r>
            <a:r>
              <a:rPr lang="ko-KR" altLang="en-US" dirty="0" smtClean="0"/>
              <a:t> 서버 </a:t>
            </a:r>
            <a:r>
              <a:rPr lang="ko-KR" altLang="en-US" dirty="0" err="1"/>
              <a:t>스터브로</a:t>
            </a:r>
            <a:r>
              <a:rPr lang="ko-KR" altLang="en-US" dirty="0"/>
              <a:t>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스터브</a:t>
            </a:r>
            <a:r>
              <a:rPr lang="ko-KR" altLang="en-US" dirty="0" smtClean="0"/>
              <a:t> </a:t>
            </a:r>
            <a:r>
              <a:rPr lang="ko-KR" altLang="en-US" dirty="0"/>
              <a:t>프로그램은 데이터를 전송하려고 다양한 </a:t>
            </a:r>
            <a:r>
              <a:rPr lang="ko-KR" altLang="en-US" dirty="0" smtClean="0"/>
              <a:t>형태의 데이터로 </a:t>
            </a:r>
            <a:r>
              <a:rPr lang="ko-KR" altLang="en-US" dirty="0"/>
              <a:t>서로 변환하는 </a:t>
            </a:r>
            <a:r>
              <a:rPr lang="ko-KR" altLang="en-US" dirty="0" smtClean="0"/>
              <a:t>기능 수행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5" y="1133745"/>
            <a:ext cx="7695855" cy="28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7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원격 프로시저 호출</a:t>
            </a:r>
            <a:r>
              <a:rPr lang="en-US" altLang="ko-KR" baseline="30000" dirty="0"/>
              <a:t>RPC, Remote Procedure Call</a:t>
            </a:r>
            <a:endParaRPr lang="ko-KR" altLang="en-US" baseline="30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RPC </a:t>
            </a:r>
            <a:r>
              <a:rPr lang="ko-KR" altLang="en-US" dirty="0" smtClean="0"/>
              <a:t>동작 과정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73"/>
          <a:stretch/>
        </p:blipFill>
        <p:spPr>
          <a:xfrm>
            <a:off x="2186735" y="593685"/>
            <a:ext cx="5895655" cy="249907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71"/>
          <a:stretch/>
        </p:blipFill>
        <p:spPr>
          <a:xfrm>
            <a:off x="1331640" y="3092762"/>
            <a:ext cx="6615735" cy="36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0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분산 시스템의 구조와 구축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 시스템의 </a:t>
            </a:r>
            <a:r>
              <a:rPr lang="ko-KR" altLang="en-US" dirty="0" smtClean="0"/>
              <a:t>구조</a:t>
            </a:r>
            <a:endParaRPr lang="ko-KR" altLang="en-US" dirty="0"/>
          </a:p>
          <a:p>
            <a:pPr lvl="1"/>
            <a:r>
              <a:rPr lang="ko-KR" altLang="en-US" dirty="0" smtClean="0"/>
              <a:t>저렴한 </a:t>
            </a:r>
            <a:r>
              <a:rPr lang="ko-KR" altLang="en-US" dirty="0" err="1"/>
              <a:t>노드</a:t>
            </a:r>
            <a:r>
              <a:rPr lang="ko-KR" altLang="en-US" dirty="0"/>
              <a:t> 여러 개를 운영체제 하나가 제어할 수 있도록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강력한 </a:t>
            </a:r>
            <a:r>
              <a:rPr lang="ko-KR" altLang="en-US" dirty="0" smtClean="0"/>
              <a:t>시스템 구성</a:t>
            </a:r>
            <a:endParaRPr lang="en-US" altLang="ko-KR" dirty="0" smtClean="0"/>
          </a:p>
          <a:p>
            <a:pPr lvl="1"/>
            <a:r>
              <a:rPr lang="ko-KR" altLang="en-US" dirty="0"/>
              <a:t>네트워크로 연결된 여러 </a:t>
            </a:r>
            <a:r>
              <a:rPr lang="ko-KR" altLang="en-US" dirty="0" err="1"/>
              <a:t>노드에</a:t>
            </a:r>
            <a:r>
              <a:rPr lang="ko-KR" altLang="en-US" dirty="0"/>
              <a:t> 프로그램 하나를 분산하여 실행하면서 </a:t>
            </a:r>
            <a:r>
              <a:rPr lang="ko-KR" altLang="en-US" dirty="0" err="1"/>
              <a:t>마치하나의</a:t>
            </a:r>
            <a:r>
              <a:rPr lang="ko-KR" altLang="en-US" dirty="0"/>
              <a:t> 프로그램처럼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사용자가 자원 </a:t>
            </a:r>
            <a:r>
              <a:rPr lang="ko-KR" altLang="en-US" dirty="0"/>
              <a:t>공유하여 대규모 </a:t>
            </a:r>
            <a:r>
              <a:rPr lang="ko-KR" altLang="en-US" dirty="0" smtClean="0"/>
              <a:t>작업 지원하므로 </a:t>
            </a:r>
            <a:r>
              <a:rPr lang="ko-KR" altLang="en-US" dirty="0"/>
              <a:t>다양한 사용자에게 </a:t>
            </a:r>
            <a:r>
              <a:rPr lang="ko-KR" altLang="en-US" dirty="0" smtClean="0"/>
              <a:t>서비스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프로세서는 </a:t>
            </a:r>
            <a:r>
              <a:rPr lang="ko-KR" altLang="en-US" dirty="0"/>
              <a:t>초소형 프로세서부터 워크스테이션</a:t>
            </a:r>
            <a:r>
              <a:rPr lang="en-US" altLang="ko-KR" dirty="0"/>
              <a:t>, </a:t>
            </a:r>
            <a:r>
              <a:rPr lang="ko-KR" altLang="en-US" dirty="0"/>
              <a:t>소형컴퓨터</a:t>
            </a:r>
            <a:r>
              <a:rPr lang="en-US" altLang="ko-KR" dirty="0"/>
              <a:t>, </a:t>
            </a:r>
            <a:r>
              <a:rPr lang="ko-KR" altLang="en-US" dirty="0"/>
              <a:t>대형컴퓨터까지 </a:t>
            </a:r>
            <a:r>
              <a:rPr lang="ko-KR" altLang="en-US" dirty="0" smtClean="0"/>
              <a:t>다양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</a:t>
            </a:r>
            <a:r>
              <a:rPr lang="ko-KR" altLang="en-US" dirty="0"/>
              <a:t>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3248980"/>
            <a:ext cx="69151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분산 시스템의 구조와 구축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 시스템의 </a:t>
            </a:r>
            <a:r>
              <a:rPr lang="ko-KR" altLang="en-US" dirty="0" smtClean="0"/>
              <a:t>구축 목적</a:t>
            </a:r>
            <a:endParaRPr lang="ko-KR" altLang="en-US" dirty="0"/>
          </a:p>
          <a:p>
            <a:pPr lvl="1"/>
            <a:r>
              <a:rPr lang="ko-KR" altLang="en-US" dirty="0" smtClean="0"/>
              <a:t>자원 </a:t>
            </a:r>
            <a:r>
              <a:rPr lang="ko-KR" altLang="en-US" dirty="0"/>
              <a:t>공유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1"/>
            <a:r>
              <a:rPr lang="ko-KR" altLang="en-US" dirty="0"/>
              <a:t>연산 속도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lvl="1"/>
            <a:r>
              <a:rPr lang="ko-KR" altLang="en-US" dirty="0"/>
              <a:t>신뢰성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lvl="1"/>
            <a:r>
              <a:rPr lang="ko-KR" altLang="en-US" dirty="0"/>
              <a:t>통신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835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분산 시스템의 구조와 구축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 처리 시스템의 기본 목표</a:t>
            </a:r>
            <a:endParaRPr lang="en-US" altLang="ko-KR" dirty="0"/>
          </a:p>
          <a:p>
            <a:pPr lvl="1"/>
            <a:r>
              <a:rPr lang="ko-KR" altLang="en-US" dirty="0"/>
              <a:t>각종 자원의 투명성</a:t>
            </a:r>
            <a:r>
              <a:rPr lang="en-US" altLang="ko-KR" baseline="30000" dirty="0"/>
              <a:t>transparency</a:t>
            </a:r>
            <a:r>
              <a:rPr lang="ko-KR" altLang="en-US" baseline="30000" dirty="0"/>
              <a:t> </a:t>
            </a:r>
            <a:r>
              <a:rPr lang="ko-KR" altLang="en-US" dirty="0"/>
              <a:t>보장</a:t>
            </a:r>
          </a:p>
          <a:p>
            <a:pPr lvl="2"/>
            <a:r>
              <a:rPr lang="ko-KR" altLang="en-US" dirty="0"/>
              <a:t>투명성은 상호 연결된 컴퓨터를 사용자가 하나의 컴퓨터 시스템으로 인식할 수 있도록 분산을 감추어 사용자가 이 정보를 몰라도 작업을 수행할 수 있도록 지원하는 것</a:t>
            </a:r>
            <a:endParaRPr lang="en-US" altLang="ko-KR" dirty="0"/>
          </a:p>
          <a:p>
            <a:pPr lvl="2"/>
            <a:r>
              <a:rPr lang="ko-KR" altLang="en-US" dirty="0" smtClean="0"/>
              <a:t>액세스</a:t>
            </a:r>
            <a:r>
              <a:rPr lang="en-US" altLang="ko-KR" baseline="30000" dirty="0"/>
              <a:t>access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/>
              <a:t>: SQL </a:t>
            </a:r>
            <a:r>
              <a:rPr lang="ko-KR" altLang="en-US" dirty="0"/>
              <a:t>쿼리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ko-KR" altLang="en-US" dirty="0" err="1" smtClean="0"/>
              <a:t>내비게이션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/>
            <a:r>
              <a:rPr lang="ko-KR" altLang="en-US" dirty="0" smtClean="0"/>
              <a:t>위치</a:t>
            </a:r>
            <a:r>
              <a:rPr lang="en-US" altLang="ko-KR" baseline="30000" dirty="0"/>
              <a:t>location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ko-KR" altLang="en-US" dirty="0" err="1"/>
              <a:t>웹페이지</a:t>
            </a:r>
            <a:r>
              <a:rPr lang="en-US" altLang="ko-KR" dirty="0"/>
              <a:t>, </a:t>
            </a:r>
            <a:r>
              <a:rPr lang="en-US" altLang="ko-KR" dirty="0" err="1"/>
              <a:t>NFS</a:t>
            </a:r>
            <a:r>
              <a:rPr lang="en-US" altLang="ko-KR" baseline="30000" dirty="0" err="1"/>
              <a:t>Network</a:t>
            </a:r>
            <a:r>
              <a:rPr lang="en-US" altLang="ko-KR" baseline="30000" dirty="0"/>
              <a:t> File System</a:t>
            </a:r>
            <a:r>
              <a:rPr lang="en-US" altLang="ko-KR" dirty="0"/>
              <a:t>(</a:t>
            </a:r>
            <a:r>
              <a:rPr lang="ko-KR" altLang="en-US" dirty="0"/>
              <a:t>네트워크 파일 시스템</a:t>
            </a:r>
            <a:r>
              <a:rPr lang="en-US" altLang="ko-KR" dirty="0" smtClean="0"/>
              <a:t>))</a:t>
            </a:r>
            <a:endParaRPr lang="en-US" altLang="ko-KR" dirty="0"/>
          </a:p>
          <a:p>
            <a:pPr lvl="2"/>
            <a:r>
              <a:rPr lang="ko-KR" altLang="en-US" dirty="0" smtClean="0"/>
              <a:t>고장</a:t>
            </a:r>
            <a:r>
              <a:rPr lang="en-US" altLang="ko-KR" baseline="30000" dirty="0" smtClean="0"/>
              <a:t>failure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투명성</a:t>
            </a:r>
            <a:r>
              <a:rPr lang="en-US" altLang="ko-KR" dirty="0" smtClean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데이터베이스 관리 시스템</a:t>
            </a:r>
            <a:r>
              <a:rPr lang="en-US" altLang="ko-KR" baseline="30000" dirty="0"/>
              <a:t>database management </a:t>
            </a:r>
            <a:r>
              <a:rPr lang="en-US" altLang="ko-KR" baseline="30000" dirty="0" smtClean="0"/>
              <a:t>system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dirty="0" smtClean="0"/>
              <a:t>중복</a:t>
            </a:r>
            <a:r>
              <a:rPr lang="en-US" altLang="ko-KR" baseline="30000" dirty="0" smtClean="0"/>
              <a:t>replication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투명성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분산 </a:t>
            </a:r>
            <a:r>
              <a:rPr lang="en-US" altLang="ko-KR" dirty="0"/>
              <a:t>DBMS, </a:t>
            </a:r>
            <a:r>
              <a:rPr lang="ko-KR" altLang="en-US" dirty="0" err="1"/>
              <a:t>웹페이지</a:t>
            </a:r>
            <a:r>
              <a:rPr lang="ko-KR" altLang="en-US" dirty="0"/>
              <a:t> </a:t>
            </a:r>
            <a:r>
              <a:rPr lang="ko-KR" altLang="en-US" dirty="0" err="1"/>
              <a:t>미러링</a:t>
            </a:r>
            <a:r>
              <a:rPr lang="en-US" altLang="ko-KR" baseline="30000" dirty="0" smtClean="0"/>
              <a:t>mirroring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이동</a:t>
            </a:r>
            <a:r>
              <a:rPr lang="en-US" altLang="ko-KR" baseline="30000" dirty="0" smtClean="0"/>
              <a:t>migration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이주</a:t>
            </a:r>
            <a:r>
              <a:rPr lang="en-US" altLang="ko-KR" dirty="0" smtClean="0"/>
              <a:t>) </a:t>
            </a:r>
            <a:r>
              <a:rPr lang="ko-KR" altLang="en-US" dirty="0" smtClean="0"/>
              <a:t>투명성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/>
              <a:t>: </a:t>
            </a:r>
            <a:r>
              <a:rPr lang="ko-KR" altLang="en-US" dirty="0" err="1"/>
              <a:t>웹페이지</a:t>
            </a:r>
            <a:r>
              <a:rPr lang="en-US" altLang="ko-KR" dirty="0"/>
              <a:t>, </a:t>
            </a:r>
            <a:r>
              <a:rPr lang="en-US" altLang="ko-KR" dirty="0" smtClean="0"/>
              <a:t>NFS)</a:t>
            </a:r>
          </a:p>
          <a:p>
            <a:pPr lvl="2"/>
            <a:r>
              <a:rPr lang="ko-KR" altLang="en-US" dirty="0"/>
              <a:t>영속</a:t>
            </a:r>
            <a:r>
              <a:rPr lang="en-US" altLang="ko-KR" baseline="30000" dirty="0"/>
              <a:t>permanence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endParaRPr lang="en-US" altLang="ko-KR" dirty="0" smtClean="0"/>
          </a:p>
          <a:p>
            <a:pPr lvl="2"/>
            <a:r>
              <a:rPr lang="ko-KR" altLang="en-US" dirty="0"/>
              <a:t>자원</a:t>
            </a:r>
            <a:r>
              <a:rPr lang="en-US" altLang="ko-KR" baseline="30000" dirty="0"/>
              <a:t>resource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endParaRPr lang="en-US" altLang="ko-KR" dirty="0" smtClean="0"/>
          </a:p>
          <a:p>
            <a:pPr lvl="2"/>
            <a:r>
              <a:rPr lang="ko-KR" altLang="en-US" dirty="0"/>
              <a:t>트랜잭션</a:t>
            </a:r>
            <a:r>
              <a:rPr lang="en-US" altLang="ko-KR" baseline="30000" dirty="0"/>
              <a:t>transaction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endParaRPr lang="en-US" altLang="ko-KR" dirty="0" smtClean="0"/>
          </a:p>
          <a:p>
            <a:pPr lvl="2"/>
            <a:r>
              <a:rPr lang="ko-KR" altLang="en-US" dirty="0"/>
              <a:t>재배치</a:t>
            </a:r>
            <a:r>
              <a:rPr lang="en-US" altLang="ko-KR" baseline="30000" dirty="0"/>
              <a:t>reassignment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endParaRPr lang="en-US" altLang="ko-KR" dirty="0" smtClean="0"/>
          </a:p>
          <a:p>
            <a:pPr lvl="2"/>
            <a:r>
              <a:rPr lang="ko-KR" altLang="en-US" dirty="0"/>
              <a:t>규모</a:t>
            </a:r>
            <a:r>
              <a:rPr lang="en-US" altLang="ko-KR" baseline="30000" dirty="0"/>
              <a:t>scale</a:t>
            </a:r>
            <a:r>
              <a:rPr lang="en-US" altLang="ko-KR" dirty="0"/>
              <a:t> </a:t>
            </a:r>
            <a:r>
              <a:rPr lang="ko-KR" altLang="en-US" dirty="0" smtClean="0"/>
              <a:t>투명성</a:t>
            </a:r>
            <a:endParaRPr lang="en-US" altLang="ko-KR" dirty="0" smtClean="0"/>
          </a:p>
          <a:p>
            <a:pPr lvl="2"/>
            <a:r>
              <a:rPr lang="ko-KR" altLang="en-US" dirty="0"/>
              <a:t>병행</a:t>
            </a:r>
            <a:r>
              <a:rPr lang="en-US" altLang="ko-KR" baseline="30000" dirty="0"/>
              <a:t>concurrency</a:t>
            </a:r>
            <a:r>
              <a:rPr lang="en-US" altLang="ko-KR" dirty="0"/>
              <a:t> </a:t>
            </a:r>
            <a:r>
              <a:rPr lang="ko-KR" altLang="en-US" dirty="0"/>
              <a:t>투명성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81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네트워크 운영체제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네트워크 운영체제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 </a:t>
            </a:r>
            <a:r>
              <a:rPr lang="ko-KR" altLang="en-US" dirty="0" smtClean="0"/>
              <a:t>운영체제</a:t>
            </a:r>
            <a:r>
              <a:rPr lang="en-US" altLang="ko-KR" baseline="30000" dirty="0"/>
              <a:t>NOS, Network Operating System</a:t>
            </a:r>
            <a:r>
              <a:rPr lang="ko-KR" altLang="en-US" dirty="0" smtClean="0"/>
              <a:t>의 </a:t>
            </a:r>
            <a:r>
              <a:rPr lang="ko-KR" altLang="en-US" dirty="0"/>
              <a:t>원리</a:t>
            </a:r>
          </a:p>
          <a:p>
            <a:pPr lvl="1"/>
            <a:r>
              <a:rPr lang="ko-KR" altLang="en-US" dirty="0" smtClean="0"/>
              <a:t>통신 제어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분산된 자원을 </a:t>
            </a:r>
            <a:r>
              <a:rPr lang="ko-KR" altLang="en-US" dirty="0" smtClean="0"/>
              <a:t>공유하면서 독립된 </a:t>
            </a:r>
            <a:r>
              <a:rPr lang="ko-KR" altLang="en-US" dirty="0"/>
              <a:t>시스템들을 서로 연결하려고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69" y="1943835"/>
            <a:ext cx="7715250" cy="32861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1669" y="5319210"/>
            <a:ext cx="77152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서버에 저장된 대용량 파일이나 서버에 연결된 공유 프린터 등 자원을 요청한 클라이언트에 제공하려고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설계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 공유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프린트 서비스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주변장치 공유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파일 전송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액세스 권한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원격 처리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사용자 관리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 보호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보안 인증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권한 부여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관리 제어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전자 우편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네트워크 관리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등 기능 제공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서버의 분산 응용 프로그램은 서버와 클라이언트 간에 원활하게 통신할 수 있도록 자원 공유 서비스와 각 클라이언트의 관리 기능을 제공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주로 자원 공유 기능 서비스 제공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97125" y="2258870"/>
            <a:ext cx="3240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서버와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클라이언트 간에 원활하게 통신할 수 있도록 자원 공유 서비스와 각 클라이언트의 관리 기능을 제공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주로 자원 공유 기능 서비스 제공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067055" y="2674368"/>
            <a:ext cx="630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 운영체제의 종류</a:t>
            </a:r>
          </a:p>
          <a:p>
            <a:pPr lvl="1"/>
            <a:r>
              <a:rPr lang="ko-KR" altLang="en-US" dirty="0" smtClean="0"/>
              <a:t>윈도우 </a:t>
            </a:r>
            <a:r>
              <a:rPr lang="en-US" altLang="ko-KR" dirty="0"/>
              <a:t>NT </a:t>
            </a:r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윈도우 기반의 </a:t>
            </a:r>
            <a:r>
              <a:rPr lang="en-US" altLang="ko-KR" dirty="0"/>
              <a:t>1</a:t>
            </a:r>
            <a:r>
              <a:rPr lang="ko-KR" altLang="en-US" dirty="0"/>
              <a:t>세대 네트워크 운영체제</a:t>
            </a:r>
          </a:p>
          <a:p>
            <a:pPr lvl="1"/>
            <a:r>
              <a:rPr lang="ko-KR" altLang="en-US" dirty="0" smtClean="0"/>
              <a:t>윈도우 </a:t>
            </a:r>
            <a:r>
              <a:rPr lang="en-US" altLang="ko-KR" dirty="0"/>
              <a:t>2000~2003 </a:t>
            </a:r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/>
              <a:t>윈도우 </a:t>
            </a:r>
            <a:r>
              <a:rPr lang="en-US" altLang="ko-KR" dirty="0"/>
              <a:t>NT</a:t>
            </a:r>
            <a:r>
              <a:rPr lang="ko-KR" altLang="en-US" dirty="0"/>
              <a:t>가 발전된 네트워크 운영체제</a:t>
            </a:r>
          </a:p>
          <a:p>
            <a:pPr lvl="1"/>
            <a:r>
              <a:rPr lang="ko-KR" altLang="en-US" dirty="0" smtClean="0"/>
              <a:t>노벨 </a:t>
            </a:r>
            <a:r>
              <a:rPr lang="ko-KR" altLang="en-US" dirty="0" err="1"/>
              <a:t>넷웨어</a:t>
            </a:r>
            <a:r>
              <a:rPr lang="en-US" altLang="ko-KR" baseline="30000" dirty="0"/>
              <a:t>Novell Netware</a:t>
            </a:r>
            <a:r>
              <a:rPr lang="en-US" altLang="ko-KR" dirty="0"/>
              <a:t> : </a:t>
            </a:r>
            <a:r>
              <a:rPr lang="ko-KR" altLang="en-US" dirty="0" err="1"/>
              <a:t>노벨사가</a:t>
            </a:r>
            <a:r>
              <a:rPr lang="ko-KR" altLang="en-US" dirty="0"/>
              <a:t> 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환경 </a:t>
            </a:r>
            <a:r>
              <a:rPr lang="ko-KR" altLang="en-US" dirty="0"/>
              <a:t>위해 설계한 네트워크 운영체제</a:t>
            </a:r>
          </a:p>
          <a:p>
            <a:pPr lvl="1"/>
            <a:r>
              <a:rPr lang="ko-KR" altLang="en-US" dirty="0" smtClean="0"/>
              <a:t>유닉스</a:t>
            </a:r>
            <a:endParaRPr lang="ko-KR" altLang="en-US" dirty="0"/>
          </a:p>
          <a:p>
            <a:pPr lvl="1"/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453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분산 컴퓨팅의 목적과 특징을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분산 </a:t>
            </a:r>
            <a:r>
              <a:rPr lang="ko-KR" altLang="en-US" dirty="0"/>
              <a:t>및 네트워크 운영체제를 알아본다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다중 </a:t>
            </a:r>
            <a:r>
              <a:rPr lang="ko-KR" altLang="en-US" dirty="0"/>
              <a:t>처리 시스템을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네트워크 운영체제의 클라이언트와 서버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04" y="1268759"/>
            <a:ext cx="7990400" cy="27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15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 운영체제의 주요 기능</a:t>
            </a:r>
          </a:p>
          <a:p>
            <a:pPr lvl="1"/>
            <a:r>
              <a:rPr lang="ko-KR" altLang="en-US" dirty="0" smtClean="0"/>
              <a:t>자원 </a:t>
            </a:r>
            <a:r>
              <a:rPr lang="ko-KR" altLang="en-US" dirty="0"/>
              <a:t>공유 </a:t>
            </a:r>
            <a:r>
              <a:rPr lang="en-US" altLang="ko-KR" dirty="0"/>
              <a:t>: </a:t>
            </a:r>
            <a:r>
              <a:rPr lang="ko-KR" altLang="en-US" dirty="0"/>
              <a:t>네트워크에 연결된 서버와 클라이언트 </a:t>
            </a:r>
            <a:r>
              <a:rPr lang="ko-KR" altLang="en-US" dirty="0" smtClean="0"/>
              <a:t>간 </a:t>
            </a:r>
            <a:r>
              <a:rPr lang="ko-KR" altLang="en-US" dirty="0"/>
              <a:t>하드디스크나 프린터 등 </a:t>
            </a:r>
            <a:r>
              <a:rPr lang="ko-KR" altLang="en-US" dirty="0" smtClean="0"/>
              <a:t>자원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액세스 </a:t>
            </a:r>
            <a:r>
              <a:rPr lang="ko-KR" altLang="en-US" dirty="0"/>
              <a:t>권한 부여 </a:t>
            </a:r>
            <a:r>
              <a:rPr lang="en-US" altLang="ko-KR" dirty="0"/>
              <a:t>: </a:t>
            </a:r>
            <a:r>
              <a:rPr lang="ko-KR" altLang="en-US" dirty="0"/>
              <a:t>사용자는 원격 사이트의 </a:t>
            </a:r>
            <a:r>
              <a:rPr lang="ko-KR" altLang="en-US" dirty="0" smtClean="0"/>
              <a:t>자원 </a:t>
            </a:r>
            <a:r>
              <a:rPr lang="ko-KR" altLang="en-US" dirty="0"/>
              <a:t>사용할 수 있도록 </a:t>
            </a:r>
            <a:r>
              <a:rPr lang="ko-KR" altLang="en-US" dirty="0" smtClean="0"/>
              <a:t>액세스 </a:t>
            </a:r>
            <a:r>
              <a:rPr lang="ko-KR" altLang="en-US" dirty="0"/>
              <a:t>가능해야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2"/>
            <a:r>
              <a:rPr lang="ko-KR" altLang="en-US" dirty="0"/>
              <a:t>자격 있는 사용자만 특정 자원을 사용하도록 </a:t>
            </a:r>
            <a:r>
              <a:rPr lang="ko-KR" altLang="en-US" dirty="0" smtClean="0"/>
              <a:t>제한 가능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호스트 </a:t>
            </a:r>
            <a:r>
              <a:rPr lang="ko-KR" altLang="en-US" dirty="0"/>
              <a:t>컴퓨터의 하드웨어 </a:t>
            </a:r>
            <a:r>
              <a:rPr lang="ko-KR" altLang="en-US" dirty="0" smtClean="0"/>
              <a:t>사항을 몰라도 </a:t>
            </a:r>
            <a:r>
              <a:rPr lang="ko-KR" altLang="en-US" dirty="0"/>
              <a:t>되지만</a:t>
            </a:r>
            <a:r>
              <a:rPr lang="en-US" altLang="ko-KR" dirty="0"/>
              <a:t>, </a:t>
            </a:r>
            <a:r>
              <a:rPr lang="ko-KR" altLang="en-US" dirty="0"/>
              <a:t>원격 시스템의 명령은 알아야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전송 </a:t>
            </a:r>
            <a:r>
              <a:rPr lang="en-US" altLang="ko-KR" dirty="0"/>
              <a:t>: </a:t>
            </a:r>
            <a:r>
              <a:rPr lang="ko-KR" altLang="en-US" dirty="0"/>
              <a:t>한 컴퓨터에서 다른 컴퓨터로 </a:t>
            </a:r>
            <a:r>
              <a:rPr lang="ko-KR" altLang="en-US" dirty="0" smtClean="0"/>
              <a:t>데이터 전송</a:t>
            </a:r>
            <a:endParaRPr lang="en-US" altLang="ko-KR" dirty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보호 </a:t>
            </a:r>
            <a:r>
              <a:rPr lang="en-US" altLang="ko-KR" dirty="0"/>
              <a:t>: </a:t>
            </a:r>
            <a:r>
              <a:rPr lang="ko-KR" altLang="en-US" dirty="0" err="1"/>
              <a:t>사용자별</a:t>
            </a:r>
            <a:r>
              <a:rPr lang="ko-KR" altLang="en-US" dirty="0"/>
              <a:t> 적합한 권한</a:t>
            </a:r>
            <a:r>
              <a:rPr lang="en-US" altLang="ko-KR" dirty="0"/>
              <a:t>(</a:t>
            </a:r>
            <a:r>
              <a:rPr lang="ko-KR" altLang="en-US" dirty="0"/>
              <a:t>읽기 권한</a:t>
            </a:r>
            <a:r>
              <a:rPr lang="en-US" altLang="ko-KR" dirty="0"/>
              <a:t>, </a:t>
            </a:r>
            <a:r>
              <a:rPr lang="ko-KR" altLang="en-US" dirty="0"/>
              <a:t>쓰기 권한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설정하고 </a:t>
            </a:r>
            <a:r>
              <a:rPr lang="ko-KR" altLang="en-US" dirty="0" smtClean="0"/>
              <a:t>데이터 </a:t>
            </a:r>
            <a:r>
              <a:rPr lang="ko-KR" altLang="en-US" dirty="0"/>
              <a:t>관리</a:t>
            </a:r>
            <a:r>
              <a:rPr lang="en-US" altLang="ko-KR" dirty="0"/>
              <a:t>·</a:t>
            </a:r>
            <a:r>
              <a:rPr lang="ko-KR" altLang="en-US" dirty="0"/>
              <a:t>보호</a:t>
            </a:r>
          </a:p>
          <a:p>
            <a:pPr marL="457200" lvl="1" indent="0">
              <a:buNone/>
            </a:pPr>
            <a:r>
              <a:rPr lang="ko-KR" altLang="en-US" dirty="0" smtClean="0"/>
              <a:t>  하여 </a:t>
            </a:r>
            <a:r>
              <a:rPr lang="ko-KR" altLang="en-US" dirty="0"/>
              <a:t>서버에 접근하는 클라이언트 사용자가 서버를 사용할 권한이 있는지 </a:t>
            </a:r>
            <a:r>
              <a:rPr lang="ko-KR" altLang="en-US" dirty="0" smtClean="0"/>
              <a:t>인증</a:t>
            </a:r>
            <a:endParaRPr lang="en-US" altLang="ko-KR" dirty="0"/>
          </a:p>
          <a:p>
            <a:pPr lvl="1"/>
            <a:r>
              <a:rPr lang="ko-KR" altLang="en-US" dirty="0" smtClean="0"/>
              <a:t>관리 </a:t>
            </a:r>
            <a:r>
              <a:rPr lang="ko-KR" altLang="en-US" dirty="0"/>
              <a:t>제어 </a:t>
            </a:r>
            <a:r>
              <a:rPr lang="en-US" altLang="ko-KR" dirty="0"/>
              <a:t>: </a:t>
            </a:r>
            <a:r>
              <a:rPr lang="ko-KR" altLang="en-US" dirty="0"/>
              <a:t>각 클라이언트의 네트워크 이용 정보와 네트워크에서 발생할 수 있는 여러 가지 </a:t>
            </a:r>
            <a:r>
              <a:rPr lang="ko-KR" altLang="en-US" dirty="0" smtClean="0"/>
              <a:t>문제 </a:t>
            </a:r>
            <a:r>
              <a:rPr lang="ko-KR" altLang="en-US" dirty="0"/>
              <a:t>해결하고 조절하는 관리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3282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 운영체제의 운용 방법</a:t>
            </a:r>
          </a:p>
          <a:p>
            <a:pPr lvl="1"/>
            <a:r>
              <a:rPr lang="ko-KR" altLang="en-US" dirty="0"/>
              <a:t>네트워크 운영체제는 자원 운영 방법에 따라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피투피</a:t>
            </a:r>
            <a:r>
              <a:rPr lang="en-US" altLang="ko-KR" baseline="30000" dirty="0"/>
              <a:t>peer-to-peer</a:t>
            </a:r>
            <a:r>
              <a:rPr lang="en-US" altLang="ko-KR" dirty="0"/>
              <a:t> </a:t>
            </a:r>
            <a:r>
              <a:rPr lang="ko-KR" altLang="en-US" dirty="0" smtClean="0"/>
              <a:t>모델과 클라이언트</a:t>
            </a:r>
            <a:r>
              <a:rPr lang="en-US" altLang="ko-KR" dirty="0"/>
              <a:t>/</a:t>
            </a:r>
            <a:r>
              <a:rPr lang="ko-KR" altLang="en-US" dirty="0"/>
              <a:t>서버 모델로 구분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10" y="2123855"/>
            <a:ext cx="7696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9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피투피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동등하게 </a:t>
            </a:r>
            <a:r>
              <a:rPr lang="ko-KR" altLang="en-US" dirty="0"/>
              <a:t>작동하는 </a:t>
            </a:r>
            <a:r>
              <a:rPr lang="en-US" altLang="ko-KR" dirty="0"/>
              <a:t>LAN</a:t>
            </a:r>
            <a:r>
              <a:rPr lang="ko-KR" altLang="en-US" dirty="0"/>
              <a:t>에 연결된 각 컴퓨터가 </a:t>
            </a:r>
            <a:r>
              <a:rPr lang="ko-KR" altLang="en-US" dirty="0" smtClean="0"/>
              <a:t>상황에 따라 </a:t>
            </a:r>
            <a:r>
              <a:rPr lang="ko-KR" altLang="en-US" dirty="0"/>
              <a:t>클라이언트 또는 서버로 동작하는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서버나 중앙집중식 관리 자원이 없으며</a:t>
            </a:r>
            <a:r>
              <a:rPr lang="en-US" altLang="ko-KR" dirty="0"/>
              <a:t>, </a:t>
            </a:r>
            <a:r>
              <a:rPr lang="ko-KR" altLang="en-US" dirty="0"/>
              <a:t>모든 컴퓨터가 동일한 </a:t>
            </a:r>
            <a:r>
              <a:rPr lang="ko-KR" altLang="en-US" dirty="0" smtClean="0"/>
              <a:t>액세스 </a:t>
            </a:r>
            <a:r>
              <a:rPr lang="ko-KR" altLang="en-US" dirty="0"/>
              <a:t>권한과 네트워크에 있는 사용 가능한 자원에 같은 </a:t>
            </a:r>
            <a:r>
              <a:rPr lang="ko-KR" altLang="en-US" dirty="0" smtClean="0"/>
              <a:t>권한 </a:t>
            </a:r>
            <a:r>
              <a:rPr lang="ko-KR" altLang="en-US" dirty="0" err="1" smtClean="0"/>
              <a:t>갖음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서버 동시 운용 컴퓨터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2814834"/>
            <a:ext cx="5670630" cy="38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0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피투피</a:t>
            </a:r>
            <a:r>
              <a:rPr lang="ko-KR" altLang="en-US" dirty="0" smtClean="0"/>
              <a:t> 방법의 장점과 단점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1133745"/>
            <a:ext cx="8033620" cy="21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47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네트워크와 </a:t>
            </a:r>
            <a:r>
              <a:rPr lang="ko-KR" altLang="en-US" dirty="0"/>
              <a:t>독립적이며</a:t>
            </a:r>
            <a:r>
              <a:rPr lang="en-US" altLang="ko-KR" dirty="0"/>
              <a:t>, </a:t>
            </a:r>
            <a:r>
              <a:rPr lang="ko-KR" altLang="en-US" dirty="0"/>
              <a:t>네트워크에 </a:t>
            </a:r>
            <a:r>
              <a:rPr lang="ko-KR" altLang="en-US" dirty="0" smtClean="0"/>
              <a:t>접속하지 않은 </a:t>
            </a:r>
            <a:r>
              <a:rPr lang="ko-KR" altLang="en-US" dirty="0"/>
              <a:t>컴퓨터 시스템은 자신의 환경에 맞게 변경</a:t>
            </a:r>
            <a:r>
              <a:rPr lang="en-US" altLang="ko-KR" dirty="0"/>
              <a:t>·</a:t>
            </a:r>
            <a:r>
              <a:rPr lang="ko-KR" altLang="en-US" dirty="0" smtClean="0"/>
              <a:t>관리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네트워크에 </a:t>
            </a:r>
            <a:r>
              <a:rPr lang="ko-KR" altLang="en-US" dirty="0"/>
              <a:t>연결된 </a:t>
            </a:r>
            <a:r>
              <a:rPr lang="ko-KR" altLang="en-US" dirty="0" smtClean="0"/>
              <a:t>컴퓨터 가 </a:t>
            </a:r>
            <a:r>
              <a:rPr lang="ko-KR" altLang="en-US" dirty="0"/>
              <a:t>각각 임무</a:t>
            </a:r>
            <a:r>
              <a:rPr lang="en-US" altLang="ko-KR" dirty="0"/>
              <a:t>, </a:t>
            </a:r>
            <a:r>
              <a:rPr lang="ko-KR" altLang="en-US" dirty="0"/>
              <a:t>즉 클라이언트는 클라이언트</a:t>
            </a:r>
            <a:r>
              <a:rPr lang="en-US" altLang="ko-KR" dirty="0"/>
              <a:t>, </a:t>
            </a:r>
            <a:r>
              <a:rPr lang="ko-KR" altLang="en-US" dirty="0"/>
              <a:t>서버는 서버로서 </a:t>
            </a:r>
            <a:r>
              <a:rPr lang="ko-KR" altLang="en-US" dirty="0" smtClean="0"/>
              <a:t>역할 수행 방법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모델이 워크스테이션 </a:t>
            </a:r>
            <a:r>
              <a:rPr lang="ko-KR" altLang="en-US" dirty="0" smtClean="0"/>
              <a:t>모델이면 </a:t>
            </a:r>
            <a:r>
              <a:rPr lang="ko-KR" altLang="en-US" dirty="0"/>
              <a:t>클라이언트는 예외적으로 동시에 사용자 한 명이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중앙에서 </a:t>
            </a:r>
            <a:r>
              <a:rPr lang="ko-KR" altLang="en-US" dirty="0"/>
              <a:t>관리하는 형태로 응용 프로그램에 전용 파일 서버를 </a:t>
            </a:r>
            <a:r>
              <a:rPr lang="ko-KR" altLang="en-US" dirty="0" smtClean="0"/>
              <a:t>허용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서버는 보안과 자원 액세스를 제공하는 시스템의 </a:t>
            </a:r>
            <a:r>
              <a:rPr lang="ko-KR" altLang="en-US" dirty="0" smtClean="0"/>
              <a:t>핵심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개별 워크스테이션</a:t>
            </a:r>
            <a:r>
              <a:rPr lang="en-US" altLang="ko-KR" dirty="0" smtClean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  <a:r>
              <a:rPr lang="ko-KR" altLang="en-US" dirty="0"/>
              <a:t>은 파일 서버에 있는 사용 가능한 </a:t>
            </a:r>
            <a:r>
              <a:rPr lang="ko-KR" altLang="en-US" dirty="0" smtClean="0"/>
              <a:t>자원 액세스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180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9" y="1268760"/>
            <a:ext cx="7155795" cy="4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8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네트워크 운영체제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장점과 단점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268759"/>
            <a:ext cx="7567566" cy="28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45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분산 운영체제</a:t>
            </a:r>
            <a:r>
              <a:rPr lang="en-US" altLang="ko-KR" baseline="30000" dirty="0"/>
              <a:t>DOS, Distributed Operating System</a:t>
            </a:r>
            <a:r>
              <a:rPr lang="ko-KR" altLang="en-US" dirty="0" smtClean="0"/>
              <a:t>의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 </a:t>
            </a:r>
            <a:r>
              <a:rPr lang="ko-KR" altLang="en-US" dirty="0" smtClean="0"/>
              <a:t>운영체제의 개념</a:t>
            </a:r>
            <a:endParaRPr lang="ko-KR" altLang="en-US" dirty="0"/>
          </a:p>
          <a:p>
            <a:pPr lvl="1"/>
            <a:r>
              <a:rPr lang="ko-KR" altLang="en-US" dirty="0" smtClean="0"/>
              <a:t>지역적으로 </a:t>
            </a:r>
            <a:r>
              <a:rPr lang="ko-KR" altLang="en-US" dirty="0"/>
              <a:t>네트워크 운영체제의 자원을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제어를 제한하는 방법에서 벗어나 시스템 자원을 전역적으로 제어하고 관리할 </a:t>
            </a:r>
            <a:r>
              <a:rPr lang="ko-KR" altLang="en-US" dirty="0" smtClean="0"/>
              <a:t>필요성 느껴서 발전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시스템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258870"/>
            <a:ext cx="6019800" cy="3648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46775" y="5488311"/>
            <a:ext cx="58056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네트워크가 공유하는 공동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운영체제로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사용자에게 시스템이 제공하는 여러 자원에 액세스할 수 있는 참조 투명성을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제공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즉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분산된 컴퓨터 간에 자원을 쉽게 공유하고 액세스할 수 있는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운영체제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여기서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자원은 디스크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프린터 등 하드웨어와 파일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 등 소프트웨어를 의미한다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832140" y="3924055"/>
            <a:ext cx="0" cy="58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932040" y="4512501"/>
            <a:ext cx="44714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디스크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프린터 등 하드웨어와 파일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 등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소프트웨어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651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분산 운영체제</a:t>
            </a:r>
            <a:r>
              <a:rPr lang="en-US" altLang="ko-KR" baseline="30000" dirty="0"/>
              <a:t>DOS, Distributed Operating System</a:t>
            </a:r>
            <a:r>
              <a:rPr lang="ko-KR" altLang="en-US" dirty="0" smtClean="0"/>
              <a:t>의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 운영체제의 </a:t>
            </a:r>
            <a:r>
              <a:rPr lang="ko-KR" altLang="en-US" dirty="0" err="1"/>
              <a:t>제어하에서의</a:t>
            </a:r>
            <a:r>
              <a:rPr lang="ko-KR" altLang="en-US" dirty="0"/>
              <a:t> 작업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이동</a:t>
            </a:r>
            <a:r>
              <a:rPr lang="en-US" altLang="ko-KR" baseline="30000" dirty="0" smtClean="0"/>
              <a:t>data migration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사이트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있는 사용자가 사이트 </a:t>
            </a:r>
            <a:r>
              <a:rPr lang="en-US" altLang="ko-KR" dirty="0" smtClean="0"/>
              <a:t>B</a:t>
            </a:r>
            <a:r>
              <a:rPr lang="ko-KR" altLang="en-US" dirty="0"/>
              <a:t>에 있는 파일 등 데이터에 액세스하려면 데이터를 다음 두 가지 방법으로 전송해야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,.</a:t>
            </a:r>
            <a:r>
              <a:rPr lang="ko-KR" altLang="en-US" dirty="0" smtClean="0"/>
              <a:t>파일의 </a:t>
            </a:r>
            <a:r>
              <a:rPr lang="ko-KR" altLang="en-US" dirty="0"/>
              <a:t>일부분만 액세스하는 응용 분야에서는 두 </a:t>
            </a:r>
            <a:r>
              <a:rPr lang="ko-KR" altLang="en-US" dirty="0" smtClean="0"/>
              <a:t>번째 </a:t>
            </a:r>
            <a:r>
              <a:rPr lang="ko-KR" altLang="en-US" dirty="0"/>
              <a:t>방법이 더 </a:t>
            </a:r>
            <a:r>
              <a:rPr lang="ko-KR" altLang="en-US" dirty="0" smtClean="0"/>
              <a:t>유리</a:t>
            </a:r>
            <a:r>
              <a:rPr lang="en-US" altLang="ko-KR" dirty="0" smtClean="0"/>
              <a:t>. </a:t>
            </a:r>
            <a:r>
              <a:rPr lang="ko-KR" altLang="en-US" dirty="0"/>
              <a:t>그러나 파일 대부분을 액세스할 때는 파일 전체를 복사하는 </a:t>
            </a:r>
            <a:r>
              <a:rPr lang="ko-KR" altLang="en-US" dirty="0" smtClean="0"/>
              <a:t>것이 더 효율적</a:t>
            </a:r>
            <a:endParaRPr lang="en-US" altLang="ko-KR" dirty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/>
              <a:t>전체를 사이트 </a:t>
            </a:r>
            <a:r>
              <a:rPr lang="en-US" altLang="ko-KR" dirty="0"/>
              <a:t>A</a:t>
            </a:r>
            <a:r>
              <a:rPr lang="ko-KR" altLang="en-US" dirty="0"/>
              <a:t>로 전송하는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/>
              <a:t>이때 해당 파일에서는 지역적으로 모두 </a:t>
            </a:r>
            <a:r>
              <a:rPr lang="ko-KR" altLang="en-US" dirty="0" smtClean="0"/>
              <a:t>액세스</a:t>
            </a:r>
            <a:r>
              <a:rPr lang="en-US" altLang="ko-KR" dirty="0" smtClean="0"/>
              <a:t>. </a:t>
            </a:r>
            <a:r>
              <a:rPr lang="ko-KR" altLang="en-US" dirty="0"/>
              <a:t>사용자가 더는 파일을 액세스할 필요가 없을 때 수정했을지도 모르나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ko-KR" altLang="en-US" dirty="0" smtClean="0"/>
              <a:t>복사본은 사이트 </a:t>
            </a:r>
            <a:r>
              <a:rPr lang="en-US" altLang="ko-KR" dirty="0"/>
              <a:t>B</a:t>
            </a:r>
            <a:r>
              <a:rPr lang="ko-KR" altLang="en-US" dirty="0"/>
              <a:t>로 되돌려 </a:t>
            </a:r>
            <a:r>
              <a:rPr lang="ko-KR" altLang="en-US" dirty="0" smtClean="0"/>
              <a:t>보냄</a:t>
            </a:r>
            <a:endParaRPr lang="en-US" altLang="ko-KR" dirty="0"/>
          </a:p>
          <a:p>
            <a:pPr lvl="2"/>
            <a:r>
              <a:rPr lang="ko-KR" altLang="en-US" dirty="0" smtClean="0"/>
              <a:t>실제로 </a:t>
            </a:r>
            <a:r>
              <a:rPr lang="ko-KR" altLang="en-US" dirty="0"/>
              <a:t>작업에 필요한 부분만 사이트 </a:t>
            </a:r>
            <a:r>
              <a:rPr lang="en-US" altLang="ko-KR" dirty="0"/>
              <a:t>A</a:t>
            </a:r>
            <a:r>
              <a:rPr lang="ko-KR" altLang="en-US" dirty="0"/>
              <a:t>로 전송하는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/>
              <a:t>사용자가 더는 그 파일에 </a:t>
            </a:r>
            <a:r>
              <a:rPr lang="ko-KR" altLang="en-US" dirty="0" smtClean="0"/>
              <a:t>액세스할 </a:t>
            </a:r>
            <a:r>
              <a:rPr lang="ko-KR" altLang="en-US" dirty="0"/>
              <a:t>필요가 없으면 수정된 파일 일부분만 사이트 </a:t>
            </a:r>
            <a:r>
              <a:rPr lang="en-US" altLang="ko-KR" dirty="0"/>
              <a:t>B</a:t>
            </a:r>
            <a:r>
              <a:rPr lang="ko-KR" altLang="en-US" dirty="0"/>
              <a:t>로 되돌려 </a:t>
            </a:r>
            <a:r>
              <a:rPr lang="ko-KR" altLang="en-US" dirty="0" smtClean="0"/>
              <a:t>보냄</a:t>
            </a:r>
            <a:r>
              <a:rPr lang="en-US" altLang="ko-KR" dirty="0" smtClean="0"/>
              <a:t>(</a:t>
            </a:r>
            <a:r>
              <a:rPr lang="ko-KR" altLang="en-US" dirty="0"/>
              <a:t>요구 </a:t>
            </a:r>
            <a:r>
              <a:rPr lang="ko-KR" altLang="en-US" dirty="0" err="1"/>
              <a:t>페이징</a:t>
            </a:r>
            <a:r>
              <a:rPr lang="ko-KR" altLang="en-US" dirty="0"/>
              <a:t> 방법과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73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분산시스템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네트워크와 분산 시스템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네트워크와 </a:t>
            </a:r>
            <a:r>
              <a:rPr lang="ko-KR" altLang="en-US" dirty="0"/>
              <a:t>분산 </a:t>
            </a:r>
            <a:r>
              <a:rPr lang="ko-KR" altLang="en-US" dirty="0" smtClean="0"/>
              <a:t>시스템의 개념</a:t>
            </a:r>
            <a:endParaRPr lang="ko-KR" altLang="en-US" dirty="0"/>
          </a:p>
          <a:p>
            <a:pPr lvl="1"/>
            <a:r>
              <a:rPr lang="ko-KR" altLang="en-US" dirty="0"/>
              <a:t>운영체제에서 분산 처리는 컴퓨터 사용자 간에 서로 데이터를 교환하여 처리할 수 있도록 </a:t>
            </a:r>
            <a:r>
              <a:rPr lang="ko-KR" altLang="en-US" dirty="0" smtClean="0"/>
              <a:t>네트워크로 </a:t>
            </a:r>
            <a:r>
              <a:rPr lang="ko-KR" altLang="en-US" dirty="0"/>
              <a:t>상호 연결한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네트워크로 </a:t>
            </a:r>
            <a:r>
              <a:rPr lang="ko-KR" altLang="en-US" dirty="0"/>
              <a:t>연결한 시스템은 사용자의 액세스를 제어하여 </a:t>
            </a:r>
            <a:r>
              <a:rPr lang="ko-KR" altLang="en-US" dirty="0" smtClean="0"/>
              <a:t>편리하게 자원 공유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네트워크로 </a:t>
            </a:r>
            <a:r>
              <a:rPr lang="ko-KR" altLang="en-US" dirty="0"/>
              <a:t>연결한 시스템은 분산 시스템과 다중 </a:t>
            </a:r>
            <a:r>
              <a:rPr lang="ko-KR" altLang="en-US" dirty="0" smtClean="0"/>
              <a:t>처리시스템으로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분산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메모리와 </a:t>
            </a:r>
            <a:r>
              <a:rPr lang="ko-KR" altLang="en-US" dirty="0" err="1"/>
              <a:t>클록을</a:t>
            </a:r>
            <a:r>
              <a:rPr lang="ko-KR" altLang="en-US" dirty="0"/>
              <a:t> 공유하지 않고 지역 메모리를 </a:t>
            </a:r>
            <a:r>
              <a:rPr lang="ko-KR" altLang="en-US" dirty="0" smtClean="0"/>
              <a:t>유지하는 프로세서로 구성</a:t>
            </a:r>
            <a:endParaRPr lang="en-US" altLang="ko-KR" dirty="0" smtClean="0"/>
          </a:p>
          <a:p>
            <a:pPr marL="627063" lvl="2" indent="0">
              <a:buNone/>
            </a:pPr>
            <a:r>
              <a:rPr lang="en-US" altLang="ko-KR" dirty="0" smtClean="0"/>
              <a:t>                     </a:t>
            </a:r>
            <a:r>
              <a:rPr lang="ko-KR" altLang="en-US" dirty="0" smtClean="0"/>
              <a:t>서로 </a:t>
            </a:r>
            <a:r>
              <a:rPr lang="ko-KR" altLang="en-US" dirty="0"/>
              <a:t>독자적으로 </a:t>
            </a:r>
            <a:r>
              <a:rPr lang="ko-KR" altLang="en-US" dirty="0" smtClean="0"/>
              <a:t>동작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 </a:t>
            </a:r>
            <a:r>
              <a:rPr lang="ko-KR" altLang="en-US" dirty="0"/>
              <a:t>처리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하나 이상의 프로세스로 구성되며</a:t>
            </a:r>
            <a:r>
              <a:rPr lang="en-US" altLang="ko-KR" dirty="0"/>
              <a:t>, </a:t>
            </a:r>
            <a:r>
              <a:rPr lang="ko-KR" altLang="en-US" dirty="0"/>
              <a:t>프로세스들이 메모리와 출력을 공유</a:t>
            </a:r>
          </a:p>
          <a:p>
            <a:pPr marL="627063" lvl="2" indent="0">
              <a:buNone/>
            </a:pPr>
            <a:r>
              <a:rPr lang="ko-KR" altLang="en-US" dirty="0" smtClean="0"/>
              <a:t>                            병렬 </a:t>
            </a:r>
            <a:r>
              <a:rPr lang="ko-KR" altLang="en-US" dirty="0"/>
              <a:t>처리 </a:t>
            </a:r>
            <a:r>
              <a:rPr lang="ko-KR" altLang="en-US" dirty="0" smtClean="0"/>
              <a:t>시스템이라고도 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분산 운영체제</a:t>
            </a:r>
            <a:r>
              <a:rPr lang="en-US" altLang="ko-KR" baseline="30000" dirty="0"/>
              <a:t>DOS, Distributed Operating System</a:t>
            </a:r>
            <a:r>
              <a:rPr lang="ko-KR" altLang="en-US" dirty="0" smtClean="0"/>
              <a:t>의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연산 </a:t>
            </a:r>
            <a:r>
              <a:rPr lang="ko-KR" altLang="en-US" dirty="0"/>
              <a:t>이동</a:t>
            </a:r>
            <a:r>
              <a:rPr lang="en-US" altLang="ko-KR" baseline="30000" dirty="0"/>
              <a:t>computation migration</a:t>
            </a:r>
          </a:p>
          <a:p>
            <a:pPr lvl="2"/>
            <a:r>
              <a:rPr lang="ko-KR" altLang="en-US" dirty="0"/>
              <a:t>어떤 환경에서는 데이터 이동이 아닌 연산 이동이 더 </a:t>
            </a:r>
            <a:r>
              <a:rPr lang="ko-KR" altLang="en-US" dirty="0" smtClean="0"/>
              <a:t>효율적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이런 </a:t>
            </a:r>
            <a:r>
              <a:rPr lang="ko-KR" altLang="en-US" dirty="0"/>
              <a:t>연산 방법으로 프로세스 </a:t>
            </a:r>
            <a:r>
              <a:rPr lang="en-US" altLang="ko-KR" dirty="0"/>
              <a:t>P</a:t>
            </a:r>
            <a:r>
              <a:rPr lang="ko-KR" altLang="en-US" dirty="0"/>
              <a:t>가 사이트 </a:t>
            </a:r>
            <a:r>
              <a:rPr lang="en-US" altLang="ko-KR" dirty="0"/>
              <a:t>A</a:t>
            </a:r>
            <a:r>
              <a:rPr lang="ko-KR" altLang="en-US" dirty="0"/>
              <a:t>에 있는 파일에 액세스하면 사이트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ko-KR" altLang="en-US" dirty="0" smtClean="0"/>
              <a:t>파일을 </a:t>
            </a:r>
            <a:r>
              <a:rPr lang="ko-KR" altLang="en-US" dirty="0"/>
              <a:t>액세스하는데</a:t>
            </a:r>
            <a:r>
              <a:rPr lang="en-US" altLang="ko-KR" dirty="0"/>
              <a:t>(</a:t>
            </a:r>
            <a:r>
              <a:rPr lang="ko-KR" altLang="en-US" dirty="0"/>
              <a:t>원거리 프로시저 호출</a:t>
            </a:r>
            <a:r>
              <a:rPr lang="en-US" altLang="ko-KR" dirty="0"/>
              <a:t>), </a:t>
            </a:r>
            <a:r>
              <a:rPr lang="ko-KR" altLang="en-US" dirty="0"/>
              <a:t>프로세스 </a:t>
            </a:r>
            <a:r>
              <a:rPr lang="en-US" altLang="ko-KR" dirty="0"/>
              <a:t>P</a:t>
            </a:r>
            <a:r>
              <a:rPr lang="ko-KR" altLang="en-US" dirty="0"/>
              <a:t>는 사이트 </a:t>
            </a:r>
            <a:r>
              <a:rPr lang="en-US" altLang="ko-KR" dirty="0"/>
              <a:t>A</a:t>
            </a:r>
            <a:r>
              <a:rPr lang="ko-KR" altLang="en-US" dirty="0"/>
              <a:t>에서 미리 정의된 </a:t>
            </a:r>
            <a:r>
              <a:rPr lang="ko-KR" altLang="en-US" dirty="0" smtClean="0"/>
              <a:t>프로시저를 </a:t>
            </a:r>
            <a:r>
              <a:rPr lang="ko-KR" altLang="en-US" dirty="0"/>
              <a:t>불러 적절히 수행한 후 인자를 </a:t>
            </a:r>
            <a:r>
              <a:rPr lang="ko-KR" altLang="en-US" dirty="0" smtClean="0"/>
              <a:t>받음</a:t>
            </a:r>
            <a:r>
              <a:rPr lang="en-US" altLang="ko-KR" dirty="0" smtClean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다른 방법으로는 프로세스 </a:t>
            </a:r>
            <a:r>
              <a:rPr lang="en-US" altLang="ko-KR" dirty="0"/>
              <a:t>P</a:t>
            </a:r>
            <a:r>
              <a:rPr lang="ko-KR" altLang="en-US" dirty="0"/>
              <a:t>가 사이트 </a:t>
            </a:r>
            <a:r>
              <a:rPr lang="en-US" altLang="ko-KR" dirty="0"/>
              <a:t>A</a:t>
            </a:r>
            <a:r>
              <a:rPr lang="ko-KR" altLang="en-US" dirty="0" err="1" smtClean="0"/>
              <a:t>로메시지를</a:t>
            </a:r>
            <a:r>
              <a:rPr lang="ko-KR" altLang="en-US" dirty="0" smtClean="0"/>
              <a:t> </a:t>
            </a:r>
            <a:r>
              <a:rPr lang="ko-KR" altLang="en-US" dirty="0"/>
              <a:t>보낼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).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사이트 </a:t>
            </a:r>
            <a:r>
              <a:rPr lang="en-US" altLang="ko-KR" dirty="0"/>
              <a:t>A</a:t>
            </a:r>
            <a:r>
              <a:rPr lang="ko-KR" altLang="en-US" dirty="0"/>
              <a:t>의 운영체제는 미리 지정된 작업을 수행하는 </a:t>
            </a:r>
            <a:r>
              <a:rPr lang="ko-KR" altLang="en-US" dirty="0" smtClean="0"/>
              <a:t>프로세스 </a:t>
            </a:r>
            <a:r>
              <a:rPr lang="en-US" altLang="ko-KR" dirty="0"/>
              <a:t>Q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프로세스 </a:t>
            </a:r>
            <a:r>
              <a:rPr lang="en-US" altLang="ko-KR" dirty="0"/>
              <a:t>Q</a:t>
            </a:r>
            <a:r>
              <a:rPr lang="ko-KR" altLang="en-US" dirty="0"/>
              <a:t>는 수행을 끝낸 후 그 결과를 </a:t>
            </a:r>
            <a:r>
              <a:rPr lang="en-US" altLang="ko-KR" dirty="0"/>
              <a:t>P</a:t>
            </a:r>
            <a:r>
              <a:rPr lang="ko-KR" altLang="en-US" dirty="0"/>
              <a:t>에 </a:t>
            </a:r>
            <a:r>
              <a:rPr lang="ko-KR" altLang="en-US" dirty="0" smtClean="0"/>
              <a:t>돌려줌</a:t>
            </a:r>
            <a:endParaRPr lang="en-US" altLang="ko-KR" dirty="0"/>
          </a:p>
          <a:p>
            <a:pPr lvl="2"/>
            <a:r>
              <a:rPr lang="ko-KR" altLang="en-US" dirty="0"/>
              <a:t>이런 방법에서 프로세스 </a:t>
            </a:r>
            <a:r>
              <a:rPr lang="en-US" altLang="ko-KR" dirty="0"/>
              <a:t>P</a:t>
            </a:r>
            <a:r>
              <a:rPr lang="ko-KR" altLang="en-US" dirty="0"/>
              <a:t>는 프로세스 </a:t>
            </a:r>
            <a:r>
              <a:rPr lang="en-US" altLang="ko-KR" dirty="0"/>
              <a:t>Q</a:t>
            </a:r>
            <a:r>
              <a:rPr lang="ko-KR" altLang="en-US" dirty="0"/>
              <a:t>와 동시에 수행할 수 있으며</a:t>
            </a:r>
            <a:r>
              <a:rPr lang="en-US" altLang="ko-KR" dirty="0"/>
              <a:t>, </a:t>
            </a:r>
            <a:r>
              <a:rPr lang="ko-KR" altLang="en-US" dirty="0"/>
              <a:t>사실상 여러 </a:t>
            </a:r>
            <a:r>
              <a:rPr lang="ko-KR" altLang="en-US" dirty="0" smtClean="0"/>
              <a:t>사이트에서 </a:t>
            </a:r>
            <a:r>
              <a:rPr lang="ko-KR" altLang="en-US" dirty="0"/>
              <a:t>동시에 수행하는 여러 프로세스가 있을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168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분산 운영체제</a:t>
            </a:r>
            <a:r>
              <a:rPr lang="en-US" altLang="ko-KR" baseline="30000" dirty="0"/>
              <a:t>DOS, Distributed Operating System</a:t>
            </a:r>
            <a:r>
              <a:rPr lang="ko-KR" altLang="en-US" dirty="0" smtClean="0"/>
              <a:t>의 연산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프로세스 이동</a:t>
            </a:r>
            <a:r>
              <a:rPr lang="en-US" altLang="ko-KR" baseline="30000" dirty="0"/>
              <a:t>process migration</a:t>
            </a:r>
          </a:p>
          <a:p>
            <a:pPr lvl="1"/>
            <a:r>
              <a:rPr lang="ko-KR" altLang="en-US" dirty="0"/>
              <a:t>프로세스의 전체나 일부를 다른 사이트에서 실행하는 </a:t>
            </a:r>
            <a:r>
              <a:rPr lang="ko-KR" altLang="en-US" dirty="0" smtClean="0"/>
              <a:t>것의 유리한 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 smtClean="0"/>
              <a:t>부하 </a:t>
            </a:r>
            <a:r>
              <a:rPr lang="ko-KR" altLang="en-US" dirty="0"/>
              <a:t>균등화 </a:t>
            </a:r>
            <a:r>
              <a:rPr lang="en-US" altLang="ko-KR" dirty="0"/>
              <a:t>: </a:t>
            </a:r>
            <a:r>
              <a:rPr lang="ko-KR" altLang="en-US" dirty="0"/>
              <a:t>프로세스</a:t>
            </a:r>
            <a:r>
              <a:rPr lang="en-US" altLang="ko-KR" dirty="0"/>
              <a:t>(</a:t>
            </a:r>
            <a:r>
              <a:rPr lang="ko-KR" altLang="en-US" dirty="0"/>
              <a:t>작업</a:t>
            </a:r>
            <a:r>
              <a:rPr lang="en-US" altLang="ko-KR" dirty="0"/>
              <a:t>)</a:t>
            </a:r>
            <a:r>
              <a:rPr lang="ko-KR" altLang="en-US" dirty="0"/>
              <a:t>는 네트워크로 작업량을 </a:t>
            </a:r>
            <a:r>
              <a:rPr lang="ko-KR" altLang="en-US" dirty="0" smtClean="0"/>
              <a:t>분산</a:t>
            </a:r>
            <a:endParaRPr lang="en-US" altLang="ko-KR" dirty="0"/>
          </a:p>
          <a:p>
            <a:pPr lvl="2"/>
            <a:r>
              <a:rPr lang="ko-KR" altLang="en-US" dirty="0" smtClean="0"/>
              <a:t>연산 </a:t>
            </a:r>
            <a:r>
              <a:rPr lang="ko-KR" altLang="en-US" dirty="0"/>
              <a:t>속도 향상 </a:t>
            </a:r>
            <a:r>
              <a:rPr lang="en-US" altLang="ko-KR" dirty="0"/>
              <a:t>: </a:t>
            </a:r>
            <a:r>
              <a:rPr lang="ko-KR" altLang="en-US" dirty="0"/>
              <a:t>다른 사이트에서 동시에 수행할 수 있는 여러 서브 프로세스로 나눈다면 </a:t>
            </a:r>
            <a:r>
              <a:rPr lang="ko-KR" altLang="en-US" dirty="0" smtClean="0"/>
              <a:t>전체 </a:t>
            </a:r>
            <a:r>
              <a:rPr lang="ko-KR" altLang="en-US" dirty="0"/>
              <a:t>프로세스의 </a:t>
            </a:r>
            <a:r>
              <a:rPr lang="ko-KR" altLang="en-US" dirty="0" smtClean="0"/>
              <a:t>반환시간 </a:t>
            </a:r>
            <a:r>
              <a:rPr lang="ko-KR" altLang="en-US" dirty="0" err="1" smtClean="0"/>
              <a:t>줄어듬</a:t>
            </a:r>
            <a:endParaRPr lang="en-US" altLang="ko-KR" dirty="0"/>
          </a:p>
          <a:p>
            <a:pPr lvl="2"/>
            <a:r>
              <a:rPr lang="ko-KR" altLang="en-US" dirty="0" smtClean="0"/>
              <a:t>하드웨어 이익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어떤 프로세스는 한 특징 프로세서에서 수행에 적합</a:t>
            </a:r>
            <a:endParaRPr lang="en-US" altLang="ko-KR" dirty="0"/>
          </a:p>
          <a:p>
            <a:pPr lvl="2"/>
            <a:r>
              <a:rPr lang="ko-KR" altLang="en-US" dirty="0" smtClean="0"/>
              <a:t>소프트웨어 </a:t>
            </a:r>
            <a:r>
              <a:rPr lang="ko-KR" altLang="en-US" dirty="0"/>
              <a:t>이익 </a:t>
            </a:r>
            <a:r>
              <a:rPr lang="en-US" altLang="ko-KR" dirty="0"/>
              <a:t>: </a:t>
            </a:r>
            <a:r>
              <a:rPr lang="ko-KR" altLang="en-US" dirty="0"/>
              <a:t>어떤 특정 사이트에서만 사용할 수 있는 소프트웨어가 필요하거나 </a:t>
            </a:r>
            <a:r>
              <a:rPr lang="ko-KR" altLang="en-US" dirty="0" smtClean="0"/>
              <a:t>소프트 </a:t>
            </a:r>
            <a:r>
              <a:rPr lang="ko-KR" altLang="en-US" dirty="0" err="1" smtClean="0"/>
              <a:t>웨어는</a:t>
            </a:r>
            <a:r>
              <a:rPr lang="ko-KR" altLang="en-US" dirty="0" smtClean="0"/>
              <a:t> </a:t>
            </a:r>
            <a:r>
              <a:rPr lang="ko-KR" altLang="en-US" dirty="0"/>
              <a:t>이동할 수 없으므로 작업을 이동시키는 것이 </a:t>
            </a:r>
            <a:r>
              <a:rPr lang="ko-KR" altLang="en-US" dirty="0" smtClean="0"/>
              <a:t>효율적</a:t>
            </a:r>
            <a:endParaRPr lang="en-US" altLang="ko-KR" dirty="0"/>
          </a:p>
          <a:p>
            <a:pPr lvl="1"/>
            <a:r>
              <a:rPr lang="ko-KR" altLang="en-US" dirty="0"/>
              <a:t>프로세스 이동 </a:t>
            </a:r>
            <a:r>
              <a:rPr lang="ko-KR" altLang="en-US" dirty="0" smtClean="0"/>
              <a:t>방법의 분류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모르게 시스템이 </a:t>
            </a:r>
            <a:r>
              <a:rPr lang="ko-KR" altLang="en-US" dirty="0" smtClean="0"/>
              <a:t>클라이언트에서 </a:t>
            </a:r>
            <a:r>
              <a:rPr lang="ko-KR" altLang="en-US" dirty="0"/>
              <a:t>프로세스 이동 사실을 숨기는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사용자는 </a:t>
            </a:r>
            <a:r>
              <a:rPr lang="ko-KR" altLang="en-US" dirty="0"/>
              <a:t>이동을 한다는 외부 </a:t>
            </a:r>
            <a:r>
              <a:rPr lang="ko-KR" altLang="en-US" dirty="0" smtClean="0"/>
              <a:t>명령을 </a:t>
            </a:r>
            <a:r>
              <a:rPr lang="ko-KR" altLang="en-US" dirty="0"/>
              <a:t>프로그램에 </a:t>
            </a:r>
            <a:r>
              <a:rPr lang="ko-KR" altLang="en-US" dirty="0" err="1"/>
              <a:t>코딩할</a:t>
            </a:r>
            <a:r>
              <a:rPr lang="ko-KR" altLang="en-US" dirty="0"/>
              <a:t> </a:t>
            </a:r>
            <a:r>
              <a:rPr lang="ko-KR" altLang="en-US" dirty="0" smtClean="0"/>
              <a:t>필요 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부하 </a:t>
            </a:r>
            <a:r>
              <a:rPr lang="ko-KR" altLang="en-US" dirty="0"/>
              <a:t>균등화와 연산 속도 향상에 </a:t>
            </a:r>
            <a:r>
              <a:rPr lang="ko-KR" altLang="en-US" dirty="0" smtClean="0"/>
              <a:t>사용</a:t>
            </a:r>
            <a:endParaRPr lang="ko-KR" altLang="en-US" dirty="0"/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직접 프로세스 이동 방법을 명시하는 요구나 허가하는 </a:t>
            </a:r>
            <a:r>
              <a:rPr lang="ko-KR" altLang="en-US" dirty="0" smtClean="0"/>
              <a:t>방법</a:t>
            </a:r>
            <a:endParaRPr lang="ko-KR" altLang="en-US" dirty="0"/>
          </a:p>
          <a:p>
            <a:pPr lvl="3"/>
            <a:r>
              <a:rPr lang="ko-KR" altLang="en-US" dirty="0" smtClean="0"/>
              <a:t>하드웨어나 </a:t>
            </a:r>
            <a:r>
              <a:rPr lang="ko-KR" altLang="en-US" dirty="0"/>
              <a:t>소프트웨어의 이점을 얻는 데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474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분산 운영체제의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ko-KR" altLang="en-US" dirty="0"/>
              <a:t>기반 분산 운영체제</a:t>
            </a:r>
          </a:p>
          <a:p>
            <a:pPr lvl="1"/>
            <a:r>
              <a:rPr lang="ko-KR" altLang="en-US" dirty="0"/>
              <a:t>시스템의 모든 프로세스와 자원을 하나의 </a:t>
            </a:r>
            <a:r>
              <a:rPr lang="ko-KR" altLang="en-US" dirty="0" smtClean="0"/>
              <a:t>집합</a:t>
            </a:r>
            <a:r>
              <a:rPr lang="en-US" altLang="ko-KR" dirty="0" smtClean="0"/>
              <a:t>, </a:t>
            </a:r>
            <a:r>
              <a:rPr lang="ko-KR" altLang="en-US" dirty="0"/>
              <a:t>즉 시스템 서비스를 제공하는 </a:t>
            </a:r>
            <a:r>
              <a:rPr lang="ko-KR" altLang="en-US" dirty="0" smtClean="0"/>
              <a:t>프로세스의 </a:t>
            </a:r>
            <a:r>
              <a:rPr lang="ko-KR" altLang="en-US" dirty="0"/>
              <a:t>집합으로 </a:t>
            </a:r>
            <a:r>
              <a:rPr lang="ko-KR" altLang="en-US" dirty="0" smtClean="0"/>
              <a:t>해석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/>
              <a:t>간 동기화와 시스템 상태</a:t>
            </a:r>
            <a:r>
              <a:rPr lang="en-US" altLang="ko-KR" dirty="0"/>
              <a:t>, </a:t>
            </a:r>
            <a:r>
              <a:rPr lang="ko-KR" altLang="en-US" dirty="0"/>
              <a:t>사용자 프로세스의 제어</a:t>
            </a:r>
            <a:r>
              <a:rPr lang="en-US" altLang="ko-KR" dirty="0"/>
              <a:t>, </a:t>
            </a:r>
            <a:r>
              <a:rPr lang="ko-KR" altLang="en-US" dirty="0" smtClean="0"/>
              <a:t>프로세스 </a:t>
            </a:r>
            <a:r>
              <a:rPr lang="ko-KR" altLang="en-US" dirty="0"/>
              <a:t>생성과 스케줄링 등 프로세스 관리는 프로세스 간에 </a:t>
            </a:r>
            <a:r>
              <a:rPr lang="ko-KR" altLang="en-US" dirty="0" smtClean="0"/>
              <a:t>메시지 교환하여 수행 </a:t>
            </a:r>
            <a:endParaRPr lang="en-US" altLang="ko-KR" dirty="0"/>
          </a:p>
          <a:p>
            <a:pPr lvl="1"/>
            <a:r>
              <a:rPr lang="ko-KR" altLang="en-US" dirty="0" smtClean="0"/>
              <a:t>인터럽트도 </a:t>
            </a:r>
            <a:r>
              <a:rPr lang="ko-KR" altLang="en-US" dirty="0"/>
              <a:t>해당하는 프로세스에 메시지를 전송하여 </a:t>
            </a:r>
            <a:r>
              <a:rPr lang="ko-KR" altLang="en-US" dirty="0" smtClean="0"/>
              <a:t>구현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자원은 </a:t>
            </a:r>
            <a:r>
              <a:rPr lang="ko-KR" altLang="en-US" dirty="0" smtClean="0"/>
              <a:t>관리인 </a:t>
            </a:r>
            <a:r>
              <a:rPr lang="ko-KR" altLang="en-US" dirty="0"/>
              <a:t>서버가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서버는 </a:t>
            </a:r>
            <a:r>
              <a:rPr lang="ko-KR" altLang="en-US" dirty="0"/>
              <a:t>각 자원에서 서비스 요청을 받아들인 후 다른 프로세스의 </a:t>
            </a:r>
            <a:r>
              <a:rPr lang="ko-KR" altLang="en-US" dirty="0" smtClean="0"/>
              <a:t>서비스 </a:t>
            </a:r>
            <a:r>
              <a:rPr lang="ko-KR" altLang="en-US" dirty="0"/>
              <a:t>요청과 함께 공정하게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426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분산 운영체제의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/>
              <a:t>기반 분산 운영체제</a:t>
            </a:r>
          </a:p>
          <a:p>
            <a:pPr lvl="1"/>
            <a:r>
              <a:rPr lang="ko-KR" altLang="en-US" dirty="0"/>
              <a:t>시스템을 자원과 프로세스의 구성으로 해석하지 않고 객체의 집합을</a:t>
            </a:r>
            <a:r>
              <a:rPr lang="en-US" altLang="ko-KR" dirty="0"/>
              <a:t>, </a:t>
            </a:r>
            <a:r>
              <a:rPr lang="ko-KR" altLang="en-US" dirty="0"/>
              <a:t>즉 각 종류의 </a:t>
            </a:r>
            <a:r>
              <a:rPr lang="ko-KR" altLang="en-US" dirty="0" smtClean="0"/>
              <a:t>하드웨어와 </a:t>
            </a:r>
            <a:r>
              <a:rPr lang="ko-KR" altLang="en-US" dirty="0"/>
              <a:t>이것을 관리하는 소프트웨어의 집합을 독립된 객체로 </a:t>
            </a:r>
            <a:r>
              <a:rPr lang="ko-KR" altLang="en-US" dirty="0" smtClean="0"/>
              <a:t>해석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프린터</a:t>
            </a:r>
            <a:r>
              <a:rPr lang="en-US" altLang="ko-KR" dirty="0"/>
              <a:t>, </a:t>
            </a:r>
            <a:r>
              <a:rPr lang="ko-KR" altLang="en-US" dirty="0"/>
              <a:t>디스크 등 하드웨어와 파일</a:t>
            </a:r>
            <a:r>
              <a:rPr lang="en-US" altLang="ko-KR" dirty="0"/>
              <a:t>, </a:t>
            </a:r>
            <a:r>
              <a:rPr lang="ko-KR" altLang="en-US" dirty="0"/>
              <a:t>프로그램 데이터 등 소프트웨어로 </a:t>
            </a:r>
            <a:r>
              <a:rPr lang="ko-KR" altLang="en-US" dirty="0" smtClean="0"/>
              <a:t>표현하거나 </a:t>
            </a:r>
            <a:r>
              <a:rPr lang="ko-KR" altLang="en-US" dirty="0"/>
              <a:t>모두 혼합한 의미로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ko-KR" altLang="en-US" dirty="0"/>
              <a:t>각 객체에는 고유한 이름이나 </a:t>
            </a:r>
            <a:r>
              <a:rPr lang="ko-KR" altLang="en-US" dirty="0" smtClean="0"/>
              <a:t>식별자가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객체는 </a:t>
            </a:r>
            <a:r>
              <a:rPr lang="ko-KR" altLang="en-US" dirty="0"/>
              <a:t>상태가 변화하며 정해진 패턴에 </a:t>
            </a:r>
            <a:r>
              <a:rPr lang="ko-KR" altLang="en-US" dirty="0" smtClean="0"/>
              <a:t>따름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/>
              <a:t>관리는 독립된 </a:t>
            </a:r>
            <a:r>
              <a:rPr lang="ko-KR" altLang="en-US" dirty="0" smtClean="0"/>
              <a:t>객체로</a:t>
            </a:r>
            <a:r>
              <a:rPr lang="en-US" altLang="ko-KR" dirty="0"/>
              <a:t> </a:t>
            </a:r>
            <a:r>
              <a:rPr lang="ko-KR" altLang="en-US" dirty="0" smtClean="0"/>
              <a:t>동작하는 </a:t>
            </a:r>
            <a:r>
              <a:rPr lang="ko-KR" altLang="en-US" dirty="0"/>
              <a:t>프로세스의 객체 관리가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ko-KR" altLang="en-US" dirty="0"/>
              <a:t>프로세스 관리는 시스템에서 객체의 </a:t>
            </a:r>
            <a:r>
              <a:rPr lang="ko-KR" altLang="en-US" dirty="0" smtClean="0"/>
              <a:t>운영과 생성</a:t>
            </a:r>
            <a:r>
              <a:rPr lang="en-US" altLang="ko-KR" dirty="0"/>
              <a:t>, </a:t>
            </a:r>
            <a:r>
              <a:rPr lang="ko-KR" altLang="en-US" dirty="0"/>
              <a:t>제거를 제어하는 </a:t>
            </a:r>
            <a:r>
              <a:rPr lang="ko-KR" altLang="en-US" dirty="0" err="1"/>
              <a:t>커널</a:t>
            </a:r>
            <a:r>
              <a:rPr lang="ko-KR" altLang="en-US" dirty="0"/>
              <a:t> 수준과 프로세스 관리자 요소가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동적으로 객체를 </a:t>
            </a:r>
            <a:r>
              <a:rPr lang="ko-KR" altLang="en-US" dirty="0"/>
              <a:t>생성하고 삭제하는 능력과 함께</a:t>
            </a:r>
            <a:r>
              <a:rPr lang="en-US" altLang="ko-KR" dirty="0"/>
              <a:t>, </a:t>
            </a:r>
            <a:r>
              <a:rPr lang="ko-KR" altLang="en-US" dirty="0"/>
              <a:t>객체를 생성하면 그 동작에 필요한 모든 </a:t>
            </a:r>
            <a:r>
              <a:rPr lang="ko-KR" altLang="en-US" dirty="0" smtClean="0"/>
              <a:t>자원을 </a:t>
            </a:r>
            <a:r>
              <a:rPr lang="ko-KR" altLang="en-US" dirty="0" err="1" smtClean="0"/>
              <a:t>할당받아</a:t>
            </a:r>
            <a:r>
              <a:rPr lang="ko-KR" altLang="en-US" dirty="0" smtClean="0"/>
              <a:t> </a:t>
            </a:r>
            <a:r>
              <a:rPr lang="ko-KR" altLang="en-US" dirty="0"/>
              <a:t>작업이 끝날 때까지 제어하는 </a:t>
            </a:r>
            <a:r>
              <a:rPr lang="ko-KR" altLang="en-US" dirty="0" smtClean="0"/>
              <a:t>권한 </a:t>
            </a:r>
            <a:r>
              <a:rPr lang="ko-KR" altLang="en-US" dirty="0" err="1" smtClean="0"/>
              <a:t>갖음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작업이 </a:t>
            </a:r>
            <a:r>
              <a:rPr lang="ko-KR" altLang="en-US" dirty="0"/>
              <a:t>끝나면 다음 실행을 </a:t>
            </a:r>
            <a:r>
              <a:rPr lang="ko-KR" altLang="en-US" dirty="0" smtClean="0"/>
              <a:t>결정하는 </a:t>
            </a:r>
            <a:r>
              <a:rPr lang="ko-KR" altLang="en-US" dirty="0" err="1"/>
              <a:t>커널에</a:t>
            </a:r>
            <a:r>
              <a:rPr lang="ko-KR" altLang="en-US" dirty="0"/>
              <a:t> </a:t>
            </a:r>
            <a:r>
              <a:rPr lang="ko-KR" altLang="en-US" dirty="0" err="1"/>
              <a:t>제어권을</a:t>
            </a:r>
            <a:r>
              <a:rPr lang="ko-KR" altLang="en-US" dirty="0"/>
              <a:t> </a:t>
            </a:r>
            <a:r>
              <a:rPr lang="ko-KR" altLang="en-US" dirty="0" smtClean="0"/>
              <a:t>넘겨줌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305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분산 시스템에서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자원 </a:t>
            </a:r>
            <a:r>
              <a:rPr lang="ko-KR" altLang="en-US" dirty="0"/>
              <a:t>할당 교착 </a:t>
            </a:r>
            <a:r>
              <a:rPr lang="ko-KR" altLang="en-US" dirty="0" smtClean="0"/>
              <a:t>상태</a:t>
            </a:r>
            <a:endParaRPr lang="en-US" altLang="ko-KR" dirty="0"/>
          </a:p>
          <a:p>
            <a:pPr lvl="1"/>
            <a:r>
              <a:rPr lang="ko-KR" altLang="en-US" dirty="0" smtClean="0"/>
              <a:t>교착 </a:t>
            </a:r>
            <a:r>
              <a:rPr lang="ko-KR" altLang="en-US" dirty="0"/>
              <a:t>상태 예방</a:t>
            </a:r>
          </a:p>
          <a:p>
            <a:pPr lvl="2"/>
            <a:r>
              <a:rPr lang="ko-KR" altLang="en-US" dirty="0"/>
              <a:t>교착 상태가 발생하는 네 가지 </a:t>
            </a:r>
            <a:r>
              <a:rPr lang="ko-KR" altLang="en-US" dirty="0" smtClean="0"/>
              <a:t>필요조건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상호 </a:t>
            </a:r>
            <a:r>
              <a:rPr lang="ko-KR" altLang="en-US" dirty="0"/>
              <a:t>배제</a:t>
            </a:r>
            <a:r>
              <a:rPr lang="en-US" altLang="ko-KR" dirty="0"/>
              <a:t>, </a:t>
            </a:r>
            <a:r>
              <a:rPr lang="ko-KR" altLang="en-US" dirty="0"/>
              <a:t>점유와 대기</a:t>
            </a:r>
            <a:r>
              <a:rPr lang="en-US" altLang="ko-KR" dirty="0"/>
              <a:t>, </a:t>
            </a:r>
            <a:r>
              <a:rPr lang="ko-KR" altLang="en-US" dirty="0" err="1"/>
              <a:t>비선점</a:t>
            </a:r>
            <a:r>
              <a:rPr lang="en-US" altLang="ko-KR" dirty="0"/>
              <a:t>, </a:t>
            </a:r>
            <a:r>
              <a:rPr lang="ko-KR" altLang="en-US" dirty="0"/>
              <a:t>순환 대기 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중 하나만 방지해도 분산 교착 </a:t>
            </a:r>
            <a:r>
              <a:rPr lang="ko-KR" altLang="en-US" dirty="0" smtClean="0"/>
              <a:t>상태 예방 가능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교착 </a:t>
            </a:r>
            <a:r>
              <a:rPr lang="ko-KR" altLang="en-US" dirty="0"/>
              <a:t>상태는 순환 대기 상태를 </a:t>
            </a:r>
            <a:r>
              <a:rPr lang="ko-KR" altLang="en-US" dirty="0" smtClean="0"/>
              <a:t>탐지하고</a:t>
            </a:r>
            <a:r>
              <a:rPr lang="en-US" altLang="ko-KR" dirty="0"/>
              <a:t>, </a:t>
            </a:r>
            <a:r>
              <a:rPr lang="ko-KR" altLang="en-US" dirty="0"/>
              <a:t>탐지되면 이것을 복구하여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순환 </a:t>
            </a:r>
            <a:r>
              <a:rPr lang="ko-KR" altLang="en-US" dirty="0"/>
              <a:t>대기 조건은 자원의 종류에 </a:t>
            </a:r>
            <a:r>
              <a:rPr lang="ko-KR" altLang="en-US" dirty="0" smtClean="0"/>
              <a:t>따라 선행적인 </a:t>
            </a:r>
            <a:r>
              <a:rPr lang="ko-KR" altLang="en-US" dirty="0"/>
              <a:t>순서를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자원을 </a:t>
            </a:r>
            <a:r>
              <a:rPr lang="ko-KR" altLang="en-US" dirty="0"/>
              <a:t>요청한 </a:t>
            </a:r>
            <a:r>
              <a:rPr lang="ko-KR" altLang="en-US" dirty="0" smtClean="0"/>
              <a:t>순서가 다르면 </a:t>
            </a:r>
            <a:r>
              <a:rPr lang="ko-KR" altLang="en-US" dirty="0"/>
              <a:t>자원을 점유하는 </a:t>
            </a:r>
            <a:r>
              <a:rPr lang="ko-KR" altLang="en-US" dirty="0" smtClean="0"/>
              <a:t>상태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 다른 조건인 점유와 대기 </a:t>
            </a:r>
            <a:r>
              <a:rPr lang="ko-KR" altLang="en-US" dirty="0"/>
              <a:t>조건이 </a:t>
            </a:r>
            <a:r>
              <a:rPr lang="ko-KR" altLang="en-US" dirty="0" smtClean="0"/>
              <a:t>시스템에서 </a:t>
            </a:r>
            <a:r>
              <a:rPr lang="ko-KR" altLang="en-US" dirty="0"/>
              <a:t>발생하지 않으려면 작업을 수행하기 전에 필요한 모든 자원을 각 프로세스가 </a:t>
            </a:r>
            <a:r>
              <a:rPr lang="ko-KR" altLang="en-US" dirty="0" smtClean="0"/>
              <a:t>한꺼번에 </a:t>
            </a:r>
            <a:r>
              <a:rPr lang="ko-KR" altLang="en-US" dirty="0"/>
              <a:t>요구하고 동시에 허용할 때까지 프로세스를 보류해야 </a:t>
            </a:r>
            <a:r>
              <a:rPr lang="ko-KR" altLang="en-US" dirty="0" smtClean="0"/>
              <a:t>하지만 </a:t>
            </a:r>
            <a:r>
              <a:rPr lang="ko-KR" altLang="en-US" dirty="0"/>
              <a:t>자원의 </a:t>
            </a:r>
            <a:r>
              <a:rPr lang="ko-KR" altLang="en-US" dirty="0" smtClean="0"/>
              <a:t>낭비가 심하고 </a:t>
            </a:r>
            <a:r>
              <a:rPr lang="ko-KR" altLang="en-US" dirty="0"/>
              <a:t>긴 시간 동안 지연될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638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분산 시스템에서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교착 상태 탐지</a:t>
            </a:r>
          </a:p>
          <a:p>
            <a:pPr lvl="2"/>
            <a:r>
              <a:rPr lang="ko-KR" altLang="en-US" dirty="0"/>
              <a:t>교착 상태를 탐지하려면 시스템에서 모든 자원의 점유와 요구 사항을 자원 그래프로 </a:t>
            </a:r>
            <a:r>
              <a:rPr lang="ko-KR" altLang="en-US" dirty="0" smtClean="0"/>
              <a:t>표현하여 </a:t>
            </a:r>
            <a:r>
              <a:rPr lang="ko-KR" altLang="en-US" dirty="0"/>
              <a:t>사이클 여부를 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분산 </a:t>
            </a:r>
            <a:r>
              <a:rPr lang="ko-KR" altLang="en-US" dirty="0"/>
              <a:t>시스템에서 프로세스 간 의존관계는 대기 </a:t>
            </a:r>
            <a:r>
              <a:rPr lang="ko-KR" altLang="en-US" dirty="0" smtClean="0"/>
              <a:t>그래프로 </a:t>
            </a:r>
            <a:r>
              <a:rPr lang="ko-KR" altLang="en-US" dirty="0"/>
              <a:t>나타낼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그래프에서 </a:t>
            </a:r>
            <a:r>
              <a:rPr lang="ko-KR" altLang="en-US" dirty="0"/>
              <a:t>사이클을 방지하려면 주어진 프로세서가 실행에 </a:t>
            </a:r>
            <a:r>
              <a:rPr lang="ko-KR" altLang="en-US" dirty="0" smtClean="0"/>
              <a:t>필요한 자원을 </a:t>
            </a:r>
            <a:r>
              <a:rPr lang="ko-KR" altLang="en-US" dirty="0"/>
              <a:t>확보할 때까지 </a:t>
            </a:r>
            <a:r>
              <a:rPr lang="ko-KR" altLang="en-US" dirty="0" smtClean="0"/>
              <a:t>실행 지연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제어를 통한 교착상태 탐지 방법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중앙집중형</a:t>
            </a:r>
            <a:r>
              <a:rPr lang="ko-KR" altLang="en-US" dirty="0" smtClean="0"/>
              <a:t> </a:t>
            </a:r>
            <a:r>
              <a:rPr lang="ko-KR" altLang="en-US" dirty="0"/>
              <a:t>제어 </a:t>
            </a:r>
            <a:r>
              <a:rPr lang="en-US" altLang="ko-KR" dirty="0"/>
              <a:t>: </a:t>
            </a:r>
            <a:r>
              <a:rPr lang="ko-KR" altLang="en-US" dirty="0" err="1"/>
              <a:t>노드</a:t>
            </a:r>
            <a:r>
              <a:rPr lang="ko-KR" altLang="en-US" dirty="0"/>
              <a:t> 하나가 교착 상태 </a:t>
            </a:r>
            <a:r>
              <a:rPr lang="ko-KR" altLang="en-US" dirty="0" smtClean="0"/>
              <a:t>탐지 전담</a:t>
            </a:r>
            <a:r>
              <a:rPr lang="en-US" altLang="ko-KR" dirty="0" smtClean="0"/>
              <a:t>. </a:t>
            </a:r>
            <a:r>
              <a:rPr lang="ko-KR" altLang="en-US" dirty="0"/>
              <a:t>이때 모든 요구와 양도 </a:t>
            </a:r>
            <a:r>
              <a:rPr lang="ko-KR" altLang="en-US" dirty="0" smtClean="0"/>
              <a:t>메시지를 특정 </a:t>
            </a:r>
            <a:r>
              <a:rPr lang="ko-KR" altLang="en-US" dirty="0"/>
              <a:t>자원을 제어하는 중앙 프로세서로 전송하면</a:t>
            </a:r>
            <a:r>
              <a:rPr lang="en-US" altLang="ko-KR" dirty="0"/>
              <a:t>, </a:t>
            </a:r>
            <a:r>
              <a:rPr lang="ko-KR" altLang="en-US" dirty="0"/>
              <a:t>시스템의 상태를 모두 파악할 수 </a:t>
            </a:r>
            <a:r>
              <a:rPr lang="ko-KR" altLang="en-US" dirty="0" smtClean="0"/>
              <a:t>있으므로 교착 </a:t>
            </a:r>
            <a:r>
              <a:rPr lang="ko-KR" altLang="en-US" dirty="0"/>
              <a:t>상태를 </a:t>
            </a:r>
            <a:r>
              <a:rPr lang="ko-KR" altLang="en-US" dirty="0" smtClean="0"/>
              <a:t>탐지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구현하기가 </a:t>
            </a:r>
            <a:r>
              <a:rPr lang="ko-KR" altLang="en-US" dirty="0"/>
              <a:t>쉬우며</a:t>
            </a:r>
            <a:r>
              <a:rPr lang="en-US" altLang="ko-KR" dirty="0"/>
              <a:t>, </a:t>
            </a:r>
            <a:r>
              <a:rPr lang="ko-KR" altLang="en-US" dirty="0"/>
              <a:t>비교적 작고 통신 속도가 높은</a:t>
            </a:r>
            <a:r>
              <a:rPr lang="en-US" altLang="ko-KR" dirty="0"/>
              <a:t>L AN</a:t>
            </a:r>
            <a:r>
              <a:rPr lang="ko-KR" altLang="en-US" dirty="0"/>
              <a:t>에 </a:t>
            </a:r>
            <a:r>
              <a:rPr lang="ko-KR" altLang="en-US" dirty="0" smtClean="0"/>
              <a:t>효율적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자원 </a:t>
            </a:r>
            <a:r>
              <a:rPr lang="ko-KR" altLang="en-US" dirty="0"/>
              <a:t>요청이 중앙 프로세서에 집중되어 병목 </a:t>
            </a:r>
            <a:r>
              <a:rPr lang="ko-KR" altLang="en-US" dirty="0" smtClean="0"/>
              <a:t>현상 발생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중앙프로세서에 </a:t>
            </a:r>
            <a:r>
              <a:rPr lang="ko-KR" altLang="en-US" dirty="0"/>
              <a:t>문제가 생기면 시스템의 </a:t>
            </a:r>
            <a:r>
              <a:rPr lang="ko-KR" altLang="en-US" dirty="0" err="1"/>
              <a:t>노드가</a:t>
            </a:r>
            <a:r>
              <a:rPr lang="ko-KR" altLang="en-US" dirty="0"/>
              <a:t> 모두 </a:t>
            </a:r>
            <a:r>
              <a:rPr lang="ko-KR" altLang="en-US" dirty="0" smtClean="0"/>
              <a:t>자원 </a:t>
            </a:r>
            <a:r>
              <a:rPr lang="ko-KR" altLang="en-US" dirty="0"/>
              <a:t>얻을 수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2"/>
            <a:r>
              <a:rPr lang="ko-KR" altLang="en-US" dirty="0" err="1" smtClean="0"/>
              <a:t>계층형</a:t>
            </a:r>
            <a:r>
              <a:rPr lang="ko-KR" altLang="en-US" dirty="0" smtClean="0"/>
              <a:t> </a:t>
            </a:r>
            <a:r>
              <a:rPr lang="ko-KR" altLang="en-US" dirty="0"/>
              <a:t>제어 </a:t>
            </a:r>
            <a:r>
              <a:rPr lang="en-US" altLang="ko-KR" dirty="0"/>
              <a:t>: </a:t>
            </a:r>
            <a:r>
              <a:rPr lang="ko-KR" altLang="en-US" dirty="0" err="1"/>
              <a:t>노드를</a:t>
            </a:r>
            <a:r>
              <a:rPr lang="ko-KR" altLang="en-US" dirty="0"/>
              <a:t> 계층 구조로 구성하고 한 </a:t>
            </a:r>
            <a:r>
              <a:rPr lang="ko-KR" altLang="en-US" dirty="0" err="1"/>
              <a:t>노드가</a:t>
            </a:r>
            <a:r>
              <a:rPr lang="ko-KR" altLang="en-US" dirty="0"/>
              <a:t> 루트 역할을 담당하게 한 후 </a:t>
            </a:r>
            <a:r>
              <a:rPr lang="ko-KR" altLang="en-US" dirty="0" smtClean="0"/>
              <a:t>종속된 </a:t>
            </a:r>
            <a:r>
              <a:rPr lang="ko-KR" altLang="en-US" dirty="0" err="1" smtClean="0"/>
              <a:t>노드들의</a:t>
            </a:r>
            <a:r>
              <a:rPr lang="ko-KR" altLang="en-US" dirty="0" smtClean="0"/>
              <a:t> </a:t>
            </a:r>
            <a:r>
              <a:rPr lang="ko-KR" altLang="en-US" dirty="0"/>
              <a:t>자원 할당 정보를 수집하여 교착 </a:t>
            </a:r>
            <a:r>
              <a:rPr lang="ko-KR" altLang="en-US" dirty="0" smtClean="0"/>
              <a:t>상태 탐지</a:t>
            </a:r>
            <a:endParaRPr lang="en-US" altLang="ko-KR" dirty="0"/>
          </a:p>
          <a:p>
            <a:pPr lvl="2"/>
            <a:r>
              <a:rPr lang="ko-KR" altLang="en-US" dirty="0" err="1" smtClean="0"/>
              <a:t>분산형</a:t>
            </a:r>
            <a:r>
              <a:rPr lang="ko-KR" altLang="en-US" dirty="0" smtClean="0"/>
              <a:t> </a:t>
            </a:r>
            <a:r>
              <a:rPr lang="ko-KR" altLang="en-US" dirty="0"/>
              <a:t>제어 </a:t>
            </a:r>
            <a:r>
              <a:rPr lang="en-US" altLang="ko-KR" dirty="0"/>
              <a:t>: </a:t>
            </a:r>
            <a:r>
              <a:rPr lang="ko-KR" altLang="en-US" dirty="0"/>
              <a:t>모든 프로세스가 협력하여 교착 </a:t>
            </a:r>
            <a:r>
              <a:rPr lang="ko-KR" altLang="en-US" dirty="0" smtClean="0"/>
              <a:t>상태 탐지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정보를 먼저 교환해야 </a:t>
            </a:r>
            <a:r>
              <a:rPr lang="ko-KR" altLang="en-US" dirty="0"/>
              <a:t>하기에 상당한 </a:t>
            </a:r>
            <a:r>
              <a:rPr lang="ko-KR" altLang="en-US" dirty="0" smtClean="0"/>
              <a:t>오버헤드 발생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한 </a:t>
            </a:r>
            <a:r>
              <a:rPr lang="ko-KR" altLang="en-US" dirty="0" err="1"/>
              <a:t>노드에</a:t>
            </a:r>
            <a:r>
              <a:rPr lang="ko-KR" altLang="en-US" dirty="0"/>
              <a:t> 오류가 발생해도 다른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smtClean="0"/>
              <a:t>적절히 </a:t>
            </a:r>
            <a:r>
              <a:rPr lang="ko-KR" altLang="en-US" dirty="0"/>
              <a:t>대응할 수 있으므로 장애 </a:t>
            </a:r>
            <a:r>
              <a:rPr lang="ko-KR" altLang="en-US" dirty="0" smtClean="0"/>
              <a:t>내구성 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27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분산 시스템에서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교착 상태 회피</a:t>
            </a:r>
          </a:p>
          <a:p>
            <a:pPr lvl="2"/>
            <a:r>
              <a:rPr lang="ko-KR" altLang="en-US" dirty="0"/>
              <a:t>분산 시스템에서 교착 상태 회피는 자원 할당 요구를 허용한 후 교착 상태 여부를 </a:t>
            </a:r>
            <a:r>
              <a:rPr lang="ko-KR" altLang="en-US" dirty="0" smtClean="0"/>
              <a:t>결정해야 하기 </a:t>
            </a:r>
            <a:r>
              <a:rPr lang="ko-KR" altLang="en-US" dirty="0"/>
              <a:t>때문에 매우 </a:t>
            </a:r>
            <a:r>
              <a:rPr lang="ko-KR" altLang="en-US" dirty="0" smtClean="0"/>
              <a:t>곤란</a:t>
            </a:r>
            <a:r>
              <a:rPr lang="en-US" altLang="ko-KR" dirty="0" smtClean="0"/>
              <a:t>. </a:t>
            </a:r>
            <a:r>
              <a:rPr lang="ko-KR" altLang="en-US" dirty="0"/>
              <a:t>특히 모든 </a:t>
            </a:r>
            <a:r>
              <a:rPr lang="ko-KR" altLang="en-US" dirty="0" err="1"/>
              <a:t>노드가</a:t>
            </a:r>
            <a:r>
              <a:rPr lang="ko-KR" altLang="en-US" dirty="0"/>
              <a:t> 시스템의 전역상태를 파악하고 유지해야 </a:t>
            </a:r>
            <a:r>
              <a:rPr lang="ko-KR" altLang="en-US" dirty="0" smtClean="0"/>
              <a:t>하는데</a:t>
            </a:r>
            <a:r>
              <a:rPr lang="en-US" altLang="ko-KR" dirty="0"/>
              <a:t>, </a:t>
            </a:r>
            <a:r>
              <a:rPr lang="ko-KR" altLang="en-US" dirty="0"/>
              <a:t>저장소와 과도한 통신 </a:t>
            </a:r>
            <a:r>
              <a:rPr lang="ko-KR" altLang="en-US" dirty="0" smtClean="0"/>
              <a:t>오버헤드 발생</a:t>
            </a:r>
            <a:r>
              <a:rPr lang="en-US" altLang="ko-KR" dirty="0" smtClean="0"/>
              <a:t>. </a:t>
            </a:r>
            <a:r>
              <a:rPr lang="ko-KR" altLang="en-US" dirty="0"/>
              <a:t>안전한 상태를 검사하는 것도 상당한 </a:t>
            </a:r>
            <a:r>
              <a:rPr lang="ko-KR" altLang="en-US" dirty="0" smtClean="0"/>
              <a:t>처리 오버헤드 야기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시스템은 실행하기 시작하면 다른 장치를 요구하지 </a:t>
            </a:r>
            <a:r>
              <a:rPr lang="ko-KR" altLang="en-US" dirty="0" smtClean="0"/>
              <a:t>않고 완료할 </a:t>
            </a:r>
            <a:r>
              <a:rPr lang="ko-KR" altLang="en-US" dirty="0"/>
              <a:t>수 있는 트랜잭션에서만 </a:t>
            </a:r>
            <a:r>
              <a:rPr lang="ko-KR" altLang="en-US" dirty="0" smtClean="0"/>
              <a:t>실행 </a:t>
            </a:r>
            <a:r>
              <a:rPr lang="ko-KR" altLang="en-US" dirty="0"/>
              <a:t>허용해야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교착 상태 복구</a:t>
            </a:r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/>
              <a:t>프로세스에 필요한 자원을 많이 사용하는 프로세스를 선택하여 </a:t>
            </a:r>
            <a:r>
              <a:rPr lang="ko-KR" altLang="en-US" dirty="0" smtClean="0"/>
              <a:t>제거한 </a:t>
            </a:r>
            <a:r>
              <a:rPr lang="ko-KR" altLang="en-US" dirty="0"/>
              <a:t>후 다시 처음부터 재실행하도록 </a:t>
            </a:r>
            <a:r>
              <a:rPr lang="ko-KR" altLang="en-US" dirty="0" smtClean="0"/>
              <a:t>조치</a:t>
            </a:r>
            <a:r>
              <a:rPr lang="en-US" altLang="ko-KR" dirty="0" smtClean="0"/>
              <a:t>. </a:t>
            </a:r>
            <a:r>
              <a:rPr lang="ko-KR" altLang="en-US" dirty="0"/>
              <a:t>그리고 제거한 프로세스의 자원은 다른 </a:t>
            </a:r>
            <a:r>
              <a:rPr lang="ko-KR" altLang="en-US" dirty="0" smtClean="0"/>
              <a:t>프로세스에 </a:t>
            </a:r>
            <a:r>
              <a:rPr lang="ko-KR" altLang="en-US" dirty="0"/>
              <a:t>할당하여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306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분산 시스템에서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메시지 전송 교착 상태</a:t>
            </a:r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/>
              <a:t>메시지를 기다리는 상태로</a:t>
            </a:r>
            <a:r>
              <a:rPr lang="en-US" altLang="ko-KR" dirty="0"/>
              <a:t>, </a:t>
            </a:r>
            <a:r>
              <a:rPr lang="ko-KR" altLang="en-US" dirty="0"/>
              <a:t>상호 대기와 메시지 버퍼 </a:t>
            </a:r>
            <a:r>
              <a:rPr lang="ko-KR" altLang="en-US" dirty="0" err="1" smtClean="0"/>
              <a:t>미적용으로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상호 </a:t>
            </a:r>
            <a:r>
              <a:rPr lang="ko-KR" altLang="en-US" dirty="0"/>
              <a:t>대기</a:t>
            </a:r>
          </a:p>
          <a:p>
            <a:pPr lvl="2"/>
            <a:r>
              <a:rPr lang="ko-KR" altLang="en-US" dirty="0" smtClean="0"/>
              <a:t>동일한 </a:t>
            </a:r>
            <a:r>
              <a:rPr lang="ko-KR" altLang="en-US" dirty="0"/>
              <a:t>그룹에서 한 프로세스가 다른 프로세스가 보낸 메시지를 기다리고 </a:t>
            </a:r>
            <a:r>
              <a:rPr lang="ko-KR" altLang="en-US" dirty="0" smtClean="0"/>
              <a:t>있고</a:t>
            </a:r>
            <a:r>
              <a:rPr lang="en-US" altLang="ko-KR" dirty="0"/>
              <a:t>, </a:t>
            </a:r>
            <a:r>
              <a:rPr lang="ko-KR" altLang="en-US" dirty="0"/>
              <a:t>전송 중인 메시지가 없을 때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시스템의 </a:t>
            </a:r>
            <a:r>
              <a:rPr lang="ko-KR" altLang="en-US" dirty="0"/>
              <a:t>교착 상태는 </a:t>
            </a:r>
            <a:r>
              <a:rPr lang="en-US" altLang="ko-KR" dirty="0" err="1"/>
              <a:t>WFG</a:t>
            </a:r>
            <a:r>
              <a:rPr lang="en-US" altLang="ko-KR" baseline="30000" dirty="0" err="1"/>
              <a:t>wait</a:t>
            </a:r>
            <a:r>
              <a:rPr lang="en-US" altLang="ko-KR" baseline="30000" dirty="0"/>
              <a:t> for graph</a:t>
            </a:r>
            <a:r>
              <a:rPr lang="ko-KR" altLang="en-US" dirty="0"/>
              <a:t>라는 </a:t>
            </a:r>
            <a:r>
              <a:rPr lang="ko-KR" altLang="en-US" dirty="0" smtClean="0"/>
              <a:t>대기 </a:t>
            </a:r>
            <a:r>
              <a:rPr lang="ko-KR" altLang="en-US" dirty="0"/>
              <a:t>그래프로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90" y="3045051"/>
            <a:ext cx="76962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75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분산 시스템에서 프로세스 관리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메시지 할당 버퍼 불충분</a:t>
            </a:r>
          </a:p>
          <a:p>
            <a:pPr lvl="2"/>
            <a:r>
              <a:rPr lang="ko-KR" altLang="en-US" dirty="0"/>
              <a:t>메시지 전송 과정에서 교착 상태는 전송 중인 메시지를 저장하는 버퍼 할당과 </a:t>
            </a:r>
            <a:r>
              <a:rPr lang="ko-KR" altLang="en-US" dirty="0" smtClean="0"/>
              <a:t>관련 있음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479370"/>
            <a:ext cx="4545505" cy="527346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37085" y="1718810"/>
            <a:ext cx="3240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각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링크에 별도의 버퍼를 하나씩 사용하게 하여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예방 가능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공동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버퍼를 사용해도 특정 링크가 버퍼 공간을 모두 사용하지 않는다면 교착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상태는 발생 않으므로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시스템의 각 프로세스 간에 전송할 수 있는 메시지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수에 상한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값을 부여하여 필요한 버퍼를 할당하면 교착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상태 예방 가능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다른 방법은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계층화된 버퍼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풀을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사용하여 교착 상태를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제거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696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시스템의 정의</a:t>
            </a:r>
          </a:p>
          <a:p>
            <a:pPr lvl="1"/>
            <a:r>
              <a:rPr lang="ko-KR" altLang="en-US" dirty="0" smtClean="0"/>
              <a:t>분산 </a:t>
            </a:r>
            <a:r>
              <a:rPr lang="ko-KR" altLang="en-US" dirty="0"/>
              <a:t>처리 </a:t>
            </a:r>
            <a:r>
              <a:rPr lang="ko-KR" altLang="en-US" dirty="0" smtClean="0"/>
              <a:t>환경</a:t>
            </a:r>
            <a:r>
              <a:rPr lang="en-US" altLang="ko-KR" dirty="0" smtClean="0"/>
              <a:t> </a:t>
            </a:r>
            <a:r>
              <a:rPr lang="ko-KR" altLang="en-US" dirty="0"/>
              <a:t>대표적인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24" y="1583794"/>
            <a:ext cx="7013436" cy="50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네트워크의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독립된 시스템 몇 개가 적절한 영역 안에서 속도가 빠른 통신 채널을 </a:t>
            </a:r>
            <a:r>
              <a:rPr lang="ko-KR" altLang="en-US" dirty="0" smtClean="0"/>
              <a:t>이용하여 </a:t>
            </a:r>
            <a:r>
              <a:rPr lang="ko-KR" altLang="en-US" dirty="0"/>
              <a:t>상호 통신할 수 있도록 지원하는 데이터 통신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네트워크는 </a:t>
            </a:r>
            <a:r>
              <a:rPr lang="en-US" altLang="ko-KR" dirty="0"/>
              <a:t>1960</a:t>
            </a:r>
            <a:r>
              <a:rPr lang="ko-KR" altLang="en-US" dirty="0" smtClean="0"/>
              <a:t>년대 사이트 간 효율적 통신 위해  </a:t>
            </a:r>
            <a:r>
              <a:rPr lang="ko-KR" altLang="en-US" dirty="0"/>
              <a:t>학교 연구 프로젝트로 </a:t>
            </a:r>
            <a:r>
              <a:rPr lang="ko-KR" altLang="en-US" dirty="0" smtClean="0"/>
              <a:t>탄생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광범위한 사용자 모임 </a:t>
            </a:r>
            <a:r>
              <a:rPr lang="ko-KR" altLang="en-US" dirty="0"/>
              <a:t>간에 하드웨어나 소프트웨어를 </a:t>
            </a:r>
            <a:r>
              <a:rPr lang="ko-KR" altLang="en-US" dirty="0" smtClean="0"/>
              <a:t>편리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경제적 공유 지원</a:t>
            </a:r>
            <a:endParaRPr lang="en-US" altLang="ko-KR" dirty="0" smtClean="0"/>
          </a:p>
          <a:p>
            <a:pPr lvl="1"/>
            <a:r>
              <a:rPr lang="ko-KR" altLang="en-US" dirty="0" err="1"/>
              <a:t>알파넷</a:t>
            </a:r>
            <a:r>
              <a:rPr lang="en-US" altLang="ko-KR" baseline="30000" dirty="0" smtClean="0"/>
              <a:t>ARPANET</a:t>
            </a:r>
            <a:r>
              <a:rPr lang="en-US" altLang="ko-KR" dirty="0" smtClean="0"/>
              <a:t> :</a:t>
            </a:r>
            <a:r>
              <a:rPr lang="ko-KR" altLang="en-US" dirty="0" smtClean="0"/>
              <a:t>최초로 </a:t>
            </a:r>
            <a:r>
              <a:rPr lang="ko-KR" altLang="en-US" dirty="0"/>
              <a:t>개발된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(1968</a:t>
            </a:r>
            <a:r>
              <a:rPr lang="ko-KR" altLang="en-US" dirty="0"/>
              <a:t>년에 처음 </a:t>
            </a:r>
            <a:r>
              <a:rPr lang="ko-KR" altLang="en-US" dirty="0" smtClean="0"/>
              <a:t>작동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사용자가 원거리의 </a:t>
            </a:r>
            <a:r>
              <a:rPr lang="ko-KR" altLang="en-US" dirty="0"/>
              <a:t>하드웨어나 소프트웨어 자원에 액세스할 수 있는 </a:t>
            </a:r>
            <a:r>
              <a:rPr lang="ko-KR" altLang="en-US" dirty="0" smtClean="0"/>
              <a:t>기능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시스템 </a:t>
            </a:r>
            <a:r>
              <a:rPr lang="ko-KR" altLang="en-US" dirty="0"/>
              <a:t>구성하는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강결합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약결합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서버의 분산 컴퓨팅 환경에서는 사용자</a:t>
            </a:r>
            <a:r>
              <a:rPr lang="en-US" altLang="ko-KR" dirty="0"/>
              <a:t>, </a:t>
            </a:r>
            <a:r>
              <a:rPr lang="ko-KR" altLang="en-US" dirty="0"/>
              <a:t>응용 프로그램</a:t>
            </a:r>
            <a:r>
              <a:rPr lang="en-US" altLang="ko-KR" dirty="0"/>
              <a:t>, </a:t>
            </a:r>
            <a:r>
              <a:rPr lang="ko-KR" altLang="en-US" dirty="0"/>
              <a:t>자원들을 네트워크</a:t>
            </a:r>
            <a:r>
              <a:rPr lang="en-US" altLang="ko-KR" dirty="0"/>
              <a:t>(</a:t>
            </a:r>
            <a:r>
              <a:rPr lang="ko-KR" altLang="en-US" dirty="0" smtClean="0"/>
              <a:t>단일</a:t>
            </a:r>
            <a:r>
              <a:rPr lang="en-US" altLang="ko-KR" dirty="0" smtClean="0"/>
              <a:t>LAN</a:t>
            </a:r>
            <a:r>
              <a:rPr lang="ko-KR" altLang="en-US" dirty="0"/>
              <a:t>이나 </a:t>
            </a:r>
            <a:r>
              <a:rPr lang="en-US" altLang="ko-KR" dirty="0"/>
              <a:t>WAN)</a:t>
            </a:r>
            <a:r>
              <a:rPr lang="ko-KR" altLang="en-US" dirty="0"/>
              <a:t>로 서로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서버에 </a:t>
            </a:r>
            <a:r>
              <a:rPr lang="ko-KR" altLang="en-US" dirty="0"/>
              <a:t>있는 응용 </a:t>
            </a:r>
            <a:r>
              <a:rPr lang="ko-KR" altLang="en-US" dirty="0" err="1" smtClean="0"/>
              <a:t>프로그램하나를</a:t>
            </a:r>
            <a:r>
              <a:rPr lang="ko-KR" altLang="en-US" dirty="0" smtClean="0"/>
              <a:t> 독립 된 </a:t>
            </a:r>
            <a:r>
              <a:rPr lang="ko-KR" altLang="en-US" dirty="0"/>
              <a:t>역할을 하는 다수의 작업으로 분할하여 클라이언트의 서비스 </a:t>
            </a:r>
            <a:r>
              <a:rPr lang="ko-KR" altLang="en-US" dirty="0" smtClean="0"/>
              <a:t>요청 처리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개념을 단일 컴퓨터에도 적용할 수는 있지만</a:t>
            </a:r>
            <a:r>
              <a:rPr lang="en-US" altLang="ko-KR" dirty="0"/>
              <a:t>, </a:t>
            </a:r>
            <a:r>
              <a:rPr lang="ko-KR" altLang="en-US" dirty="0"/>
              <a:t>네트워크 환경에서 의미가 </a:t>
            </a:r>
            <a:r>
              <a:rPr lang="ko-KR" altLang="en-US" dirty="0" smtClean="0"/>
              <a:t>더 큼</a:t>
            </a:r>
            <a:endParaRPr lang="en-US" altLang="ko-KR" dirty="0"/>
          </a:p>
          <a:p>
            <a:pPr lvl="1"/>
            <a:r>
              <a:rPr lang="ko-KR" altLang="en-US" dirty="0" smtClean="0"/>
              <a:t>네트워크에서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서버는 여러 지역에 걸쳐 분산된 프로그램을 서로 </a:t>
            </a:r>
            <a:r>
              <a:rPr lang="ko-KR" altLang="en-US" dirty="0" smtClean="0"/>
              <a:t>연결시켜주는 </a:t>
            </a:r>
            <a:r>
              <a:rPr lang="ko-KR" altLang="en-US" dirty="0"/>
              <a:t>편리한 </a:t>
            </a:r>
            <a:r>
              <a:rPr lang="ko-KR" altLang="en-US" dirty="0" smtClean="0"/>
              <a:t>수단 제공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대표적인 클라이언트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웹 </a:t>
            </a:r>
            <a:r>
              <a:rPr lang="ko-KR" altLang="en-US" dirty="0" smtClean="0"/>
              <a:t>브라우저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078850"/>
            <a:ext cx="7848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31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계층의 일반적인 클라이언트</a:t>
            </a:r>
            <a:r>
              <a:rPr lang="en-US" altLang="ko-KR" dirty="0"/>
              <a:t>/</a:t>
            </a:r>
            <a:r>
              <a:rPr lang="ko-KR" altLang="en-US" dirty="0"/>
              <a:t>서버 구조</a:t>
            </a:r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시스템을 구축할 때 핵심 요소는 사용자와 시스템 간에 원활한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</a:t>
            </a:r>
            <a:r>
              <a:rPr lang="ko-KR" altLang="en-US" dirty="0"/>
              <a:t>컴퓨터에서는 사용자 인터페이스 </a:t>
            </a:r>
            <a:r>
              <a:rPr lang="ko-KR" altLang="en-US" dirty="0" smtClean="0"/>
              <a:t>설계 </a:t>
            </a:r>
            <a:r>
              <a:rPr lang="ko-KR" altLang="en-US" dirty="0"/>
              <a:t>매우 </a:t>
            </a:r>
            <a:r>
              <a:rPr lang="ko-KR" altLang="en-US" dirty="0" smtClean="0"/>
              <a:t>중요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사용하기 쉬우면서도 </a:t>
            </a:r>
            <a:r>
              <a:rPr lang="ko-KR" altLang="en-US" dirty="0"/>
              <a:t>친밀한 인터페이스와 강력하고 유연한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 제공</a:t>
            </a:r>
            <a:endParaRPr lang="en-US" altLang="ko-KR" dirty="0"/>
          </a:p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서버는 </a:t>
            </a:r>
            <a:r>
              <a:rPr lang="en-US" altLang="ko-KR" dirty="0"/>
              <a:t>2</a:t>
            </a:r>
            <a:r>
              <a:rPr lang="ko-KR" altLang="en-US" dirty="0"/>
              <a:t>계층이나 </a:t>
            </a:r>
            <a:r>
              <a:rPr lang="en-US" altLang="ko-KR" dirty="0"/>
              <a:t>3</a:t>
            </a:r>
            <a:r>
              <a:rPr lang="ko-KR" altLang="en-US" dirty="0"/>
              <a:t>계층으로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클라이언트와 </a:t>
            </a:r>
            <a:r>
              <a:rPr lang="ko-KR" altLang="en-US" dirty="0"/>
              <a:t>서버가 물리적으로 서로 독립된 시스템에 </a:t>
            </a:r>
            <a:r>
              <a:rPr lang="ko-KR" altLang="en-US" dirty="0" smtClean="0"/>
              <a:t>존재하는 </a:t>
            </a:r>
            <a:r>
              <a:rPr lang="ko-KR" altLang="en-US" dirty="0"/>
              <a:t>형태로 구성되어 클라이언트와 서버의 플랫폼과 운영체제는 서로 </a:t>
            </a:r>
            <a:r>
              <a:rPr lang="ko-KR" altLang="en-US" dirty="0" smtClean="0"/>
              <a:t>다를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ko-KR" altLang="en-US" dirty="0"/>
          </a:p>
          <a:p>
            <a:pPr lvl="1"/>
            <a:r>
              <a:rPr lang="ko-KR" altLang="en-US" dirty="0" smtClean="0"/>
              <a:t>클라이언트와 </a:t>
            </a:r>
            <a:r>
              <a:rPr lang="ko-KR" altLang="en-US" dirty="0"/>
              <a:t>서버를 상호 연동할 수 있게 하는 통신 소프트웨어</a:t>
            </a:r>
            <a:r>
              <a:rPr lang="en-US" altLang="ko-KR" dirty="0"/>
              <a:t>(OSI </a:t>
            </a:r>
            <a:r>
              <a:rPr lang="ko-KR" altLang="en-US" dirty="0"/>
              <a:t>참조 모델과 </a:t>
            </a:r>
            <a:r>
              <a:rPr lang="en-US" altLang="ko-KR" dirty="0" smtClean="0"/>
              <a:t>TCP/IP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와 분산 응용 프로그램의 기반을 제공하므로</a:t>
            </a:r>
            <a:r>
              <a:rPr lang="en-US" altLang="ko-KR" dirty="0"/>
              <a:t>(</a:t>
            </a:r>
            <a:r>
              <a:rPr lang="ko-KR" altLang="en-US" dirty="0"/>
              <a:t>동일한 응용 프로그램 지원</a:t>
            </a:r>
            <a:r>
              <a:rPr lang="en-US" altLang="ko-KR" dirty="0"/>
              <a:t>) </a:t>
            </a:r>
            <a:r>
              <a:rPr lang="ko-KR" altLang="en-US" dirty="0"/>
              <a:t>공유 자원</a:t>
            </a:r>
            <a:r>
              <a:rPr lang="en-US" altLang="ko-KR" dirty="0"/>
              <a:t>, </a:t>
            </a:r>
            <a:r>
              <a:rPr lang="ko-KR" altLang="en-US" dirty="0" smtClean="0"/>
              <a:t>작업을 </a:t>
            </a:r>
            <a:r>
              <a:rPr lang="ko-KR" altLang="en-US" dirty="0"/>
              <a:t>클라이언트와 서버 간에 </a:t>
            </a:r>
            <a:r>
              <a:rPr lang="ko-KR" altLang="en-US" dirty="0" smtClean="0"/>
              <a:t>분할 가능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75311" y="4329100"/>
            <a:ext cx="7740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OSI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TCP/IP</a:t>
            </a:r>
          </a:p>
          <a:p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ISO</a:t>
            </a:r>
            <a:r>
              <a:rPr lang="en-US" altLang="ko-KR" sz="1200" baseline="300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International</a:t>
            </a:r>
            <a:r>
              <a:rPr lang="en-US" altLang="ko-KR" sz="1200" baseline="300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Standards Organization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OSI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참조 모델</a:t>
            </a:r>
            <a:r>
              <a:rPr lang="en-US" altLang="ko-KR" sz="1200" baseline="300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Open System Interconnection reference model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이기종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시스템 간에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네트워크를 연결하려고 제안되었다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모델은 네트워크를 계층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7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개로 나눠서 네트워크 매체를 이용하여 응용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프로그램의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정보를 다른 컴퓨터의 응용 프로그램에 어떻게 전달하는지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설명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TCP/</a:t>
            </a:r>
            <a:r>
              <a:rPr lang="en-US" altLang="ko-KR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IP</a:t>
            </a:r>
            <a:r>
              <a:rPr lang="en-US" altLang="ko-KR" sz="1200" baseline="300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Transmission</a:t>
            </a:r>
            <a:r>
              <a:rPr lang="en-US" altLang="ko-KR" sz="1200" baseline="300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Control Protocol/Internet Protocol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현재 가장 널리 사용하는 네트워크 계층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프로토콜</a:t>
            </a:r>
            <a:endParaRPr lang="en-US" altLang="ko-KR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처음에는 프로토콜의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집합 중에서 인터넷 핵심 기능을 제공하는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TCP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IP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만을 지칭했으나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현재는 </a:t>
            </a:r>
            <a:r>
              <a:rPr lang="en-US" altLang="ko-KR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TCP/IP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네트워크를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구성하는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 필요한 기능을 제공하는 관련 프로토콜의 집합을 총체적으로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지칭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505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2</a:t>
            </a:r>
            <a:r>
              <a:rPr lang="ko-KR" altLang="en-US" dirty="0"/>
              <a:t>계층의 </a:t>
            </a:r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일반적인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58770"/>
            <a:ext cx="7335815" cy="474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29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시스템에서 응용 프로그램 처리 모듈의 </a:t>
            </a:r>
            <a:r>
              <a:rPr lang="ko-KR" altLang="en-US" dirty="0" smtClean="0"/>
              <a:t>예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309686"/>
            <a:ext cx="8047094" cy="47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24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시스템에서 응용 프로그램 처리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팻</a:t>
            </a:r>
            <a:r>
              <a:rPr lang="en-US" altLang="ko-KR" baseline="30000" dirty="0"/>
              <a:t>fat</a:t>
            </a:r>
            <a:r>
              <a:rPr lang="ko-KR" altLang="en-US" dirty="0" smtClean="0"/>
              <a:t> </a:t>
            </a:r>
            <a:r>
              <a:rPr lang="ko-KR" altLang="en-US" dirty="0"/>
              <a:t>클라이언트</a:t>
            </a:r>
          </a:p>
          <a:p>
            <a:pPr lvl="2"/>
            <a:r>
              <a:rPr lang="ko-KR" altLang="en-US" dirty="0" smtClean="0"/>
              <a:t>클라이언트 </a:t>
            </a:r>
            <a:r>
              <a:rPr lang="ko-KR" altLang="en-US" dirty="0"/>
              <a:t>기반 처리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/>
              <a:t>최적으로 수행할 수 있는 데이터 </a:t>
            </a:r>
            <a:r>
              <a:rPr lang="ko-KR" altLang="en-US" dirty="0" smtClean="0"/>
              <a:t>확인 루틴과 </a:t>
            </a:r>
            <a:r>
              <a:rPr lang="ko-KR" altLang="en-US" dirty="0"/>
              <a:t>데이터베이스 관련 </a:t>
            </a:r>
            <a:r>
              <a:rPr lang="ko-KR" altLang="en-US" dirty="0" err="1"/>
              <a:t>로직</a:t>
            </a:r>
            <a:r>
              <a:rPr lang="ko-KR" altLang="en-US" dirty="0"/>
              <a:t> </a:t>
            </a:r>
            <a:r>
              <a:rPr lang="ko-KR" altLang="en-US" dirty="0" smtClean="0"/>
              <a:t>기능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실질적으로 모든 응용 프로그램을 처리할 수 있도록 응용 </a:t>
            </a:r>
            <a:r>
              <a:rPr lang="ko-KR" altLang="en-US" dirty="0" err="1" smtClean="0"/>
              <a:t>프로그램음</a:t>
            </a:r>
            <a:r>
              <a:rPr lang="ko-KR" altLang="en-US" dirty="0" smtClean="0"/>
              <a:t> 처리 모듈과 프레젠테이션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클라이언트에 위치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작성한 </a:t>
            </a:r>
            <a:r>
              <a:rPr lang="en-US" altLang="ko-KR" dirty="0" err="1" smtClean="0"/>
              <a:t>SQL</a:t>
            </a:r>
            <a:r>
              <a:rPr lang="en-US" altLang="ko-KR" baseline="30000" dirty="0" err="1" smtClean="0"/>
              <a:t>Structured</a:t>
            </a:r>
            <a:r>
              <a:rPr lang="en-US" altLang="ko-KR" baseline="30000" dirty="0" smtClean="0"/>
              <a:t> Query Language</a:t>
            </a:r>
            <a:r>
              <a:rPr lang="ko-KR" altLang="en-US" dirty="0" smtClean="0"/>
              <a:t>문을 원격지 컴퓨터에 위치한 데이터베이스 서버에 전달하면</a:t>
            </a:r>
            <a:r>
              <a:rPr lang="en-US" altLang="ko-KR" dirty="0" smtClean="0"/>
              <a:t>, </a:t>
            </a:r>
            <a:r>
              <a:rPr lang="ko-KR" altLang="en-US" dirty="0"/>
              <a:t>서버가 데이터베이스 읽기</a:t>
            </a:r>
            <a:r>
              <a:rPr lang="en-US" altLang="ko-KR" dirty="0"/>
              <a:t>/</a:t>
            </a:r>
            <a:r>
              <a:rPr lang="ko-KR" altLang="en-US" dirty="0"/>
              <a:t>쓰기만 처리한 결과를 다시 클라이언트에 보내는 데이터 </a:t>
            </a:r>
            <a:r>
              <a:rPr lang="ko-KR" altLang="en-US" dirty="0" smtClean="0"/>
              <a:t>전송 형태의 </a:t>
            </a:r>
            <a:r>
              <a:rPr lang="ko-KR" altLang="en-US" dirty="0"/>
              <a:t>원격 데이터베이스 액세스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씬</a:t>
            </a:r>
            <a:r>
              <a:rPr lang="en-US" altLang="ko-KR" baseline="30000" dirty="0"/>
              <a:t>thin</a:t>
            </a:r>
            <a:r>
              <a:rPr lang="ko-KR" altLang="en-US" dirty="0" smtClean="0"/>
              <a:t> </a:t>
            </a:r>
            <a:r>
              <a:rPr lang="ko-KR" altLang="en-US" dirty="0"/>
              <a:t>클라이언트</a:t>
            </a:r>
          </a:p>
          <a:p>
            <a:pPr lvl="2"/>
            <a:r>
              <a:rPr lang="ko-KR" altLang="en-US" dirty="0" smtClean="0"/>
              <a:t>서버에는 </a:t>
            </a:r>
            <a:r>
              <a:rPr lang="ko-KR" altLang="en-US" dirty="0"/>
              <a:t>응용 프로그램 처리 모듈에 해당하는 저장 프로시저와 </a:t>
            </a:r>
            <a:r>
              <a:rPr lang="ko-KR" altLang="en-US" dirty="0" smtClean="0"/>
              <a:t>데이터베이스가 </a:t>
            </a:r>
            <a:r>
              <a:rPr lang="ko-KR" altLang="en-US" dirty="0"/>
              <a:t>위치하고</a:t>
            </a:r>
            <a:r>
              <a:rPr lang="en-US" altLang="ko-KR" dirty="0"/>
              <a:t>, </a:t>
            </a:r>
            <a:r>
              <a:rPr lang="ko-KR" altLang="en-US" dirty="0"/>
              <a:t>클라이언트에는 프레젠테이션 </a:t>
            </a:r>
            <a:r>
              <a:rPr lang="ko-KR" altLang="en-US" dirty="0" err="1"/>
              <a:t>로직만</a:t>
            </a:r>
            <a:r>
              <a:rPr lang="ko-KR" altLang="en-US" dirty="0"/>
              <a:t> 위치하는 </a:t>
            </a:r>
            <a:r>
              <a:rPr lang="ko-KR" altLang="en-US" dirty="0" smtClean="0"/>
              <a:t>구조</a:t>
            </a:r>
            <a:endParaRPr lang="en-US" altLang="ko-KR" dirty="0"/>
          </a:p>
          <a:p>
            <a:pPr lvl="2"/>
            <a:r>
              <a:rPr lang="ko-KR" altLang="en-US" dirty="0" smtClean="0"/>
              <a:t>클라이언트는 </a:t>
            </a:r>
            <a:r>
              <a:rPr lang="ko-KR" altLang="en-US" dirty="0"/>
              <a:t>단순히 서버의 프로시저를 호출하는 기능으로 사용자 </a:t>
            </a:r>
            <a:r>
              <a:rPr lang="ko-KR" altLang="en-US" dirty="0" smtClean="0"/>
              <a:t>요구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411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계층 </a:t>
            </a:r>
            <a:r>
              <a:rPr lang="ko-KR" altLang="en-US" dirty="0" smtClean="0"/>
              <a:t>모델의 문제점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간에 네트워크 </a:t>
            </a:r>
            <a:r>
              <a:rPr lang="ko-KR" altLang="en-US" dirty="0" err="1" smtClean="0"/>
              <a:t>통신량</a:t>
            </a:r>
            <a:r>
              <a:rPr lang="ko-KR" altLang="en-US" dirty="0" smtClean="0"/>
              <a:t> </a:t>
            </a:r>
            <a:r>
              <a:rPr lang="ko-KR" altLang="en-US" dirty="0"/>
              <a:t>증가하여 시스템의 </a:t>
            </a:r>
            <a:r>
              <a:rPr lang="ko-KR" altLang="en-US" dirty="0" smtClean="0"/>
              <a:t>성능 </a:t>
            </a:r>
            <a:r>
              <a:rPr lang="ko-KR" altLang="en-US" dirty="0"/>
              <a:t>떨어지고 네트워크 </a:t>
            </a:r>
            <a:r>
              <a:rPr lang="ko-KR" altLang="en-US" dirty="0" smtClean="0"/>
              <a:t>병목현상이 발생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</a:t>
            </a:r>
            <a:r>
              <a:rPr lang="ko-KR" altLang="en-US" dirty="0"/>
              <a:t>서버를 사용할 때</a:t>
            </a:r>
            <a:r>
              <a:rPr lang="en-US" altLang="ko-KR" dirty="0"/>
              <a:t>, </a:t>
            </a:r>
            <a:r>
              <a:rPr lang="ko-KR" altLang="en-US" dirty="0"/>
              <a:t>파일 입출력은 네트워크에서 발생하는 </a:t>
            </a:r>
            <a:r>
              <a:rPr lang="ko-KR" altLang="en-US" dirty="0" smtClean="0"/>
              <a:t>지연 </a:t>
            </a:r>
            <a:r>
              <a:rPr lang="ko-KR" altLang="en-US" dirty="0"/>
              <a:t>때문에 지역 파일 참조에 비해 </a:t>
            </a:r>
            <a:r>
              <a:rPr lang="ko-KR" altLang="en-US" dirty="0" smtClean="0"/>
              <a:t>성능 현저히 저하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</a:t>
            </a:r>
            <a:r>
              <a:rPr lang="ko-KR" altLang="en-US" dirty="0"/>
              <a:t>캐시를 사용하여 원격 </a:t>
            </a:r>
            <a:r>
              <a:rPr lang="ko-KR" altLang="en-US" dirty="0" smtClean="0"/>
              <a:t>서버의 </a:t>
            </a:r>
            <a:r>
              <a:rPr lang="ko-KR" altLang="en-US" dirty="0"/>
              <a:t>접근 </a:t>
            </a:r>
            <a:r>
              <a:rPr lang="ko-KR" altLang="en-US" dirty="0" smtClean="0"/>
              <a:t>횟수 </a:t>
            </a:r>
            <a:r>
              <a:rPr lang="ko-KR" altLang="en-US" dirty="0"/>
              <a:t>감소시킬 수 있으나</a:t>
            </a:r>
            <a:r>
              <a:rPr lang="en-US" altLang="ko-KR" dirty="0"/>
              <a:t>, </a:t>
            </a:r>
            <a:r>
              <a:rPr lang="ko-KR" altLang="en-US" dirty="0"/>
              <a:t>캐시의 일관성 문제를 해결해야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응용 </a:t>
            </a:r>
            <a:r>
              <a:rPr lang="ko-KR" altLang="en-US" dirty="0"/>
              <a:t>프로그램의 논리적 구조와 물리적 구조를 완전하게 분리하지 않아 업무 프로세스나 </a:t>
            </a:r>
            <a:r>
              <a:rPr lang="ko-KR" altLang="en-US" dirty="0" smtClean="0"/>
              <a:t>업무환경을 </a:t>
            </a:r>
            <a:r>
              <a:rPr lang="ko-KR" altLang="en-US" dirty="0"/>
              <a:t>변경할 때마다 많은 부분의 소프트웨어를 수정해야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r>
              <a:rPr lang="ko-KR" altLang="en-US" dirty="0" smtClean="0"/>
              <a:t>대부분의 </a:t>
            </a:r>
            <a:r>
              <a:rPr lang="ko-KR" altLang="en-US" dirty="0"/>
              <a:t>응용 프로그램이 특정 데이터베이스에 종속되어 데이터나 응용 프로그램이 </a:t>
            </a:r>
            <a:r>
              <a:rPr lang="ko-KR" altLang="en-US" dirty="0" smtClean="0"/>
              <a:t>증가하면 통합 어렵고 유연성 떨어짐</a:t>
            </a:r>
            <a:r>
              <a:rPr lang="en-US" altLang="ko-KR" dirty="0" smtClean="0"/>
              <a:t>)</a:t>
            </a:r>
            <a:r>
              <a:rPr lang="ko-KR" altLang="en-US" dirty="0" smtClean="0"/>
              <a:t>확장성의 </a:t>
            </a:r>
            <a:r>
              <a:rPr lang="ko-KR" altLang="en-US" dirty="0"/>
              <a:t>한계</a:t>
            </a:r>
            <a:r>
              <a:rPr lang="en-US" altLang="ko-KR" dirty="0"/>
              <a:t>). </a:t>
            </a:r>
            <a:r>
              <a:rPr lang="ko-KR" altLang="en-US" dirty="0"/>
              <a:t>그리고 개발된 응용 프로그램의 </a:t>
            </a:r>
            <a:r>
              <a:rPr lang="ko-KR" altLang="en-US" dirty="0" err="1" smtClean="0"/>
              <a:t>이식성</a:t>
            </a:r>
            <a:r>
              <a:rPr lang="ko-KR" altLang="en-US" dirty="0" smtClean="0"/>
              <a:t> 한계로 </a:t>
            </a:r>
            <a:r>
              <a:rPr lang="ko-KR" altLang="en-US" dirty="0"/>
              <a:t>한 서버에서 다른 서버로 프로그램 기능의 </a:t>
            </a:r>
            <a:r>
              <a:rPr lang="ko-KR" altLang="en-US" dirty="0" smtClean="0"/>
              <a:t>일부 이동 곤란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814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계층의 클라이언트</a:t>
            </a:r>
            <a:r>
              <a:rPr lang="en-US" altLang="ko-KR" dirty="0"/>
              <a:t>/</a:t>
            </a:r>
            <a:r>
              <a:rPr lang="ko-KR" altLang="en-US" dirty="0"/>
              <a:t>서버 구조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계층의 클라이언트</a:t>
            </a:r>
            <a:r>
              <a:rPr lang="en-US" altLang="ko-KR" dirty="0"/>
              <a:t>/</a:t>
            </a:r>
            <a:r>
              <a:rPr lang="ko-KR" altLang="en-US" dirty="0"/>
              <a:t>서버 구조 </a:t>
            </a:r>
            <a:r>
              <a:rPr lang="ko-KR" altLang="en-US" dirty="0" smtClean="0"/>
              <a:t>문제점 해결 방안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데이터베이스가 </a:t>
            </a:r>
            <a:r>
              <a:rPr lang="ko-KR" altLang="en-US" dirty="0"/>
              <a:t>위치한 서버 </a:t>
            </a:r>
            <a:r>
              <a:rPr lang="ko-KR" altLang="en-US" dirty="0" smtClean="0"/>
              <a:t>부분과 </a:t>
            </a:r>
            <a:r>
              <a:rPr lang="ko-KR" altLang="en-US" dirty="0"/>
              <a:t>사용자가 주로 사용하는 클라이언트를 완전히 분리하고</a:t>
            </a:r>
            <a:r>
              <a:rPr lang="en-US" altLang="ko-KR" dirty="0"/>
              <a:t>, </a:t>
            </a:r>
            <a:r>
              <a:rPr lang="ko-KR" altLang="en-US" dirty="0"/>
              <a:t>응용 프로그램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모듈화해서 </a:t>
            </a:r>
            <a:r>
              <a:rPr lang="ko-KR" altLang="en-US" dirty="0"/>
              <a:t>중간 계층에 별도로 두어 유연하고 확장 가능한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캐시의 일관성을 유지할 수 있는 액세스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네트워크와 운영체제의 </a:t>
            </a:r>
            <a:r>
              <a:rPr lang="ko-KR" altLang="en-US" dirty="0"/>
              <a:t>불일치를 극복할 수 있는 계층으로</a:t>
            </a:r>
            <a:r>
              <a:rPr lang="en-US" altLang="ko-KR" dirty="0"/>
              <a:t>, </a:t>
            </a:r>
            <a:r>
              <a:rPr lang="ko-KR" altLang="en-US" dirty="0" err="1"/>
              <a:t>미들웨어를</a:t>
            </a:r>
            <a:r>
              <a:rPr lang="ko-KR" altLang="en-US" dirty="0"/>
              <a:t> 포함하여 분산 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컴퓨팅 실현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293985"/>
            <a:ext cx="71628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2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/>
              <a:t>계층 모델의 주요 </a:t>
            </a:r>
            <a:r>
              <a:rPr lang="ko-KR" altLang="en-US" dirty="0" smtClean="0"/>
              <a:t>장점</a:t>
            </a:r>
            <a:endParaRPr lang="en-US" altLang="ko-KR" dirty="0"/>
          </a:p>
          <a:p>
            <a:pPr lvl="1"/>
            <a:r>
              <a:rPr lang="ko-KR" altLang="en-US" dirty="0" smtClean="0"/>
              <a:t>클라이언트의 </a:t>
            </a:r>
            <a:r>
              <a:rPr lang="ko-KR" altLang="en-US" dirty="0"/>
              <a:t>작업 처리 부담을 덜고 응용 프로그램 서버가 작업 처리를 맡으므로 중간 </a:t>
            </a:r>
            <a:r>
              <a:rPr lang="ko-KR" altLang="en-US" dirty="0" smtClean="0"/>
              <a:t>계층은 프로세스 </a:t>
            </a:r>
            <a:r>
              <a:rPr lang="ko-KR" altLang="en-US" dirty="0"/>
              <a:t>대기</a:t>
            </a:r>
            <a:r>
              <a:rPr lang="en-US" altLang="ko-KR" dirty="0"/>
              <a:t>, </a:t>
            </a:r>
            <a:r>
              <a:rPr lang="ko-KR" altLang="en-US" dirty="0"/>
              <a:t>응용 프로그램 실행 등 많은 기능을 실행할 수 있어 시스템의 성능과 </a:t>
            </a:r>
            <a:r>
              <a:rPr lang="ko-KR" altLang="en-US" dirty="0" smtClean="0"/>
              <a:t>융통성 많이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 </a:t>
            </a:r>
            <a:r>
              <a:rPr lang="ko-KR" altLang="en-US" dirty="0"/>
              <a:t>프로그램 서버에 작업 </a:t>
            </a:r>
            <a:r>
              <a:rPr lang="ko-KR" altLang="en-US" dirty="0" err="1"/>
              <a:t>로직을</a:t>
            </a:r>
            <a:r>
              <a:rPr lang="ko-KR" altLang="en-US" dirty="0"/>
              <a:t> 배치하여 프로그래밍 언어와 관계없이 </a:t>
            </a:r>
            <a:r>
              <a:rPr lang="ko-KR" altLang="en-US" dirty="0" smtClean="0"/>
              <a:t>개발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응용 프로그램 </a:t>
            </a:r>
            <a:r>
              <a:rPr lang="ko-KR" altLang="en-US" dirty="0" err="1"/>
              <a:t>로직을</a:t>
            </a:r>
            <a:r>
              <a:rPr lang="ko-KR" altLang="en-US" dirty="0"/>
              <a:t> 모듈화하는 방법으로 유지 </a:t>
            </a:r>
            <a:r>
              <a:rPr lang="ko-KR" altLang="en-US" dirty="0" smtClean="0"/>
              <a:t>관리 용이</a:t>
            </a:r>
            <a:endParaRPr lang="en-US" altLang="ko-KR" dirty="0"/>
          </a:p>
          <a:p>
            <a:pPr lvl="1"/>
            <a:r>
              <a:rPr lang="ko-KR" altLang="en-US" dirty="0" err="1" smtClean="0"/>
              <a:t>확장성</a:t>
            </a:r>
            <a:r>
              <a:rPr lang="ko-KR" altLang="en-US" dirty="0" smtClean="0"/>
              <a:t> </a:t>
            </a:r>
            <a:r>
              <a:rPr lang="ko-KR" altLang="en-US" dirty="0"/>
              <a:t>크게 </a:t>
            </a:r>
            <a:r>
              <a:rPr lang="ko-KR" altLang="en-US" dirty="0" smtClean="0"/>
              <a:t>향상</a:t>
            </a:r>
            <a:r>
              <a:rPr lang="en-US" altLang="ko-KR" dirty="0" smtClean="0"/>
              <a:t>. </a:t>
            </a:r>
            <a:r>
              <a:rPr lang="ko-KR" altLang="en-US" dirty="0"/>
              <a:t>데이터베이스 서버는 응용 프로그램 서버 기능을 하지 않고 데이터 </a:t>
            </a:r>
            <a:r>
              <a:rPr lang="ko-KR" altLang="en-US" dirty="0" smtClean="0"/>
              <a:t>작업만 </a:t>
            </a:r>
            <a:r>
              <a:rPr lang="ko-KR" altLang="en-US" dirty="0"/>
              <a:t>수행하여 데이터베이스 서버의 처리 </a:t>
            </a:r>
            <a:r>
              <a:rPr lang="ko-KR" altLang="en-US" dirty="0" smtClean="0"/>
              <a:t>용량 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360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구조와 </a:t>
            </a:r>
            <a:r>
              <a:rPr lang="ko-KR" altLang="en-US" dirty="0" err="1"/>
              <a:t>미들웨어</a:t>
            </a:r>
            <a:endParaRPr lang="ko-KR" altLang="en-US" dirty="0"/>
          </a:p>
          <a:p>
            <a:pPr lvl="1"/>
            <a:r>
              <a:rPr lang="ko-KR" altLang="en-US" dirty="0" err="1"/>
              <a:t>미들웨어</a:t>
            </a:r>
            <a:r>
              <a:rPr lang="en-US" altLang="ko-KR" baseline="30000" dirty="0" smtClean="0"/>
              <a:t>middleware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사이에서 교량 </a:t>
            </a:r>
            <a:r>
              <a:rPr lang="ko-KR" altLang="en-US" dirty="0" smtClean="0"/>
              <a:t>역할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</a:t>
            </a:r>
            <a:r>
              <a:rPr lang="ko-KR" altLang="en-US" dirty="0"/>
              <a:t>제공하는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</a:t>
            </a:r>
            <a:r>
              <a:rPr lang="ko-KR" altLang="en-US" dirty="0"/>
              <a:t>다른 시스템 간에 상호 운영을 하는 데 필요한 소프트웨어</a:t>
            </a:r>
            <a:r>
              <a:rPr lang="en-US" altLang="ko-KR" dirty="0"/>
              <a:t>, </a:t>
            </a:r>
            <a:r>
              <a:rPr lang="ko-KR" altLang="en-US" dirty="0"/>
              <a:t>즉 네트워크</a:t>
            </a:r>
            <a:r>
              <a:rPr lang="en-US" altLang="ko-KR" dirty="0"/>
              <a:t>, </a:t>
            </a:r>
            <a:r>
              <a:rPr lang="ko-KR" altLang="en-US" dirty="0" smtClean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운영체제에서 호환성을 제공한다</a:t>
            </a:r>
            <a:r>
              <a:rPr lang="en-US" altLang="ko-KR" dirty="0"/>
              <a:t>. </a:t>
            </a:r>
            <a:r>
              <a:rPr lang="ko-KR" altLang="en-US" dirty="0"/>
              <a:t>네트워크가 기본으로 구축된 분산 컴퓨팅 </a:t>
            </a:r>
            <a:r>
              <a:rPr lang="ko-KR" altLang="en-US" dirty="0" smtClean="0"/>
              <a:t>환경에서 </a:t>
            </a:r>
            <a:r>
              <a:rPr lang="ko-KR" altLang="en-US" dirty="0"/>
              <a:t>사용자 컴퓨터와 네트워크에서 실행되는 응용 프로그램 간에 자유롭게 데이터를 </a:t>
            </a:r>
            <a:r>
              <a:rPr lang="ko-KR" altLang="en-US" dirty="0" smtClean="0"/>
              <a:t>이동하여 </a:t>
            </a:r>
            <a:r>
              <a:rPr lang="ko-KR" altLang="en-US" dirty="0"/>
              <a:t>응용 프로그램 개발을 지원하는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/>
              <a:t>계층 클라이언트</a:t>
            </a:r>
            <a:r>
              <a:rPr lang="en-US" altLang="ko-KR" dirty="0"/>
              <a:t>/</a:t>
            </a:r>
            <a:r>
              <a:rPr lang="ko-KR" altLang="en-US" dirty="0"/>
              <a:t>서버 구조에서는 </a:t>
            </a:r>
            <a:r>
              <a:rPr lang="ko-KR" altLang="en-US" dirty="0" smtClean="0"/>
              <a:t>필수적인 기술</a:t>
            </a:r>
            <a:endParaRPr lang="en-US" altLang="ko-KR" dirty="0"/>
          </a:p>
          <a:p>
            <a:pPr lvl="2"/>
            <a:r>
              <a:rPr lang="ko-KR" altLang="en-US" dirty="0" err="1"/>
              <a:t>미들웨어의</a:t>
            </a:r>
            <a:r>
              <a:rPr lang="ko-KR" altLang="en-US" dirty="0"/>
              <a:t> 가장 큰 역할은 클라이언트와 서버 간 데이터 </a:t>
            </a:r>
            <a:r>
              <a:rPr lang="ko-KR" altLang="en-US" dirty="0" smtClean="0"/>
              <a:t>교환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미들웨어의</a:t>
            </a:r>
            <a:r>
              <a:rPr lang="ko-KR" altLang="en-US" dirty="0" smtClean="0"/>
              <a:t> </a:t>
            </a:r>
            <a:r>
              <a:rPr lang="ko-KR" altLang="en-US" dirty="0"/>
              <a:t>기본 </a:t>
            </a:r>
            <a:r>
              <a:rPr lang="ko-KR" altLang="en-US" dirty="0" smtClean="0"/>
              <a:t>목표는 </a:t>
            </a:r>
            <a:r>
              <a:rPr lang="ko-KR" altLang="en-US" dirty="0"/>
              <a:t>클라이언트에 있는 응용 프로그램이나 사용자가 서버 종류에 관계없이 각 서버에 </a:t>
            </a:r>
            <a:r>
              <a:rPr lang="ko-KR" altLang="en-US" dirty="0" smtClean="0"/>
              <a:t>있는 다양한 서비스 </a:t>
            </a:r>
            <a:r>
              <a:rPr lang="ko-KR" altLang="en-US" dirty="0"/>
              <a:t>이용할 수 있는 시스템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</a:t>
            </a:r>
            <a:r>
              <a:rPr lang="ko-KR" altLang="en-US" dirty="0"/>
              <a:t>시스템 컴퓨팅처럼 </a:t>
            </a:r>
            <a:r>
              <a:rPr lang="ko-KR" altLang="en-US" dirty="0" smtClean="0"/>
              <a:t>쉽게 분산 </a:t>
            </a:r>
            <a:r>
              <a:rPr lang="ko-KR" altLang="en-US" dirty="0"/>
              <a:t>컴퓨팅을 구현할 수 있도록 응용 프로그램의 구성 요소를 서로 결합하면서 </a:t>
            </a:r>
            <a:r>
              <a:rPr lang="ko-KR" altLang="en-US" dirty="0" smtClean="0"/>
              <a:t>클라이언트와 </a:t>
            </a:r>
            <a:r>
              <a:rPr lang="ko-KR" altLang="en-US" dirty="0"/>
              <a:t>서버를 연결하는 </a:t>
            </a:r>
            <a:r>
              <a:rPr lang="ko-KR" altLang="en-US" dirty="0" smtClean="0"/>
              <a:t>수단 제공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운영체제와 </a:t>
            </a:r>
            <a:r>
              <a:rPr lang="ko-KR" altLang="en-US" dirty="0"/>
              <a:t>응용 프로그램 </a:t>
            </a:r>
            <a:r>
              <a:rPr lang="ko-KR" altLang="en-US" dirty="0" smtClean="0"/>
              <a:t>사이에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276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</a:t>
            </a:r>
            <a:r>
              <a:rPr lang="ko-KR" altLang="en-US" dirty="0" smtClean="0"/>
              <a:t>구조에서 </a:t>
            </a:r>
            <a:r>
              <a:rPr lang="ko-KR" altLang="en-US" dirty="0" err="1" smtClean="0"/>
              <a:t>미들웨어의</a:t>
            </a:r>
            <a:r>
              <a:rPr lang="ko-KR" altLang="en-US" dirty="0" smtClean="0"/>
              <a:t> 위치와 역할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358770"/>
            <a:ext cx="78730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6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강결합</a:t>
            </a:r>
            <a:r>
              <a:rPr lang="en-US" altLang="ko-KR" baseline="30000" dirty="0"/>
              <a:t>tightly coupled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프로세서들이 </a:t>
            </a:r>
            <a:r>
              <a:rPr lang="ko-KR" altLang="en-US" dirty="0"/>
              <a:t>메모리를 </a:t>
            </a:r>
            <a:r>
              <a:rPr lang="ko-KR" altLang="en-US" dirty="0" smtClean="0"/>
              <a:t>공유하는 </a:t>
            </a:r>
            <a:r>
              <a:rPr lang="ko-KR" altLang="en-US" dirty="0"/>
              <a:t>다중 처리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 </a:t>
            </a:r>
            <a:r>
              <a:rPr lang="ko-KR" altLang="en-US" dirty="0"/>
              <a:t>간에 공유 메모리를 이용하여 통신하므로 공유 </a:t>
            </a:r>
            <a:r>
              <a:rPr lang="ko-KR" altLang="en-US" dirty="0" smtClean="0"/>
              <a:t>메모리를 </a:t>
            </a:r>
            <a:r>
              <a:rPr lang="ko-KR" altLang="en-US" dirty="0"/>
              <a:t>차지하려는 프로세서 간의 </a:t>
            </a:r>
            <a:r>
              <a:rPr lang="ko-KR" altLang="en-US" dirty="0" smtClean="0"/>
              <a:t>경쟁 </a:t>
            </a:r>
            <a:r>
              <a:rPr lang="ko-KR" altLang="en-US" dirty="0"/>
              <a:t>최소화해야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 </a:t>
            </a:r>
            <a:r>
              <a:rPr lang="ko-KR" altLang="en-US" dirty="0"/>
              <a:t>간의 경쟁은 결합 </a:t>
            </a:r>
            <a:r>
              <a:rPr lang="ko-KR" altLang="en-US" dirty="0" smtClean="0"/>
              <a:t>교환</a:t>
            </a:r>
            <a:r>
              <a:rPr lang="en-US" altLang="ko-KR" baseline="30000" dirty="0" smtClean="0"/>
              <a:t>combining </a:t>
            </a:r>
            <a:r>
              <a:rPr lang="en-US" altLang="ko-KR" baseline="30000" dirty="0"/>
              <a:t>switch</a:t>
            </a:r>
            <a:r>
              <a:rPr lang="en-US" altLang="ko-KR" dirty="0"/>
              <a:t> </a:t>
            </a:r>
            <a:r>
              <a:rPr lang="ko-KR" altLang="en-US" dirty="0"/>
              <a:t>방법으로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하나의 </a:t>
            </a:r>
            <a:r>
              <a:rPr lang="ko-KR" altLang="en-US" dirty="0"/>
              <a:t>공유 </a:t>
            </a:r>
            <a:r>
              <a:rPr lang="ko-KR" altLang="en-US" dirty="0" smtClean="0"/>
              <a:t>메모리 </a:t>
            </a:r>
            <a:r>
              <a:rPr lang="ko-KR" altLang="en-US" dirty="0"/>
              <a:t>차지하려는 </a:t>
            </a:r>
            <a:r>
              <a:rPr lang="ko-KR" altLang="en-US" dirty="0" smtClean="0"/>
              <a:t>여러 프로세서 중 </a:t>
            </a:r>
            <a:r>
              <a:rPr lang="ko-KR" altLang="en-US" dirty="0"/>
              <a:t>오직 하나의 프로세서만 </a:t>
            </a:r>
            <a:r>
              <a:rPr lang="ko-KR" altLang="en-US" dirty="0" smtClean="0"/>
              <a:t>액세스 허용하는 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933945"/>
            <a:ext cx="6840760" cy="3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28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/>
              <a:t>미들웨어를</a:t>
            </a:r>
            <a:r>
              <a:rPr lang="ko-KR" altLang="en-US" dirty="0"/>
              <a:t> 이용한 분산 시스템의 일반적 구조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1360928"/>
            <a:ext cx="7873027" cy="3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05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클라이언트</a:t>
            </a:r>
            <a:r>
              <a:rPr lang="en-US" altLang="ko-KR" dirty="0"/>
              <a:t>/</a:t>
            </a:r>
            <a:r>
              <a:rPr lang="ko-KR" altLang="en-US" dirty="0"/>
              <a:t>서버 분산 컴퓨팅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err="1" smtClean="0"/>
              <a:t>미들웨어의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4" y="1178750"/>
            <a:ext cx="7114703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78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smtClean="0"/>
              <a:t>다중 처리 운영체제 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구조와 </a:t>
            </a:r>
            <a:r>
              <a:rPr lang="ko-KR" altLang="en-US" dirty="0"/>
              <a:t>원리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</a:t>
            </a:r>
            <a:r>
              <a:rPr lang="ko-KR" altLang="en-US" dirty="0" smtClean="0"/>
              <a:t>처리</a:t>
            </a:r>
            <a:r>
              <a:rPr lang="en-US" altLang="ko-KR" baseline="30000" dirty="0"/>
              <a:t>multiprocessing</a:t>
            </a:r>
            <a:r>
              <a:rPr lang="ko-KR" altLang="en-US" dirty="0" smtClean="0"/>
              <a:t> </a:t>
            </a:r>
            <a:r>
              <a:rPr lang="ko-KR" altLang="en-US" dirty="0"/>
              <a:t>시스템의 구조와 원리</a:t>
            </a:r>
          </a:p>
          <a:p>
            <a:pPr lvl="1"/>
            <a:r>
              <a:rPr lang="ko-KR" altLang="en-US" dirty="0" smtClean="0"/>
              <a:t>병렬 </a:t>
            </a:r>
            <a:r>
              <a:rPr lang="ko-KR" altLang="en-US" dirty="0"/>
              <a:t>처리라고도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</a:t>
            </a:r>
            <a:r>
              <a:rPr lang="ko-KR" altLang="en-US" dirty="0"/>
              <a:t>프로세서를 동시에 수행하여 </a:t>
            </a:r>
            <a:r>
              <a:rPr lang="ko-KR" altLang="en-US" dirty="0" smtClean="0"/>
              <a:t>시스템성능을 </a:t>
            </a:r>
            <a:r>
              <a:rPr lang="ko-KR" altLang="en-US" dirty="0"/>
              <a:t>향상시키는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/>
              <a:t>처리 시스템은 단위시간당 처리하는 양을 늘리는 것이 목적이므로</a:t>
            </a:r>
            <a:r>
              <a:rPr lang="en-US" altLang="ko-KR" dirty="0"/>
              <a:t>, </a:t>
            </a:r>
            <a:r>
              <a:rPr lang="ko-KR" altLang="en-US" dirty="0"/>
              <a:t>각종 연산을 병렬 </a:t>
            </a:r>
            <a:r>
              <a:rPr lang="ko-KR" altLang="en-US" dirty="0" smtClean="0"/>
              <a:t>수행하려면 </a:t>
            </a:r>
            <a:r>
              <a:rPr lang="ko-KR" altLang="en-US" dirty="0"/>
              <a:t>프로세서가 매우 많아야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병렬성</a:t>
            </a:r>
            <a:r>
              <a:rPr lang="en-US" altLang="ko-KR" baseline="30000" dirty="0"/>
              <a:t>parallelism</a:t>
            </a:r>
            <a:r>
              <a:rPr lang="en-US" altLang="ko-KR" dirty="0"/>
              <a:t> </a:t>
            </a:r>
            <a:r>
              <a:rPr lang="ko-KR" altLang="en-US" dirty="0"/>
              <a:t>방법을 이용하면 주어진 </a:t>
            </a:r>
            <a:r>
              <a:rPr lang="ko-KR" altLang="en-US" dirty="0" smtClean="0"/>
              <a:t>프로그램을 </a:t>
            </a:r>
            <a:r>
              <a:rPr lang="ko-KR" altLang="en-US" dirty="0"/>
              <a:t>가장 짧은 시간 내에 마칠 수 있으나</a:t>
            </a:r>
            <a:r>
              <a:rPr lang="en-US" altLang="ko-KR" dirty="0"/>
              <a:t>, </a:t>
            </a:r>
            <a:r>
              <a:rPr lang="ko-KR" altLang="en-US" dirty="0" smtClean="0"/>
              <a:t>대부분의 </a:t>
            </a:r>
            <a:r>
              <a:rPr lang="ko-KR" altLang="en-US" dirty="0"/>
              <a:t>프로그램은 순차적으로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1"/>
            <a:r>
              <a:rPr lang="ko-KR" altLang="en-US" dirty="0" err="1"/>
              <a:t>병렬성</a:t>
            </a:r>
            <a:r>
              <a:rPr lang="ko-KR" altLang="en-US" dirty="0"/>
              <a:t> </a:t>
            </a:r>
            <a:r>
              <a:rPr lang="ko-KR" altLang="en-US" dirty="0" smtClean="0"/>
              <a:t>프로그램 작성이 어려운 이유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인간의 </a:t>
            </a:r>
            <a:r>
              <a:rPr lang="ko-KR" altLang="en-US" dirty="0"/>
              <a:t>사고는 병렬적으로 생각하기가 </a:t>
            </a:r>
            <a:r>
              <a:rPr lang="ko-KR" altLang="en-US" dirty="0" smtClean="0"/>
              <a:t>어려움</a:t>
            </a:r>
            <a:endParaRPr lang="en-US" altLang="ko-KR" dirty="0"/>
          </a:p>
          <a:p>
            <a:pPr lvl="2"/>
            <a:r>
              <a:rPr lang="ko-KR" altLang="en-US" dirty="0" smtClean="0"/>
              <a:t>인간의 </a:t>
            </a:r>
            <a:r>
              <a:rPr lang="ko-KR" altLang="en-US" dirty="0"/>
              <a:t>언어는 </a:t>
            </a:r>
            <a:r>
              <a:rPr lang="ko-KR" altLang="en-US" dirty="0" err="1" smtClean="0"/>
              <a:t>병렬성</a:t>
            </a:r>
            <a:r>
              <a:rPr lang="ko-KR" altLang="en-US" dirty="0" smtClean="0"/>
              <a:t> </a:t>
            </a:r>
            <a:r>
              <a:rPr lang="ko-KR" altLang="en-US" dirty="0"/>
              <a:t>적절히 표현하지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lvl="2"/>
            <a:r>
              <a:rPr lang="ko-KR" altLang="en-US" dirty="0" err="1"/>
              <a:t>병렬성</a:t>
            </a:r>
            <a:r>
              <a:rPr lang="ko-KR" altLang="en-US" dirty="0"/>
              <a:t> 때문에 다중 처리를 만든 것이 아니라서 </a:t>
            </a:r>
            <a:r>
              <a:rPr lang="ko-KR" altLang="en-US" dirty="0" err="1"/>
              <a:t>병렬성</a:t>
            </a:r>
            <a:r>
              <a:rPr lang="ko-KR" altLang="en-US" dirty="0"/>
              <a:t> </a:t>
            </a:r>
            <a:r>
              <a:rPr lang="ko-KR" altLang="en-US" dirty="0" smtClean="0"/>
              <a:t>경험 부족</a:t>
            </a:r>
            <a:endParaRPr lang="en-US" altLang="ko-KR" dirty="0"/>
          </a:p>
          <a:p>
            <a:pPr lvl="2"/>
            <a:r>
              <a:rPr lang="ko-KR" altLang="en-US" dirty="0" smtClean="0"/>
              <a:t>컴퓨터 </a:t>
            </a:r>
            <a:r>
              <a:rPr lang="ko-KR" altLang="en-US" dirty="0"/>
              <a:t>하드웨어는 순차적 처리에 </a:t>
            </a:r>
            <a:r>
              <a:rPr lang="ko-KR" altLang="en-US" dirty="0" err="1" smtClean="0"/>
              <a:t>익숙</a:t>
            </a:r>
            <a:endParaRPr lang="en-US" altLang="ko-KR" dirty="0"/>
          </a:p>
          <a:p>
            <a:pPr lvl="2"/>
            <a:r>
              <a:rPr lang="ko-KR" altLang="en-US" dirty="0" smtClean="0"/>
              <a:t>병렬 </a:t>
            </a:r>
            <a:r>
              <a:rPr lang="ko-KR" altLang="en-US" dirty="0"/>
              <a:t>프로그램은 </a:t>
            </a:r>
            <a:r>
              <a:rPr lang="ko-KR" altLang="en-US" dirty="0" smtClean="0"/>
              <a:t>오류 검색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막대한 </a:t>
            </a:r>
            <a:r>
              <a:rPr lang="ko-KR" altLang="en-US" dirty="0"/>
              <a:t>비용 없이 단일 프로세서 컴퓨터 시스템의 계산 능력을 높일 수 있는 </a:t>
            </a:r>
            <a:r>
              <a:rPr lang="ko-KR" altLang="en-US" dirty="0" smtClean="0"/>
              <a:t>방법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시스템을 </a:t>
            </a:r>
            <a:r>
              <a:rPr lang="ko-KR" altLang="en-US" dirty="0" err="1"/>
              <a:t>모듈식으로</a:t>
            </a:r>
            <a:r>
              <a:rPr lang="ko-KR" altLang="en-US" dirty="0"/>
              <a:t> 설계함으로써 프로세서를 추가하여 전체 </a:t>
            </a:r>
            <a:r>
              <a:rPr lang="ko-KR" altLang="en-US" dirty="0" smtClean="0"/>
              <a:t>시스템의 능력 확장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728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구조와 원리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처리 시스템을 설계할 때 고려할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/>
              <a:t>처리 시스템은 성능이 거의 비슷한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ko-KR" altLang="en-US" dirty="0" smtClean="0"/>
              <a:t>프로세서 포함</a:t>
            </a:r>
            <a:endParaRPr lang="en-US" altLang="ko-KR" dirty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프로세서는 동일한 </a:t>
            </a:r>
            <a:r>
              <a:rPr lang="ko-KR" altLang="en-US" dirty="0" smtClean="0"/>
              <a:t>메모리 </a:t>
            </a:r>
            <a:r>
              <a:rPr lang="ko-KR" altLang="en-US" dirty="0"/>
              <a:t>공동으로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프로세서는 입출력 채널과 제어장치</a:t>
            </a:r>
            <a:r>
              <a:rPr lang="en-US" altLang="ko-KR" dirty="0"/>
              <a:t>, </a:t>
            </a:r>
            <a:r>
              <a:rPr lang="ko-KR" altLang="en-US" dirty="0"/>
              <a:t>그 외의 </a:t>
            </a:r>
            <a:r>
              <a:rPr lang="ko-KR" altLang="en-US" dirty="0" smtClean="0"/>
              <a:t>장치들 공동 사용</a:t>
            </a:r>
            <a:endParaRPr lang="en-US" altLang="ko-KR" dirty="0"/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시스템은 하나의 운영체제로 </a:t>
            </a:r>
            <a:r>
              <a:rPr lang="ko-KR" altLang="en-US" dirty="0" smtClean="0"/>
              <a:t>운영</a:t>
            </a:r>
            <a:r>
              <a:rPr lang="en-US" altLang="ko-KR" dirty="0" smtClean="0"/>
              <a:t>. </a:t>
            </a:r>
            <a:r>
              <a:rPr lang="ko-KR" altLang="en-US" dirty="0"/>
              <a:t>이 운영체제는 프로세스와 각 작업의 </a:t>
            </a:r>
            <a:r>
              <a:rPr lang="ko-KR" altLang="en-US" dirty="0" smtClean="0"/>
              <a:t>상호작용을 여러 </a:t>
            </a:r>
            <a:r>
              <a:rPr lang="ko-KR" altLang="en-US" dirty="0"/>
              <a:t>단계에서 </a:t>
            </a:r>
            <a:r>
              <a:rPr lang="ko-KR" altLang="en-US" dirty="0" smtClean="0"/>
              <a:t>도와줌</a:t>
            </a:r>
            <a:r>
              <a:rPr lang="en-US" altLang="ko-KR" dirty="0" smtClean="0"/>
              <a:t>.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데이터 집합</a:t>
            </a:r>
            <a:r>
              <a:rPr lang="en-US" altLang="ko-KR" dirty="0"/>
              <a:t>, </a:t>
            </a:r>
            <a:r>
              <a:rPr lang="ko-KR" altLang="en-US" dirty="0"/>
              <a:t>데이터 단위들의 단계에서 </a:t>
            </a:r>
            <a:r>
              <a:rPr lang="ko-KR" altLang="en-US" dirty="0" smtClean="0"/>
              <a:t>상호작용 도움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시스템 설계 예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20" y="3250890"/>
            <a:ext cx="5504260" cy="34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53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공동 </a:t>
            </a:r>
            <a:r>
              <a:rPr lang="ko-KR" altLang="en-US" dirty="0" smtClean="0"/>
              <a:t>버스</a:t>
            </a:r>
            <a:r>
              <a:rPr lang="en-US" altLang="ko-KR" baseline="30000" dirty="0"/>
              <a:t>common bus 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입출력장치 </a:t>
            </a:r>
            <a:r>
              <a:rPr lang="ko-KR" altLang="en-US" dirty="0" smtClean="0"/>
              <a:t>등 각종 </a:t>
            </a:r>
            <a:r>
              <a:rPr lang="ko-KR" altLang="en-US" dirty="0"/>
              <a:t>장치 간에 하나의 공동 </a:t>
            </a:r>
            <a:r>
              <a:rPr lang="ko-KR" altLang="en-US" dirty="0" smtClean="0"/>
              <a:t>버스 </a:t>
            </a:r>
            <a:r>
              <a:rPr lang="ko-KR" altLang="en-US" dirty="0"/>
              <a:t>제공하는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수동장치로</a:t>
            </a:r>
            <a:r>
              <a:rPr lang="en-US" altLang="ko-KR" dirty="0"/>
              <a:t>, </a:t>
            </a:r>
            <a:r>
              <a:rPr lang="ko-KR" altLang="en-US" dirty="0"/>
              <a:t>각종 </a:t>
            </a:r>
            <a:r>
              <a:rPr lang="ko-KR" altLang="en-US" dirty="0" smtClean="0"/>
              <a:t>장치간 </a:t>
            </a:r>
            <a:r>
              <a:rPr lang="ko-KR" altLang="en-US" dirty="0"/>
              <a:t>정보 전송을 해당 장치의 버스 인터페이스가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전송을 원하는 </a:t>
            </a:r>
            <a:r>
              <a:rPr lang="ko-KR" altLang="en-US" dirty="0" err="1" smtClean="0"/>
              <a:t>프로세서는버스와</a:t>
            </a:r>
            <a:r>
              <a:rPr lang="ko-KR" altLang="en-US" dirty="0" smtClean="0"/>
              <a:t> </a:t>
            </a:r>
            <a:r>
              <a:rPr lang="ko-KR" altLang="en-US" dirty="0"/>
              <a:t>상대방 장치를 사용할 수 있는지 </a:t>
            </a:r>
            <a:r>
              <a:rPr lang="ko-KR" altLang="en-US" dirty="0" smtClean="0"/>
              <a:t>검사</a:t>
            </a:r>
            <a:r>
              <a:rPr lang="en-US" altLang="ko-KR" dirty="0" smtClean="0"/>
              <a:t>, </a:t>
            </a:r>
            <a:r>
              <a:rPr lang="ko-KR" altLang="en-US" dirty="0"/>
              <a:t>상대방 장치에 데이터 처리 </a:t>
            </a:r>
            <a:r>
              <a:rPr lang="ko-KR" altLang="en-US" dirty="0" smtClean="0"/>
              <a:t>방법 알린 후 데이터 </a:t>
            </a:r>
            <a:r>
              <a:rPr lang="ko-KR" altLang="en-US" dirty="0"/>
              <a:t>전송해야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 err="1"/>
              <a:t>전송받는</a:t>
            </a:r>
            <a:r>
              <a:rPr lang="ko-KR" altLang="en-US" dirty="0"/>
              <a:t> 장치는 버스에 실린 메시지가 자신에게 </a:t>
            </a:r>
            <a:r>
              <a:rPr lang="ko-KR" altLang="en-US" dirty="0" smtClean="0"/>
              <a:t>오는 정보라는 </a:t>
            </a:r>
            <a:r>
              <a:rPr lang="ko-KR" altLang="en-US" dirty="0"/>
              <a:t>것을 알 수 있어야 하므로 전송장치에서 제어 신호들을 인식하여 따를 수 있어야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1"/>
            <a:r>
              <a:rPr lang="ko-KR" altLang="en-US" dirty="0" smtClean="0"/>
              <a:t>제공해야 하는 기능</a:t>
            </a:r>
            <a:endParaRPr lang="en-US" altLang="ko-KR" dirty="0"/>
          </a:p>
          <a:p>
            <a:pPr lvl="2"/>
            <a:r>
              <a:rPr lang="ko-KR" altLang="en-US" dirty="0" err="1" smtClean="0"/>
              <a:t>어드레싱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버스에서 모듈을 구별하여 데이터의 </a:t>
            </a:r>
            <a:r>
              <a:rPr lang="ko-KR" altLang="en-US" dirty="0" smtClean="0"/>
              <a:t>목적지 결정</a:t>
            </a:r>
            <a:endParaRPr lang="en-US" altLang="ko-KR" dirty="0"/>
          </a:p>
          <a:p>
            <a:pPr lvl="2"/>
            <a:r>
              <a:rPr lang="ko-KR" altLang="en-US" dirty="0" smtClean="0"/>
              <a:t>중재 </a:t>
            </a:r>
            <a:r>
              <a:rPr lang="en-US" altLang="ko-KR" dirty="0"/>
              <a:t>: </a:t>
            </a:r>
            <a:r>
              <a:rPr lang="ko-KR" altLang="en-US" dirty="0"/>
              <a:t>모든 입출력 모듈은 일시적으로 마스터 기능을 </a:t>
            </a:r>
            <a:r>
              <a:rPr lang="ko-KR" altLang="en-US" dirty="0" smtClean="0"/>
              <a:t>수행</a:t>
            </a:r>
            <a:r>
              <a:rPr lang="en-US" altLang="ko-KR" dirty="0" smtClean="0"/>
              <a:t>, </a:t>
            </a:r>
            <a:r>
              <a:rPr lang="ko-KR" altLang="en-US" dirty="0"/>
              <a:t>버스 제어는 우선순위 </a:t>
            </a:r>
            <a:r>
              <a:rPr lang="ko-KR" altLang="en-US" dirty="0" smtClean="0"/>
              <a:t>방법을 사용하여 </a:t>
            </a:r>
            <a:r>
              <a:rPr lang="ko-KR" altLang="en-US" dirty="0"/>
              <a:t>경쟁적 요청을 중재하는 데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2"/>
            <a:r>
              <a:rPr lang="ko-KR" altLang="en-US" dirty="0" smtClean="0"/>
              <a:t>시간 </a:t>
            </a:r>
            <a:r>
              <a:rPr lang="ko-KR" altLang="en-US" dirty="0"/>
              <a:t>공유 </a:t>
            </a:r>
            <a:r>
              <a:rPr lang="en-US" altLang="ko-KR" dirty="0"/>
              <a:t>: </a:t>
            </a:r>
            <a:r>
              <a:rPr lang="ko-KR" altLang="en-US" dirty="0"/>
              <a:t>하나의 모듈이 버스를 제어할 때 다른 모듈은 잠김 및 버스 </a:t>
            </a:r>
            <a:r>
              <a:rPr lang="ko-KR" altLang="en-US" dirty="0" smtClean="0"/>
              <a:t>액세스 달성 때까지 작업 </a:t>
            </a:r>
            <a:r>
              <a:rPr lang="ko-KR" altLang="en-US" dirty="0"/>
              <a:t>일시 </a:t>
            </a:r>
            <a:r>
              <a:rPr lang="ko-KR" altLang="en-US" dirty="0" smtClean="0"/>
              <a:t>중단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문제점</a:t>
            </a:r>
            <a:endParaRPr lang="en-US" altLang="ko-KR" dirty="0"/>
          </a:p>
          <a:p>
            <a:pPr lvl="2"/>
            <a:r>
              <a:rPr lang="ko-KR" altLang="en-US" dirty="0" smtClean="0"/>
              <a:t>버스에 </a:t>
            </a:r>
            <a:r>
              <a:rPr lang="ko-KR" altLang="en-US" dirty="0"/>
              <a:t>이상이 생기면 전체 </a:t>
            </a:r>
            <a:r>
              <a:rPr lang="ko-KR" altLang="en-US" dirty="0" smtClean="0"/>
              <a:t>시스템 가동 불가</a:t>
            </a:r>
            <a:endParaRPr lang="en-US" altLang="ko-KR" dirty="0"/>
          </a:p>
          <a:p>
            <a:pPr lvl="2"/>
            <a:r>
              <a:rPr lang="ko-KR" altLang="en-US" dirty="0" smtClean="0"/>
              <a:t>시스템의 </a:t>
            </a:r>
            <a:r>
              <a:rPr lang="ko-KR" altLang="en-US" dirty="0"/>
              <a:t>전체 </a:t>
            </a:r>
            <a:r>
              <a:rPr lang="ko-KR" altLang="en-US" dirty="0" err="1"/>
              <a:t>전송량이</a:t>
            </a:r>
            <a:r>
              <a:rPr lang="ko-KR" altLang="en-US" dirty="0"/>
              <a:t> 버스 전송률에 따라 </a:t>
            </a:r>
            <a:r>
              <a:rPr lang="ko-KR" altLang="en-US" dirty="0" smtClean="0"/>
              <a:t>제한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시스템이 </a:t>
            </a:r>
            <a:r>
              <a:rPr lang="ko-KR" altLang="en-US" dirty="0"/>
              <a:t>바빠지면 버스를 사용하려고 경쟁하므로 </a:t>
            </a:r>
            <a:r>
              <a:rPr lang="ko-KR" altLang="en-US" dirty="0" smtClean="0"/>
              <a:t>효율 떨어짐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262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공동 </a:t>
            </a:r>
            <a:r>
              <a:rPr lang="ko-KR" altLang="en-US" dirty="0" smtClean="0"/>
              <a:t>버스 시스템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5" y="1269352"/>
            <a:ext cx="8385710" cy="34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1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크로스바 교환 </a:t>
            </a:r>
            <a:r>
              <a:rPr lang="ko-KR" altLang="en-US" dirty="0" smtClean="0"/>
              <a:t>행렬</a:t>
            </a:r>
            <a:r>
              <a:rPr lang="en-US" altLang="ko-KR" baseline="30000" dirty="0"/>
              <a:t>crossbar switch matrix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공동 </a:t>
            </a:r>
            <a:r>
              <a:rPr lang="ko-KR" altLang="en-US" dirty="0"/>
              <a:t>버스 시스템의 버스 수를 </a:t>
            </a:r>
            <a:r>
              <a:rPr lang="ko-KR" altLang="en-US" dirty="0" smtClean="0"/>
              <a:t>메모리 </a:t>
            </a:r>
            <a:r>
              <a:rPr lang="ko-KR" altLang="en-US" dirty="0"/>
              <a:t>수만큼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메모리마다 </a:t>
            </a:r>
            <a:r>
              <a:rPr lang="ko-KR" altLang="en-US" dirty="0"/>
              <a:t>회선이 달라 서로 다른 </a:t>
            </a:r>
            <a:r>
              <a:rPr lang="ko-KR" altLang="en-US" dirty="0" smtClean="0"/>
              <a:t>메모리 </a:t>
            </a:r>
            <a:r>
              <a:rPr lang="en-US" altLang="ko-KR" dirty="0" smtClean="0"/>
              <a:t>2</a:t>
            </a:r>
            <a:r>
              <a:rPr lang="ko-KR" altLang="en-US" dirty="0"/>
              <a:t>개를 동시에 참조할 수 있고</a:t>
            </a:r>
            <a:r>
              <a:rPr lang="en-US" altLang="ko-KR" dirty="0"/>
              <a:t>, </a:t>
            </a:r>
            <a:r>
              <a:rPr lang="ko-KR" altLang="en-US" dirty="0" smtClean="0"/>
              <a:t>충돌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메모리를 </a:t>
            </a:r>
            <a:r>
              <a:rPr lang="ko-KR" altLang="en-US" dirty="0"/>
              <a:t>동시에 전송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smtClean="0"/>
              <a:t>하드웨어가 </a:t>
            </a:r>
            <a:r>
              <a:rPr lang="ko-KR" altLang="en-US" dirty="0"/>
              <a:t>매우 복잡할 수 있는데</a:t>
            </a:r>
            <a:r>
              <a:rPr lang="en-US" altLang="ko-KR" dirty="0"/>
              <a:t>, </a:t>
            </a:r>
            <a:r>
              <a:rPr lang="ko-KR" altLang="en-US" dirty="0"/>
              <a:t>교환기가 복잡해지는 </a:t>
            </a:r>
            <a:r>
              <a:rPr lang="ko-KR" altLang="en-US" dirty="0" smtClean="0"/>
              <a:t>대신 각종 </a:t>
            </a:r>
            <a:r>
              <a:rPr lang="ko-KR" altLang="en-US" dirty="0"/>
              <a:t>장치의 인터페이스를 간단하게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/>
              <a:t>전송 경로가 여러 개라서 전체 </a:t>
            </a:r>
            <a:r>
              <a:rPr lang="ko-KR" altLang="en-US" dirty="0" smtClean="0"/>
              <a:t>전송률 </a:t>
            </a:r>
            <a:r>
              <a:rPr lang="ko-KR" altLang="en-US" dirty="0"/>
              <a:t>매우 </a:t>
            </a:r>
            <a:r>
              <a:rPr lang="ko-KR" altLang="en-US" dirty="0" smtClean="0"/>
              <a:t>높음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장치를 추가하면 </a:t>
            </a:r>
            <a:r>
              <a:rPr lang="ko-KR" altLang="en-US" dirty="0"/>
              <a:t>단위시간당 </a:t>
            </a:r>
            <a:r>
              <a:rPr lang="ko-KR" altLang="en-US" dirty="0" smtClean="0"/>
              <a:t>처리량 </a:t>
            </a:r>
            <a:r>
              <a:rPr lang="ko-KR" altLang="en-US" dirty="0"/>
              <a:t>더욱 높일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추가 </a:t>
            </a:r>
            <a:r>
              <a:rPr lang="ko-KR" altLang="en-US" dirty="0"/>
              <a:t>논리회로를 두어 크로스바 교환기의 </a:t>
            </a:r>
            <a:r>
              <a:rPr lang="ko-KR" altLang="en-US" dirty="0" smtClean="0"/>
              <a:t>신뢰도 제고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전송 경로 </a:t>
            </a:r>
            <a:r>
              <a:rPr lang="ko-KR" altLang="en-US" dirty="0"/>
              <a:t>다양하여 </a:t>
            </a:r>
            <a:r>
              <a:rPr lang="ko-KR" altLang="en-US" dirty="0" smtClean="0"/>
              <a:t>시스템 분할 용이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002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크로스바 교환 </a:t>
            </a:r>
            <a:r>
              <a:rPr lang="ko-KR" altLang="en-US" dirty="0" smtClean="0"/>
              <a:t>행렬 시스템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4" y="1141624"/>
            <a:ext cx="7425825" cy="502012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4256965" y="5139190"/>
            <a:ext cx="765085" cy="74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256965" y="5930912"/>
            <a:ext cx="4453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교차점에 있는 작은 원은 메모리 모듈로 프로세서에서 경로를 결정하는 스위치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포인트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569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다중 포트 </a:t>
            </a:r>
            <a:r>
              <a:rPr lang="ko-KR" altLang="en-US" dirty="0" smtClean="0"/>
              <a:t>메모리</a:t>
            </a:r>
            <a:r>
              <a:rPr lang="en-US" altLang="ko-KR" baseline="30000" dirty="0"/>
              <a:t>multiport storage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크로스바 </a:t>
            </a:r>
            <a:r>
              <a:rPr lang="ko-KR" altLang="en-US" dirty="0"/>
              <a:t>교환기에서 제어 </a:t>
            </a:r>
            <a:r>
              <a:rPr lang="ko-KR" altLang="en-US" dirty="0" smtClean="0"/>
              <a:t>논리회로와 </a:t>
            </a:r>
            <a:r>
              <a:rPr lang="ko-KR" altLang="en-US" dirty="0"/>
              <a:t>교환 논리회로</a:t>
            </a:r>
            <a:r>
              <a:rPr lang="en-US" altLang="ko-KR" dirty="0"/>
              <a:t>, </a:t>
            </a:r>
            <a:r>
              <a:rPr lang="ko-KR" altLang="en-US" dirty="0"/>
              <a:t>우선순위 조절 논리회로를 빼서 각 메모리의 인터페이스에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각종 장치는 고유한 메모리 포트로 메모리를 참조할 수 있으며</a:t>
            </a:r>
            <a:r>
              <a:rPr lang="en-US" altLang="ko-KR" dirty="0" smtClean="0"/>
              <a:t>, </a:t>
            </a:r>
            <a:r>
              <a:rPr lang="ko-KR" altLang="en-US" dirty="0"/>
              <a:t>각종 장치마다 고유한 메모리 </a:t>
            </a:r>
            <a:r>
              <a:rPr lang="ko-KR" altLang="en-US" dirty="0" smtClean="0"/>
              <a:t>포트 할당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프로세서와 </a:t>
            </a:r>
            <a:r>
              <a:rPr lang="ko-KR" altLang="en-US" dirty="0"/>
              <a:t>메모리 사이의 다중 경로는 높은 </a:t>
            </a:r>
            <a:r>
              <a:rPr lang="ko-KR" altLang="en-US" dirty="0" smtClean="0"/>
              <a:t>전송속도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비싼 </a:t>
            </a:r>
            <a:r>
              <a:rPr lang="ko-KR" altLang="en-US" dirty="0"/>
              <a:t>메모리 제어 논리와 케이블</a:t>
            </a:r>
            <a:r>
              <a:rPr lang="en-US" altLang="ko-KR" dirty="0"/>
              <a:t>, </a:t>
            </a:r>
            <a:r>
              <a:rPr lang="ko-KR" altLang="en-US" dirty="0"/>
              <a:t>커넥터의 수가 </a:t>
            </a:r>
            <a:r>
              <a:rPr lang="ko-KR" altLang="en-US" dirty="0" smtClean="0"/>
              <a:t>필요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139058"/>
            <a:ext cx="6030670" cy="36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41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메모리 </a:t>
            </a:r>
            <a:r>
              <a:rPr lang="ko-KR" altLang="en-US" dirty="0"/>
              <a:t>포트는 보통 영구적인 </a:t>
            </a:r>
            <a:r>
              <a:rPr lang="ko-KR" altLang="en-US" dirty="0" smtClean="0"/>
              <a:t>우선순위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동시에 </a:t>
            </a:r>
            <a:r>
              <a:rPr lang="ko-KR" altLang="en-US" dirty="0"/>
              <a:t>동일한 메모리를 참조하려는 각종 장치 간의 </a:t>
            </a:r>
            <a:r>
              <a:rPr lang="ko-KR" altLang="en-US" dirty="0" smtClean="0"/>
              <a:t>충돌 해결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프로세서가 </a:t>
            </a:r>
            <a:r>
              <a:rPr lang="ko-KR" altLang="en-US" dirty="0"/>
              <a:t>어느 정도 메모리를 확보할 수 있으므로 매우 </a:t>
            </a:r>
            <a:r>
              <a:rPr lang="ko-KR" altLang="en-US" dirty="0" smtClean="0"/>
              <a:t>높은 </a:t>
            </a:r>
            <a:r>
              <a:rPr lang="ko-KR" altLang="en-US" dirty="0"/>
              <a:t>안전성을 유지해야 하는 시스템에서 </a:t>
            </a:r>
            <a:r>
              <a:rPr lang="ko-KR" altLang="en-US" dirty="0" smtClean="0"/>
              <a:t>유용</a:t>
            </a:r>
            <a:endParaRPr lang="en-US" altLang="ko-KR" dirty="0" smtClean="0"/>
          </a:p>
          <a:p>
            <a:pPr lvl="1"/>
            <a:r>
              <a:rPr lang="ko-KR" altLang="en-US" dirty="0"/>
              <a:t>각 메모리 참조를 몇몇 프로세서와 입출력 </a:t>
            </a:r>
            <a:r>
              <a:rPr lang="ko-KR" altLang="en-US" dirty="0" smtClean="0"/>
              <a:t>프로세서로 제한한 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438890"/>
            <a:ext cx="5760640" cy="41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0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네트워크의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약결합</a:t>
            </a:r>
            <a:r>
              <a:rPr lang="en-US" altLang="ko-KR" baseline="30000" dirty="0"/>
              <a:t>loosely coupled 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둘 </a:t>
            </a:r>
            <a:r>
              <a:rPr lang="ko-KR" altLang="en-US" dirty="0"/>
              <a:t>이상의 독립된 시스템을 </a:t>
            </a:r>
            <a:r>
              <a:rPr lang="ko-KR" altLang="en-US" dirty="0" err="1"/>
              <a:t>통신선으로</a:t>
            </a:r>
            <a:r>
              <a:rPr lang="ko-KR" altLang="en-US" dirty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시스템은 자신만의 </a:t>
            </a:r>
            <a:r>
              <a:rPr lang="ko-KR" altLang="en-US" dirty="0"/>
              <a:t>운영체제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프로세서</a:t>
            </a:r>
            <a:r>
              <a:rPr lang="en-US" altLang="ko-KR" dirty="0"/>
              <a:t>, </a:t>
            </a:r>
            <a:r>
              <a:rPr lang="ko-KR" altLang="en-US" dirty="0"/>
              <a:t>입출력장치 </a:t>
            </a:r>
            <a:r>
              <a:rPr lang="ko-KR" altLang="en-US" dirty="0" smtClean="0"/>
              <a:t>등 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독립적으로 운영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필요할 </a:t>
            </a:r>
            <a:r>
              <a:rPr lang="ko-KR" altLang="en-US" dirty="0"/>
              <a:t>때 </a:t>
            </a:r>
            <a:r>
              <a:rPr lang="ko-KR" altLang="en-US" dirty="0" err="1"/>
              <a:t>통신선을</a:t>
            </a:r>
            <a:r>
              <a:rPr lang="ko-KR" altLang="en-US" dirty="0"/>
              <a:t> 이용하여 메시지 전달이나 원격 프로시저 </a:t>
            </a:r>
            <a:r>
              <a:rPr lang="ko-KR" altLang="en-US" dirty="0" smtClean="0"/>
              <a:t>호출로 통신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통신선으로</a:t>
            </a:r>
            <a:r>
              <a:rPr lang="ko-KR" altLang="en-US" dirty="0" smtClean="0"/>
              <a:t> </a:t>
            </a:r>
            <a:r>
              <a:rPr lang="ko-KR" altLang="en-US" dirty="0"/>
              <a:t>다른 시스템의 </a:t>
            </a:r>
            <a:r>
              <a:rPr lang="ko-KR" altLang="en-US" dirty="0" smtClean="0"/>
              <a:t>파일 참조</a:t>
            </a:r>
            <a:r>
              <a:rPr lang="en-US" altLang="ko-KR" dirty="0" smtClean="0"/>
              <a:t>, </a:t>
            </a:r>
            <a:r>
              <a:rPr lang="ko-KR" altLang="en-US" dirty="0"/>
              <a:t>각 시스템의 </a:t>
            </a:r>
            <a:r>
              <a:rPr lang="ko-KR" altLang="en-US" dirty="0" smtClean="0"/>
              <a:t>부하 조절 위해 </a:t>
            </a:r>
            <a:r>
              <a:rPr lang="ko-KR" altLang="en-US" dirty="0"/>
              <a:t>부하가 적은 프로세서에 </a:t>
            </a:r>
            <a:r>
              <a:rPr lang="ko-KR" altLang="en-US" dirty="0" smtClean="0"/>
              <a:t>작업 </a:t>
            </a:r>
            <a:r>
              <a:rPr lang="ko-KR" altLang="en-US" dirty="0"/>
              <a:t>보낼 수도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하나의 시스템에서 장애가 발생해도 </a:t>
            </a:r>
            <a:r>
              <a:rPr lang="ko-KR" altLang="en-US" dirty="0" smtClean="0"/>
              <a:t>다른 시스템의 </a:t>
            </a:r>
            <a:r>
              <a:rPr lang="ko-KR" altLang="en-US" dirty="0"/>
              <a:t>프로세서를 독립적으로 수행할 수 있어 치명적인 시스템 </a:t>
            </a:r>
            <a:r>
              <a:rPr lang="ko-KR" altLang="en-US" dirty="0" smtClean="0"/>
              <a:t>장애 </a:t>
            </a:r>
            <a:r>
              <a:rPr lang="ko-KR" altLang="en-US" dirty="0"/>
              <a:t>발생하지 </a:t>
            </a:r>
            <a:r>
              <a:rPr lang="ko-KR" altLang="en-US" dirty="0" smtClean="0"/>
              <a:t>않음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293985"/>
            <a:ext cx="45815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482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다중 처리 시스템의 연결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하이퍼큐브</a:t>
            </a:r>
            <a:r>
              <a:rPr lang="en-US" altLang="ko-KR" baseline="30000" dirty="0"/>
              <a:t>hypercube</a:t>
            </a:r>
            <a:r>
              <a:rPr lang="ko-KR" altLang="en-US" dirty="0" smtClean="0"/>
              <a:t> </a:t>
            </a:r>
            <a:r>
              <a:rPr lang="ko-KR" altLang="en-US" dirty="0"/>
              <a:t>시스템</a:t>
            </a:r>
          </a:p>
          <a:p>
            <a:pPr lvl="1"/>
            <a:r>
              <a:rPr lang="ko-KR" altLang="en-US" dirty="0" smtClean="0"/>
              <a:t>프로세서 </a:t>
            </a:r>
            <a:r>
              <a:rPr lang="en-US" altLang="ko-KR" dirty="0"/>
              <a:t>N=2n</a:t>
            </a:r>
            <a:r>
              <a:rPr lang="ko-KR" altLang="en-US" dirty="0"/>
              <a:t>개로 구성된 </a:t>
            </a:r>
            <a:r>
              <a:rPr lang="ko-KR" altLang="en-US" dirty="0" err="1"/>
              <a:t>약결합</a:t>
            </a:r>
            <a:r>
              <a:rPr lang="ko-KR" altLang="en-US" dirty="0"/>
              <a:t>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프로세서가 </a:t>
            </a:r>
            <a:r>
              <a:rPr lang="ko-KR" altLang="en-US" dirty="0" err="1" smtClean="0"/>
              <a:t>큐브의</a:t>
            </a:r>
            <a:r>
              <a:rPr lang="ko-KR" altLang="en-US" dirty="0" smtClean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형성</a:t>
            </a:r>
            <a:r>
              <a:rPr lang="en-US" altLang="ko-KR" dirty="0" smtClean="0"/>
              <a:t>. </a:t>
            </a:r>
            <a:r>
              <a:rPr lang="ko-KR" altLang="en-US" dirty="0"/>
              <a:t>프로세서가 필요한 각 </a:t>
            </a:r>
            <a:r>
              <a:rPr lang="ko-KR" altLang="en-US" dirty="0" err="1"/>
              <a:t>노드를</a:t>
            </a:r>
            <a:r>
              <a:rPr lang="ko-KR" altLang="en-US" dirty="0"/>
              <a:t> 참조하는 효과는 프로세서뿐만 </a:t>
            </a:r>
            <a:r>
              <a:rPr lang="ko-KR" altLang="en-US" dirty="0" smtClean="0"/>
              <a:t>아니라 </a:t>
            </a:r>
            <a:r>
              <a:rPr lang="ko-KR" altLang="en-US" dirty="0"/>
              <a:t>지역 메모리와 입출력 인터페이스에도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프로세서에는 인접한 다른 </a:t>
            </a:r>
            <a:r>
              <a:rPr lang="ko-KR" altLang="en-US" dirty="0" smtClean="0"/>
              <a:t>프로세서와 </a:t>
            </a:r>
            <a:r>
              <a:rPr lang="ko-KR" altLang="en-US" dirty="0"/>
              <a:t>직접 통신하는 </a:t>
            </a:r>
            <a:r>
              <a:rPr lang="ko-KR" altLang="en-US" dirty="0" smtClean="0"/>
              <a:t>경로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경로는 </a:t>
            </a:r>
            <a:r>
              <a:rPr lang="ko-KR" altLang="en-US" dirty="0" err="1"/>
              <a:t>큐브의</a:t>
            </a:r>
            <a:r>
              <a:rPr lang="ko-KR" altLang="en-US" dirty="0"/>
              <a:t> 가장자리에 </a:t>
            </a:r>
            <a:r>
              <a:rPr lang="ko-KR" altLang="en-US" dirty="0" smtClean="0"/>
              <a:t>대응</a:t>
            </a:r>
            <a:r>
              <a:rPr lang="en-US" altLang="ko-KR" dirty="0" smtClean="0"/>
              <a:t>, </a:t>
            </a:r>
            <a:r>
              <a:rPr lang="ko-KR" altLang="en-US" dirty="0"/>
              <a:t>프로세서에 </a:t>
            </a:r>
            <a:r>
              <a:rPr lang="ko-KR" altLang="en-US" dirty="0" smtClean="0"/>
              <a:t>할당 할 </a:t>
            </a:r>
            <a:r>
              <a:rPr lang="ko-KR" altLang="en-US" dirty="0"/>
              <a:t>수 있는 이진 주소는 </a:t>
            </a:r>
            <a:r>
              <a:rPr lang="en-US" altLang="ko-KR" dirty="0" smtClean="0"/>
              <a:t>2n</a:t>
            </a:r>
          </a:p>
          <a:p>
            <a:pPr lvl="1"/>
            <a:r>
              <a:rPr lang="ko-KR" altLang="en-US" dirty="0" err="1" smtClean="0"/>
              <a:t>하이퍼큐브</a:t>
            </a:r>
            <a:r>
              <a:rPr lang="ko-KR" altLang="en-US" dirty="0" smtClean="0"/>
              <a:t> </a:t>
            </a:r>
            <a:r>
              <a:rPr lang="en-US" altLang="ko-KR" dirty="0"/>
              <a:t>n=1, 2, 3 </a:t>
            </a:r>
            <a:r>
              <a:rPr lang="ko-KR" altLang="en-US" dirty="0"/>
              <a:t>구조의 </a:t>
            </a:r>
            <a:r>
              <a:rPr lang="ko-KR" altLang="en-US" dirty="0" smtClean="0"/>
              <a:t>예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3198331"/>
            <a:ext cx="7290810" cy="34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56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다중 처리 시스템의 운영 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주종</a:t>
            </a:r>
            <a:r>
              <a:rPr lang="en-US" altLang="ko-KR" baseline="30000" dirty="0"/>
              <a:t>master/slave</a:t>
            </a:r>
            <a:r>
              <a:rPr lang="ko-KR" altLang="en-US" dirty="0" smtClean="0"/>
              <a:t> </a:t>
            </a:r>
            <a:r>
              <a:rPr lang="ko-KR" altLang="en-US" dirty="0"/>
              <a:t>운영체제</a:t>
            </a:r>
          </a:p>
          <a:p>
            <a:pPr lvl="1"/>
            <a:r>
              <a:rPr lang="ko-KR" altLang="en-US" dirty="0" smtClean="0"/>
              <a:t>가장 </a:t>
            </a:r>
            <a:r>
              <a:rPr lang="ko-KR" altLang="en-US" dirty="0"/>
              <a:t>구현하기 쉬운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, </a:t>
            </a:r>
            <a:r>
              <a:rPr lang="ko-KR" altLang="en-US" dirty="0"/>
              <a:t>현존하는 다중 프로그래밍 </a:t>
            </a:r>
            <a:r>
              <a:rPr lang="ko-KR" altLang="en-US" dirty="0" smtClean="0"/>
              <a:t>시스템을 간단히 </a:t>
            </a:r>
            <a:r>
              <a:rPr lang="ko-KR" altLang="en-US" dirty="0"/>
              <a:t>고쳐서 </a:t>
            </a:r>
            <a:r>
              <a:rPr lang="ko-KR" altLang="en-US" dirty="0" smtClean="0"/>
              <a:t>구성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</a:t>
            </a:r>
            <a:r>
              <a:rPr lang="ko-KR" altLang="en-US" dirty="0"/>
              <a:t>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주</a:t>
            </a:r>
            <a:r>
              <a:rPr lang="en-US" altLang="ko-KR" dirty="0"/>
              <a:t>(M) </a:t>
            </a:r>
            <a:r>
              <a:rPr lang="ko-KR" altLang="en-US" dirty="0"/>
              <a:t>프로세서는 범용 프로세서로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입출력도 </a:t>
            </a:r>
            <a:r>
              <a:rPr lang="ko-KR" altLang="en-US" dirty="0" smtClean="0"/>
              <a:t>담당</a:t>
            </a:r>
            <a:r>
              <a:rPr lang="en-US" altLang="ko-KR" dirty="0" smtClean="0"/>
              <a:t>, </a:t>
            </a:r>
            <a:r>
              <a:rPr lang="ko-KR" altLang="en-US" dirty="0"/>
              <a:t>종</a:t>
            </a:r>
            <a:r>
              <a:rPr lang="en-US" altLang="ko-KR" dirty="0"/>
              <a:t>(S) </a:t>
            </a:r>
            <a:r>
              <a:rPr lang="ko-KR" altLang="en-US" dirty="0" smtClean="0"/>
              <a:t>프로세서는 </a:t>
            </a:r>
            <a:r>
              <a:rPr lang="ko-KR" altLang="en-US" dirty="0"/>
              <a:t>연산만 </a:t>
            </a:r>
            <a:r>
              <a:rPr lang="ko-KR" altLang="en-US" dirty="0" smtClean="0"/>
              <a:t>담당</a:t>
            </a:r>
            <a:endParaRPr lang="en-US" altLang="ko-KR" dirty="0" smtClean="0"/>
          </a:p>
          <a:p>
            <a:pPr lvl="1"/>
            <a:r>
              <a:rPr lang="ko-KR" altLang="en-US" dirty="0"/>
              <a:t>주</a:t>
            </a:r>
            <a:r>
              <a:rPr lang="en-US" altLang="ko-KR" dirty="0"/>
              <a:t>(M) </a:t>
            </a:r>
            <a:r>
              <a:rPr lang="ko-KR" altLang="en-US" dirty="0" smtClean="0"/>
              <a:t>프로세서 고장 </a:t>
            </a:r>
            <a:r>
              <a:rPr lang="ko-KR" altLang="en-US" dirty="0"/>
              <a:t>나면 전 </a:t>
            </a:r>
            <a:r>
              <a:rPr lang="ko-KR" altLang="en-US" dirty="0" smtClean="0"/>
              <a:t>시스템 </a:t>
            </a:r>
            <a:r>
              <a:rPr lang="ko-KR" altLang="en-US" dirty="0"/>
              <a:t>가동할 수 없게 하므로 다른 방법보다 </a:t>
            </a:r>
            <a:r>
              <a:rPr lang="ko-KR" altLang="en-US" dirty="0" smtClean="0"/>
              <a:t>신뢰성 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하드웨어의 </a:t>
            </a:r>
            <a:r>
              <a:rPr lang="ko-KR" altLang="en-US" dirty="0" err="1" smtClean="0"/>
              <a:t>비대칭성이</a:t>
            </a:r>
            <a:r>
              <a:rPr lang="ko-KR" altLang="en-US" dirty="0" smtClean="0"/>
              <a:t> 문제점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</a:t>
            </a:r>
            <a:r>
              <a:rPr lang="ko-KR" altLang="en-US" dirty="0"/>
              <a:t>프로세서가 입출력 </a:t>
            </a:r>
            <a:r>
              <a:rPr lang="ko-KR" altLang="en-US" dirty="0" smtClean="0"/>
              <a:t>연산을 수행할 </a:t>
            </a:r>
            <a:r>
              <a:rPr lang="ko-KR" altLang="en-US" dirty="0"/>
              <a:t>수 있는 대칭성이 있는 시스템과 달리 프로세서들이 동등하지 못하고 주</a:t>
            </a:r>
            <a:r>
              <a:rPr lang="en-US" altLang="ko-KR" dirty="0"/>
              <a:t>(M) </a:t>
            </a:r>
            <a:r>
              <a:rPr lang="ko-KR" altLang="en-US" dirty="0" smtClean="0"/>
              <a:t>프로세스에 </a:t>
            </a:r>
            <a:r>
              <a:rPr lang="ko-KR" altLang="en-US" dirty="0"/>
              <a:t>종속되어 수행하므로 </a:t>
            </a:r>
            <a:r>
              <a:rPr lang="ko-KR" altLang="en-US" dirty="0" smtClean="0"/>
              <a:t>하드웨어 </a:t>
            </a:r>
            <a:r>
              <a:rPr lang="ko-KR" altLang="en-US" dirty="0"/>
              <a:t>최적으로 </a:t>
            </a:r>
            <a:r>
              <a:rPr lang="ko-KR" altLang="en-US" dirty="0" smtClean="0"/>
              <a:t>사용 못함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1988840"/>
            <a:ext cx="74295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61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다중 처리 시스템의 운영 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분리 실행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프로세서마다 운영체제가 서로 </a:t>
            </a:r>
            <a:r>
              <a:rPr lang="ko-KR" altLang="en-US" dirty="0" smtClean="0"/>
              <a:t>다름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프로세서에서 발생하는 </a:t>
            </a:r>
            <a:r>
              <a:rPr lang="ko-KR" altLang="en-US" dirty="0" smtClean="0"/>
              <a:t>인터럽트는 </a:t>
            </a:r>
            <a:r>
              <a:rPr lang="ko-KR" altLang="en-US" dirty="0"/>
              <a:t>해당 프로세서에서 해결하는 구성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</a:t>
            </a:r>
            <a:r>
              <a:rPr lang="ko-KR" altLang="en-US" dirty="0"/>
              <a:t>시스템에서 사용하는 </a:t>
            </a:r>
            <a:r>
              <a:rPr lang="ko-KR" altLang="en-US" dirty="0" smtClean="0"/>
              <a:t>정보 저장하는 테이블에 </a:t>
            </a:r>
            <a:r>
              <a:rPr lang="ko-KR" altLang="en-US" dirty="0"/>
              <a:t>액세스하는 것은 상호배제 </a:t>
            </a:r>
            <a:r>
              <a:rPr lang="ko-KR" altLang="en-US" dirty="0" smtClean="0"/>
              <a:t>방법 사용조정</a:t>
            </a:r>
            <a:endParaRPr lang="en-US" altLang="ko-KR" dirty="0"/>
          </a:p>
          <a:p>
            <a:pPr lvl="1"/>
            <a:r>
              <a:rPr lang="ko-KR" altLang="en-US" dirty="0" smtClean="0"/>
              <a:t>주종 </a:t>
            </a:r>
            <a:r>
              <a:rPr lang="ko-KR" altLang="en-US" dirty="0"/>
              <a:t>구성보다 </a:t>
            </a:r>
            <a:r>
              <a:rPr lang="ko-KR" altLang="en-US" dirty="0" smtClean="0"/>
              <a:t>신뢰성 </a:t>
            </a:r>
            <a:r>
              <a:rPr lang="ko-KR" altLang="en-US" dirty="0"/>
              <a:t>높아 한 프로세서가 고장이 났다고 전 </a:t>
            </a:r>
            <a:r>
              <a:rPr lang="ko-KR" altLang="en-US" dirty="0" smtClean="0"/>
              <a:t>시스템 동작 </a:t>
            </a:r>
            <a:r>
              <a:rPr lang="ko-KR" altLang="en-US" dirty="0"/>
              <a:t>못하는 것은 아니나</a:t>
            </a:r>
            <a:r>
              <a:rPr lang="en-US" altLang="ko-KR" dirty="0"/>
              <a:t>, </a:t>
            </a:r>
            <a:r>
              <a:rPr lang="ko-KR" altLang="en-US" dirty="0"/>
              <a:t>고장 난 </a:t>
            </a:r>
            <a:r>
              <a:rPr lang="ko-KR" altLang="en-US" dirty="0" smtClean="0"/>
              <a:t>프로세서 재가동하려면 </a:t>
            </a:r>
            <a:r>
              <a:rPr lang="ko-KR" altLang="en-US" dirty="0"/>
              <a:t>많은 </a:t>
            </a:r>
            <a:r>
              <a:rPr lang="ko-KR" altLang="en-US" dirty="0" smtClean="0"/>
              <a:t>작업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</a:t>
            </a:r>
            <a:r>
              <a:rPr lang="ko-KR" altLang="en-US" dirty="0"/>
              <a:t>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5" y="3538865"/>
            <a:ext cx="7875019" cy="26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11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다중 처리 시스템의 운영 체제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대칭</a:t>
            </a:r>
          </a:p>
          <a:p>
            <a:pPr lvl="1"/>
            <a:r>
              <a:rPr lang="ko-KR" altLang="en-US" dirty="0" smtClean="0"/>
              <a:t>가장 설계하기 </a:t>
            </a:r>
            <a:r>
              <a:rPr lang="ko-KR" altLang="en-US" dirty="0"/>
              <a:t>복잡한 구조이면서 가장 </a:t>
            </a:r>
            <a:r>
              <a:rPr lang="ko-KR" altLang="en-US" dirty="0" smtClean="0"/>
              <a:t>강력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프로세서가 </a:t>
            </a:r>
            <a:r>
              <a:rPr lang="ko-KR" altLang="en-US" dirty="0" smtClean="0"/>
              <a:t>동등</a:t>
            </a:r>
            <a:r>
              <a:rPr lang="en-US" altLang="ko-KR" dirty="0" smtClean="0"/>
              <a:t>, </a:t>
            </a:r>
            <a:r>
              <a:rPr lang="ko-KR" altLang="en-US" dirty="0"/>
              <a:t>운영체제는 모든 </a:t>
            </a:r>
            <a:r>
              <a:rPr lang="ko-KR" altLang="en-US" dirty="0" smtClean="0"/>
              <a:t>프로세서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입출력장치</a:t>
            </a:r>
            <a:r>
              <a:rPr lang="en-US" altLang="ko-KR" dirty="0"/>
              <a:t>, </a:t>
            </a:r>
            <a:r>
              <a:rPr lang="ko-KR" altLang="en-US" dirty="0" smtClean="0"/>
              <a:t>기억장치 사용하도록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/>
              <a:t>프로세서가 한 </a:t>
            </a:r>
            <a:r>
              <a:rPr lang="ko-KR" altLang="en-US" dirty="0" smtClean="0"/>
              <a:t>운영체제 </a:t>
            </a:r>
            <a:r>
              <a:rPr lang="ko-KR" altLang="en-US" dirty="0"/>
              <a:t>동시에 </a:t>
            </a:r>
            <a:r>
              <a:rPr lang="ko-KR" altLang="en-US" dirty="0" smtClean="0"/>
              <a:t>수행 가능하여 </a:t>
            </a:r>
            <a:r>
              <a:rPr lang="ko-KR" altLang="en-US" dirty="0"/>
              <a:t>재진입 </a:t>
            </a:r>
            <a:r>
              <a:rPr lang="ko-KR" altLang="en-US" dirty="0" smtClean="0"/>
              <a:t>코드와 상호배제 필요</a:t>
            </a:r>
            <a:r>
              <a:rPr lang="en-US" altLang="ko-KR" dirty="0" smtClean="0"/>
              <a:t>. </a:t>
            </a:r>
            <a:r>
              <a:rPr lang="ko-KR" altLang="en-US" dirty="0"/>
              <a:t>그리고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대칭적이므로</a:t>
            </a:r>
            <a:r>
              <a:rPr lang="en-US" altLang="ko-KR" dirty="0"/>
              <a:t> </a:t>
            </a:r>
            <a:r>
              <a:rPr lang="ko-KR" altLang="en-US" dirty="0" smtClean="0"/>
              <a:t>다른 </a:t>
            </a:r>
            <a:r>
              <a:rPr lang="ko-KR" altLang="en-US" dirty="0"/>
              <a:t>구성보다 작업 </a:t>
            </a:r>
            <a:r>
              <a:rPr lang="ko-KR" altLang="en-US" dirty="0" smtClean="0"/>
              <a:t>부하 효과적 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신뢰성이 </a:t>
            </a:r>
            <a:r>
              <a:rPr lang="ko-KR" altLang="en-US" dirty="0" err="1" smtClean="0"/>
              <a:t>가장높고</a:t>
            </a:r>
            <a:r>
              <a:rPr lang="en-US" altLang="ko-KR" dirty="0" smtClean="0"/>
              <a:t>, </a:t>
            </a:r>
            <a:r>
              <a:rPr lang="ko-KR" altLang="en-US" dirty="0" err="1"/>
              <a:t>한순간에</a:t>
            </a:r>
            <a:r>
              <a:rPr lang="ko-KR" altLang="en-US" dirty="0"/>
              <a:t> 프로세서 하나만 운영 프로세서가 </a:t>
            </a:r>
            <a:r>
              <a:rPr lang="ko-KR" altLang="en-US" dirty="0" smtClean="0"/>
              <a:t>되게 </a:t>
            </a:r>
            <a:r>
              <a:rPr lang="ko-KR" altLang="en-US" dirty="0"/>
              <a:t>하여 시스템의 전체 정보를 통일성 있고 일관성 있게 </a:t>
            </a:r>
            <a:r>
              <a:rPr lang="ko-KR" altLang="en-US" dirty="0" smtClean="0"/>
              <a:t>운영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활용도 높음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78950"/>
            <a:ext cx="7245805" cy="21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1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클러스터의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 smtClean="0"/>
              <a:t>네트워크로 </a:t>
            </a:r>
            <a:r>
              <a:rPr lang="ko-KR" altLang="en-US" dirty="0"/>
              <a:t>컴퓨터 여러 대를 연결하여 </a:t>
            </a:r>
            <a:r>
              <a:rPr lang="ko-KR" altLang="en-US" dirty="0" smtClean="0"/>
              <a:t>마치 단일 </a:t>
            </a:r>
            <a:r>
              <a:rPr lang="ko-KR" altLang="en-US" dirty="0"/>
              <a:t>컴퓨터처럼 동작하도록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대칭형 </a:t>
            </a:r>
            <a:r>
              <a:rPr lang="ko-KR" altLang="en-US" dirty="0"/>
              <a:t>다중 처리를 할 </a:t>
            </a:r>
            <a:r>
              <a:rPr lang="ko-KR" altLang="en-US" dirty="0" smtClean="0"/>
              <a:t>수 있는 </a:t>
            </a:r>
            <a:r>
              <a:rPr lang="ko-KR" altLang="en-US" dirty="0"/>
              <a:t>대안으로 높은 성능과 </a:t>
            </a:r>
            <a:r>
              <a:rPr lang="ko-KR" altLang="en-US" dirty="0" err="1" smtClean="0"/>
              <a:t>확장성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여러 개로 </a:t>
            </a:r>
            <a:r>
              <a:rPr lang="ko-KR" altLang="en-US" dirty="0" smtClean="0"/>
              <a:t>구성할 </a:t>
            </a:r>
            <a:r>
              <a:rPr lang="ko-KR" altLang="en-US" dirty="0"/>
              <a:t>수 있고</a:t>
            </a:r>
            <a:r>
              <a:rPr lang="en-US" altLang="ko-KR" dirty="0"/>
              <a:t>, </a:t>
            </a:r>
            <a:r>
              <a:rPr lang="ko-KR" altLang="en-US" dirty="0"/>
              <a:t>다중 </a:t>
            </a:r>
            <a:r>
              <a:rPr lang="ko-KR" altLang="en-US" dirty="0" smtClean="0"/>
              <a:t>프로세서도 </a:t>
            </a:r>
            <a:r>
              <a:rPr lang="ko-KR" altLang="en-US" dirty="0"/>
              <a:t>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ko-KR" altLang="en-US" dirty="0"/>
              <a:t>컴퓨터를 클러스터에 추가하면 </a:t>
            </a:r>
            <a:r>
              <a:rPr lang="ko-KR" altLang="en-US" dirty="0" smtClean="0"/>
              <a:t>시스템 확장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클러스터 </a:t>
            </a:r>
            <a:r>
              <a:rPr lang="ko-KR" altLang="en-US" dirty="0"/>
              <a:t>내의 각 </a:t>
            </a:r>
            <a:r>
              <a:rPr lang="ko-KR" altLang="en-US" dirty="0" err="1"/>
              <a:t>노드는</a:t>
            </a:r>
            <a:r>
              <a:rPr lang="ko-KR" altLang="en-US" dirty="0"/>
              <a:t> </a:t>
            </a:r>
            <a:r>
              <a:rPr lang="ko-KR" altLang="en-US" dirty="0" err="1"/>
              <a:t>독립형</a:t>
            </a:r>
            <a:r>
              <a:rPr lang="ko-KR" altLang="en-US" dirty="0"/>
              <a:t> 컴퓨터이기 때문에 </a:t>
            </a:r>
            <a:r>
              <a:rPr lang="ko-KR" altLang="en-US" dirty="0" err="1"/>
              <a:t>노드</a:t>
            </a:r>
            <a:r>
              <a:rPr lang="ko-KR" altLang="en-US" dirty="0"/>
              <a:t> 하나에 장애가 발생해도 서비스를 </a:t>
            </a:r>
            <a:r>
              <a:rPr lang="ko-KR" altLang="en-US" dirty="0" smtClean="0"/>
              <a:t>제공할 </a:t>
            </a:r>
            <a:r>
              <a:rPr lang="ko-KR" altLang="en-US" dirty="0"/>
              <a:t>수 있어 </a:t>
            </a:r>
            <a:r>
              <a:rPr lang="ko-KR" altLang="en-US" dirty="0" smtClean="0"/>
              <a:t>가용성 높음</a:t>
            </a:r>
            <a:endParaRPr lang="en-US" altLang="ko-KR" dirty="0" smtClean="0"/>
          </a:p>
          <a:p>
            <a:pPr lvl="1"/>
            <a:r>
              <a:rPr lang="ko-KR" altLang="en-US" dirty="0"/>
              <a:t>최초의 </a:t>
            </a:r>
            <a:r>
              <a:rPr lang="ko-KR" altLang="en-US" dirty="0" smtClean="0"/>
              <a:t>클러스터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1994</a:t>
            </a:r>
            <a:r>
              <a:rPr lang="ko-KR" altLang="en-US" dirty="0"/>
              <a:t>년경 </a:t>
            </a:r>
            <a:r>
              <a:rPr lang="en-US" altLang="ko-KR" dirty="0" smtClean="0"/>
              <a:t>NASA</a:t>
            </a:r>
            <a:r>
              <a:rPr lang="ko-KR" altLang="en-US" dirty="0"/>
              <a:t>에서 </a:t>
            </a:r>
            <a:r>
              <a:rPr lang="en-US" altLang="ko-KR" dirty="0"/>
              <a:t>486 PC </a:t>
            </a:r>
            <a:r>
              <a:rPr lang="ko-KR" altLang="en-US" dirty="0"/>
              <a:t>여러 대를 네트워크로 </a:t>
            </a:r>
            <a:r>
              <a:rPr lang="ko-KR" altLang="en-US" dirty="0" smtClean="0"/>
              <a:t>연결 제작 </a:t>
            </a:r>
            <a:r>
              <a:rPr lang="en-US" altLang="ko-KR" dirty="0" smtClean="0"/>
              <a:t>Beowulf </a:t>
            </a:r>
            <a:r>
              <a:rPr lang="ko-KR" altLang="en-US" dirty="0" smtClean="0"/>
              <a:t>컴퓨터</a:t>
            </a:r>
            <a:endParaRPr lang="en-US" altLang="ko-KR" dirty="0"/>
          </a:p>
          <a:p>
            <a:pPr lvl="1"/>
            <a:r>
              <a:rPr lang="ko-KR" altLang="en-US" dirty="0" smtClean="0"/>
              <a:t>백업과 </a:t>
            </a:r>
            <a:r>
              <a:rPr lang="ko-KR" altLang="en-US" dirty="0"/>
              <a:t>사용자 관리 등 작업은 클러스터에 있는 </a:t>
            </a:r>
            <a:r>
              <a:rPr lang="ko-KR" altLang="en-US" dirty="0" smtClean="0"/>
              <a:t>개별적인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/>
              <a:t>아니라 주로 시스템 전반에서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감시</a:t>
            </a:r>
            <a:r>
              <a:rPr lang="en-US" altLang="ko-KR" dirty="0"/>
              <a:t>, </a:t>
            </a:r>
            <a:r>
              <a:rPr lang="ko-KR" altLang="en-US" dirty="0"/>
              <a:t>고장 탐지와 복구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</a:t>
            </a:r>
            <a:r>
              <a:rPr lang="ko-KR" altLang="en-US" dirty="0"/>
              <a:t>시스템 관리 등 서비스를 제공하는 특정 클러스터 </a:t>
            </a:r>
            <a:r>
              <a:rPr lang="ko-KR" altLang="en-US" dirty="0" smtClean="0"/>
              <a:t>소프트웨어 </a:t>
            </a:r>
            <a:r>
              <a:rPr lang="ko-KR" altLang="en-US" dirty="0"/>
              <a:t>제공해야 하며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smtClean="0"/>
              <a:t>연결하는 서버 필요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398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 smtClean="0"/>
              <a:t>클러스터의 기본 구조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7380819" cy="507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56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클러스터에서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</a:t>
            </a:r>
            <a:r>
              <a:rPr lang="ko-KR" altLang="en-US" dirty="0"/>
              <a:t>외부 네트워크를 위해 공인 </a:t>
            </a:r>
            <a:r>
              <a:rPr lang="en-US" altLang="ko-KR" dirty="0"/>
              <a:t>IP</a:t>
            </a:r>
            <a:r>
              <a:rPr lang="ko-KR" altLang="en-US" dirty="0"/>
              <a:t>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/>
              <a:t>클러스터에서 통신하는 데 사용하는 </a:t>
            </a:r>
            <a:r>
              <a:rPr lang="en-US" altLang="ko-KR" dirty="0"/>
              <a:t>IP</a:t>
            </a:r>
            <a:r>
              <a:rPr lang="ko-KR" altLang="en-US" dirty="0" smtClean="0"/>
              <a:t>는 모두 </a:t>
            </a:r>
            <a:r>
              <a:rPr lang="ko-KR" altLang="en-US" dirty="0"/>
              <a:t>사설 </a:t>
            </a:r>
            <a:r>
              <a:rPr lang="en-US" altLang="ko-KR" dirty="0" smtClean="0"/>
              <a:t>IP</a:t>
            </a:r>
          </a:p>
          <a:p>
            <a:pPr lvl="1"/>
            <a:r>
              <a:rPr lang="ko-KR" altLang="en-US" dirty="0" smtClean="0"/>
              <a:t>통신 </a:t>
            </a:r>
            <a:r>
              <a:rPr lang="ko-KR" altLang="en-US" dirty="0"/>
              <a:t>소프트웨어는 빠르고 신뢰성 있게 통신할 수 있도록 액티브 </a:t>
            </a:r>
            <a:r>
              <a:rPr lang="ko-KR" altLang="en-US" dirty="0" smtClean="0"/>
              <a:t>메시지와 같은 통신 프로토콜을 사용</a:t>
            </a:r>
            <a:endParaRPr lang="en-US" altLang="ko-KR" dirty="0" smtClean="0"/>
          </a:p>
          <a:p>
            <a:pPr lvl="2"/>
            <a:r>
              <a:rPr lang="ko-KR" altLang="en-US" dirty="0"/>
              <a:t>액티브 </a:t>
            </a:r>
            <a:r>
              <a:rPr lang="ko-KR" altLang="en-US" dirty="0" smtClean="0"/>
              <a:t>메시지</a:t>
            </a:r>
            <a:r>
              <a:rPr lang="en-US" altLang="ko-KR" baseline="30000" dirty="0" smtClean="0"/>
              <a:t>active message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병렬 </a:t>
            </a:r>
            <a:r>
              <a:rPr lang="ko-KR" altLang="en-US" dirty="0"/>
              <a:t>분산 시스템에서 널리 사용하는 메시지에 기반을 둔 통신 </a:t>
            </a:r>
            <a:r>
              <a:rPr lang="ko-KR" altLang="en-US" dirty="0" smtClean="0"/>
              <a:t>시스템</a:t>
            </a:r>
            <a:endParaRPr lang="ko-KR" altLang="en-US" dirty="0"/>
          </a:p>
          <a:p>
            <a:pPr lvl="3"/>
            <a:r>
              <a:rPr lang="ko-KR" altLang="en-US" dirty="0" err="1"/>
              <a:t>핸들러를</a:t>
            </a:r>
            <a:r>
              <a:rPr lang="ko-KR" altLang="en-US" dirty="0"/>
              <a:t> 포함하여 전송하므로</a:t>
            </a:r>
            <a:r>
              <a:rPr lang="en-US" altLang="ko-KR" dirty="0"/>
              <a:t>, </a:t>
            </a:r>
            <a:r>
              <a:rPr lang="ko-KR" altLang="en-US" dirty="0"/>
              <a:t>메시지가 도착하면 </a:t>
            </a:r>
            <a:r>
              <a:rPr lang="ko-KR" altLang="en-US" dirty="0" err="1"/>
              <a:t>핸들러가</a:t>
            </a:r>
            <a:r>
              <a:rPr lang="ko-KR" altLang="en-US" dirty="0"/>
              <a:t> </a:t>
            </a:r>
            <a:r>
              <a:rPr lang="ko-KR" altLang="en-US" dirty="0" smtClean="0"/>
              <a:t>메시지 처리</a:t>
            </a:r>
            <a:r>
              <a:rPr lang="en-US" altLang="ko-KR" dirty="0" smtClean="0"/>
              <a:t>. </a:t>
            </a:r>
            <a:r>
              <a:rPr lang="ko-KR" altLang="en-US" dirty="0"/>
              <a:t>도착한 메시지를 </a:t>
            </a:r>
            <a:r>
              <a:rPr lang="ko-KR" altLang="en-US" dirty="0" err="1"/>
              <a:t>핸들러가</a:t>
            </a:r>
            <a:r>
              <a:rPr lang="ko-KR" altLang="en-US" dirty="0"/>
              <a:t> </a:t>
            </a:r>
            <a:r>
              <a:rPr lang="ko-KR" altLang="en-US" dirty="0" smtClean="0"/>
              <a:t>동시에 </a:t>
            </a:r>
            <a:r>
              <a:rPr lang="ko-KR" altLang="en-US" dirty="0"/>
              <a:t>처리하기에 </a:t>
            </a:r>
            <a:r>
              <a:rPr lang="ko-KR" altLang="en-US" dirty="0" err="1"/>
              <a:t>버퍼링으로</a:t>
            </a:r>
            <a:r>
              <a:rPr lang="ko-KR" altLang="en-US" dirty="0"/>
              <a:t> </a:t>
            </a:r>
            <a:r>
              <a:rPr lang="ko-KR" altLang="en-US" dirty="0" smtClean="0"/>
              <a:t>오버헤드 </a:t>
            </a:r>
            <a:r>
              <a:rPr lang="ko-KR" altLang="en-US" dirty="0" err="1" smtClean="0"/>
              <a:t>줄어듬</a:t>
            </a:r>
            <a:r>
              <a:rPr lang="en-US" altLang="ko-KR" dirty="0" smtClean="0"/>
              <a:t>. </a:t>
            </a:r>
            <a:r>
              <a:rPr lang="ko-KR" altLang="en-US" dirty="0"/>
              <a:t>또 비동기적으로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</a:t>
            </a:r>
            <a:r>
              <a:rPr lang="ko-KR" altLang="en-US" dirty="0"/>
              <a:t>수행하기 때문에 병렬화 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클러스터 </a:t>
            </a:r>
            <a:r>
              <a:rPr lang="ko-KR" altLang="en-US" dirty="0" err="1" smtClean="0"/>
              <a:t>미들웨어는</a:t>
            </a:r>
            <a:r>
              <a:rPr lang="ko-KR" altLang="en-US" dirty="0" smtClean="0"/>
              <a:t> 지역적으로 분리된 시스템</a:t>
            </a:r>
            <a:r>
              <a:rPr lang="en-US" altLang="ko-KR" dirty="0" smtClean="0"/>
              <a:t>, </a:t>
            </a:r>
            <a:r>
              <a:rPr lang="ko-KR" altLang="en-US" dirty="0"/>
              <a:t>즉 </a:t>
            </a:r>
            <a:r>
              <a:rPr lang="ko-KR" altLang="en-US" dirty="0" smtClean="0"/>
              <a:t>다수의 컴퓨터로 </a:t>
            </a:r>
            <a:r>
              <a:rPr lang="ko-KR" altLang="en-US" dirty="0"/>
              <a:t>구성된 클러스터 시스템을 사용자가 통합된 하나의 시스템으로 인식하도록 </a:t>
            </a:r>
            <a:r>
              <a:rPr lang="en-US" altLang="ko-KR" dirty="0" err="1" smtClean="0"/>
              <a:t>SSI</a:t>
            </a:r>
            <a:r>
              <a:rPr lang="en-US" altLang="ko-KR" baseline="30000" dirty="0" err="1" smtClean="0"/>
              <a:t>Single</a:t>
            </a:r>
            <a:r>
              <a:rPr lang="en-US" altLang="ko-KR" baseline="30000" dirty="0" smtClean="0"/>
              <a:t> System </a:t>
            </a:r>
            <a:r>
              <a:rPr lang="en-US" altLang="ko-KR" baseline="30000" dirty="0"/>
              <a:t>Image </a:t>
            </a:r>
            <a:r>
              <a:rPr lang="ko-KR" altLang="en-US" dirty="0" smtClean="0"/>
              <a:t>기능 </a:t>
            </a:r>
            <a:r>
              <a:rPr lang="ko-KR" altLang="en-US" dirty="0"/>
              <a:t>제공하여 </a:t>
            </a:r>
            <a:r>
              <a:rPr lang="ko-KR" altLang="en-US" dirty="0" smtClean="0"/>
              <a:t>사용률 높임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11352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고성능 </a:t>
            </a:r>
            <a:r>
              <a:rPr lang="ko-KR" altLang="en-US" dirty="0" smtClean="0"/>
              <a:t>클러스터</a:t>
            </a:r>
            <a:r>
              <a:rPr lang="en-US" altLang="ko-KR" baseline="30000" dirty="0"/>
              <a:t>HPC, High-Performance Clusters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대규모 </a:t>
            </a:r>
            <a:r>
              <a:rPr lang="ko-KR" altLang="en-US" dirty="0"/>
              <a:t>연산을 계산하는 데 사용하는 가장 </a:t>
            </a:r>
            <a:r>
              <a:rPr lang="ko-KR" altLang="en-US" dirty="0" smtClean="0"/>
              <a:t>일반적인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클러스터의 </a:t>
            </a:r>
            <a:r>
              <a:rPr lang="ko-KR" altLang="en-US" dirty="0" err="1"/>
              <a:t>노드에</a:t>
            </a:r>
            <a:r>
              <a:rPr lang="ko-KR" altLang="en-US" dirty="0"/>
              <a:t> 다양한 연산 </a:t>
            </a:r>
            <a:r>
              <a:rPr lang="ko-KR" altLang="en-US" dirty="0" smtClean="0"/>
              <a:t>작업 분할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향상된 </a:t>
            </a:r>
            <a:r>
              <a:rPr lang="ko-KR" altLang="en-US" dirty="0" smtClean="0"/>
              <a:t>성능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과학적 </a:t>
            </a:r>
            <a:r>
              <a:rPr lang="ko-KR" altLang="en-US" dirty="0"/>
              <a:t>응용 </a:t>
            </a:r>
            <a:r>
              <a:rPr lang="ko-KR" altLang="en-US" dirty="0" smtClean="0"/>
              <a:t>프로그램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 err="1"/>
              <a:t>노드를</a:t>
            </a:r>
            <a:r>
              <a:rPr lang="ko-KR" altLang="en-US" dirty="0"/>
              <a:t> 계산한 중간 결과를 다른 </a:t>
            </a:r>
            <a:r>
              <a:rPr lang="ko-KR" altLang="en-US" dirty="0" err="1"/>
              <a:t>노드에서는</a:t>
            </a:r>
            <a:r>
              <a:rPr lang="ko-KR" altLang="en-US" dirty="0"/>
              <a:t> 미래의 </a:t>
            </a:r>
            <a:r>
              <a:rPr lang="ko-KR" altLang="en-US" dirty="0" smtClean="0"/>
              <a:t>계산에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기상 </a:t>
            </a:r>
            <a:r>
              <a:rPr lang="ko-KR" altLang="en-US" dirty="0"/>
              <a:t>예측</a:t>
            </a:r>
            <a:r>
              <a:rPr lang="en-US" altLang="ko-KR" dirty="0"/>
              <a:t>, </a:t>
            </a:r>
            <a:r>
              <a:rPr lang="ko-KR" altLang="en-US" dirty="0"/>
              <a:t>핵폭발 시뮬레이션 등 수치 연산이 목적인 </a:t>
            </a:r>
            <a:r>
              <a:rPr lang="ko-KR" altLang="en-US" dirty="0" smtClean="0"/>
              <a:t>분야와 </a:t>
            </a:r>
            <a:r>
              <a:rPr lang="en-US" altLang="ko-KR" dirty="0"/>
              <a:t>3D </a:t>
            </a:r>
            <a:r>
              <a:rPr lang="ko-KR" altLang="en-US" dirty="0"/>
              <a:t>애니메이션</a:t>
            </a:r>
            <a:r>
              <a:rPr lang="en-US" altLang="ko-KR" dirty="0"/>
              <a:t>, </a:t>
            </a:r>
            <a:r>
              <a:rPr lang="ko-KR" altLang="en-US" dirty="0"/>
              <a:t>영화의 특수 </a:t>
            </a:r>
            <a:r>
              <a:rPr lang="ko-KR" altLang="en-US" dirty="0" smtClean="0"/>
              <a:t>효과에 사용</a:t>
            </a:r>
            <a:r>
              <a:rPr lang="en-US" altLang="ko-KR" dirty="0" smtClean="0"/>
              <a:t>. </a:t>
            </a:r>
            <a:r>
              <a:rPr lang="ko-KR" altLang="en-US" dirty="0"/>
              <a:t>대부분 과학기술 분야에서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모두 </a:t>
            </a:r>
            <a:r>
              <a:rPr lang="ko-KR" altLang="en-US" dirty="0"/>
              <a:t>슈퍼컴퓨터 응용 분야에 </a:t>
            </a:r>
            <a:r>
              <a:rPr lang="ko-KR" altLang="en-US" dirty="0" smtClean="0"/>
              <a:t>해당</a:t>
            </a:r>
            <a:endParaRPr lang="en-US" altLang="ko-KR" dirty="0" smtClean="0"/>
          </a:p>
          <a:p>
            <a:pPr lvl="1"/>
            <a:r>
              <a:rPr lang="ko-KR" altLang="en-US" dirty="0"/>
              <a:t>예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05" y="2979269"/>
            <a:ext cx="7515835" cy="37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468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자원 관리자</a:t>
            </a:r>
          </a:p>
          <a:p>
            <a:pPr lvl="2"/>
            <a:r>
              <a:rPr lang="ko-KR" altLang="en-US" dirty="0" smtClean="0"/>
              <a:t>기본으로 </a:t>
            </a:r>
            <a:r>
              <a:rPr lang="ko-KR" altLang="en-US" dirty="0" err="1"/>
              <a:t>노드</a:t>
            </a:r>
            <a:r>
              <a:rPr lang="ko-KR" altLang="en-US" dirty="0"/>
              <a:t> 상태의 모니터링과 </a:t>
            </a:r>
            <a:r>
              <a:rPr lang="ko-KR" altLang="en-US" dirty="0" smtClean="0"/>
              <a:t>요청 작업 수신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 요청을 </a:t>
            </a:r>
            <a:r>
              <a:rPr lang="ko-KR" altLang="en-US" dirty="0" err="1"/>
              <a:t>노드에서</a:t>
            </a:r>
            <a:r>
              <a:rPr lang="ko-KR" altLang="en-US" dirty="0"/>
              <a:t> 실행할 수 있도록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일부 </a:t>
            </a:r>
            <a:r>
              <a:rPr lang="ko-KR" altLang="en-US" dirty="0"/>
              <a:t>자원 관리자는 기본 스케줄링이나 정책 </a:t>
            </a:r>
            <a:r>
              <a:rPr lang="ko-KR" altLang="en-US" dirty="0" smtClean="0"/>
              <a:t>제어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</a:t>
            </a:r>
            <a:r>
              <a:rPr lang="ko-KR" altLang="en-US" dirty="0"/>
              <a:t>클러스터 환경에서 자원 관리자는 시스템 </a:t>
            </a:r>
            <a:r>
              <a:rPr lang="ko-KR" altLang="en-US" dirty="0" smtClean="0"/>
              <a:t>사용률 </a:t>
            </a:r>
            <a:r>
              <a:rPr lang="en-US" altLang="ko-KR" dirty="0"/>
              <a:t>20~70% </a:t>
            </a:r>
            <a:r>
              <a:rPr lang="ko-KR" altLang="en-US" dirty="0" smtClean="0"/>
              <a:t>상향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작업 </a:t>
            </a:r>
            <a:r>
              <a:rPr lang="ko-KR" altLang="en-US" dirty="0"/>
              <a:t>스케줄러</a:t>
            </a:r>
          </a:p>
          <a:p>
            <a:pPr lvl="2"/>
            <a:r>
              <a:rPr lang="ko-KR" altLang="en-US" dirty="0" smtClean="0"/>
              <a:t>자원 </a:t>
            </a:r>
            <a:r>
              <a:rPr lang="ko-KR" altLang="en-US" dirty="0"/>
              <a:t>관리자에게 작업을 언제</a:t>
            </a:r>
            <a:r>
              <a:rPr lang="en-US" altLang="ko-KR" dirty="0"/>
              <a:t>, </a:t>
            </a:r>
            <a:r>
              <a:rPr lang="ko-KR" altLang="en-US" dirty="0"/>
              <a:t>어디서 실행할지 알려 </a:t>
            </a:r>
            <a:r>
              <a:rPr lang="ko-KR" altLang="en-US" dirty="0" smtClean="0"/>
              <a:t>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우선 작업</a:t>
            </a:r>
            <a:r>
              <a:rPr lang="en-US" altLang="ko-KR" dirty="0"/>
              <a:t>, </a:t>
            </a:r>
            <a:r>
              <a:rPr lang="ko-KR" altLang="en-US" dirty="0"/>
              <a:t>자원 스케줄링</a:t>
            </a:r>
            <a:r>
              <a:rPr lang="en-US" altLang="ko-KR" dirty="0"/>
              <a:t>, </a:t>
            </a:r>
            <a:r>
              <a:rPr lang="ko-KR" altLang="en-US" dirty="0"/>
              <a:t>정책 및 조직의 목표 등을 통합하여 </a:t>
            </a:r>
            <a:r>
              <a:rPr lang="ko-KR" altLang="en-US" dirty="0" smtClean="0"/>
              <a:t>우선순위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스케줄러는 </a:t>
            </a:r>
            <a:r>
              <a:rPr lang="ko-KR" altLang="en-US" dirty="0"/>
              <a:t>사용자가 작업을 제시간에 빠르고 올바르게 처리할 수 있도록 </a:t>
            </a:r>
            <a:r>
              <a:rPr lang="ko-KR" altLang="en-US" dirty="0" smtClean="0"/>
              <a:t>도와줌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스케줄러는 </a:t>
            </a:r>
            <a:r>
              <a:rPr lang="ko-KR" altLang="en-US" dirty="0"/>
              <a:t>사용 가능한 자원과 작업 큐</a:t>
            </a:r>
            <a:r>
              <a:rPr lang="en-US" altLang="ko-KR" dirty="0"/>
              <a:t>, </a:t>
            </a:r>
            <a:r>
              <a:rPr lang="ko-KR" altLang="en-US" dirty="0"/>
              <a:t>즉 자원 관리자에게서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smtClean="0"/>
              <a:t>순서 결정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스케줄 확정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작업 실행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14024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과학 계산용 </a:t>
            </a:r>
            <a:r>
              <a:rPr lang="ko-KR" altLang="en-US" dirty="0" smtClean="0"/>
              <a:t>클러스터</a:t>
            </a:r>
            <a:endParaRPr lang="en-US" altLang="ko-KR" dirty="0"/>
          </a:p>
          <a:p>
            <a:pPr lvl="1"/>
            <a:r>
              <a:rPr lang="ko-KR" altLang="en-US" dirty="0" smtClean="0"/>
              <a:t>기본형 </a:t>
            </a:r>
            <a:r>
              <a:rPr lang="ko-KR" altLang="en-US" dirty="0"/>
              <a:t>클러스터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 err="1"/>
              <a:t>노드의</a:t>
            </a:r>
            <a:r>
              <a:rPr lang="ko-KR" altLang="en-US" dirty="0"/>
              <a:t> 하드디스크에 독립적으로 </a:t>
            </a:r>
            <a:r>
              <a:rPr lang="ko-KR" altLang="en-US" dirty="0" smtClean="0"/>
              <a:t>운영체제 </a:t>
            </a:r>
            <a:r>
              <a:rPr lang="ko-KR" altLang="en-US" dirty="0"/>
              <a:t>모두 설치하여 각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시스템에 </a:t>
            </a:r>
            <a:r>
              <a:rPr lang="ko-KR" altLang="en-US" dirty="0"/>
              <a:t>필요한 파일과 라이브러리를 </a:t>
            </a:r>
            <a:r>
              <a:rPr lang="ko-KR" altLang="en-US" dirty="0" smtClean="0"/>
              <a:t>자체 </a:t>
            </a:r>
            <a:r>
              <a:rPr lang="ko-KR" altLang="en-US" dirty="0"/>
              <a:t>해결할 수 있도록 구성하는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디스크 </a:t>
            </a:r>
            <a:r>
              <a:rPr lang="ko-KR" altLang="en-US" dirty="0"/>
              <a:t>없는 </a:t>
            </a:r>
            <a:r>
              <a:rPr lang="ko-KR" altLang="en-US" dirty="0" smtClean="0"/>
              <a:t>클러스터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서버 </a:t>
            </a:r>
            <a:r>
              <a:rPr lang="ko-KR" altLang="en-US" dirty="0" err="1"/>
              <a:t>노드</a:t>
            </a:r>
            <a:r>
              <a:rPr lang="ko-KR" altLang="en-US" dirty="0"/>
              <a:t> 한 대에만 하드디스크가 있어 다른 </a:t>
            </a:r>
            <a:r>
              <a:rPr lang="ko-KR" altLang="en-US" dirty="0" err="1"/>
              <a:t>노드는</a:t>
            </a:r>
            <a:r>
              <a:rPr lang="ko-KR" altLang="en-US" dirty="0"/>
              <a:t> 서버 </a:t>
            </a:r>
            <a:r>
              <a:rPr lang="ko-KR" altLang="en-US" dirty="0" err="1"/>
              <a:t>노드의</a:t>
            </a:r>
            <a:r>
              <a:rPr lang="ko-KR" altLang="en-US" dirty="0"/>
              <a:t> </a:t>
            </a:r>
            <a:r>
              <a:rPr lang="ko-KR" altLang="en-US" dirty="0" smtClean="0"/>
              <a:t>파일 시스템을 </a:t>
            </a:r>
            <a:r>
              <a:rPr lang="ko-KR" altLang="en-US" dirty="0"/>
              <a:t>사용하는 </a:t>
            </a:r>
            <a:r>
              <a:rPr lang="en-US" altLang="ko-KR" dirty="0" smtClean="0"/>
              <a:t>diskless </a:t>
            </a:r>
            <a:r>
              <a:rPr lang="ko-KR" altLang="en-US" dirty="0" smtClean="0"/>
              <a:t>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153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네트워크의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망</a:t>
            </a:r>
            <a:r>
              <a:rPr lang="en-US" altLang="ko-KR" baseline="30000" dirty="0"/>
              <a:t>mesh</a:t>
            </a:r>
            <a:r>
              <a:rPr lang="ko-KR" altLang="en-US" dirty="0" smtClean="0"/>
              <a:t>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/>
              <a:t>노드를</a:t>
            </a:r>
            <a:r>
              <a:rPr lang="ko-KR" altLang="en-US" dirty="0"/>
              <a:t> 시스템의 모든 </a:t>
            </a:r>
            <a:r>
              <a:rPr lang="ko-KR" altLang="en-US" dirty="0" err="1"/>
              <a:t>노드와</a:t>
            </a:r>
            <a:r>
              <a:rPr lang="ko-KR" altLang="en-US" dirty="0"/>
              <a:t> 직접 연결하는 완전 연결</a:t>
            </a:r>
            <a:r>
              <a:rPr lang="en-US" altLang="ko-KR" baseline="30000" dirty="0"/>
              <a:t>fully connected</a:t>
            </a:r>
            <a:r>
              <a:rPr lang="en-US" altLang="ko-KR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 err="1"/>
              <a:t>노드</a:t>
            </a:r>
            <a:r>
              <a:rPr lang="ko-KR" altLang="en-US" dirty="0"/>
              <a:t> 간에 직접 </a:t>
            </a:r>
            <a:r>
              <a:rPr lang="ko-KR" altLang="en-US" dirty="0" err="1"/>
              <a:t>통신선이</a:t>
            </a:r>
            <a:r>
              <a:rPr lang="ko-KR" altLang="en-US" dirty="0"/>
              <a:t> 있어야 하므로 </a:t>
            </a:r>
            <a:r>
              <a:rPr lang="ko-KR" altLang="en-US" dirty="0" smtClean="0"/>
              <a:t>초기 설치비 많음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전달할 </a:t>
            </a:r>
            <a:r>
              <a:rPr lang="ko-KR" altLang="en-US" dirty="0"/>
              <a:t>때 두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연결하는 링크 하나만 매우 </a:t>
            </a:r>
            <a:r>
              <a:rPr lang="ko-KR" altLang="en-US" dirty="0" smtClean="0"/>
              <a:t>빠름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</a:t>
            </a:r>
            <a:r>
              <a:rPr lang="ko-KR" altLang="en-US" dirty="0"/>
              <a:t>링크가 고장이 나야 </a:t>
            </a:r>
            <a:r>
              <a:rPr lang="ko-KR" altLang="en-US" dirty="0" smtClean="0"/>
              <a:t>시스템 </a:t>
            </a:r>
            <a:r>
              <a:rPr lang="ko-KR" altLang="en-US" dirty="0"/>
              <a:t>분할하므로 </a:t>
            </a:r>
            <a:r>
              <a:rPr lang="ko-KR" altLang="en-US" dirty="0" smtClean="0"/>
              <a:t>신뢰성 </a:t>
            </a:r>
            <a:r>
              <a:rPr lang="ko-KR" altLang="en-US" dirty="0"/>
              <a:t>매우 </a:t>
            </a:r>
            <a:r>
              <a:rPr lang="ko-KR" altLang="en-US" dirty="0" smtClean="0"/>
              <a:t>높음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 연결 네트워크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2936354"/>
            <a:ext cx="6840760" cy="36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15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부하분산 </a:t>
            </a:r>
            <a:r>
              <a:rPr lang="ko-KR" altLang="en-US" dirty="0" smtClean="0"/>
              <a:t>클러스터</a:t>
            </a:r>
            <a:r>
              <a:rPr lang="en-US" altLang="ko-KR" baseline="30000" dirty="0"/>
              <a:t>LBC, Load-Balancing Clusters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사용자가 요구하는 작업량은 크지 않지만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동시에 </a:t>
            </a:r>
            <a:r>
              <a:rPr lang="ko-KR" altLang="en-US" dirty="0"/>
              <a:t>사용자 수천 또는 수만 명이 요구하여 컴퓨터 한 대로는 처리할 수 없을 때 </a:t>
            </a:r>
            <a:r>
              <a:rPr lang="ko-KR" altLang="en-US" dirty="0" smtClean="0"/>
              <a:t>사용하는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서버를 사용할 때 발생할 수 있는 부하를 다른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분산시켜 </a:t>
            </a:r>
            <a:r>
              <a:rPr lang="ko-KR" altLang="en-US" dirty="0"/>
              <a:t>웹 서버의 과부하를 해결할 수 있는 </a:t>
            </a:r>
            <a:r>
              <a:rPr lang="ko-KR" altLang="en-US" dirty="0" smtClean="0"/>
              <a:t>방법 제공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0" y="2438890"/>
            <a:ext cx="5175575" cy="4360993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>
            <a:off x="3626895" y="3429000"/>
            <a:ext cx="2265333" cy="55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877145" y="3847954"/>
            <a:ext cx="3240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부하 분배기</a:t>
            </a:r>
            <a:r>
              <a:rPr lang="en-US" altLang="ko-KR" sz="1200" baseline="300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load </a:t>
            </a:r>
            <a:r>
              <a:rPr lang="en-US" altLang="ko-KR" sz="1200" baseline="300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balancer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부하분산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서버는 사용자가 요구할 때마다 최</a:t>
            </a:r>
          </a:p>
          <a:p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적의 부하분산을 위해 서비스를 처리하는 여러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중에서 현재의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부하량이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적은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노드를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선택하여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사용자의 요청을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전달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또 특정 </a:t>
            </a:r>
            <a:r>
              <a:rPr lang="ko-KR" altLang="en-US" sz="12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노드에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결함이 발생하면 나머지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노드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적절하게 분배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1494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부하분산 </a:t>
            </a:r>
            <a:r>
              <a:rPr lang="ko-KR" altLang="en-US" dirty="0" smtClean="0"/>
              <a:t>클러스터의 </a:t>
            </a:r>
            <a:r>
              <a:rPr lang="ko-KR" altLang="en-US" dirty="0"/>
              <a:t>구현 방법에 </a:t>
            </a:r>
            <a:r>
              <a:rPr lang="ko-KR" altLang="en-US" dirty="0" smtClean="0"/>
              <a:t>따른 구분</a:t>
            </a:r>
            <a:endParaRPr lang="en-US" altLang="ko-KR" dirty="0"/>
          </a:p>
          <a:p>
            <a:pPr lvl="1"/>
            <a:r>
              <a:rPr lang="en-US" altLang="ko-KR" dirty="0" err="1" smtClean="0"/>
              <a:t>DR</a:t>
            </a:r>
            <a:r>
              <a:rPr lang="en-US" altLang="ko-KR" baseline="30000" dirty="0" err="1"/>
              <a:t>Direct</a:t>
            </a:r>
            <a:r>
              <a:rPr lang="en-US" altLang="ko-KR" baseline="30000" dirty="0"/>
              <a:t> Routing</a:t>
            </a:r>
            <a:r>
              <a:rPr lang="en-US" altLang="ko-KR" dirty="0" smtClean="0"/>
              <a:t> </a:t>
            </a:r>
            <a:r>
              <a:rPr lang="ko-KR" altLang="en-US" dirty="0"/>
              <a:t>방법</a:t>
            </a:r>
          </a:p>
          <a:p>
            <a:pPr lvl="2"/>
            <a:r>
              <a:rPr lang="ko-KR" altLang="en-US" dirty="0" smtClean="0"/>
              <a:t>클라이언트에 </a:t>
            </a:r>
            <a:r>
              <a:rPr lang="ko-KR" altLang="en-US" dirty="0"/>
              <a:t>들어온 요청을 부하분산 서버가 다른 컴퓨터에 분배하고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</a:t>
            </a:r>
            <a:r>
              <a:rPr lang="ko-KR" altLang="en-US" dirty="0" err="1"/>
              <a:t>할당받은</a:t>
            </a:r>
            <a:r>
              <a:rPr lang="ko-KR" altLang="en-US" dirty="0"/>
              <a:t> 컴퓨터가 직접 응답하는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클러스터의 </a:t>
            </a:r>
            <a:r>
              <a:rPr lang="ko-KR" altLang="en-US" dirty="0"/>
              <a:t>실제 서버는 모두 공인된 </a:t>
            </a:r>
            <a:r>
              <a:rPr lang="en-US" altLang="ko-KR" dirty="0"/>
              <a:t>IP</a:t>
            </a:r>
            <a:r>
              <a:rPr lang="ko-KR" altLang="en-US" dirty="0"/>
              <a:t>를 </a:t>
            </a:r>
            <a:r>
              <a:rPr lang="ko-KR" altLang="en-US" dirty="0" smtClean="0"/>
              <a:t>사용해야 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NAT</a:t>
            </a:r>
            <a:r>
              <a:rPr lang="en-US" altLang="ko-KR" baseline="30000" dirty="0" err="1"/>
              <a:t>Network</a:t>
            </a:r>
            <a:r>
              <a:rPr lang="en-US" altLang="ko-KR" baseline="30000" dirty="0"/>
              <a:t> Address Translation</a:t>
            </a:r>
            <a:r>
              <a:rPr lang="en-US" altLang="ko-KR" dirty="0" smtClean="0"/>
              <a:t> </a:t>
            </a:r>
            <a:r>
              <a:rPr lang="ko-KR" altLang="en-US" dirty="0"/>
              <a:t>방법</a:t>
            </a:r>
          </a:p>
          <a:p>
            <a:pPr lvl="2"/>
            <a:r>
              <a:rPr lang="en-US" altLang="ko-KR" dirty="0" smtClean="0"/>
              <a:t>DR </a:t>
            </a:r>
            <a:r>
              <a:rPr lang="ko-KR" altLang="en-US" dirty="0" smtClean="0"/>
              <a:t>방법과 비슷하지만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클라이언트의 요청을 처리하는 실제 서버는 부하분산 서버를 이용하여 응답을 목적지에 보내는 것 다름</a:t>
            </a:r>
            <a:r>
              <a:rPr lang="en-US" altLang="ko-KR" dirty="0" smtClean="0"/>
              <a:t>. </a:t>
            </a:r>
            <a:r>
              <a:rPr lang="ko-KR" altLang="en-US" dirty="0"/>
              <a:t>서버에서 요청을 전달받은 실제 서버는 요청을 처리하여 다시 부하분산 서버에 응답을 </a:t>
            </a:r>
            <a:r>
              <a:rPr lang="ko-KR" altLang="en-US" dirty="0" smtClean="0"/>
              <a:t>보내고</a:t>
            </a:r>
            <a:r>
              <a:rPr lang="en-US" altLang="ko-KR" dirty="0"/>
              <a:t>, </a:t>
            </a:r>
            <a:r>
              <a:rPr lang="ko-KR" altLang="en-US" dirty="0"/>
              <a:t>부하분산 서버는 응답을 요청한 사용자에게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실제로는 </a:t>
            </a:r>
            <a:r>
              <a:rPr lang="ko-KR" altLang="en-US" dirty="0"/>
              <a:t>서버가 모두 사설 </a:t>
            </a:r>
            <a:r>
              <a:rPr lang="en-US" altLang="ko-KR" dirty="0" smtClean="0"/>
              <a:t>IP</a:t>
            </a:r>
            <a:r>
              <a:rPr lang="ko-KR" altLang="en-US" dirty="0" smtClean="0"/>
              <a:t> </a:t>
            </a:r>
            <a:r>
              <a:rPr lang="ko-KR" altLang="en-US" dirty="0"/>
              <a:t>사용하기 때문에 공인 </a:t>
            </a:r>
            <a:r>
              <a:rPr lang="en-US" altLang="ko-KR" dirty="0"/>
              <a:t>IP</a:t>
            </a:r>
            <a:r>
              <a:rPr lang="ko-KR" altLang="en-US" dirty="0"/>
              <a:t>가 실제 서버 수만큼 필요하지 않고</a:t>
            </a:r>
            <a:r>
              <a:rPr lang="en-US" altLang="ko-KR" dirty="0"/>
              <a:t>, </a:t>
            </a:r>
            <a:r>
              <a:rPr lang="ko-KR" altLang="en-US" dirty="0"/>
              <a:t>부하분산 서버 한 대만 </a:t>
            </a:r>
            <a:r>
              <a:rPr lang="ko-KR" altLang="en-US" dirty="0" smtClean="0"/>
              <a:t>공인된 </a:t>
            </a:r>
            <a:r>
              <a:rPr lang="en-US" altLang="ko-KR" dirty="0"/>
              <a:t>IP</a:t>
            </a:r>
            <a:r>
              <a:rPr lang="ko-KR" altLang="en-US" dirty="0"/>
              <a:t>가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부하분산 </a:t>
            </a:r>
            <a:r>
              <a:rPr lang="ko-KR" altLang="en-US" dirty="0"/>
              <a:t>클러스터에서 부하분산 서버가 정지하거나 </a:t>
            </a:r>
            <a:r>
              <a:rPr lang="ko-KR" altLang="en-US" dirty="0" smtClean="0"/>
              <a:t>고장 발생하면 </a:t>
            </a:r>
            <a:r>
              <a:rPr lang="ko-KR" altLang="en-US" dirty="0"/>
              <a:t>부하분산 클러스터의 작동이 멈추는 </a:t>
            </a:r>
            <a:r>
              <a:rPr lang="ko-KR" altLang="en-US" dirty="0" smtClean="0"/>
              <a:t>문제 발생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부하분산 </a:t>
            </a:r>
            <a:r>
              <a:rPr lang="ko-KR" altLang="en-US" dirty="0"/>
              <a:t>서버를 감시하여 정지 및 고장이 발생할 때 클러스터의 다른 컴퓨터가 대신 </a:t>
            </a:r>
            <a:r>
              <a:rPr lang="ko-KR" altLang="en-US" dirty="0" smtClean="0"/>
              <a:t>부하 분산 </a:t>
            </a:r>
            <a:r>
              <a:rPr lang="ko-KR" altLang="en-US" dirty="0"/>
              <a:t>서버의 역할을 할 수 있도록 하는 </a:t>
            </a:r>
            <a:r>
              <a:rPr lang="ko-KR" altLang="en-US" dirty="0" err="1"/>
              <a:t>고가용성</a:t>
            </a:r>
            <a:r>
              <a:rPr lang="ko-KR" altLang="en-US" dirty="0"/>
              <a:t> 클러스터를 함께 </a:t>
            </a:r>
            <a:r>
              <a:rPr lang="ko-KR" altLang="en-US" dirty="0" smtClean="0"/>
              <a:t>사용하여 해결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73518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부하분산 </a:t>
            </a:r>
            <a:r>
              <a:rPr lang="ko-KR" altLang="en-US" dirty="0" smtClean="0"/>
              <a:t>서버의 응답을 위한 </a:t>
            </a:r>
            <a:r>
              <a:rPr lang="ko-KR" altLang="en-US" dirty="0"/>
              <a:t>실제 </a:t>
            </a:r>
            <a:r>
              <a:rPr lang="ko-KR" altLang="en-US" dirty="0" smtClean="0"/>
              <a:t>서버 선택 방법</a:t>
            </a:r>
            <a:endParaRPr lang="en-US" altLang="ko-KR" dirty="0"/>
          </a:p>
          <a:p>
            <a:pPr lvl="1"/>
            <a:r>
              <a:rPr lang="ko-KR" altLang="en-US" dirty="0" smtClean="0"/>
              <a:t>순환 </a:t>
            </a:r>
            <a:r>
              <a:rPr lang="ko-KR" altLang="en-US" dirty="0"/>
              <a:t>할당 스케줄링</a:t>
            </a:r>
          </a:p>
          <a:p>
            <a:pPr lvl="2"/>
            <a:r>
              <a:rPr lang="ko-KR" altLang="en-US" dirty="0" smtClean="0"/>
              <a:t>프로세스들이 </a:t>
            </a:r>
            <a:r>
              <a:rPr lang="ko-KR" altLang="en-US" dirty="0"/>
              <a:t>자원을 공정하게 사용할 수 있도록 각 프로세스에 </a:t>
            </a:r>
            <a:r>
              <a:rPr lang="ko-KR" altLang="en-US" dirty="0" smtClean="0"/>
              <a:t>일정 </a:t>
            </a:r>
            <a:r>
              <a:rPr lang="ko-KR" altLang="en-US" dirty="0"/>
              <a:t>시간을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, </a:t>
            </a:r>
            <a:r>
              <a:rPr lang="ko-KR" altLang="en-US" dirty="0"/>
              <a:t>할당된 시간이 지나면 그 프로세스는 잠시 보류한 후 다른 </a:t>
            </a:r>
            <a:r>
              <a:rPr lang="ko-KR" altLang="en-US" dirty="0" smtClean="0"/>
              <a:t>프로세스에 </a:t>
            </a:r>
            <a:r>
              <a:rPr lang="ko-KR" altLang="en-US" dirty="0"/>
              <a:t>기회를 주는 라운드 로빈 </a:t>
            </a:r>
            <a:r>
              <a:rPr lang="ko-KR" altLang="en-US" dirty="0" smtClean="0"/>
              <a:t>방법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클러스터의 </a:t>
            </a:r>
            <a:r>
              <a:rPr lang="ko-KR" altLang="en-US" dirty="0"/>
              <a:t>구성 서버들은 서비스 처리 </a:t>
            </a:r>
            <a:r>
              <a:rPr lang="ko-KR" altLang="en-US" dirty="0" smtClean="0"/>
              <a:t>용량과 </a:t>
            </a:r>
            <a:r>
              <a:rPr lang="ko-KR" altLang="en-US" dirty="0"/>
              <a:t>관계없이 </a:t>
            </a:r>
            <a:r>
              <a:rPr lang="ko-KR" altLang="en-US" dirty="0" smtClean="0"/>
              <a:t>동등</a:t>
            </a:r>
            <a:r>
              <a:rPr lang="en-US" altLang="ko-KR" dirty="0" smtClean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노드에</a:t>
            </a:r>
            <a:r>
              <a:rPr lang="ko-KR" altLang="en-US" dirty="0"/>
              <a:t> 모두 서비스 </a:t>
            </a:r>
            <a:r>
              <a:rPr lang="ko-KR" altLang="en-US" dirty="0" smtClean="0"/>
              <a:t>기회 제공</a:t>
            </a:r>
            <a:endParaRPr lang="en-US" altLang="ko-KR" dirty="0"/>
          </a:p>
          <a:p>
            <a:pPr lvl="1"/>
            <a:r>
              <a:rPr lang="ko-KR" altLang="en-US" dirty="0" smtClean="0"/>
              <a:t>가중치 </a:t>
            </a:r>
            <a:r>
              <a:rPr lang="ko-KR" altLang="en-US" dirty="0"/>
              <a:t>기반 순환 할당 스케줄링</a:t>
            </a:r>
          </a:p>
          <a:p>
            <a:pPr lvl="2"/>
            <a:r>
              <a:rPr lang="ko-KR" altLang="en-US" dirty="0" smtClean="0"/>
              <a:t>실제 </a:t>
            </a:r>
            <a:r>
              <a:rPr lang="ko-KR" altLang="en-US" dirty="0"/>
              <a:t>서버에 처리 용량을 다르게 </a:t>
            </a:r>
            <a:r>
              <a:rPr lang="ko-KR" altLang="en-US" dirty="0" smtClean="0"/>
              <a:t>지정 가능하면 </a:t>
            </a:r>
            <a:r>
              <a:rPr lang="ko-KR" altLang="en-US" dirty="0"/>
              <a:t>각 서버에 </a:t>
            </a:r>
            <a:r>
              <a:rPr lang="ko-KR" altLang="en-US" dirty="0" smtClean="0"/>
              <a:t>가중치 부여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가중치에 따라 </a:t>
            </a:r>
            <a:r>
              <a:rPr lang="ko-KR" altLang="en-US" dirty="0" smtClean="0"/>
              <a:t>요청 할당</a:t>
            </a:r>
            <a:endParaRPr lang="en-US" altLang="ko-KR" dirty="0"/>
          </a:p>
          <a:p>
            <a:pPr lvl="1"/>
            <a:r>
              <a:rPr lang="ko-KR" altLang="en-US" dirty="0" smtClean="0"/>
              <a:t>최소 </a:t>
            </a:r>
            <a:r>
              <a:rPr lang="ko-KR" altLang="en-US" dirty="0"/>
              <a:t>연결 스케줄링</a:t>
            </a:r>
          </a:p>
          <a:p>
            <a:pPr lvl="2"/>
            <a:r>
              <a:rPr lang="ko-KR" altLang="en-US" dirty="0" smtClean="0"/>
              <a:t>가장 </a:t>
            </a:r>
            <a:r>
              <a:rPr lang="ko-KR" altLang="en-US" dirty="0"/>
              <a:t>연결이 적은 서버에서 요청을 직접 연결하는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 서버에서 동적으로 실제 연결한 숫자를 계산해야 하는 동적 스케줄링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err="1" smtClean="0"/>
              <a:t>연결클</a:t>
            </a:r>
            <a:r>
              <a:rPr lang="ko-KR" altLang="en-US" dirty="0" smtClean="0"/>
              <a:t> </a:t>
            </a:r>
            <a:r>
              <a:rPr lang="ko-KR" altLang="en-US" dirty="0"/>
              <a:t>때도 효과적으로 </a:t>
            </a:r>
            <a:r>
              <a:rPr lang="ko-KR" altLang="en-US" dirty="0" smtClean="0"/>
              <a:t>분산 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처리 </a:t>
            </a:r>
            <a:r>
              <a:rPr lang="ko-KR" altLang="en-US" dirty="0"/>
              <a:t>용량이 다양한 </a:t>
            </a:r>
            <a:r>
              <a:rPr lang="ko-KR" altLang="en-US" dirty="0" smtClean="0"/>
              <a:t>서버로 </a:t>
            </a:r>
            <a:r>
              <a:rPr lang="ko-KR" altLang="en-US" dirty="0"/>
              <a:t>구성되어 있을 때는 </a:t>
            </a:r>
            <a:r>
              <a:rPr lang="ko-KR" altLang="en-US" dirty="0" smtClean="0"/>
              <a:t>효율적 부하분산 못할 수도 있음</a:t>
            </a:r>
            <a:endParaRPr lang="en-US" altLang="ko-KR" dirty="0"/>
          </a:p>
          <a:p>
            <a:pPr lvl="1"/>
            <a:r>
              <a:rPr lang="ko-KR" altLang="en-US" dirty="0" smtClean="0"/>
              <a:t>가중치 </a:t>
            </a:r>
            <a:r>
              <a:rPr lang="ko-KR" altLang="en-US" dirty="0"/>
              <a:t>기반 최소 연결 스케줄링</a:t>
            </a:r>
          </a:p>
          <a:p>
            <a:pPr lvl="2"/>
            <a:r>
              <a:rPr lang="ko-KR" altLang="en-US" dirty="0" smtClean="0"/>
              <a:t>최소 </a:t>
            </a:r>
            <a:r>
              <a:rPr lang="ko-KR" altLang="en-US" dirty="0"/>
              <a:t>연결 스케줄링의 한 부분으로</a:t>
            </a:r>
            <a:r>
              <a:rPr lang="en-US" altLang="ko-KR" dirty="0"/>
              <a:t>, </a:t>
            </a:r>
            <a:r>
              <a:rPr lang="ko-KR" altLang="en-US" dirty="0"/>
              <a:t>실제 서버에 </a:t>
            </a:r>
            <a:r>
              <a:rPr lang="ko-KR" altLang="en-US" dirty="0" smtClean="0"/>
              <a:t>성능 가중치를 </a:t>
            </a:r>
            <a:r>
              <a:rPr lang="ko-KR" altLang="en-US" dirty="0"/>
              <a:t>부여하여 가중치가 높은 서버에 더 많은 </a:t>
            </a:r>
            <a:r>
              <a:rPr lang="ko-KR" altLang="en-US" dirty="0" smtClean="0"/>
              <a:t>요청 할당</a:t>
            </a:r>
            <a:endParaRPr lang="en-US" altLang="ko-KR" dirty="0"/>
          </a:p>
          <a:p>
            <a:pPr lvl="2"/>
            <a:r>
              <a:rPr lang="ko-KR" altLang="en-US" dirty="0" smtClean="0"/>
              <a:t>가중치의 </a:t>
            </a:r>
            <a:r>
              <a:rPr lang="ko-KR" altLang="en-US" dirty="0" err="1" smtClean="0"/>
              <a:t>비율인실제</a:t>
            </a:r>
            <a:r>
              <a:rPr lang="ko-KR" altLang="en-US" dirty="0" smtClean="0"/>
              <a:t> </a:t>
            </a:r>
            <a:r>
              <a:rPr lang="ko-KR" altLang="en-US" dirty="0" err="1"/>
              <a:t>연결자</a:t>
            </a:r>
            <a:r>
              <a:rPr lang="ko-KR" altLang="en-US" dirty="0"/>
              <a:t> 수에 따라 네트워크 연결을 할당한다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31063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고가용성</a:t>
            </a:r>
            <a:r>
              <a:rPr lang="ko-KR" altLang="en-US" dirty="0"/>
              <a:t> </a:t>
            </a:r>
            <a:r>
              <a:rPr lang="ko-KR" altLang="en-US" dirty="0" smtClean="0"/>
              <a:t>클러스터</a:t>
            </a:r>
            <a:r>
              <a:rPr lang="en-US" altLang="ko-KR" baseline="30000" dirty="0"/>
              <a:t>HAC, High-Availability Clusters</a:t>
            </a:r>
            <a:endParaRPr lang="ko-KR" altLang="en-US" baseline="30000" dirty="0"/>
          </a:p>
          <a:p>
            <a:pPr lvl="1"/>
            <a:r>
              <a:rPr lang="ko-KR" altLang="en-US" dirty="0" smtClean="0"/>
              <a:t>클러스터가 </a:t>
            </a:r>
            <a:r>
              <a:rPr lang="ko-KR" altLang="en-US" dirty="0"/>
              <a:t>제공하는 서비스의 </a:t>
            </a:r>
            <a:r>
              <a:rPr lang="ko-KR" altLang="en-US" dirty="0" smtClean="0"/>
              <a:t>가용성을 기본적으로 </a:t>
            </a:r>
            <a:r>
              <a:rPr lang="ko-KR" altLang="en-US" dirty="0"/>
              <a:t>개선하려는 목적에서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시스템이 </a:t>
            </a:r>
            <a:r>
              <a:rPr lang="ko-KR" altLang="en-US" dirty="0"/>
              <a:t>실패하면 중복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운영하여 </a:t>
            </a:r>
            <a:r>
              <a:rPr lang="ko-KR" altLang="en-US" dirty="0" smtClean="0"/>
              <a:t>서비스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36" y="1898830"/>
            <a:ext cx="4924633" cy="475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150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5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클러스터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클러스터의 성능에 미치는 요소</a:t>
            </a:r>
          </a:p>
          <a:p>
            <a:pPr lvl="1"/>
            <a:r>
              <a:rPr lang="ko-KR" altLang="en-US" dirty="0" smtClean="0"/>
              <a:t>네트워크의 성능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전송속도와 신뢰도 포함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클러스터의 </a:t>
            </a:r>
            <a:r>
              <a:rPr lang="ko-KR" altLang="en-US" dirty="0"/>
              <a:t>각 컴퓨터끼리는 수시로 정보를 주고받아야 하므로</a:t>
            </a:r>
            <a:r>
              <a:rPr lang="en-US" altLang="ko-KR" dirty="0"/>
              <a:t>, </a:t>
            </a:r>
            <a:r>
              <a:rPr lang="ko-KR" altLang="en-US" dirty="0"/>
              <a:t>이를 얼마나 </a:t>
            </a:r>
            <a:r>
              <a:rPr lang="ko-KR" altLang="en-US" dirty="0" smtClean="0"/>
              <a:t>빨리 대규모로 </a:t>
            </a:r>
            <a:r>
              <a:rPr lang="ko-KR" altLang="en-US" dirty="0"/>
              <a:t>할 수 있느냐에 따라 클러스터의 </a:t>
            </a:r>
            <a:r>
              <a:rPr lang="ko-KR" altLang="en-US" dirty="0" smtClean="0"/>
              <a:t>성능 다름</a:t>
            </a:r>
            <a:endParaRPr lang="en-US" altLang="ko-KR" dirty="0"/>
          </a:p>
          <a:p>
            <a:pPr lvl="1"/>
            <a:r>
              <a:rPr lang="ko-KR" altLang="en-US" dirty="0" smtClean="0"/>
              <a:t>프로세서의 성능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ko-KR" altLang="en-US" dirty="0"/>
              <a:t>요청 작업이 </a:t>
            </a:r>
            <a:r>
              <a:rPr lang="ko-KR" altLang="en-US" dirty="0" smtClean="0"/>
              <a:t>많을 </a:t>
            </a:r>
            <a:r>
              <a:rPr lang="ko-KR" altLang="en-US" dirty="0"/>
              <a:t>때 각 </a:t>
            </a:r>
            <a:r>
              <a:rPr lang="ko-KR" altLang="en-US" dirty="0" err="1"/>
              <a:t>노드는</a:t>
            </a:r>
            <a:r>
              <a:rPr lang="ko-KR" altLang="en-US" dirty="0"/>
              <a:t> 정보를 받으려고 </a:t>
            </a:r>
            <a:r>
              <a:rPr lang="ko-KR" altLang="en-US" dirty="0" smtClean="0"/>
              <a:t>대기 시간 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 </a:t>
            </a:r>
            <a:r>
              <a:rPr lang="ko-KR" altLang="en-US" dirty="0"/>
              <a:t>병목 </a:t>
            </a:r>
            <a:r>
              <a:rPr lang="ko-KR" altLang="en-US" dirty="0" smtClean="0"/>
              <a:t>현상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가용성과 성능 향상을 위해 </a:t>
            </a:r>
            <a:r>
              <a:rPr lang="ko-KR" altLang="en-US" dirty="0"/>
              <a:t>클러스터 </a:t>
            </a:r>
            <a:r>
              <a:rPr lang="ko-KR" altLang="en-US" dirty="0" smtClean="0"/>
              <a:t>시스템 </a:t>
            </a:r>
            <a:r>
              <a:rPr lang="ko-KR" altLang="en-US" dirty="0"/>
              <a:t>구성</a:t>
            </a:r>
            <a:r>
              <a:rPr lang="en-US" altLang="ko-KR" dirty="0"/>
              <a:t>·</a:t>
            </a:r>
            <a:r>
              <a:rPr lang="ko-KR" altLang="en-US" dirty="0" smtClean="0"/>
              <a:t>확장 때 </a:t>
            </a:r>
            <a:r>
              <a:rPr lang="ko-KR" altLang="en-US" dirty="0"/>
              <a:t>병목 </a:t>
            </a:r>
            <a:r>
              <a:rPr lang="ko-KR" altLang="en-US" dirty="0" smtClean="0"/>
              <a:t>현상 </a:t>
            </a:r>
            <a:r>
              <a:rPr lang="ko-KR" altLang="en-US" dirty="0"/>
              <a:t>발생하지 않도록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추가하거나 디스크 배열</a:t>
            </a:r>
            <a:r>
              <a:rPr lang="en-US" altLang="ko-KR" baseline="30000" dirty="0"/>
              <a:t>RAID</a:t>
            </a:r>
            <a:r>
              <a:rPr lang="en-US" altLang="ko-KR" dirty="0"/>
              <a:t> </a:t>
            </a:r>
            <a:r>
              <a:rPr lang="ko-KR" altLang="en-US" dirty="0" smtClean="0"/>
              <a:t>시스템 추가</a:t>
            </a:r>
            <a:endParaRPr lang="en-US" altLang="ko-KR" dirty="0"/>
          </a:p>
          <a:p>
            <a:pPr lvl="1"/>
            <a:r>
              <a:rPr lang="ko-KR" altLang="en-US" dirty="0"/>
              <a:t>입출력 중심인 응용 프로그램은 클러스터의 어느 </a:t>
            </a:r>
            <a:r>
              <a:rPr lang="ko-KR" altLang="en-US" dirty="0" err="1"/>
              <a:t>노드에서든</a:t>
            </a:r>
            <a:r>
              <a:rPr lang="ko-KR" altLang="en-US" dirty="0"/>
              <a:t> 자신이나 원격 </a:t>
            </a:r>
            <a:r>
              <a:rPr lang="ko-KR" altLang="en-US" dirty="0" err="1"/>
              <a:t>노드에</a:t>
            </a:r>
            <a:r>
              <a:rPr lang="ko-KR" altLang="en-US" dirty="0"/>
              <a:t> </a:t>
            </a:r>
            <a:r>
              <a:rPr lang="ko-KR" altLang="en-US" dirty="0" smtClean="0"/>
              <a:t>위치한 주변기기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(</a:t>
            </a:r>
            <a:r>
              <a:rPr lang="ko-KR" altLang="en-US" dirty="0"/>
              <a:t>디스크</a:t>
            </a:r>
            <a:r>
              <a:rPr lang="en-US" altLang="ko-KR" dirty="0"/>
              <a:t>)</a:t>
            </a:r>
            <a:r>
              <a:rPr lang="ko-KR" altLang="en-US" dirty="0"/>
              <a:t>를 직접 액세스할 수 있도록 전역 입출력 주소 </a:t>
            </a:r>
            <a:r>
              <a:rPr lang="ko-KR" altLang="en-US" dirty="0" smtClean="0"/>
              <a:t>공간 </a:t>
            </a:r>
            <a:r>
              <a:rPr lang="ko-KR" altLang="en-US" dirty="0"/>
              <a:t>지원하는 </a:t>
            </a:r>
            <a:r>
              <a:rPr lang="ko-KR" altLang="en-US" dirty="0" smtClean="0"/>
              <a:t>단일 </a:t>
            </a:r>
            <a:r>
              <a:rPr lang="ko-KR" altLang="en-US" dirty="0"/>
              <a:t>입출력 공간</a:t>
            </a:r>
            <a:r>
              <a:rPr lang="en-US" altLang="ko-KR" baseline="30000" dirty="0"/>
              <a:t>SIOS, Single I/O </a:t>
            </a:r>
            <a:r>
              <a:rPr lang="en-US" altLang="ko-KR" baseline="30000" dirty="0" smtClean="0"/>
              <a:t>Space</a:t>
            </a:r>
            <a:r>
              <a:rPr lang="ko-KR" altLang="en-US" dirty="0"/>
              <a:t> </a:t>
            </a:r>
            <a:r>
              <a:rPr lang="ko-KR" altLang="en-US" dirty="0" smtClean="0"/>
              <a:t>구현해야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</a:t>
            </a:r>
            <a:r>
              <a:rPr lang="ko-KR" altLang="en-US" dirty="0" err="1"/>
              <a:t>노드를</a:t>
            </a:r>
            <a:r>
              <a:rPr lang="ko-KR" altLang="en-US" dirty="0"/>
              <a:t> 상호 연결하여 </a:t>
            </a:r>
            <a:r>
              <a:rPr lang="ko-KR" altLang="en-US" dirty="0" smtClean="0"/>
              <a:t>구성하는 클러스터 </a:t>
            </a:r>
            <a:r>
              <a:rPr lang="ko-KR" altLang="en-US" dirty="0"/>
              <a:t>시스템을 통합된 자원으로 사용할 수 있도록 </a:t>
            </a:r>
            <a:r>
              <a:rPr lang="en-US" altLang="ko-KR" dirty="0"/>
              <a:t>SSI </a:t>
            </a:r>
            <a:r>
              <a:rPr lang="ko-KR" altLang="en-US" dirty="0"/>
              <a:t>기능을 제공하여 편의성</a:t>
            </a:r>
            <a:r>
              <a:rPr lang="en-US" altLang="ko-KR" dirty="0"/>
              <a:t>, </a:t>
            </a:r>
            <a:r>
              <a:rPr lang="ko-KR" altLang="en-US" dirty="0" err="1"/>
              <a:t>확장성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신뢰성 </a:t>
            </a:r>
            <a:r>
              <a:rPr lang="ko-KR" altLang="en-US" dirty="0"/>
              <a:t>측면에서 클러스터 </a:t>
            </a:r>
            <a:r>
              <a:rPr lang="ko-KR" altLang="en-US" dirty="0" smtClean="0"/>
              <a:t>이용률 높임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6512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네트워크의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트리</a:t>
            </a:r>
            <a:r>
              <a:rPr lang="en-US" altLang="ko-KR" baseline="30000" dirty="0"/>
              <a:t>tree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계층</a:t>
            </a:r>
            <a:r>
              <a:rPr lang="en-US" altLang="ko-KR" baseline="30000" dirty="0"/>
              <a:t>hierarchy</a:t>
            </a:r>
            <a:r>
              <a:rPr lang="en-US" altLang="ko-KR" dirty="0"/>
              <a:t>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ko-KR" altLang="en-US" dirty="0" smtClean="0"/>
              <a:t>회사의 </a:t>
            </a:r>
            <a:r>
              <a:rPr lang="ko-KR" altLang="en-US" dirty="0"/>
              <a:t>컴퓨터 네트워크에 사용하는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, </a:t>
            </a:r>
            <a:r>
              <a:rPr lang="ko-KR" altLang="en-US" dirty="0"/>
              <a:t>네트워크의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</a:t>
            </a:r>
            <a:r>
              <a:rPr lang="ko-KR" altLang="en-US" dirty="0" err="1"/>
              <a:t>트리로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루트 </a:t>
            </a:r>
            <a:r>
              <a:rPr lang="en-US" altLang="ko-KR" dirty="0"/>
              <a:t>A</a:t>
            </a:r>
            <a:r>
              <a:rPr lang="ko-KR" altLang="en-US" dirty="0"/>
              <a:t>를 제외한 각 </a:t>
            </a:r>
            <a:r>
              <a:rPr lang="ko-KR" altLang="en-US" dirty="0" err="1"/>
              <a:t>노드는</a:t>
            </a:r>
            <a:r>
              <a:rPr lang="ko-KR" altLang="en-US" dirty="0"/>
              <a:t> 단일 부모와 자식 몇 개를 </a:t>
            </a:r>
            <a:r>
              <a:rPr lang="ko-KR" altLang="en-US" dirty="0" smtClean="0"/>
              <a:t>가짐</a:t>
            </a:r>
            <a:endParaRPr lang="en-US" altLang="ko-KR" dirty="0"/>
          </a:p>
          <a:p>
            <a:pPr lvl="1"/>
            <a:r>
              <a:rPr lang="ko-KR" altLang="en-US" dirty="0"/>
              <a:t>기본 비용은 일반적으로 망 구조보다는 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</a:t>
            </a:r>
            <a:r>
              <a:rPr lang="ko-KR" altLang="en-US" dirty="0"/>
              <a:t>고장이 나면 그 자식들은 서로 </a:t>
            </a:r>
            <a:r>
              <a:rPr lang="ko-KR" altLang="en-US" dirty="0" smtClean="0"/>
              <a:t>통신 불가</a:t>
            </a:r>
            <a:r>
              <a:rPr lang="en-US" altLang="ko-KR" dirty="0" smtClean="0"/>
              <a:t>, </a:t>
            </a:r>
            <a:r>
              <a:rPr lang="ko-KR" altLang="en-US" dirty="0"/>
              <a:t>다른 프로세스와도 </a:t>
            </a:r>
            <a:r>
              <a:rPr lang="ko-KR" altLang="en-US" dirty="0" smtClean="0"/>
              <a:t>통신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트리 구조 네트워크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83555"/>
            <a:ext cx="7965885" cy="36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8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네트워크의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성형</a:t>
            </a:r>
            <a:r>
              <a:rPr lang="en-US" altLang="ko-KR" baseline="30000" dirty="0"/>
              <a:t>star</a:t>
            </a:r>
            <a:r>
              <a:rPr lang="ko-KR" altLang="en-US" dirty="0" smtClean="0"/>
              <a:t>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중앙 </a:t>
            </a:r>
            <a:r>
              <a:rPr lang="ko-KR" altLang="en-US" dirty="0" err="1"/>
              <a:t>노드에</a:t>
            </a:r>
            <a:r>
              <a:rPr lang="ko-KR" altLang="en-US" dirty="0"/>
              <a:t> 직접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, </a:t>
            </a:r>
            <a:r>
              <a:rPr lang="ko-KR" altLang="en-US" dirty="0"/>
              <a:t>중앙 </a:t>
            </a:r>
            <a:r>
              <a:rPr lang="ko-KR" altLang="en-US" dirty="0" err="1"/>
              <a:t>노드</a:t>
            </a:r>
            <a:r>
              <a:rPr lang="ko-KR" altLang="en-US" dirty="0"/>
              <a:t> </a:t>
            </a:r>
            <a:r>
              <a:rPr lang="ko-KR" altLang="en-US" dirty="0" smtClean="0"/>
              <a:t>외의 다른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ko-KR" altLang="en-US" dirty="0"/>
              <a:t>서로 연결하지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중앙 </a:t>
            </a:r>
            <a:r>
              <a:rPr lang="ko-KR" altLang="en-US" dirty="0" err="1"/>
              <a:t>노드가</a:t>
            </a:r>
            <a:r>
              <a:rPr lang="ko-KR" altLang="en-US" dirty="0"/>
              <a:t> 메시지 </a:t>
            </a:r>
            <a:r>
              <a:rPr lang="ko-KR" altLang="en-US" dirty="0" smtClean="0"/>
              <a:t>교환 담당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중앙 </a:t>
            </a:r>
            <a:r>
              <a:rPr lang="ko-KR" altLang="en-US" dirty="0" err="1"/>
              <a:t>노드에서</a:t>
            </a:r>
            <a:r>
              <a:rPr lang="ko-KR" altLang="en-US" dirty="0"/>
              <a:t> </a:t>
            </a:r>
            <a:r>
              <a:rPr lang="ko-KR" altLang="en-US" dirty="0" smtClean="0"/>
              <a:t>병목 </a:t>
            </a:r>
            <a:r>
              <a:rPr lang="ko-KR" altLang="en-US" dirty="0"/>
              <a:t>현상이 발생하면 </a:t>
            </a:r>
            <a:r>
              <a:rPr lang="ko-KR" altLang="en-US" dirty="0" smtClean="0"/>
              <a:t>성능 </a:t>
            </a:r>
            <a:r>
              <a:rPr lang="ko-KR" altLang="en-US" dirty="0"/>
              <a:t>현저히 </a:t>
            </a:r>
            <a:r>
              <a:rPr lang="ko-KR" altLang="en-US" dirty="0" smtClean="0"/>
              <a:t>떨어짐</a:t>
            </a:r>
            <a:r>
              <a:rPr lang="en-US" altLang="ko-KR" dirty="0" smtClean="0"/>
              <a:t>, </a:t>
            </a:r>
            <a:r>
              <a:rPr lang="ko-KR" altLang="en-US" dirty="0"/>
              <a:t>중앙 </a:t>
            </a:r>
            <a:r>
              <a:rPr lang="ko-KR" altLang="en-US" dirty="0" err="1"/>
              <a:t>노드에</a:t>
            </a:r>
            <a:r>
              <a:rPr lang="ko-KR" altLang="en-US" dirty="0"/>
              <a:t> 장애가 발생하면 전체 </a:t>
            </a:r>
            <a:r>
              <a:rPr lang="ko-KR" altLang="en-US" dirty="0" smtClean="0"/>
              <a:t>시스템 마비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비용이 </a:t>
            </a:r>
            <a:r>
              <a:rPr lang="ko-KR" altLang="en-US" dirty="0" err="1"/>
              <a:t>노드</a:t>
            </a:r>
            <a:r>
              <a:rPr lang="ko-KR" altLang="en-US" dirty="0"/>
              <a:t> 수에 </a:t>
            </a:r>
            <a:r>
              <a:rPr lang="ko-KR" altLang="en-US" dirty="0" smtClean="0"/>
              <a:t>비례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구조</a:t>
            </a:r>
            <a:r>
              <a:rPr lang="en-US" altLang="ko-KR" dirty="0" smtClean="0"/>
              <a:t>, </a:t>
            </a:r>
            <a:r>
              <a:rPr lang="ko-KR" altLang="en-US" dirty="0"/>
              <a:t>통신 </a:t>
            </a:r>
            <a:r>
              <a:rPr lang="ko-KR" altLang="en-US" dirty="0" smtClean="0"/>
              <a:t>비용 저렴</a:t>
            </a:r>
            <a:r>
              <a:rPr lang="en-US" altLang="ko-KR" dirty="0" smtClean="0"/>
              <a:t>, </a:t>
            </a:r>
            <a:r>
              <a:rPr lang="ko-KR" altLang="en-US" dirty="0"/>
              <a:t>집중 제어로 유지 </a:t>
            </a:r>
            <a:r>
              <a:rPr lang="ko-KR" altLang="en-US" dirty="0" smtClean="0"/>
              <a:t>보수 용이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2933945"/>
            <a:ext cx="5400600" cy="38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23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5351</Words>
  <Application>Microsoft Office PowerPoint</Application>
  <PresentationFormat>화면 슬라이드 쇼(4:3)</PresentationFormat>
  <Paragraphs>567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3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Section 01 분산시스템(1. 네트워크와 분산 시스템)</vt:lpstr>
      <vt:lpstr>2. 네트워크의 구성</vt:lpstr>
      <vt:lpstr>2. 네트워크의 구성</vt:lpstr>
      <vt:lpstr>2. 네트워크의 구성</vt:lpstr>
      <vt:lpstr>3. 네트워크의 구조</vt:lpstr>
      <vt:lpstr>3. 네트워크의 구조</vt:lpstr>
      <vt:lpstr>3. 네트워크의 구조</vt:lpstr>
      <vt:lpstr>3. 네트워크의 구조</vt:lpstr>
      <vt:lpstr>3. 네트워크의 구조</vt:lpstr>
      <vt:lpstr>4. 원격 프로시저 호출RPC, Remote Procedure Call</vt:lpstr>
      <vt:lpstr>4. 원격 프로시저 호출RPC, Remote Procedure Call</vt:lpstr>
      <vt:lpstr>4. 원격 프로시저 호출RPC, Remote Procedure Call</vt:lpstr>
      <vt:lpstr>5. 분산 시스템의 구조와 구축 목적</vt:lpstr>
      <vt:lpstr>5. 분산 시스템의 구조와 구축 목적</vt:lpstr>
      <vt:lpstr>5. 분산 시스템의 구조와 구축 목적</vt:lpstr>
      <vt:lpstr>Section 02 네트워크 운영체제(1. 네트워크 운영체제)</vt:lpstr>
      <vt:lpstr>1. 네트워크 운영체제</vt:lpstr>
      <vt:lpstr>1. 네트워크 운영체제</vt:lpstr>
      <vt:lpstr>1. 네트워크 운영체제</vt:lpstr>
      <vt:lpstr>1. 네트워크 운영체제</vt:lpstr>
      <vt:lpstr>1. 네트워크 운영체제</vt:lpstr>
      <vt:lpstr>1. 네트워크 운영체제</vt:lpstr>
      <vt:lpstr>1. 네트워크 운영체제</vt:lpstr>
      <vt:lpstr>1. 네트워크 운영체제</vt:lpstr>
      <vt:lpstr>1. 네트워크 운영체제</vt:lpstr>
      <vt:lpstr>2. 분산 운영체제DOS, Distributed Operating System의 연산</vt:lpstr>
      <vt:lpstr>2. 분산 운영체제DOS, Distributed Operating System의 연산</vt:lpstr>
      <vt:lpstr>2. 분산 운영체제DOS, Distributed Operating System의 연산</vt:lpstr>
      <vt:lpstr>2. 분산 운영체제DOS, Distributed Operating System의 연산</vt:lpstr>
      <vt:lpstr>3. 분산 운영체제의 구현</vt:lpstr>
      <vt:lpstr>3. 분산 운영체제의 구현</vt:lpstr>
      <vt:lpstr>4. 분산 시스템에서 프로세스 관리</vt:lpstr>
      <vt:lpstr>4. 분산 시스템에서 프로세스 관리</vt:lpstr>
      <vt:lpstr>4. 분산 시스템에서 프로세스 관리</vt:lpstr>
      <vt:lpstr>4. 분산 시스템에서 프로세스 관리</vt:lpstr>
      <vt:lpstr>4. 분산 시스템에서 프로세스 관리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5. 클라이언트/서버 분산 컴퓨팅</vt:lpstr>
      <vt:lpstr>Section 03 다중 처리 운영체제 (1. 구조와 원리)</vt:lpstr>
      <vt:lpstr>1. 구조와 원리</vt:lpstr>
      <vt:lpstr>2. 다중 처리 시스템의 연결 방법</vt:lpstr>
      <vt:lpstr>2. 다중 처리 시스템의 연결 방법</vt:lpstr>
      <vt:lpstr>2. 다중 처리 시스템의 연결 방법</vt:lpstr>
      <vt:lpstr>2. 다중 처리 시스템의 연결 방법</vt:lpstr>
      <vt:lpstr>2. 다중 처리 시스템의 연결 방법</vt:lpstr>
      <vt:lpstr>2. 다중 처리 시스템의 연결 방법</vt:lpstr>
      <vt:lpstr>2. 다중 처리 시스템의 연결 방법</vt:lpstr>
      <vt:lpstr>3. 다중 처리 시스템의 운영 체제</vt:lpstr>
      <vt:lpstr>3. 다중 처리 시스템의 운영 체제</vt:lpstr>
      <vt:lpstr>3. 다중 처리 시스템의 운영 체제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4. 클러스터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UTMain</cp:lastModifiedBy>
  <cp:revision>240</cp:revision>
  <dcterms:created xsi:type="dcterms:W3CDTF">2012-07-23T02:34:37Z</dcterms:created>
  <dcterms:modified xsi:type="dcterms:W3CDTF">2017-03-27T12:37:01Z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