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397" r:id="rId2"/>
    <p:sldId id="398" r:id="rId3"/>
    <p:sldId id="399" r:id="rId4"/>
    <p:sldId id="396" r:id="rId5"/>
    <p:sldId id="330" r:id="rId6"/>
    <p:sldId id="331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9" r:id="rId17"/>
    <p:sldId id="367" r:id="rId18"/>
    <p:sldId id="370" r:id="rId19"/>
    <p:sldId id="371" r:id="rId20"/>
    <p:sldId id="388" r:id="rId21"/>
    <p:sldId id="389" r:id="rId22"/>
    <p:sldId id="372" r:id="rId23"/>
    <p:sldId id="373" r:id="rId24"/>
    <p:sldId id="375" r:id="rId25"/>
    <p:sldId id="390" r:id="rId26"/>
    <p:sldId id="377" r:id="rId27"/>
    <p:sldId id="378" r:id="rId28"/>
    <p:sldId id="379" r:id="rId29"/>
    <p:sldId id="391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4" r:id="rId38"/>
    <p:sldId id="395" r:id="rId39"/>
    <p:sldId id="25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3784138" y="2033844"/>
            <a:ext cx="4883317" cy="3510391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도서명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개정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판</a:t>
            </a:r>
            <a:endParaRPr lang="en-US" altLang="ko-KR" sz="20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저자 </a:t>
            </a:r>
            <a:r>
              <a:rPr lang="en-US" altLang="ko-KR" sz="2000" dirty="0"/>
              <a:t>: </a:t>
            </a:r>
            <a:r>
              <a:rPr lang="ko-KR" altLang="en-US" sz="2000" dirty="0" err="1" smtClean="0"/>
              <a:t>구현회</a:t>
            </a:r>
            <a:endParaRPr lang="ko-KR" altLang="en-US" sz="20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/>
              <a:t>출판사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한빛아카데미</a:t>
            </a:r>
            <a:r>
              <a:rPr lang="en-US" altLang="ko-KR" sz="2000" dirty="0"/>
              <a:t>(</a:t>
            </a:r>
            <a:r>
              <a:rPr lang="ko-KR" altLang="en-US" sz="2000" dirty="0"/>
              <a:t>주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673805"/>
            <a:ext cx="3168000" cy="39628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6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가시 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운영체제와 사용자 프로그램을 </a:t>
            </a:r>
            <a:r>
              <a:rPr lang="ko-KR" altLang="en-US" b="0" dirty="0" smtClean="0"/>
              <a:t>이용해 정보 변경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747838"/>
            <a:ext cx="8048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불가시 레지스터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정보를 변경할 수 없는 레지스터이다</a:t>
            </a:r>
            <a:r>
              <a:rPr lang="en-US" altLang="ko-KR" dirty="0"/>
              <a:t>. </a:t>
            </a:r>
            <a:r>
              <a:rPr lang="ko-KR" altLang="en-US" dirty="0"/>
              <a:t>프로세서의 </a:t>
            </a:r>
            <a:r>
              <a:rPr lang="ko-KR" altLang="en-US" dirty="0" smtClean="0"/>
              <a:t>상태와 </a:t>
            </a:r>
            <a:r>
              <a:rPr lang="ko-KR" altLang="en-US" dirty="0"/>
              <a:t>제어를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80867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기본 레지스터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93785"/>
            <a:ext cx="567834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메모리 계층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1950~1960</a:t>
            </a:r>
            <a:r>
              <a:rPr lang="ko-KR" altLang="en-US" dirty="0"/>
              <a:t>년대 너무 비싼 메인 메모리의 가격 문제 때문에 제안한 방법</a:t>
            </a:r>
          </a:p>
          <a:p>
            <a:pPr lvl="1"/>
            <a:r>
              <a:rPr lang="ko-KR" altLang="en-US" dirty="0" smtClean="0"/>
              <a:t>메모리를 계층적으로 구성하여 비용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접근시간 등을 상호 </a:t>
            </a:r>
            <a:r>
              <a:rPr lang="ko-KR" altLang="en-US" dirty="0" smtClean="0"/>
              <a:t>보완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611560" y="2235012"/>
            <a:ext cx="8130821" cy="4221212"/>
            <a:chOff x="431541" y="2485750"/>
            <a:chExt cx="8130821" cy="4221212"/>
          </a:xfrm>
        </p:grpSpPr>
        <p:grpSp>
          <p:nvGrpSpPr>
            <p:cNvPr id="20" name="그룹 19"/>
            <p:cNvGrpSpPr/>
            <p:nvPr/>
          </p:nvGrpSpPr>
          <p:grpSpPr>
            <a:xfrm>
              <a:off x="431541" y="2485750"/>
              <a:ext cx="7830869" cy="4221212"/>
              <a:chOff x="431541" y="2485750"/>
              <a:chExt cx="7830869" cy="42212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6458" y="3025401"/>
                <a:ext cx="6480720" cy="3090580"/>
              </a:xfrm>
              <a:prstGeom prst="rect">
                <a:avLst/>
              </a:prstGeom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>
                <a:off x="4121950" y="5415183"/>
                <a:ext cx="900100" cy="945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5022050" y="6060631"/>
                <a:ext cx="3240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대용량의 자기디스크,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이동이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편리한 광디스크,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파일을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저장하는 속도가 느린 자기테이프</a:t>
                </a: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896925" y="3078407"/>
                <a:ext cx="1440160" cy="1256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411760" y="2762749"/>
                <a:ext cx="1071738" cy="8381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431541" y="2485750"/>
                <a:ext cx="41866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프로세서가 사용한 데이터를 보관하는 가장 빠른 메모리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22002" y="2939907"/>
              <a:ext cx="3240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프로세서의 속도 차이를 보완하는 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내부에 있으며</a:t>
            </a:r>
            <a:r>
              <a:rPr lang="en-US" altLang="ko-KR" b="0" dirty="0"/>
              <a:t>, </a:t>
            </a:r>
            <a:r>
              <a:rPr lang="ko-KR" altLang="en-US" b="0" dirty="0"/>
              <a:t>프로세서가 사용할 데이터를 보관하는 가장 빠른 메모리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메인 메모리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외부에 있으면서 프로세서에서 수행할 프로그램과 데이터를 저장하거나 프로세서에서 처리한 </a:t>
            </a:r>
            <a:r>
              <a:rPr lang="ko-KR" altLang="en-US" b="0" dirty="0" smtClean="0"/>
              <a:t>결과 </a:t>
            </a:r>
            <a:r>
              <a:rPr lang="ko-KR" altLang="en-US" b="0" dirty="0"/>
              <a:t>저장 </a:t>
            </a:r>
            <a:endParaRPr lang="en-US" altLang="ko-KR" b="0" dirty="0" smtClean="0"/>
          </a:p>
          <a:p>
            <a:pPr lvl="1"/>
            <a:r>
              <a:rPr lang="ko-KR" altLang="en-US" dirty="0"/>
              <a:t>주기억장치 또는 </a:t>
            </a:r>
            <a:r>
              <a:rPr lang="en-US" altLang="ko-KR" dirty="0"/>
              <a:t>1</a:t>
            </a:r>
            <a:r>
              <a:rPr lang="ko-KR" altLang="en-US" dirty="0"/>
              <a:t>차 기억장치라고도 한다</a:t>
            </a:r>
            <a:r>
              <a:rPr lang="en-US" altLang="ko-KR" dirty="0"/>
              <a:t>. </a:t>
            </a:r>
            <a:r>
              <a:rPr lang="ko-KR" altLang="en-US" dirty="0"/>
              <a:t>저장 밀도가 높고 가격이 싼 </a:t>
            </a:r>
            <a:r>
              <a:rPr lang="en-US" altLang="ko-KR" dirty="0" err="1"/>
              <a:t>DRAM</a:t>
            </a:r>
            <a:r>
              <a:rPr lang="en-US" altLang="ko-KR" baseline="30000" dirty="0" err="1"/>
              <a:t>Dynamic</a:t>
            </a:r>
            <a:r>
              <a:rPr lang="en-US" altLang="ko-KR" baseline="30000" dirty="0"/>
              <a:t> RAM</a:t>
            </a:r>
            <a:r>
              <a:rPr lang="ko-KR" altLang="en-US" dirty="0" smtClean="0"/>
              <a:t>을 많이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613638"/>
            <a:ext cx="6928985" cy="1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dirty="0"/>
              <a:t>셀</a:t>
            </a:r>
            <a:r>
              <a:rPr lang="en-US" altLang="ko-KR" baseline="30000" dirty="0"/>
              <a:t>cell</a:t>
            </a:r>
            <a:r>
              <a:rPr lang="ko-KR" altLang="en-US" dirty="0"/>
              <a:t>로 </a:t>
            </a:r>
            <a:r>
              <a:rPr lang="ko-KR" altLang="en-US" b="0" dirty="0"/>
              <a:t>구성되며</a:t>
            </a:r>
            <a:r>
              <a:rPr lang="en-US" altLang="ko-KR" b="0" dirty="0"/>
              <a:t>, </a:t>
            </a:r>
            <a:r>
              <a:rPr lang="ko-KR" altLang="en-US" b="0" dirty="0"/>
              <a:t>각 셀은 비트로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셀이 </a:t>
            </a:r>
            <a:r>
              <a:rPr lang="en-US" altLang="ko-KR" b="0" dirty="0"/>
              <a:t>K</a:t>
            </a:r>
            <a:r>
              <a:rPr lang="ko-KR" altLang="en-US" b="0" dirty="0"/>
              <a:t>비트이면 셀에 </a:t>
            </a:r>
            <a:r>
              <a:rPr lang="en-US" altLang="ko-KR" b="0" dirty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 </a:t>
            </a:r>
            <a:r>
              <a:rPr lang="ko-KR" altLang="en-US" b="0" dirty="0" smtClean="0"/>
              <a:t>값 저장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메인 </a:t>
            </a:r>
            <a:r>
              <a:rPr lang="ko-KR" altLang="en-US" b="0" dirty="0"/>
              <a:t>메모리에 데이터를 저장할 때는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셀 </a:t>
            </a:r>
            <a:r>
              <a:rPr lang="ko-KR" altLang="en-US" b="0" dirty="0"/>
              <a:t>한 개나 여러 개에 나눠서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셀은 </a:t>
            </a:r>
            <a:r>
              <a:rPr lang="ko-KR" altLang="en-US" b="0" dirty="0"/>
              <a:t>주소로 참조하는데</a:t>
            </a:r>
            <a:r>
              <a:rPr lang="en-US" altLang="ko-KR" b="0" dirty="0"/>
              <a:t>, n</a:t>
            </a:r>
            <a:r>
              <a:rPr lang="ko-KR" altLang="en-US" b="0" dirty="0"/>
              <a:t>비트이라면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주소 </a:t>
            </a:r>
            <a:r>
              <a:rPr lang="ko-KR" altLang="en-US" dirty="0"/>
              <a:t>범위는 </a:t>
            </a:r>
            <a:r>
              <a:rPr lang="en-US" altLang="ko-KR" dirty="0" smtClean="0"/>
              <a:t>0~2</a:t>
            </a:r>
            <a:r>
              <a:rPr lang="en-US" altLang="ko-KR" baseline="30000" dirty="0" smtClean="0"/>
              <a:t>n-1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30" y="1445131"/>
            <a:ext cx="3832305" cy="50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보조기억장치 사이에 있으며</a:t>
            </a:r>
            <a:r>
              <a:rPr lang="en-US" altLang="ko-KR" dirty="0"/>
              <a:t>, </a:t>
            </a:r>
            <a:r>
              <a:rPr lang="ko-KR" altLang="en-US" dirty="0"/>
              <a:t>여기서 발생하는 디스크 입출력 </a:t>
            </a:r>
            <a:r>
              <a:rPr lang="ko-KR" altLang="en-US" dirty="0" smtClean="0"/>
              <a:t>병목 </a:t>
            </a:r>
            <a:r>
              <a:rPr lang="ko-KR" altLang="en-US" dirty="0"/>
              <a:t>현상을 해결하는 </a:t>
            </a:r>
            <a:r>
              <a:rPr lang="ko-KR" altLang="en-US" dirty="0" smtClean="0"/>
              <a:t>역할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 간에 속도 </a:t>
            </a:r>
            <a:r>
              <a:rPr lang="ko-KR" altLang="en-US" dirty="0" smtClean="0"/>
              <a:t>차이의 부담을 </a:t>
            </a:r>
            <a:r>
              <a:rPr lang="ko-KR" altLang="en-US" dirty="0"/>
              <a:t>줄이려고 프로세서 내부나 외부에 </a:t>
            </a:r>
            <a:r>
              <a:rPr lang="ko-KR" altLang="en-US" dirty="0" smtClean="0"/>
              <a:t>캐시를 구현하기도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5" y="2843935"/>
            <a:ext cx="7559005" cy="22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 err="1" smtClean="0"/>
              <a:t>매핑</a:t>
            </a:r>
            <a:r>
              <a:rPr lang="en-US" altLang="ko-KR" b="0" baseline="30000" dirty="0" smtClean="0"/>
              <a:t>mapping </a:t>
            </a:r>
            <a:r>
              <a:rPr lang="en-US" altLang="ko-KR" b="0" baseline="30000" dirty="0"/>
              <a:t>: </a:t>
            </a:r>
            <a:r>
              <a:rPr lang="ko-KR" altLang="en-US" b="0" baseline="30000" dirty="0"/>
              <a:t>사상 </a:t>
            </a:r>
            <a:endParaRPr lang="en-US" altLang="ko-KR" baseline="30000" dirty="0" smtClean="0"/>
          </a:p>
          <a:p>
            <a:pPr lvl="2"/>
            <a:r>
              <a:rPr lang="ko-KR" altLang="en-US" b="0" dirty="0" smtClean="0"/>
              <a:t>컴파일로 </a:t>
            </a:r>
            <a:r>
              <a:rPr lang="ko-KR" altLang="en-US" b="0" dirty="0"/>
              <a:t>논리적 주소를 물리적 주소로 </a:t>
            </a:r>
            <a:r>
              <a:rPr lang="ko-KR" altLang="en-US" b="0" dirty="0" smtClean="0"/>
              <a:t>변환하는 과정</a:t>
            </a:r>
            <a:endParaRPr lang="en-US" altLang="ko-KR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1"/>
            <a:r>
              <a:rPr lang="ko-KR" altLang="en-US" dirty="0"/>
              <a:t>메모리 속도</a:t>
            </a:r>
            <a:r>
              <a:rPr lang="ko-KR" altLang="en-US" baseline="30000" dirty="0"/>
              <a:t> </a:t>
            </a:r>
            <a:endParaRPr lang="en-US" altLang="ko-KR" baseline="30000" dirty="0"/>
          </a:p>
          <a:p>
            <a:pPr lvl="2"/>
            <a:r>
              <a:rPr lang="ko-KR" altLang="en-US" dirty="0"/>
              <a:t>메모리 접근시간과 메모리 사이클 시간으로 표현</a:t>
            </a:r>
            <a:endParaRPr lang="en-US" altLang="ko-KR" dirty="0"/>
          </a:p>
          <a:p>
            <a:pPr lvl="2"/>
            <a:r>
              <a:rPr lang="en-US" altLang="ko-KR" sz="200" b="0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5" y="2033846"/>
            <a:ext cx="5409365" cy="1608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92" y="4644135"/>
            <a:ext cx="5312644" cy="2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프로세서 내부나 외부에 있으며</a:t>
            </a:r>
            <a:r>
              <a:rPr lang="en-US" altLang="ko-KR" dirty="0"/>
              <a:t>, </a:t>
            </a:r>
            <a:r>
              <a:rPr lang="ko-KR" altLang="en-US" dirty="0"/>
              <a:t>처리 속도가 빠른 프로세서와 상대적으로 느린 메인 </a:t>
            </a:r>
            <a:r>
              <a:rPr lang="ko-KR" altLang="en-US" dirty="0" smtClean="0"/>
              <a:t>메모리의 </a:t>
            </a:r>
            <a:r>
              <a:rPr lang="ko-KR" altLang="en-US" dirty="0"/>
              <a:t>속도 차이를 보완하는 고속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메인 </a:t>
            </a:r>
            <a:r>
              <a:rPr lang="ko-KR" altLang="en-US" b="0" dirty="0"/>
              <a:t>메모리에서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블록 단위로 가져와 프로세서에 워드 단위로 전달하여 속도를 </a:t>
            </a:r>
            <a:r>
              <a:rPr lang="ko-KR" altLang="en-US" b="0" dirty="0" smtClean="0"/>
              <a:t>높임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데이터가 이동하는 </a:t>
            </a:r>
            <a:r>
              <a:rPr lang="ko-KR" altLang="en-US" b="0" dirty="0"/>
              <a:t>통로</a:t>
            </a:r>
            <a:r>
              <a:rPr lang="en-US" altLang="ko-KR" b="0" dirty="0"/>
              <a:t>(</a:t>
            </a:r>
            <a:r>
              <a:rPr lang="ko-KR" altLang="en-US" b="0" dirty="0"/>
              <a:t>대역폭</a:t>
            </a:r>
            <a:r>
              <a:rPr lang="en-US" altLang="ko-KR" b="0" dirty="0"/>
              <a:t>)</a:t>
            </a:r>
            <a:r>
              <a:rPr lang="ko-KR" altLang="en-US" b="0" dirty="0"/>
              <a:t>를 확대하여 프로세서와 메모리의 속도 차이를 </a:t>
            </a:r>
            <a:r>
              <a:rPr lang="ko-KR" altLang="en-US" b="0" dirty="0" smtClean="0"/>
              <a:t>줄임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618910"/>
            <a:ext cx="6705745" cy="42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캐시의 기본 </a:t>
            </a:r>
            <a:r>
              <a:rPr lang="ko-KR" altLang="en-US" dirty="0"/>
              <a:t>동</a:t>
            </a:r>
            <a:r>
              <a:rPr lang="ko-KR" altLang="en-US" dirty="0" smtClean="0"/>
              <a:t>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673805"/>
            <a:ext cx="7411689" cy="46627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94917" y="4312618"/>
            <a:ext cx="4245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접근하려는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 24비트(0001 0110 0011 0011 1001 1100) 중 태그에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해당하는 처음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22비트(00 0101 1000 1100 1110 0111)를 캐시의 모든 라인과 비교하여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라인을 찾음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라인이 있으면, 주소의 나머지 2비트(00)를 이용하여 데이터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라인의 4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개(00, 01, 10, 11) 바이트 중 해당하는 바이트를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가져옴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14803814"/>
              </p:ext>
            </p:extLst>
          </p:nvPr>
        </p:nvGraphicFramePr>
        <p:xfrm>
          <a:off x="656565" y="998730"/>
          <a:ext cx="7200671" cy="5209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643"/>
                <a:gridCol w="1493937"/>
                <a:gridCol w="5265091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과목 소개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컴퓨터 시스템의 소개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운영체제의 소개 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프로세스와 </a:t>
                      </a:r>
                      <a:r>
                        <a:rPr lang="ko-KR" altLang="en-US" sz="1400" dirty="0" err="1" smtClean="0"/>
                        <a:t>스레드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병행 프로세스와 상호배제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교착 상태와 기아 상태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프로세스 스케줄링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메모리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가상 메모리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입출력 시스템과 디스크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분산 및 다중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병렬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처리 시스템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 보안과 보안 운영체제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유닉스 운영체제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캐시의 성능은 작은 용량의 캐시에 프로세서가 이후 참조할 정보가 얼마나 들어 있느냐로 좌우됨</a:t>
            </a:r>
          </a:p>
          <a:p>
            <a:pPr lvl="2"/>
            <a:r>
              <a:rPr lang="ko-KR" altLang="en-US" dirty="0"/>
              <a:t>캐시 적중</a:t>
            </a:r>
            <a:r>
              <a:rPr lang="en-US" altLang="ko-KR" baseline="30000" dirty="0"/>
              <a:t>cache hit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캐시 히트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프로세서가 </a:t>
            </a:r>
            <a:r>
              <a:rPr lang="ko-KR" altLang="en-US" dirty="0"/>
              <a:t>참조하려는 정보가 있을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lvl="2"/>
            <a:r>
              <a:rPr lang="ko-KR" altLang="en-US" dirty="0"/>
              <a:t>캐시 실패</a:t>
            </a:r>
            <a:r>
              <a:rPr lang="en-US" altLang="ko-KR" baseline="30000" dirty="0"/>
              <a:t>cache miss </a:t>
            </a:r>
            <a:r>
              <a:rPr lang="en-US" altLang="ko-KR" dirty="0" smtClean="0"/>
              <a:t>(</a:t>
            </a:r>
            <a:r>
              <a:rPr lang="ko-KR" altLang="en-US" dirty="0"/>
              <a:t>캐시 </a:t>
            </a:r>
            <a:r>
              <a:rPr lang="ko-KR" altLang="en-US" dirty="0" smtClean="0"/>
              <a:t>미스</a:t>
            </a:r>
            <a:r>
              <a:rPr lang="en-US" altLang="ko-KR" dirty="0" smtClean="0"/>
              <a:t>) : </a:t>
            </a:r>
            <a:r>
              <a:rPr lang="ko-KR" altLang="en-US" dirty="0"/>
              <a:t>프로세서가 참조하려는 </a:t>
            </a:r>
            <a:r>
              <a:rPr lang="ko-KR" altLang="en-US" dirty="0" smtClean="0"/>
              <a:t>정보가 없을 때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블록의 크기는 캐시의 성능으로 좌우되는데</a:t>
            </a:r>
            <a:r>
              <a:rPr lang="en-US" altLang="ko-KR" dirty="0"/>
              <a:t>, </a:t>
            </a:r>
            <a:r>
              <a:rPr lang="ko-KR" altLang="en-US" dirty="0"/>
              <a:t>실제 프로그램을 실행할 때 참조한 메모리에 대한 공간적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과 시간적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이 있기 때문</a:t>
            </a:r>
          </a:p>
          <a:p>
            <a:pPr lvl="2"/>
            <a:r>
              <a:rPr lang="ko-KR" altLang="en-US" dirty="0"/>
              <a:t>공간적 지역성</a:t>
            </a:r>
            <a:r>
              <a:rPr lang="en-US" altLang="ko-KR" baseline="30000" dirty="0"/>
              <a:t>spatial </a:t>
            </a:r>
            <a:r>
              <a:rPr lang="en-US" altLang="ko-KR" baseline="30000" dirty="0" smtClean="0"/>
              <a:t>locality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</a:t>
            </a:r>
            <a:r>
              <a:rPr lang="ko-KR" altLang="en-US" dirty="0"/>
              <a:t>프로그램이 참조한 주소와 인접한 주소의 내용을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시간적 </a:t>
            </a:r>
            <a:r>
              <a:rPr lang="ko-KR" altLang="en-US" dirty="0"/>
              <a:t>지역성</a:t>
            </a:r>
            <a:r>
              <a:rPr lang="en-US" altLang="ko-KR" baseline="30000" dirty="0"/>
              <a:t>temporal </a:t>
            </a:r>
            <a:r>
              <a:rPr lang="en-US" altLang="ko-KR" baseline="30000" dirty="0" smtClean="0"/>
              <a:t>locality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한 번 참조한 주소를 곧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7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공간적 지역성과 시간적 지역성의 발생 원인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프로그램이 명령어를 순차적으로 실행하는 경향이 있어 명령어가 특정 지역 메모리에 </a:t>
            </a:r>
            <a:r>
              <a:rPr lang="ko-KR" altLang="en-US" dirty="0" smtClean="0"/>
              <a:t>인접해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단일 순환</a:t>
            </a:r>
            <a:r>
              <a:rPr lang="en-US" altLang="ko-KR" dirty="0"/>
              <a:t>, </a:t>
            </a:r>
            <a:r>
              <a:rPr lang="ko-KR" altLang="en-US" dirty="0"/>
              <a:t>중첩 순환 등</a:t>
            </a:r>
            <a:r>
              <a:rPr lang="en-US" altLang="ko-KR" dirty="0"/>
              <a:t>) </a:t>
            </a:r>
            <a:r>
              <a:rPr lang="ko-KR" altLang="en-US" dirty="0"/>
              <a:t>때문에 프로그램을 반복하더라도 메모리는 일부 영역만 </a:t>
            </a:r>
            <a:r>
              <a:rPr lang="ko-KR" altLang="en-US" dirty="0" smtClean="0"/>
              <a:t>참조한다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대부분의 컴파일러를 메모리에 인접한 블록에 배열로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프로그램이 배열 원소에 순차적으로 자주 접근하므로 지역적인 배열 접근 경향이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6802" y="2843935"/>
            <a:ext cx="803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지역성은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크면 캐시의 </a:t>
            </a:r>
            <a:r>
              <a:rPr lang="ko-KR" altLang="en-US" sz="16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히트율이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올라갈 수 있음을 의미하지만</a:t>
            </a:r>
            <a:r>
              <a:rPr lang="en-US" altLang="ko-KR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커지면 이에 따른 전송 부담과 캐시 데이터 교체 작업이 자주 일어나므로 블록 크기를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무작정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늘릴 수는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없음</a:t>
            </a:r>
            <a:r>
              <a:rPr lang="en-US" altLang="ko-KR" sz="2400" dirty="0" smtClean="0">
                <a:solidFill>
                  <a:srgbClr val="221E1F"/>
                </a:solidFill>
                <a:latin typeface="YoonV YoonMyungjo100Std_OTF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주변장치 </a:t>
            </a:r>
            <a:r>
              <a:rPr lang="ko-KR" altLang="en-US" b="0" dirty="0"/>
              <a:t>중 프로그램과 데이터를 저장하는 </a:t>
            </a:r>
            <a:r>
              <a:rPr lang="ko-KR" altLang="en-US" b="0" dirty="0" smtClean="0"/>
              <a:t>하드웨어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/>
              <a:t>차 기억장치 또는 </a:t>
            </a:r>
            <a:r>
              <a:rPr lang="ko-KR" altLang="en-US" b="0" dirty="0" smtClean="0"/>
              <a:t>외부기억장치라고도 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자기디스크</a:t>
            </a:r>
            <a:r>
              <a:rPr lang="en-US" altLang="ko-KR" b="0" dirty="0"/>
              <a:t>, </a:t>
            </a:r>
            <a:r>
              <a:rPr lang="ko-KR" altLang="en-US" b="0" dirty="0"/>
              <a:t>광디스크</a:t>
            </a:r>
            <a:r>
              <a:rPr lang="en-US" altLang="ko-KR" b="0" dirty="0"/>
              <a:t>, </a:t>
            </a:r>
            <a:r>
              <a:rPr lang="ko-KR" altLang="en-US" b="0" dirty="0"/>
              <a:t>자기테이프 </a:t>
            </a:r>
            <a:r>
              <a:rPr lang="ko-KR" altLang="en-US" b="0" dirty="0" smtClean="0"/>
              <a:t>등이 있음</a:t>
            </a:r>
            <a:r>
              <a:rPr lang="en-US" altLang="ko-KR" b="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17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시스템 버스</a:t>
            </a:r>
            <a:r>
              <a:rPr lang="en-US" altLang="ko-KR" baseline="30000" dirty="0"/>
              <a:t>system </a:t>
            </a:r>
            <a:r>
              <a:rPr lang="en-US" altLang="ko-KR" baseline="30000" dirty="0" smtClean="0"/>
              <a:t>bus</a:t>
            </a:r>
          </a:p>
          <a:p>
            <a:pPr lvl="1"/>
            <a:r>
              <a:rPr lang="ko-KR" altLang="en-US" dirty="0" smtClean="0"/>
              <a:t>하드웨어를 </a:t>
            </a:r>
            <a:r>
              <a:rPr lang="ko-KR" altLang="en-US" dirty="0"/>
              <a:t>물리적으로 연결하여 서로 데이터를 주고받을 수 있게 </a:t>
            </a:r>
            <a:r>
              <a:rPr lang="ko-KR" altLang="en-US" dirty="0" smtClean="0"/>
              <a:t>하는 통로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내부의 다양한 신호</a:t>
            </a:r>
            <a:r>
              <a:rPr lang="en-US" altLang="ko-KR" dirty="0"/>
              <a:t>(</a:t>
            </a:r>
            <a:r>
              <a:rPr lang="ko-KR" altLang="en-US" dirty="0"/>
              <a:t>데이터 입출력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프로세서 </a:t>
            </a:r>
            <a:r>
              <a:rPr lang="ko-KR" altLang="en-US" dirty="0"/>
              <a:t>상태 신호</a:t>
            </a:r>
            <a:r>
              <a:rPr lang="en-US" altLang="ko-KR" dirty="0"/>
              <a:t>, </a:t>
            </a:r>
            <a:r>
              <a:rPr lang="ko-KR" altLang="en-US" dirty="0" smtClean="0"/>
              <a:t>인터럽트 요구와 </a:t>
            </a:r>
            <a:r>
              <a:rPr lang="ko-KR" altLang="en-US" dirty="0"/>
              <a:t>허가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클록</a:t>
            </a:r>
            <a:r>
              <a:rPr lang="en-US" altLang="ko-KR" baseline="30000" dirty="0"/>
              <a:t>clock</a:t>
            </a:r>
            <a:r>
              <a:rPr lang="en-US" altLang="ko-KR" dirty="0"/>
              <a:t> </a:t>
            </a:r>
            <a:r>
              <a:rPr lang="ko-KR" altLang="en-US" dirty="0"/>
              <a:t>신호 등</a:t>
            </a:r>
            <a:r>
              <a:rPr lang="en-US" altLang="ko-KR" dirty="0"/>
              <a:t>)</a:t>
            </a:r>
            <a:r>
              <a:rPr lang="ko-KR" altLang="en-US" dirty="0"/>
              <a:t>를 시스템 버스로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기능에 따라 데이터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주소 버스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제어 </a:t>
            </a:r>
            <a:r>
              <a:rPr lang="ko-KR" altLang="en-US" dirty="0"/>
              <a:t>버스로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437702"/>
            <a:ext cx="6795755" cy="2420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0688"/>
          <a:stretch/>
        </p:blipFill>
        <p:spPr>
          <a:xfrm>
            <a:off x="5292080" y="1538791"/>
            <a:ext cx="35692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주변장치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주변장치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메모리를 제외한 나머지 하드웨어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크</a:t>
            </a:r>
            <a:r>
              <a:rPr lang="ko-KR" altLang="en-US" dirty="0" smtClean="0"/>
              <a:t>게 입력장치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저장장치로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컴퓨터에서 </a:t>
            </a:r>
            <a:r>
              <a:rPr lang="ko-KR" altLang="en-US" dirty="0"/>
              <a:t>처리할 데이터를 외부에서 입력하는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출력장치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입력장치와 </a:t>
            </a:r>
            <a:r>
              <a:rPr lang="ko-KR" altLang="en-US" dirty="0"/>
              <a:t>반대로 컴퓨터에서 처리한 데이터를 외부로 보내는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저장장치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메인 </a:t>
            </a:r>
            <a:r>
              <a:rPr lang="ko-KR" altLang="en-US" dirty="0"/>
              <a:t>메모리와 달리 거의 영구적으로 데이터를 저장하는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 </a:t>
            </a:r>
            <a:r>
              <a:rPr lang="ko-KR" altLang="en-US" dirty="0"/>
              <a:t>데이터를 </a:t>
            </a:r>
            <a:r>
              <a:rPr lang="ko-KR" altLang="en-US" dirty="0" smtClean="0"/>
              <a:t>입력하여 </a:t>
            </a:r>
            <a:r>
              <a:rPr lang="ko-KR" altLang="en-US" dirty="0"/>
              <a:t>저장하며</a:t>
            </a:r>
            <a:r>
              <a:rPr lang="en-US" altLang="ko-KR" dirty="0"/>
              <a:t>, </a:t>
            </a:r>
            <a:r>
              <a:rPr lang="ko-KR" altLang="en-US" dirty="0"/>
              <a:t>저장한 데이터를 출력하는 공간이므로 입출력장치에 포함하기도 함</a:t>
            </a:r>
          </a:p>
        </p:txBody>
      </p:sp>
    </p:spTree>
    <p:extLst>
      <p:ext uri="{BB962C8B-B14F-4D97-AF65-F5344CB8AC3E}">
        <p14:creationId xmlns:p14="http://schemas.microsoft.com/office/powerpoint/2010/main" val="19126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Section 02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컴퓨터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시스템의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시스템의 작업 처리 순서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z="1400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</a:t>
            </a:r>
            <a:r>
              <a:rPr lang="ko-KR" altLang="en-US" dirty="0"/>
              <a:t>입력장치로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메모리에 저장한다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❷</a:t>
            </a:r>
            <a:r>
              <a:rPr lang="en-US" altLang="ko-KR" dirty="0"/>
              <a:t> </a:t>
            </a:r>
            <a:r>
              <a:rPr lang="ko-KR" altLang="en-US" dirty="0"/>
              <a:t>메모리에 저장한 정보를 프로그램 제어에 따라 인출하여 연산장치에서 처리한다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처리한 정보를 출력장치에 표시하거나 보조기억장치에 저장한다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명령어와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입력장치로 </a:t>
            </a:r>
            <a:r>
              <a:rPr lang="ko-KR" altLang="en-US" dirty="0"/>
              <a:t>컴퓨터에 유입되는 정보</a:t>
            </a:r>
          </a:p>
          <a:p>
            <a:pPr lvl="1"/>
            <a:r>
              <a:rPr lang="ko-KR" altLang="en-US" dirty="0" smtClean="0"/>
              <a:t>명령어는 </a:t>
            </a:r>
            <a:r>
              <a:rPr lang="ko-KR" altLang="en-US" dirty="0"/>
              <a:t>실행할 산술</a:t>
            </a:r>
            <a:r>
              <a:rPr lang="en-US" altLang="ko-KR" dirty="0"/>
              <a:t>·</a:t>
            </a:r>
            <a:r>
              <a:rPr lang="ko-KR" altLang="en-US" dirty="0"/>
              <a:t>논리 연산의 동작을 명시하는 문장으로</a:t>
            </a:r>
            <a:r>
              <a:rPr lang="en-US" altLang="ko-KR" dirty="0"/>
              <a:t>, </a:t>
            </a:r>
            <a:r>
              <a:rPr lang="ko-KR" altLang="en-US" dirty="0"/>
              <a:t>어떤 작업을 수행하는 명령어 집합이 프로그램</a:t>
            </a:r>
          </a:p>
          <a:p>
            <a:pPr lvl="1"/>
            <a:r>
              <a:rPr lang="ko-KR" altLang="en-US" dirty="0"/>
              <a:t>프로그램은 컴파일러 등을 이용하여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이진화된 기계 명령어로 변환해야 컴퓨터가 </a:t>
            </a:r>
            <a:r>
              <a:rPr lang="ko-KR" altLang="en-US" dirty="0" smtClean="0"/>
              <a:t>이해할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0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명령어의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명령어의 기본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연산 </a:t>
            </a:r>
            <a:r>
              <a:rPr lang="ko-KR" altLang="en-US" dirty="0"/>
              <a:t>부호</a:t>
            </a:r>
            <a:r>
              <a:rPr lang="en-US" altLang="ko-KR" baseline="30000" dirty="0" err="1"/>
              <a:t>OPcode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OPeration</a:t>
            </a:r>
            <a:r>
              <a:rPr lang="en-US" altLang="ko-KR" baseline="30000" dirty="0"/>
              <a:t> code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오피코드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프로세서가 </a:t>
            </a:r>
            <a:r>
              <a:rPr lang="ko-KR" altLang="en-US" dirty="0"/>
              <a:t>실행할 동작인 </a:t>
            </a:r>
            <a:r>
              <a:rPr lang="ko-KR" altLang="en-US" dirty="0" smtClean="0"/>
              <a:t>연산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산술 </a:t>
            </a:r>
            <a:r>
              <a:rPr lang="ko-KR" altLang="en-US" dirty="0"/>
              <a:t>연산</a:t>
            </a:r>
            <a:r>
              <a:rPr lang="en-US" altLang="ko-KR" dirty="0"/>
              <a:t>(+, -, *, /), </a:t>
            </a:r>
            <a:r>
              <a:rPr lang="ko-KR" altLang="en-US" dirty="0"/>
              <a:t>논리 연산</a:t>
            </a:r>
            <a:r>
              <a:rPr lang="en-US" altLang="ko-KR" dirty="0"/>
              <a:t>(AND, OR, NOT), </a:t>
            </a:r>
            <a:r>
              <a:rPr lang="ko-KR" altLang="en-US" dirty="0"/>
              <a:t>시프트</a:t>
            </a:r>
            <a:r>
              <a:rPr lang="en-US" altLang="ko-KR" baseline="30000" dirty="0"/>
              <a:t>shift</a:t>
            </a:r>
            <a:r>
              <a:rPr lang="en-US" altLang="ko-KR" dirty="0"/>
              <a:t>, </a:t>
            </a:r>
            <a:r>
              <a:rPr lang="ko-KR" altLang="en-US" dirty="0"/>
              <a:t>보수 등 </a:t>
            </a:r>
            <a:r>
              <a:rPr lang="ko-KR" altLang="en-US" dirty="0" smtClean="0"/>
              <a:t>연산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 </a:t>
            </a:r>
            <a:r>
              <a:rPr lang="ko-KR" altLang="en-US" dirty="0"/>
              <a:t>부호가 </a:t>
            </a:r>
            <a:r>
              <a:rPr lang="en-US" altLang="ko-KR" dirty="0"/>
              <a:t>n</a:t>
            </a:r>
            <a:r>
              <a:rPr lang="ko-KR" altLang="en-US" dirty="0"/>
              <a:t>비트이면 최대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개 연산이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err="1" smtClean="0"/>
              <a:t>피연산자</a:t>
            </a:r>
            <a:r>
              <a:rPr lang="en-US" altLang="ko-KR" baseline="30000" dirty="0"/>
              <a:t>operand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연산할 </a:t>
            </a:r>
            <a:r>
              <a:rPr lang="ko-KR" altLang="en-US" dirty="0"/>
              <a:t>데이터 </a:t>
            </a:r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레지스터나 메모리</a:t>
            </a:r>
            <a:r>
              <a:rPr lang="en-US" altLang="ko-KR" dirty="0"/>
              <a:t>, </a:t>
            </a:r>
            <a:r>
              <a:rPr lang="ko-KR" altLang="en-US" dirty="0" smtClean="0"/>
              <a:t>가상 기억장치</a:t>
            </a:r>
            <a:r>
              <a:rPr lang="en-US" altLang="ko-KR" dirty="0"/>
              <a:t>, </a:t>
            </a:r>
            <a:r>
              <a:rPr lang="ko-KR" altLang="en-US" dirty="0"/>
              <a:t>입출력장치 등에 위치할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 </a:t>
            </a:r>
            <a:r>
              <a:rPr lang="ko-KR" altLang="en-US" dirty="0"/>
              <a:t>보통 데이터 자체보다는 데이터의 </a:t>
            </a:r>
            <a:r>
              <a:rPr lang="ko-KR" altLang="en-US" dirty="0" smtClean="0"/>
              <a:t>위치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863715"/>
            <a:ext cx="6104772" cy="1445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883"/>
          <a:stretch/>
        </p:blipFill>
        <p:spPr>
          <a:xfrm>
            <a:off x="1061610" y="5229200"/>
            <a:ext cx="6466797" cy="15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메모리에 저장된 명령어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9871"/>
            <a:ext cx="5391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위치를 명시하는 방법</a:t>
            </a:r>
            <a:r>
              <a:rPr lang="en-US" altLang="ko-KR" dirty="0"/>
              <a:t>(</a:t>
            </a:r>
            <a:r>
              <a:rPr lang="ko-KR" altLang="en-US" dirty="0"/>
              <a:t>직접 주소 또는 간접 주소</a:t>
            </a:r>
            <a:r>
              <a:rPr lang="en-US" altLang="ko-KR" dirty="0"/>
              <a:t>)</a:t>
            </a:r>
            <a:r>
              <a:rPr lang="ko-KR" altLang="en-US" dirty="0" smtClean="0"/>
              <a:t>을 나타내는 </a:t>
            </a:r>
            <a:r>
              <a:rPr lang="ko-KR" altLang="en-US" dirty="0"/>
              <a:t>모드 비트</a:t>
            </a:r>
            <a:r>
              <a:rPr lang="en-US" altLang="ko-KR" baseline="30000" dirty="0"/>
              <a:t>mode bit</a:t>
            </a:r>
            <a:r>
              <a:rPr lang="en-US" altLang="ko-KR" dirty="0"/>
              <a:t> I</a:t>
            </a:r>
            <a:r>
              <a:rPr lang="ko-KR" altLang="en-US" dirty="0"/>
              <a:t>를 추가하거나</a:t>
            </a:r>
            <a:r>
              <a:rPr lang="en-US" altLang="ko-KR" dirty="0"/>
              <a:t>, </a:t>
            </a:r>
            <a:r>
              <a:rPr lang="ko-KR" altLang="en-US" dirty="0"/>
              <a:t>다음 명령어의 위치를 나타내는 주소를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/>
              <a:t>직접 주소</a:t>
            </a:r>
            <a:r>
              <a:rPr lang="en-US" altLang="ko-KR" baseline="30000" dirty="0"/>
              <a:t>direct address</a:t>
            </a:r>
          </a:p>
          <a:p>
            <a:pPr lvl="2"/>
            <a:r>
              <a:rPr lang="ko-KR" altLang="en-US" dirty="0" err="1" smtClean="0"/>
              <a:t>피연산자에</a:t>
            </a:r>
            <a:r>
              <a:rPr lang="ko-KR" altLang="en-US" dirty="0" smtClean="0"/>
              <a:t> </a:t>
            </a:r>
            <a:r>
              <a:rPr lang="ko-KR" altLang="en-US" dirty="0"/>
              <a:t>데이터가 있는 레지스터나 메모리 </a:t>
            </a:r>
            <a:r>
              <a:rPr lang="ko-KR" altLang="en-US" dirty="0" smtClean="0"/>
              <a:t>주소 지정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/>
              <a:t>간접 주소</a:t>
            </a:r>
            <a:r>
              <a:rPr lang="en-US" altLang="ko-KR" baseline="30000" dirty="0"/>
              <a:t>indirect address</a:t>
            </a:r>
          </a:p>
          <a:p>
            <a:pPr lvl="2"/>
            <a:r>
              <a:rPr lang="ko-KR" altLang="en-US" dirty="0" smtClean="0"/>
              <a:t>레지스터나 </a:t>
            </a:r>
            <a:r>
              <a:rPr lang="ko-KR" altLang="en-US" dirty="0"/>
              <a:t>메모리 주소 </a:t>
            </a:r>
            <a:r>
              <a:rPr lang="ko-KR" altLang="en-US" dirty="0" smtClean="0"/>
              <a:t>정보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834045"/>
            <a:ext cx="6324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모드가 </a:t>
            </a:r>
            <a:r>
              <a:rPr lang="en-US" altLang="ko-KR" dirty="0"/>
              <a:t>1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연산 부호가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 err="1"/>
              <a:t>피연산자가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비트인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538790"/>
            <a:ext cx="7061387" cy="48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1~2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컴퓨터 시스템과 운영체제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sz="1800" dirty="0"/>
              <a:t>프로세스를 중심으로 컴퓨터 시스템의 전반적인 요소를 다루며</a:t>
            </a:r>
            <a:r>
              <a:rPr lang="en-US" altLang="ko-KR" sz="1800" dirty="0"/>
              <a:t>, </a:t>
            </a:r>
            <a:r>
              <a:rPr lang="ko-KR" altLang="en-US" sz="1800" dirty="0"/>
              <a:t>운영체제의 개념과 역할</a:t>
            </a:r>
            <a:r>
              <a:rPr lang="en-US" altLang="ko-KR" sz="1800" dirty="0"/>
              <a:t>, </a:t>
            </a:r>
            <a:r>
              <a:rPr lang="ko-KR" altLang="en-US" sz="1800" dirty="0"/>
              <a:t>기능 등을 </a:t>
            </a:r>
            <a:r>
              <a:rPr lang="ko-KR" altLang="en-US" sz="1800" dirty="0" smtClean="0"/>
              <a:t>정리한다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100" dirty="0"/>
          </a:p>
          <a:p>
            <a:r>
              <a:rPr lang="en-US" altLang="ko-KR" dirty="0"/>
              <a:t>3~6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프로세스 관리</a:t>
            </a:r>
          </a:p>
          <a:p>
            <a:pPr lvl="1"/>
            <a:r>
              <a:rPr lang="ko-KR" altLang="en-US" sz="1800" dirty="0"/>
              <a:t>프로세스를 주제로 프로세스의 상태와 변환 관련 기술과 제어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en-US" altLang="ko-KR" sz="1800" dirty="0"/>
              <a:t>, </a:t>
            </a:r>
            <a:r>
              <a:rPr lang="ko-KR" altLang="en-US" sz="1800" dirty="0"/>
              <a:t>병행 프로세스</a:t>
            </a:r>
            <a:r>
              <a:rPr lang="en-US" altLang="ko-KR" sz="1800" dirty="0"/>
              <a:t>(</a:t>
            </a:r>
            <a:r>
              <a:rPr lang="ko-KR" altLang="en-US" sz="1800" dirty="0"/>
              <a:t>상호배제 및 동기화</a:t>
            </a:r>
            <a:r>
              <a:rPr lang="en-US" altLang="ko-KR" sz="1800" dirty="0"/>
              <a:t>), </a:t>
            </a:r>
            <a:r>
              <a:rPr lang="ko-KR" altLang="en-US" sz="1800" dirty="0"/>
              <a:t>교착 </a:t>
            </a:r>
            <a:r>
              <a:rPr lang="ko-KR" altLang="en-US" sz="1800" dirty="0" smtClean="0"/>
              <a:t>상태 등을 소개한다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이어서 프로세스 스케줄링도 </a:t>
            </a:r>
            <a:r>
              <a:rPr lang="ko-KR" altLang="en-US" sz="1800" dirty="0" smtClean="0"/>
              <a:t>설명한다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000" dirty="0"/>
          </a:p>
          <a:p>
            <a:r>
              <a:rPr lang="en-US" altLang="ko-KR" dirty="0"/>
              <a:t>7~8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메모리 관리</a:t>
            </a:r>
          </a:p>
          <a:p>
            <a:pPr lvl="1"/>
            <a:r>
              <a:rPr lang="ko-KR" altLang="en-US" sz="2000" dirty="0" smtClean="0"/>
              <a:t>메모리 </a:t>
            </a:r>
            <a:r>
              <a:rPr lang="ko-KR" altLang="en-US" sz="2000" dirty="0"/>
              <a:t>관리 전략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할당 방법</a:t>
            </a:r>
            <a:r>
              <a:rPr lang="en-US" altLang="ko-KR" sz="2000" dirty="0"/>
              <a:t>, </a:t>
            </a:r>
            <a:r>
              <a:rPr lang="ko-KR" altLang="en-US" sz="2000" dirty="0"/>
              <a:t>가상 메모리의 </a:t>
            </a:r>
            <a:r>
              <a:rPr lang="ko-KR" altLang="en-US" sz="2000" dirty="0" smtClean="0"/>
              <a:t>개념과 요구 </a:t>
            </a:r>
            <a:r>
              <a:rPr lang="ko-KR" altLang="en-US" sz="2000" dirty="0" err="1"/>
              <a:t>페이징</a:t>
            </a:r>
            <a:r>
              <a:rPr lang="en-US" altLang="ko-KR" sz="2000" dirty="0"/>
              <a:t>, </a:t>
            </a:r>
            <a:r>
              <a:rPr lang="ko-KR" altLang="en-US" sz="2000" dirty="0"/>
              <a:t>페이지 대치 알고리즘을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9~10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장치 관리 및 파일 관리</a:t>
            </a:r>
          </a:p>
          <a:p>
            <a:pPr lvl="1"/>
            <a:r>
              <a:rPr lang="ko-KR" altLang="en-US" sz="2000" dirty="0"/>
              <a:t>입출력 관리와 주변장치</a:t>
            </a:r>
            <a:r>
              <a:rPr lang="en-US" altLang="ko-KR" sz="2000" dirty="0"/>
              <a:t>(</a:t>
            </a:r>
            <a:r>
              <a:rPr lang="ko-KR" altLang="en-US" sz="2000" dirty="0"/>
              <a:t>디스크</a:t>
            </a:r>
            <a:r>
              <a:rPr lang="en-US" altLang="ko-KR" sz="2000" dirty="0"/>
              <a:t>)</a:t>
            </a:r>
            <a:r>
              <a:rPr lang="ko-KR" altLang="en-US" sz="2000" dirty="0"/>
              <a:t>의 공간 할당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 </a:t>
            </a:r>
            <a:r>
              <a:rPr lang="ko-KR" altLang="en-US" sz="2000" dirty="0" smtClean="0"/>
              <a:t>스케줄링을 설명한다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아울러 파일 관리 시스템의 구성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디렉터리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보조기억장치 할당을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11~12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분산 및 보호</a:t>
            </a:r>
          </a:p>
          <a:p>
            <a:pPr lvl="1"/>
            <a:r>
              <a:rPr lang="ko-KR" altLang="en-US" sz="2000" dirty="0"/>
              <a:t>분산 운영체제와 다중 처리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/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클러스터를 살펴보고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보안과 보호</a:t>
            </a:r>
            <a:r>
              <a:rPr lang="en-US" altLang="ko-KR" sz="2000" dirty="0"/>
              <a:t>, </a:t>
            </a:r>
            <a:r>
              <a:rPr lang="ko-KR" altLang="en-US" sz="2000" dirty="0"/>
              <a:t>신뢰 시스템을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13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유닉스 운영체제</a:t>
            </a:r>
          </a:p>
          <a:p>
            <a:pPr lvl="1"/>
            <a:r>
              <a:rPr lang="ko-KR" altLang="en-US" sz="2200" dirty="0"/>
              <a:t>운영체제의 한 예인 유닉스의 구조</a:t>
            </a:r>
            <a:r>
              <a:rPr lang="en-US" altLang="ko-KR" sz="2200" dirty="0"/>
              <a:t>, </a:t>
            </a:r>
            <a:r>
              <a:rPr lang="ko-KR" altLang="en-US" sz="2200" dirty="0"/>
              <a:t>설계 목표를 </a:t>
            </a:r>
            <a:r>
              <a:rPr lang="ko-KR" altLang="en-US" sz="2200" dirty="0" smtClean="0"/>
              <a:t>설명한다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61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명령어의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75059"/>
            <a:ext cx="8020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사이클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252613"/>
            <a:ext cx="7282045" cy="52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인출 </a:t>
            </a:r>
            <a:r>
              <a:rPr lang="ko-KR" altLang="en-US" dirty="0" smtClean="0"/>
              <a:t>사이클</a:t>
            </a:r>
            <a:r>
              <a:rPr lang="en-US" altLang="ko-KR" baseline="30000" dirty="0" smtClean="0"/>
              <a:t>fetch cycle</a:t>
            </a:r>
          </a:p>
          <a:p>
            <a:pPr lvl="1"/>
            <a:r>
              <a:rPr lang="ko-KR" altLang="en-US" dirty="0" smtClean="0"/>
              <a:t>메모리에서 명령어를 </a:t>
            </a:r>
            <a:r>
              <a:rPr lang="ko-KR" altLang="en-US" dirty="0"/>
              <a:t>읽어 명령어 레지스터에 저장하고</a:t>
            </a:r>
            <a:r>
              <a:rPr lang="en-US" altLang="ko-KR" dirty="0"/>
              <a:t>, </a:t>
            </a:r>
            <a:r>
              <a:rPr lang="ko-KR" altLang="en-US" dirty="0"/>
              <a:t>다음 명령어를 실행하려고 프로그램 </a:t>
            </a:r>
            <a:r>
              <a:rPr lang="ko-KR" altLang="en-US" dirty="0" smtClean="0"/>
              <a:t>카운터를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인출 </a:t>
            </a:r>
            <a:r>
              <a:rPr lang="ko-KR" altLang="en-US" dirty="0"/>
              <a:t>사이클에 소요되는 시간을 명령어 인출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/>
              <a:t>실행 사이클</a:t>
            </a:r>
            <a:r>
              <a:rPr lang="en-US" altLang="ko-KR" baseline="30000" dirty="0"/>
              <a:t>execution cycle</a:t>
            </a:r>
          </a:p>
          <a:p>
            <a:pPr lvl="1"/>
            <a:r>
              <a:rPr lang="ko-KR" altLang="en-US" dirty="0"/>
              <a:t>인출한 명령어를 해독하고 그 결과에 따라 제어 신호를 발생시켜 명령어 실행</a:t>
            </a:r>
            <a:endParaRPr lang="en-US" altLang="ko-KR" dirty="0"/>
          </a:p>
          <a:p>
            <a:pPr lvl="1"/>
            <a:r>
              <a:rPr lang="ko-KR" altLang="en-US" dirty="0"/>
              <a:t>실행 사이클에서 소비되는 시간을 실행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 smtClean="0"/>
              <a:t>간접 사이클</a:t>
            </a:r>
            <a:r>
              <a:rPr lang="en-US" altLang="ko-KR" baseline="30000" dirty="0" smtClean="0"/>
              <a:t>indirect </a:t>
            </a:r>
            <a:r>
              <a:rPr lang="en-US" altLang="ko-KR" baseline="30000" dirty="0"/>
              <a:t>cycle</a:t>
            </a:r>
          </a:p>
          <a:p>
            <a:pPr lvl="1"/>
            <a:r>
              <a:rPr lang="ko-KR" altLang="en-US" dirty="0"/>
              <a:t>간접 주소 지정 방법을 사용하는 실행 사이클은 명령어를 수행하기 전에 실제 데이터가 저장된 </a:t>
            </a:r>
            <a:r>
              <a:rPr lang="ko-KR" altLang="en-US" dirty="0" smtClean="0"/>
              <a:t>주기억장치의 주소인 </a:t>
            </a:r>
            <a:r>
              <a:rPr lang="ko-KR" altLang="en-US" dirty="0"/>
              <a:t>유효 주소를 한 번 더 읽어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ko-KR" altLang="en-US" dirty="0" smtClean="0"/>
              <a:t>인터럽트 사이클</a:t>
            </a:r>
            <a:r>
              <a:rPr lang="en-US" altLang="ko-KR" baseline="30000" dirty="0"/>
              <a:t> interrupt cycle </a:t>
            </a:r>
            <a:endParaRPr lang="en-US" altLang="ko-KR" baseline="30000" dirty="0" smtClean="0"/>
          </a:p>
          <a:p>
            <a:pPr lvl="1"/>
            <a:r>
              <a:rPr lang="ko-KR" altLang="en-US" dirty="0"/>
              <a:t>인터럽트는 프로세서가 프로그램을 수행하는 동안 컴퓨터 시스템의 내부나 외부에서 </a:t>
            </a:r>
            <a:r>
              <a:rPr lang="ko-KR" altLang="en-US" dirty="0" smtClean="0"/>
              <a:t>발생하는 </a:t>
            </a:r>
            <a:r>
              <a:rPr lang="ko-KR" altLang="en-US" dirty="0"/>
              <a:t>예기치 못한 </a:t>
            </a:r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프로세서는 </a:t>
            </a:r>
            <a:r>
              <a:rPr lang="ko-KR" altLang="en-US" dirty="0"/>
              <a:t>실행 사이클을 완료한 후 인터럽트 요구가 </a:t>
            </a:r>
            <a:r>
              <a:rPr lang="ko-KR" altLang="en-US" dirty="0" smtClean="0"/>
              <a:t>있는지 검사</a:t>
            </a:r>
            <a:r>
              <a:rPr lang="en-US" altLang="ko-KR" dirty="0" smtClean="0"/>
              <a:t>. </a:t>
            </a:r>
            <a:r>
              <a:rPr lang="ko-KR" altLang="en-US" dirty="0"/>
              <a:t>인터럽트 요구가 없으면 다음 명령어를 인출하고</a:t>
            </a:r>
            <a:r>
              <a:rPr lang="en-US" altLang="ko-KR" dirty="0"/>
              <a:t>, </a:t>
            </a:r>
            <a:r>
              <a:rPr lang="ko-KR" altLang="en-US" dirty="0"/>
              <a:t>인터럽트 요구가 있으면 </a:t>
            </a:r>
            <a:r>
              <a:rPr lang="ko-KR" altLang="en-US" dirty="0" smtClean="0"/>
              <a:t>현재 수행 </a:t>
            </a:r>
            <a:r>
              <a:rPr lang="ko-KR" altLang="en-US" dirty="0"/>
              <a:t>중인 프로그램의 주소</a:t>
            </a:r>
            <a:r>
              <a:rPr lang="en-US" altLang="ko-KR" dirty="0"/>
              <a:t>(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값을 </a:t>
            </a:r>
            <a:r>
              <a:rPr lang="ko-KR" altLang="en-US" dirty="0" err="1"/>
              <a:t>스택이나</a:t>
            </a:r>
            <a:r>
              <a:rPr lang="ko-KR" altLang="en-US" dirty="0"/>
              <a:t> 메모리의 </a:t>
            </a:r>
            <a:r>
              <a:rPr lang="en-US" altLang="ko-KR" dirty="0"/>
              <a:t>0</a:t>
            </a:r>
            <a:r>
              <a:rPr lang="ko-KR" altLang="en-US" dirty="0"/>
              <a:t>번지와 같은 특정 </a:t>
            </a:r>
            <a:r>
              <a:rPr lang="ko-KR" altLang="en-US" dirty="0" smtClean="0"/>
              <a:t>장소에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/>
              <a:t>카운터에는 인터럽트 처리 루틴의 시작 주소를 저장해 </a:t>
            </a:r>
            <a:r>
              <a:rPr lang="ko-KR" altLang="en-US" dirty="0" smtClean="0"/>
              <a:t>두었다가 </a:t>
            </a:r>
            <a:r>
              <a:rPr lang="ko-KR" altLang="en-US" dirty="0"/>
              <a:t>인터럽트 처리를 완료하면 중단된 프로그램으로 복귀하여 계속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05" r="3562"/>
          <a:stretch/>
        </p:blipFill>
        <p:spPr>
          <a:xfrm>
            <a:off x="1151620" y="786663"/>
            <a:ext cx="6435715" cy="58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638690"/>
            <a:ext cx="6707085" cy="6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8" y="773705"/>
            <a:ext cx="6769260" cy="60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명령어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실행 중인 프로그램을 중단하고 다른 프로그램의 실행을 요구하는 명령어</a:t>
            </a:r>
          </a:p>
          <a:p>
            <a:pPr lvl="1"/>
            <a:r>
              <a:rPr lang="ko-KR" altLang="en-US" dirty="0" smtClean="0"/>
              <a:t>시스템의 </a:t>
            </a:r>
            <a:r>
              <a:rPr lang="ko-KR" altLang="en-US" dirty="0"/>
              <a:t>처리 효율을 향상시키며</a:t>
            </a:r>
            <a:r>
              <a:rPr lang="en-US" altLang="ko-KR" dirty="0"/>
              <a:t>, </a:t>
            </a:r>
            <a:r>
              <a:rPr lang="ko-KR" altLang="en-US" dirty="0"/>
              <a:t>프로그램이 실행 순서를 바꿔 가면서 처리하여 다중 프로그래밍에 사용</a:t>
            </a:r>
          </a:p>
          <a:p>
            <a:pPr lvl="1"/>
            <a:r>
              <a:rPr lang="ko-KR" altLang="en-US" dirty="0" smtClean="0"/>
              <a:t>컴퓨터에 </a:t>
            </a:r>
            <a:r>
              <a:rPr lang="ko-KR" altLang="en-US" dirty="0"/>
              <a:t>설치된 입출력장치나 프로그램 등에서 프로세서로 보내는 하드웨어 신호로 인터럽트를 받은 프로그램은 실행을 중단하고 다른 프로그램을 실행</a:t>
            </a:r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프로세서의 컴퓨터는 명령어를 한 번에 한 개만 수행할 수 있지만</a:t>
            </a:r>
            <a:r>
              <a:rPr lang="en-US" altLang="ko-KR" dirty="0"/>
              <a:t>, </a:t>
            </a:r>
            <a:r>
              <a:rPr lang="ko-KR" altLang="en-US" dirty="0"/>
              <a:t>인터럽트를 이용하면 중간에 다른 프로그램이나 명령어를 수행할 수 있음</a:t>
            </a:r>
          </a:p>
          <a:p>
            <a:pPr lvl="1"/>
            <a:r>
              <a:rPr lang="ko-KR" altLang="en-US" dirty="0" smtClean="0"/>
              <a:t>예상치 </a:t>
            </a:r>
            <a:r>
              <a:rPr lang="ko-KR" altLang="en-US" dirty="0"/>
              <a:t>못한 사용자 입력</a:t>
            </a:r>
            <a:r>
              <a:rPr lang="en-US" altLang="ko-KR" dirty="0"/>
              <a:t>, </a:t>
            </a:r>
            <a:r>
              <a:rPr lang="ko-KR" altLang="en-US" dirty="0"/>
              <a:t>갑작스런 정전</a:t>
            </a:r>
            <a:r>
              <a:rPr lang="en-US" altLang="ko-KR" dirty="0"/>
              <a:t>, </a:t>
            </a:r>
            <a:r>
              <a:rPr lang="ko-KR" altLang="en-US" dirty="0"/>
              <a:t>컴퓨터 시스템에서 긴급 요청</a:t>
            </a:r>
            <a:r>
              <a:rPr lang="en-US" altLang="ko-KR" dirty="0"/>
              <a:t>, </a:t>
            </a:r>
            <a:r>
              <a:rPr lang="ko-KR" altLang="en-US" dirty="0"/>
              <a:t>잘못된 명령어 수행</a:t>
            </a:r>
            <a:r>
              <a:rPr lang="en-US" altLang="ko-KR" dirty="0"/>
              <a:t>, </a:t>
            </a:r>
            <a:r>
              <a:rPr lang="ko-KR" altLang="en-US" dirty="0"/>
              <a:t>입출력 작업 완료와 같은 상황을 시스템이 적절히 처리하는 데 필요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정상 실행을 일시 중단했다 다시 재개하는 과정이지만</a:t>
            </a:r>
            <a:r>
              <a:rPr lang="en-US" altLang="ko-KR" dirty="0"/>
              <a:t>, </a:t>
            </a:r>
            <a:r>
              <a:rPr lang="ko-KR" altLang="en-US" dirty="0"/>
              <a:t>사용자가 별도로 인터럽트 조치를 할 필요가 없고 프로세서와 운영체제가 처리</a:t>
            </a:r>
          </a:p>
          <a:p>
            <a:pPr lvl="1"/>
            <a:r>
              <a:rPr lang="ko-KR" altLang="en-US" dirty="0" smtClean="0"/>
              <a:t>외부장치의 </a:t>
            </a:r>
            <a:r>
              <a:rPr lang="ko-KR" altLang="en-US" dirty="0"/>
              <a:t>동작과 자신의 동작을 조정하는 수단으로 사용</a:t>
            </a:r>
          </a:p>
          <a:p>
            <a:pPr lvl="1"/>
            <a:r>
              <a:rPr lang="ko-KR" altLang="en-US" dirty="0" smtClean="0"/>
              <a:t>인터럽트 목적으로 사용하는 제어 버스는 </a:t>
            </a:r>
            <a:r>
              <a:rPr lang="ko-KR" altLang="en-US" dirty="0"/>
              <a:t>인터럽트 요청 회선</a:t>
            </a:r>
            <a:r>
              <a:rPr lang="en-US" altLang="ko-KR" baseline="30000" dirty="0"/>
              <a:t>IRQ, Interrupt </a:t>
            </a:r>
            <a:r>
              <a:rPr lang="en-US" altLang="ko-KR" baseline="30000" dirty="0" err="1"/>
              <a:t>ReQuest</a:t>
            </a:r>
            <a:r>
              <a:rPr lang="en-US" altLang="ko-KR" baseline="30000" dirty="0"/>
              <a:t> line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</a:t>
            </a:r>
            <a:r>
              <a:rPr lang="ko-KR" altLang="en-US" dirty="0"/>
              <a:t>요청 회선</a:t>
            </a:r>
          </a:p>
          <a:p>
            <a:pPr lvl="1"/>
            <a:r>
              <a:rPr lang="ko-KR" altLang="en-US" dirty="0" smtClean="0"/>
              <a:t>키보드에서 </a:t>
            </a:r>
            <a:r>
              <a:rPr lang="ko-KR" altLang="en-US" dirty="0"/>
              <a:t>입력이 발생했을 때만 프로세서에 통보하여 처리하므로</a:t>
            </a:r>
            <a:r>
              <a:rPr lang="en-US" altLang="ko-KR" dirty="0"/>
              <a:t>, </a:t>
            </a:r>
            <a:r>
              <a:rPr lang="ko-KR" altLang="en-US" dirty="0"/>
              <a:t>프로세서가 이벤트 발생 여부를 일일이 감시하지 않아도 됨</a:t>
            </a:r>
          </a:p>
          <a:p>
            <a:pPr lvl="1"/>
            <a:r>
              <a:rPr lang="ko-KR" altLang="en-US" dirty="0"/>
              <a:t>프로세서가 외부장치의 상태를 직접 점검할 필요가 없어 이 시간 동안 다른 연산을 수행하여 </a:t>
            </a:r>
            <a:r>
              <a:rPr lang="ko-KR" altLang="en-US" dirty="0" smtClean="0"/>
              <a:t>프로세서의 </a:t>
            </a:r>
            <a:r>
              <a:rPr lang="ko-KR" altLang="en-US" dirty="0"/>
              <a:t>효율을 높일 수 있음</a:t>
            </a:r>
          </a:p>
          <a:p>
            <a:pPr lvl="1"/>
            <a:r>
              <a:rPr lang="ko-KR" altLang="en-US" dirty="0" smtClean="0"/>
              <a:t>인터럽트 </a:t>
            </a:r>
            <a:r>
              <a:rPr lang="ko-KR" altLang="en-US" dirty="0"/>
              <a:t>요청 신호에 따라 </a:t>
            </a:r>
            <a:r>
              <a:rPr lang="ko-KR" altLang="en-US" dirty="0" smtClean="0"/>
              <a:t>인터럽트 </a:t>
            </a:r>
            <a:r>
              <a:rPr lang="ko-KR" altLang="en-US" dirty="0"/>
              <a:t>처리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인터럽트 </a:t>
            </a:r>
            <a:r>
              <a:rPr lang="ko-KR" altLang="en-US" dirty="0"/>
              <a:t>서비스 </a:t>
            </a:r>
            <a:r>
              <a:rPr lang="ko-KR" altLang="en-US" dirty="0" smtClean="0"/>
              <a:t>루틴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</a:t>
            </a:r>
            <a:endParaRPr lang="en-US" altLang="ko-KR" baseline="30000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회선과 다중 회선으로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인터럽트 요청이 가능한 모든 장치를 공통의 단일 회선으로 프로세서에 </a:t>
            </a:r>
            <a:r>
              <a:rPr lang="ko-KR" altLang="en-US" dirty="0" smtClean="0"/>
              <a:t>연결하는 방법</a:t>
            </a:r>
            <a:r>
              <a:rPr lang="en-US" altLang="ko-KR" dirty="0" smtClean="0"/>
              <a:t>. </a:t>
            </a:r>
            <a:r>
              <a:rPr lang="ko-KR" altLang="en-US" dirty="0"/>
              <a:t>회선 하나에 장치를 여러 개 연결하여 인터럽트를 요청한 장치를 판별하는 기능이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모든 장치를 서로 다른 고유의 회선으로 프로세서와 연결하는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인터럽트를 </a:t>
            </a:r>
            <a:r>
              <a:rPr lang="ko-KR" altLang="en-US" dirty="0"/>
              <a:t>요청한 장치를 바로 판별할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4814" y="4903973"/>
            <a:ext cx="8859423" cy="1599365"/>
            <a:chOff x="294814" y="4903973"/>
            <a:chExt cx="8859423" cy="15993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58974"/>
            <a:stretch/>
          </p:blipFill>
          <p:spPr>
            <a:xfrm>
              <a:off x="294814" y="4903973"/>
              <a:ext cx="4435467" cy="11477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50000" b="11062"/>
            <a:stretch/>
          </p:blipFill>
          <p:spPr>
            <a:xfrm>
              <a:off x="4730281" y="4997804"/>
              <a:ext cx="4423956" cy="10864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90322" r="509" b="455"/>
            <a:stretch/>
          </p:blipFill>
          <p:spPr>
            <a:xfrm>
              <a:off x="386535" y="6187620"/>
              <a:ext cx="5400000" cy="315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8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인터럽트 처리 과정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61510" y="1133745"/>
            <a:ext cx="8226914" cy="5669958"/>
            <a:chOff x="161510" y="1074802"/>
            <a:chExt cx="8226914" cy="56699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394"/>
            <a:stretch/>
          </p:blipFill>
          <p:spPr>
            <a:xfrm>
              <a:off x="714373" y="1074802"/>
              <a:ext cx="7662250" cy="433441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1510" y="5404878"/>
              <a:ext cx="2880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실행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카운터</a:t>
              </a:r>
              <a:r>
                <a:rPr lang="en-US" altLang="ko-KR" sz="1200" baseline="300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현재 명령어를 가리킴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3631" y="5358711"/>
              <a:ext cx="24634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현재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명령어를 종료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레지스터의 모든 내용을 </a:t>
              </a:r>
              <a:r>
                <a:rPr lang="ko-KR" altLang="en-US" sz="1200" dirty="0" err="1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영역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또는 프로세스 제어 블록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 보내고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에는 인터럽트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처리 프로그램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의 시작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위치를 저장하고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제어를 넘긴 프로그램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실행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81041" y="5358711"/>
              <a:ext cx="2507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영역에 있던 내용을 레지스터에 다시 저장하며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가 다시 시작하는 위치를 저장하고 중단했던 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재실행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94944"/>
            <a:stretch/>
          </p:blipFill>
          <p:spPr>
            <a:xfrm>
              <a:off x="714373" y="6508120"/>
              <a:ext cx="7662250" cy="23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7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로드맵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566791"/>
            <a:ext cx="8280000" cy="6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컴퓨터 시스템의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하드웨어의 구성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시스템의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동작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컴퓨터 하드웨어를 구성하는 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주변장치</a:t>
            </a:r>
            <a:r>
              <a:rPr lang="en-US" altLang="ko-KR" dirty="0"/>
              <a:t>, </a:t>
            </a:r>
            <a:r>
              <a:rPr lang="ko-KR" altLang="en-US" dirty="0"/>
              <a:t>시스템 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메모리의 </a:t>
            </a:r>
            <a:r>
              <a:rPr lang="ko-KR" altLang="en-US" dirty="0"/>
              <a:t>역할과 계층 구조를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시스템의 동작 원리를 알아본다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프로그램의 </a:t>
            </a:r>
            <a:r>
              <a:rPr lang="ko-KR" altLang="en-US" dirty="0"/>
              <a:t>기본 단위인 명령어의 구성과 그 실행 주기를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인터럽트의 </a:t>
            </a:r>
            <a:r>
              <a:rPr lang="ko-KR" altLang="en-US" dirty="0"/>
              <a:t>개념과 처리 과정을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컴퓨터 </a:t>
            </a:r>
            <a:r>
              <a:rPr lang="ko-KR" altLang="en-US" dirty="0"/>
              <a:t>하드웨어의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처리하는 물리적인 기계장치인 하드웨어</a:t>
            </a:r>
            <a:r>
              <a:rPr lang="en-US" altLang="ko-KR" baseline="30000" dirty="0"/>
              <a:t>hardware</a:t>
            </a:r>
            <a:r>
              <a:rPr lang="ko-KR" altLang="en-US" dirty="0"/>
              <a:t>와 어떤 </a:t>
            </a:r>
            <a:r>
              <a:rPr lang="ko-KR" altLang="en-US" dirty="0" smtClean="0"/>
              <a:t>작업을 지시하는 </a:t>
            </a:r>
            <a:r>
              <a:rPr lang="ko-KR" altLang="en-US" dirty="0"/>
              <a:t>명령어로 작성한 프로그램인 소프트웨어</a:t>
            </a:r>
            <a:r>
              <a:rPr lang="en-US" altLang="ko-KR" baseline="30000" dirty="0"/>
              <a:t>software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r>
              <a:rPr lang="ko-KR" altLang="en-US" dirty="0"/>
              <a:t>컴퓨터 </a:t>
            </a:r>
            <a:r>
              <a:rPr lang="ko-KR" altLang="en-US" dirty="0" smtClean="0"/>
              <a:t>하드웨어</a:t>
            </a:r>
            <a:endParaRPr lang="en-US" altLang="ko-KR" dirty="0"/>
          </a:p>
          <a:p>
            <a:pPr lvl="1"/>
            <a:r>
              <a:rPr lang="ko-KR" altLang="en-US" dirty="0"/>
              <a:t>하드웨어는 </a:t>
            </a:r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기억장치</a:t>
            </a:r>
            <a:r>
              <a:rPr lang="en-US" altLang="ko-KR" dirty="0"/>
              <a:t>), </a:t>
            </a:r>
            <a:r>
              <a:rPr lang="ko-KR" altLang="en-US" dirty="0"/>
              <a:t>주변장치로 구성되고</a:t>
            </a:r>
            <a:r>
              <a:rPr lang="en-US" altLang="ko-KR" dirty="0"/>
              <a:t>, </a:t>
            </a:r>
            <a:r>
              <a:rPr lang="ko-KR" altLang="en-US" dirty="0"/>
              <a:t>이들은 </a:t>
            </a:r>
            <a:r>
              <a:rPr lang="ko-KR" altLang="en-US" dirty="0" smtClean="0"/>
              <a:t>시스템 버스로 연결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843935"/>
            <a:ext cx="7399439" cy="37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  <a:r>
              <a:rPr lang="en-US" altLang="ko-KR" baseline="30000" dirty="0"/>
              <a:t>CPU</a:t>
            </a:r>
            <a:r>
              <a:rPr lang="en-US" altLang="ko-KR" dirty="0"/>
              <a:t>(</a:t>
            </a:r>
            <a:r>
              <a:rPr lang="ko-KR" altLang="en-US" dirty="0"/>
              <a:t>중앙처리장치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하드웨어 구성 요소 중 운영체제와 가장 밀접한 </a:t>
            </a:r>
            <a:r>
              <a:rPr lang="ko-KR" altLang="en-US" dirty="0" smtClean="0"/>
              <a:t>부분으로</a:t>
            </a:r>
            <a:r>
              <a:rPr lang="en-US" altLang="ko-KR" dirty="0"/>
              <a:t>, </a:t>
            </a:r>
            <a:r>
              <a:rPr lang="ko-KR" altLang="en-US" dirty="0"/>
              <a:t>컴퓨터의 모든 장치의 동작을 제어하고 </a:t>
            </a:r>
            <a:r>
              <a:rPr lang="ko-KR" altLang="en-US" dirty="0" smtClean="0"/>
              <a:t>연산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7" y="1922759"/>
            <a:ext cx="7191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용도에 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전용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사용자가 정보 변경 가능 여부에 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가시</a:t>
            </a:r>
            <a:r>
              <a:rPr lang="en-US" altLang="ko-KR" baseline="30000" dirty="0"/>
              <a:t>user-visible</a:t>
            </a:r>
            <a:r>
              <a:rPr lang="en-US" altLang="ko-KR" dirty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불가시</a:t>
            </a:r>
            <a:r>
              <a:rPr lang="en-US" altLang="ko-KR" baseline="30000" dirty="0" err="1"/>
              <a:t>userinvisible</a:t>
            </a:r>
            <a:r>
              <a:rPr lang="en-US" altLang="ko-KR" baseline="30000" dirty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저장하는 </a:t>
            </a:r>
            <a:r>
              <a:rPr lang="ko-KR" altLang="en-US" dirty="0"/>
              <a:t>정보의 종류에 </a:t>
            </a:r>
            <a:r>
              <a:rPr lang="ko-KR" altLang="en-US" dirty="0" smtClean="0"/>
              <a:t>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레지스터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레지스터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1802</Words>
  <Application>Microsoft Office PowerPoint</Application>
  <PresentationFormat>화면 슬라이드 쇼(4:3)</PresentationFormat>
  <Paragraphs>316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강의 계획표</vt:lpstr>
      <vt:lpstr>장별 요약</vt:lpstr>
      <vt:lpstr>학습 로드맵</vt:lpstr>
      <vt:lpstr>PowerPoint 프레젠테이션</vt:lpstr>
      <vt:lpstr>PowerPoint 프레젠테이션</vt:lpstr>
      <vt:lpstr>Section 01 컴퓨터 하드웨어의 구성</vt:lpstr>
      <vt:lpstr>1. 프로세스</vt:lpstr>
      <vt:lpstr>1. 프로세스</vt:lpstr>
      <vt:lpstr>1. 프로세스</vt:lpstr>
      <vt:lpstr>1. 프로세스</vt:lpstr>
      <vt:lpstr>1. 프로세스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2. 메모리</vt:lpstr>
      <vt:lpstr>3. 시스템 버스</vt:lpstr>
      <vt:lpstr>4. 주변장치</vt:lpstr>
      <vt:lpstr>Section 02 컴퓨터 시스템의 동작</vt:lpstr>
      <vt:lpstr>1. 명령어의 구조</vt:lpstr>
      <vt:lpstr>1. 명령어의 구조</vt:lpstr>
      <vt:lpstr>1. 명령어의 구조</vt:lpstr>
      <vt:lpstr>1. 명령어의 구조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2. 명령어의 실행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user</cp:lastModifiedBy>
  <cp:revision>195</cp:revision>
  <dcterms:created xsi:type="dcterms:W3CDTF">2012-07-23T02:34:37Z</dcterms:created>
  <dcterms:modified xsi:type="dcterms:W3CDTF">2017-03-07T01:28:06Z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