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6"/>
  </p:notesMasterIdLst>
  <p:handoutMasterIdLst>
    <p:handoutMasterId r:id="rId57"/>
  </p:handoutMasterIdLst>
  <p:sldIdLst>
    <p:sldId id="330" r:id="rId2"/>
    <p:sldId id="331" r:id="rId3"/>
    <p:sldId id="358" r:id="rId4"/>
    <p:sldId id="398" r:id="rId5"/>
    <p:sldId id="397" r:id="rId6"/>
    <p:sldId id="359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8" r:id="rId26"/>
    <p:sldId id="417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39" r:id="rId38"/>
    <p:sldId id="429" r:id="rId39"/>
    <p:sldId id="431" r:id="rId40"/>
    <p:sldId id="432" r:id="rId41"/>
    <p:sldId id="433" r:id="rId42"/>
    <p:sldId id="435" r:id="rId43"/>
    <p:sldId id="436" r:id="rId44"/>
    <p:sldId id="434" r:id="rId45"/>
    <p:sldId id="438" r:id="rId46"/>
    <p:sldId id="437" r:id="rId47"/>
    <p:sldId id="440" r:id="rId48"/>
    <p:sldId id="441" r:id="rId49"/>
    <p:sldId id="443" r:id="rId50"/>
    <p:sldId id="364" r:id="rId51"/>
    <p:sldId id="444" r:id="rId52"/>
    <p:sldId id="445" r:id="rId53"/>
    <p:sldId id="446" r:id="rId54"/>
    <p:sldId id="258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74" d="100"/>
          <a:sy n="74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357020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운영체제의 소개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21850" y="3429000"/>
            <a:ext cx="5420487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개념과 발전 목적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기능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발전 과정과 유형 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서비스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구조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메모리 관리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메인 메모리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프로세서가 직접 주소로 지정할 수 있는 유일한 메모리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메모리 관리의 기능</a:t>
            </a:r>
          </a:p>
          <a:p>
            <a:pPr lvl="2"/>
            <a:r>
              <a:rPr lang="ko-KR" altLang="en-US" dirty="0" smtClean="0"/>
              <a:t>메모리의 어느 부분을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누가 사용하는지 점검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메모리에 저장할 프로세스 결정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메모리를 할당하고 회수하는 방법 결정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lvl="1"/>
            <a:r>
              <a:rPr lang="ko-KR" altLang="en-US" dirty="0" smtClean="0"/>
              <a:t>보조기억장치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메모리는 공간이 제한되어 데이터와 프로그램을 계속 저장할 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</a:t>
            </a:r>
            <a:r>
              <a:rPr lang="ko-KR" altLang="en-US" dirty="0" smtClean="0"/>
              <a:t> 없어  보조기억장치 이용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보조기억장치 관리의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빈 여유 공간 관리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새로운 파일 작성 시 저장 장소 할당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메모리 접근 요청 스케줄링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파일 생성하고 삭제  </a:t>
            </a:r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프로세스 관리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프로세스</a:t>
            </a:r>
          </a:p>
          <a:p>
            <a:pPr lvl="2"/>
            <a:r>
              <a:rPr lang="ko-KR" altLang="en-US" dirty="0" smtClean="0"/>
              <a:t>하나의 프로세스는 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입출력장치와 같은 자원으로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자원은 프로세스 생성할 때 제공하거나 실행 중에도 할당 가능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sz="800" dirty="0" smtClean="0"/>
          </a:p>
          <a:p>
            <a:pPr lvl="1"/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코드 수행하는 운영체제 프로세스와 사용자 코드 수행하는 사용자 프로세스로 구분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모든 프로세스는 프로세서 분할 사용하여 병행 수행 가능 </a:t>
            </a:r>
            <a:endParaRPr lang="en-US" altLang="ko-KR" dirty="0" smtClean="0"/>
          </a:p>
          <a:p>
            <a:pPr lvl="2"/>
            <a:endParaRPr lang="ko-KR" altLang="en-US" sz="800" dirty="0" smtClean="0"/>
          </a:p>
          <a:p>
            <a:pPr lvl="1"/>
            <a:r>
              <a:rPr lang="ko-KR" altLang="en-US" dirty="0" smtClean="0"/>
              <a:t>프로세스 관리를 위한 운영체제의 기능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사용자 프로세스와 시스템 프로세스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 중지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재수행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 동기화 방법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 통신 방법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교착 상태</a:t>
            </a:r>
            <a:r>
              <a:rPr lang="en-US" altLang="ko-KR" baseline="30000" dirty="0" smtClean="0"/>
              <a:t>deadlock</a:t>
            </a:r>
            <a:r>
              <a:rPr lang="ko-KR" altLang="en-US" dirty="0" smtClean="0"/>
              <a:t>를 방지하는 방법 제공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주변장치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입출력장치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 </a:t>
            </a:r>
          </a:p>
          <a:p>
            <a:pPr lvl="1"/>
            <a:r>
              <a:rPr lang="ko-KR" altLang="en-US" dirty="0" smtClean="0"/>
              <a:t>운영체제는 특수 프로그램인 장치 드라이브를 사용하여 입출력장치와 상호작용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장치 드라이버는 특정 하드웨어장치와 통신할 수 있는 인터페이스를 제공하므로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특정 하드웨어에 종속된 프로그램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주변장치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입출력장치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관리를 위한 운영체제의 기능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임시 저장</a:t>
            </a:r>
            <a:r>
              <a:rPr lang="en-US" altLang="ko-KR" baseline="30000" dirty="0" smtClean="0"/>
              <a:t>buffer-caching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기능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일반 장치용 드라이버 인터페이스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특정 장치 드라이버 제공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 </a:t>
            </a:r>
          </a:p>
          <a:p>
            <a:pPr lvl="1"/>
            <a:r>
              <a:rPr lang="ko-KR" altLang="en-US" dirty="0" smtClean="0"/>
              <a:t>입출력 파일의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 관리 의미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컴퓨터 시스템은 물리적으로 다양한 형태로 파일 저장 가능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운영체제는 데이터의 효율적 사용을 위해 단일화된 저장 형태 제공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운영체제는 파일의 용이한 사용을 위해 보통 디렉터리로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다수의 사용자가 여기에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접근하려고 할 때는 이 접근을 제어</a:t>
            </a:r>
            <a:endParaRPr lang="en-US" altLang="ko-KR" dirty="0" smtClean="0"/>
          </a:p>
          <a:p>
            <a:pPr lvl="1"/>
            <a:endParaRPr lang="ko-KR" altLang="en-US" sz="800" dirty="0" smtClean="0"/>
          </a:p>
          <a:p>
            <a:pPr lvl="1"/>
            <a:r>
              <a:rPr lang="ko-KR" altLang="en-US" dirty="0" smtClean="0"/>
              <a:t>파일 관리를 위한 운영체제의 기능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파일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디렉터리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보조기억장치의 파일 </a:t>
            </a:r>
            <a:r>
              <a:rPr lang="ko-KR" altLang="en-US" dirty="0" err="1" smtClean="0"/>
              <a:t>맵핑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안전한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비휘발성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저장장치에 파일 저장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시스템 보호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권한 부여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보호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컴퓨터 자원에서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접근 제어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파일 사용 권한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암호화 등 서비스를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데이터와 시스템 보안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시스템에서는 여러 프로세스 동시 실행 가능하므로 상호 보호해야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네트워크로 파일 공유 사이트에 접속 시 다른 사용자의 프로그램에서 보호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네트워킹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프로세서는 다양한 방법으로 구성된 네트워크 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완전 접속과 부분 접속 방법으로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연결된 프로세서가 통신을 할 때는 경로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접속 정책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등 고려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운영체제가 관리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명령 해석기 </a:t>
            </a:r>
          </a:p>
          <a:p>
            <a:pPr lvl="1"/>
            <a:r>
              <a:rPr lang="ko-KR" altLang="en-US" dirty="0" smtClean="0"/>
              <a:t>명령 해석기</a:t>
            </a:r>
            <a:r>
              <a:rPr lang="en-US" altLang="ko-KR" baseline="30000" dirty="0" smtClean="0"/>
              <a:t>command interpreter</a:t>
            </a:r>
            <a:r>
              <a:rPr lang="ko-KR" altLang="en-US" dirty="0" smtClean="0"/>
              <a:t>는 운영체제에서 중요한 시스템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대화형으로 입력한 명령어를 이해하고 실행하는 사용자와 운영체제의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입력한 명령은 </a:t>
            </a:r>
            <a:r>
              <a:rPr lang="ko-KR" altLang="en-US" dirty="0" err="1" smtClean="0"/>
              <a:t>제어문으로</a:t>
            </a:r>
            <a:r>
              <a:rPr lang="ko-KR" altLang="en-US" dirty="0" smtClean="0"/>
              <a:t> 운영체제에 전달하는데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전달을 명령 해석기가 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 역할을 할 뿐 운영체제는 아님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커널과</a:t>
            </a:r>
            <a:r>
              <a:rPr lang="ko-KR" altLang="en-US" dirty="0" smtClean="0"/>
              <a:t> 분리하는 것이 좋음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 해석기의 인터페이스 변경 가능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분리하지 않으면 사용자가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코드를 변경할 수 없어 인터페이스를 변경 불가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시스템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발전 과정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운영체제의 발전 과정과 유형</a:t>
            </a:r>
            <a:endParaRPr lang="ko-KR" altLang="en-US" dirty="0"/>
          </a:p>
        </p:txBody>
      </p:sp>
      <p:pic>
        <p:nvPicPr>
          <p:cNvPr id="5" name="그림 4" descr="2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1296959"/>
            <a:ext cx="7425826" cy="53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발전 과정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5" name="그림 4" descr="2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13764"/>
            <a:ext cx="8178548" cy="42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1940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 없음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작업별</a:t>
            </a:r>
            <a:r>
              <a:rPr lang="ko-KR" altLang="en-US" dirty="0" smtClean="0"/>
              <a:t> 순차 처리</a:t>
            </a:r>
            <a:r>
              <a:rPr lang="en-US" altLang="ko-KR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기계어로 직접 프로그램 작성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실행하는 </a:t>
            </a:r>
            <a:r>
              <a:rPr lang="ko-KR" altLang="en-US" dirty="0" err="1" smtClean="0"/>
              <a:t>작업별</a:t>
            </a:r>
            <a:r>
              <a:rPr lang="ko-KR" altLang="en-US" dirty="0" smtClean="0"/>
              <a:t> 순차 처리 시스템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운영체제 개념 존재하지 않음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컴퓨터에 필요한 모든 작업 프로그램에 포함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카드 판독기에 판독의 시작</a:t>
            </a:r>
            <a:r>
              <a:rPr lang="en-US" altLang="ko-KR" dirty="0" smtClean="0"/>
              <a:t>·</a:t>
            </a:r>
            <a:r>
              <a:rPr lang="ko-KR" altLang="en-US" dirty="0" smtClean="0"/>
              <a:t>종료 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해석 방법 등 포함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프로세서에는 명령어 저장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 대상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저장 위치와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시점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 위치 등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  모두 명령어로 명시적으로 표현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작업을 예약으로 진행하여 문제가 발생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1950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일괄 처리 시스템 </a:t>
            </a:r>
          </a:p>
          <a:p>
            <a:pPr lvl="1"/>
            <a:r>
              <a:rPr lang="en-US" altLang="ko-KR" dirty="0" smtClean="0"/>
              <a:t>IBM 701 : 1952</a:t>
            </a:r>
            <a:r>
              <a:rPr lang="ko-KR" altLang="en-US" dirty="0" smtClean="0"/>
              <a:t>년 초 자동차 제조회사 </a:t>
            </a:r>
            <a:r>
              <a:rPr lang="en-US" altLang="ko-KR" dirty="0" smtClean="0"/>
              <a:t>GM</a:t>
            </a:r>
            <a:r>
              <a:rPr lang="ko-KR" altLang="en-US" dirty="0" smtClean="0"/>
              <a:t>에서 운영체제의 효시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IBM 704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1955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GM</a:t>
            </a:r>
            <a:r>
              <a:rPr lang="ko-KR" altLang="en-US" dirty="0" smtClean="0"/>
              <a:t>과 북아메리카 항공사가 공동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IBM 704 </a:t>
            </a:r>
            <a:r>
              <a:rPr lang="ko-KR" altLang="en-US" dirty="0" smtClean="0"/>
              <a:t>자체 운영체제 </a:t>
            </a:r>
            <a:r>
              <a:rPr lang="en-US" altLang="ko-KR" dirty="0" smtClean="0"/>
              <a:t>: 1957</a:t>
            </a:r>
            <a:r>
              <a:rPr lang="ko-KR" altLang="en-US" dirty="0" smtClean="0"/>
              <a:t>년까지 </a:t>
            </a:r>
            <a:r>
              <a:rPr lang="en-US" altLang="ko-KR" dirty="0" smtClean="0"/>
              <a:t>IBM </a:t>
            </a:r>
            <a:r>
              <a:rPr lang="ko-KR" altLang="en-US" dirty="0" smtClean="0"/>
              <a:t>사용자협회에서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 운영체제인 일괄 처리 시스템</a:t>
            </a:r>
            <a:r>
              <a:rPr lang="en-US" altLang="ko-KR" baseline="30000" dirty="0" smtClean="0"/>
              <a:t>batch processing system </a:t>
            </a:r>
          </a:p>
          <a:p>
            <a:pPr lvl="2"/>
            <a:r>
              <a:rPr lang="ko-KR" altLang="en-US" dirty="0" smtClean="0"/>
              <a:t>작업을 올리는 시간과 해제하는 시간 줄이는 데 관심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일괄 처리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</a:t>
            </a:r>
            <a:r>
              <a:rPr lang="ko-KR" altLang="en-US" dirty="0" smtClean="0"/>
              <a:t> 등 방법 도입</a:t>
            </a:r>
            <a:r>
              <a:rPr lang="en-US" altLang="ko-KR" dirty="0" smtClean="0"/>
              <a:t>) </a:t>
            </a:r>
          </a:p>
          <a:p>
            <a:pPr lvl="2"/>
            <a:endParaRPr lang="en-US" altLang="ko-KR" sz="800" dirty="0" smtClean="0"/>
          </a:p>
          <a:p>
            <a:pPr lvl="1"/>
            <a:r>
              <a:rPr lang="ko-KR" altLang="en-US" dirty="0" smtClean="0"/>
              <a:t>일괄 처리 </a:t>
            </a:r>
          </a:p>
          <a:p>
            <a:pPr lvl="2"/>
            <a:r>
              <a:rPr lang="ko-KR" altLang="en-US" dirty="0" smtClean="0"/>
              <a:t>일괄</a:t>
            </a:r>
            <a:r>
              <a:rPr lang="en-US" altLang="ko-KR" baseline="30000" dirty="0" smtClean="0"/>
              <a:t>batch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처리는 직렬 처리 기술과 동일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준비 시간을 줄이려고 데이터가 발생할 때마다 즉시 처리하지 않고 데이터를 일정 기간 또는 일정량이 될 때까지 모아 두었다가 한꺼번에 처리</a:t>
            </a:r>
            <a:endParaRPr lang="en-US" altLang="ko-KR" dirty="0" smtClean="0"/>
          </a:p>
          <a:p>
            <a:pPr lvl="2"/>
            <a:endParaRPr lang="ko-KR" altLang="en-US" sz="800" dirty="0" smtClean="0"/>
          </a:p>
          <a:p>
            <a:pPr lvl="1"/>
            <a:r>
              <a:rPr lang="ko-KR" altLang="en-US" dirty="0" smtClean="0"/>
              <a:t>일괄 처리 장점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많은 사용자와 프로그램이 컴퓨터 자원 공유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컴퓨터 자원을 덜 사용 중일 때는 작업 처리 시간 교대 가능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시시각각 수동으로 개입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감독하여 컴퓨터 자원의 유휴 회피 가능</a:t>
            </a:r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일괄 처리 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준비 작업들의 유형이 동일해야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작업에 모든 유형의 입력 불가능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입출력장치가 프로세서보다 속도 느려 프로세서의 유휴 상태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우선순위 부여 곤란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문제점 보완 위해 모니터링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</a:t>
            </a:r>
            <a:r>
              <a:rPr lang="ko-KR" altLang="en-US" dirty="0" smtClean="0"/>
              <a:t> 등 여러 방법 등장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5" name="그림 4" descr="2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773705"/>
            <a:ext cx="7767355" cy="36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운영체제의 개념과 발전 목적을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운영체제의 주요 기능을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운영체제의 발전 과정에 따른 주요 특징을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운영체제가 제공하는 주요 서비스를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운영체제 설계에 필요한 모듈과 계층 구조의 개념을 알아본다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버퍼링</a:t>
            </a:r>
            <a:r>
              <a:rPr lang="en-US" altLang="ko-KR" baseline="30000" dirty="0" smtClean="0"/>
              <a:t>buffering</a:t>
            </a:r>
            <a:endParaRPr lang="ko-KR" altLang="en-US" baseline="30000" dirty="0" smtClean="0"/>
          </a:p>
          <a:p>
            <a:pPr lvl="2"/>
            <a:r>
              <a:rPr lang="ko-KR" altLang="en-US" dirty="0" smtClean="0"/>
              <a:t>유휴시간이 없도록 </a:t>
            </a:r>
            <a:r>
              <a:rPr lang="ko-KR" altLang="en-US" dirty="0" err="1" smtClean="0"/>
              <a:t>입출력장치별로</a:t>
            </a:r>
            <a:r>
              <a:rPr lang="ko-KR" altLang="en-US" dirty="0" smtClean="0"/>
              <a:t> 입출력 버퍼 두어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프로세서에서 연산 할 때 동시에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다른 작업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아주 간단한 방법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5" name="그림 4" descr="2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753925"/>
            <a:ext cx="7381875" cy="35052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3581890" y="3924055"/>
            <a:ext cx="405046" cy="2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276745" y="4194085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프로세서가 어떤 작업을 처리하는 동안 다음으로 처리할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또는 출력할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작업을 미리 읽어 저장해 두는 메모리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2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700" y="3203975"/>
            <a:ext cx="6236838" cy="350520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스풀링</a:t>
            </a:r>
            <a:r>
              <a:rPr lang="en-US" altLang="ko-KR" baseline="30000" dirty="0" smtClean="0"/>
              <a:t>spooling, simultaneous peripheral operation on-line</a:t>
            </a:r>
          </a:p>
          <a:p>
            <a:pPr lvl="2"/>
            <a:r>
              <a:rPr lang="ko-KR" altLang="en-US" dirty="0" smtClean="0"/>
              <a:t>속도가 빠른 디스크를 버퍼처럼 사용 입출력장치에서 미리 읽는 것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버퍼링이</a:t>
            </a:r>
            <a:r>
              <a:rPr lang="ko-KR" altLang="en-US" dirty="0" smtClean="0"/>
              <a:t> 컴퓨터 하드웨어의 일부인 버퍼를 사용 한다면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스풀링은</a:t>
            </a:r>
            <a:r>
              <a:rPr lang="ko-KR" altLang="en-US" dirty="0" smtClean="0"/>
              <a:t> 별개의 오프라인 장치 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버퍼링이</a:t>
            </a:r>
            <a:r>
              <a:rPr lang="ko-KR" altLang="en-US" dirty="0" smtClean="0"/>
              <a:t> 하나의 입출력 작업과 그 작업의 계산만 함께 할 수 있는 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스풀링은</a:t>
            </a:r>
            <a:r>
              <a:rPr lang="ko-KR" altLang="en-US" dirty="0" smtClean="0"/>
              <a:t> 여러 작업의 입출력과 계산을 함께 할 수 있음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프로세서에 일정한 디스크 공간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테이블만 있으면 하나의 계산 작업과 다른 입출력 작업 중복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프로세서와 입출력장치가 고효율로 작업하게 함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성능에 직접적으로 도움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1960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프로그래밍</a:t>
            </a:r>
            <a:r>
              <a:rPr lang="en-US" altLang="ko-KR" dirty="0" smtClean="0"/>
              <a:t>·</a:t>
            </a:r>
            <a:r>
              <a:rPr lang="ko-KR" altLang="en-US" dirty="0" smtClean="0"/>
              <a:t>시분할</a:t>
            </a:r>
            <a:r>
              <a:rPr lang="en-US" altLang="ko-KR" dirty="0" smtClean="0"/>
              <a:t>·</a:t>
            </a:r>
            <a:r>
              <a:rPr lang="ko-KR" altLang="en-US" dirty="0" smtClean="0"/>
              <a:t>다중 처리</a:t>
            </a:r>
            <a:r>
              <a:rPr lang="en-US" altLang="ko-KR" dirty="0" smtClean="0"/>
              <a:t>·</a:t>
            </a:r>
            <a:r>
              <a:rPr lang="ko-KR" altLang="en-US" dirty="0" smtClean="0"/>
              <a:t>실시간 시스템 </a:t>
            </a:r>
          </a:p>
          <a:p>
            <a:pPr lvl="1"/>
            <a:r>
              <a:rPr lang="ko-KR" altLang="en-US" dirty="0" smtClean="0"/>
              <a:t>장치 독립성을 이용한 편리한 하드웨어 관리와 다중 프로그래밍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프로그램을 메모리에 나눠 적재한 후 프로세서를 번갈아 할당 프로세서 사용 극대화하여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프로그램을 동시에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장치 독립성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프로그램을 다른 입출력장치와 함께 실행할 수 있는 것 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시분할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실시간을 이용한 시스템의 처리 능력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시분할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프로그래밍 시스템에 프로세서 스케줄링이라는 개념을 더한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처리 시스템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하나의 시스템에서 프로세서를 여러 개 사용하여 처리 능력을 높인 것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실시간 처리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즉시 응답 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 err="1" smtClean="0"/>
              <a:t>미항공사의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SABRE </a:t>
            </a:r>
            <a:r>
              <a:rPr lang="ko-KR" altLang="en-US" dirty="0" smtClean="0"/>
              <a:t>예약 시스템을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멀리 떨어진 사용자가 단말기를 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중앙 컴퓨터 시스템과 통신하는 트랜잭션 처리 시스템의 효시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트랜잭션 처리 시스템은 사용자와 컴퓨터 시스템이 서로 대화를 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비교적 간단한 요구 에 컴퓨터가 빠르게 응답하는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단말기를 컴퓨터의 온라인이라 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1970</a:t>
            </a:r>
            <a:r>
              <a:rPr lang="ko-KR" altLang="en-US" dirty="0" smtClean="0"/>
              <a:t>년대 중반</a:t>
            </a:r>
            <a:r>
              <a:rPr lang="en-US" altLang="ko-KR" dirty="0" smtClean="0"/>
              <a:t>~1990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분산 처리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병렬 계산과 분산 계산 </a:t>
            </a:r>
          </a:p>
          <a:p>
            <a:pPr lvl="1"/>
            <a:r>
              <a:rPr lang="ko-KR" altLang="en-US" dirty="0" smtClean="0"/>
              <a:t>컴퓨터 네트워크와 온라인 처리 방법 널리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네트워크 이용하여 멀리 떨어진 컴퓨터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마이크로프로세서가 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개인용 컴퓨터 보유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사용자가 지역적으로 원격의 여러 시스템과 통신할 수 있어 정보 보호가 주요 관심사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1970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 중심의 시스템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1980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사용자에게 편리 한 메뉴 지향적인 시스템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1990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GUI</a:t>
            </a:r>
            <a:r>
              <a:rPr lang="en-US" altLang="ko-KR" baseline="30000" dirty="0" err="1" smtClean="0"/>
              <a:t>Graphical</a:t>
            </a:r>
            <a:r>
              <a:rPr lang="en-US" altLang="ko-KR" baseline="30000" dirty="0" smtClean="0"/>
              <a:t> User Interface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분산 처리 개념을 확립하여 데이터 발생하는 곳으로 컴퓨터의 능력을 가져오는 데 관심 </a:t>
            </a:r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2000</a:t>
            </a:r>
            <a:r>
              <a:rPr lang="ko-KR" altLang="en-US" dirty="0" smtClean="0"/>
              <a:t>년대 이후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임베디드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가상화 및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 </a:t>
            </a:r>
          </a:p>
          <a:p>
            <a:pPr lvl="1"/>
            <a:r>
              <a:rPr lang="en-US" altLang="ko-KR" dirty="0" smtClean="0"/>
              <a:t>21</a:t>
            </a:r>
            <a:r>
              <a:rPr lang="ko-KR" altLang="en-US" dirty="0" smtClean="0"/>
              <a:t>세기에 접어들어 </a:t>
            </a:r>
            <a:r>
              <a:rPr lang="ko-KR" altLang="en-US" dirty="0" err="1" smtClean="0"/>
              <a:t>스마트폰이나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태블릿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 대중화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운영체제</a:t>
            </a:r>
            <a:r>
              <a:rPr lang="en-US" altLang="ko-KR" sz="1700" baseline="30000" dirty="0" smtClean="0"/>
              <a:t>Mobile Operating System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모바일장치나</a:t>
            </a:r>
            <a:r>
              <a:rPr lang="ko-KR" altLang="en-US" dirty="0" smtClean="0"/>
              <a:t> 정보 기기 제어 운영체제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스마트폰용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노키아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심비안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sz="1500" baseline="30000" dirty="0" smtClean="0"/>
              <a:t>android,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애플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), RIM(</a:t>
            </a:r>
            <a:r>
              <a:rPr lang="ko-KR" altLang="en-US" dirty="0" err="1" smtClean="0"/>
              <a:t>블랙베리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OS), </a:t>
            </a:r>
            <a:r>
              <a:rPr lang="ko-KR" altLang="en-US" dirty="0" smtClean="0"/>
              <a:t>마이크로소프트의 윈도우 등이 대표적이다</a:t>
            </a:r>
            <a:r>
              <a:rPr lang="en-US" altLang="ko-KR" dirty="0" smtClean="0"/>
              <a:t>. 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사물 인터넷</a:t>
            </a:r>
            <a:r>
              <a:rPr lang="en-US" altLang="ko-KR" sz="800" dirty="0" smtClean="0"/>
              <a:t> </a:t>
            </a:r>
            <a:r>
              <a:rPr lang="en-US" altLang="ko-KR" sz="1700" baseline="30000" dirty="0" err="1" smtClean="0"/>
              <a:t>IoT</a:t>
            </a:r>
            <a:r>
              <a:rPr lang="en-US" altLang="ko-KR" sz="1700" baseline="30000" dirty="0" smtClean="0"/>
              <a:t>, Internet of Things</a:t>
            </a:r>
            <a:r>
              <a:rPr lang="ko-KR" altLang="en-US" sz="1700" baseline="30000" dirty="0" smtClean="0"/>
              <a:t> </a:t>
            </a:r>
            <a:r>
              <a:rPr lang="ko-KR" altLang="en-US" dirty="0" smtClean="0"/>
              <a:t>기술 등장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각종 사물에 </a:t>
            </a:r>
            <a:r>
              <a:rPr lang="ko-KR" altLang="en-US" dirty="0" err="1" smtClean="0"/>
              <a:t>컴퓨터칩과</a:t>
            </a:r>
            <a:r>
              <a:rPr lang="ko-KR" altLang="en-US" dirty="0" smtClean="0"/>
              <a:t> 통신 기능 내장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                                                    인터넷에 연결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초기에는 </a:t>
            </a:r>
            <a:r>
              <a:rPr lang="ko-KR" altLang="en-US" dirty="0" err="1" smtClean="0"/>
              <a:t>시스코</a:t>
            </a:r>
            <a:r>
              <a:rPr lang="ko-KR" altLang="en-US" dirty="0" smtClean="0"/>
              <a:t> 등 네트워크 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나중에는 인텔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퀄컴을</a:t>
            </a:r>
            <a:r>
              <a:rPr lang="ko-KR" altLang="en-US" dirty="0" smtClean="0"/>
              <a:t> 비롯한 반도체 칩 </a:t>
            </a:r>
            <a:r>
              <a:rPr lang="ko-KR" altLang="en-US" dirty="0" err="1" smtClean="0"/>
              <a:t>판매사가</a:t>
            </a:r>
            <a:r>
              <a:rPr lang="ko-KR" altLang="en-US" dirty="0" smtClean="0"/>
              <a:t> 사물인터넷을 전파하다가 이제는 애플이나 삼성전자 같은 제조사가 사물인터넷과 관련된 제품의 청사진과 플랫폼 구상 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특히 </a:t>
            </a:r>
            <a:r>
              <a:rPr lang="ko-KR" altLang="en-US" dirty="0" err="1" smtClean="0"/>
              <a:t>구글이나</a:t>
            </a:r>
            <a:r>
              <a:rPr lang="ko-KR" altLang="en-US" dirty="0" smtClean="0"/>
              <a:t> 아마존 등은 인터넷과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기반 플랫폼에서 우위를 바탕으로 사물 인터넷 시장 선도하려고 하루가 멀다 하고 다양한 관련 기술과 서비스 발표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/>
              <a:t> </a:t>
            </a:r>
          </a:p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가상화</a:t>
            </a:r>
            <a:r>
              <a:rPr lang="en-US" altLang="ko-KR" baseline="30000" dirty="0" smtClean="0"/>
              <a:t>virtualization </a:t>
            </a:r>
            <a:r>
              <a:rPr lang="ko-KR" altLang="en-US" dirty="0" smtClean="0"/>
              <a:t>기술 본격 확산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물리적 자원 추상화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논리적 자원 형태로 표현하는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처음 등장 시에는 도입 비용이 비싸고 사용 환경이 제한적이라 많이 사용하지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기술 발달로 경제성이 높아지면서 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효율성 향상 등 강점으로 본격적 확산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적용 대상에 따라 서버 가상화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데스크톱 가상화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스토리지 가상화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가상화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가상화로 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중 운영체제와 관련된 가상화 핵심은 서버 가상화 </a:t>
            </a:r>
          </a:p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5" name="그림 4" descr="2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6755" y="2573905"/>
            <a:ext cx="4365485" cy="3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서버 가상화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물리적 서버 하나에 가상 서버를 여러 개 구성하는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 하나에서 각 응용 프로그램과 운영체제를 독립된 환경으로 사용할 수 있어 여러 운영체제가 한 시스템의 자원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호스트기반 가상화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호스트 운영체제에서 가상 머신 구동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베어메탈</a:t>
            </a:r>
            <a:r>
              <a:rPr lang="en-US" altLang="ko-KR" sz="1600" baseline="30000" dirty="0" smtClean="0"/>
              <a:t>bare-metal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가상화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호스트 운영체제 설치 전 가상화 솔루션을 탑재하여 가상의 </a:t>
            </a:r>
            <a:r>
              <a:rPr lang="en-US" altLang="ko-KR" dirty="0" smtClean="0"/>
              <a:t>CPU,</a:t>
            </a:r>
          </a:p>
          <a:p>
            <a:pPr lvl="2">
              <a:buNone/>
            </a:pPr>
            <a:r>
              <a:rPr lang="en-US" altLang="ko-KR" dirty="0" smtClean="0"/>
              <a:t>                                           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카드 등 생성 </a:t>
            </a:r>
          </a:p>
          <a:p>
            <a:pPr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6" name="그림 5" descr="2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665" y="3248980"/>
            <a:ext cx="5850650" cy="2925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6525" y="3924055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설치가 쉽고 구성 편리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성능 저하 가능성 있음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22150" y="3203975"/>
            <a:ext cx="2681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향상된 성능제공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실시간 운영지원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설치와 구성이 어려움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서버 가상화 기술 이용 사용자에게 컴퓨팅 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등을 서비스 형태로 제공</a:t>
            </a:r>
            <a:endParaRPr lang="en-US" altLang="ko-KR" dirty="0" smtClean="0"/>
          </a:p>
          <a:p>
            <a:pPr lvl="2"/>
            <a:endParaRPr lang="en-US" altLang="ko-KR" sz="800" dirty="0" smtClean="0"/>
          </a:p>
          <a:p>
            <a:pPr lvl="2"/>
            <a:r>
              <a:rPr lang="ko-KR" altLang="en-US" dirty="0" err="1" smtClean="0"/>
              <a:t>그리드</a:t>
            </a:r>
            <a:r>
              <a:rPr lang="ko-KR" altLang="en-US" dirty="0" smtClean="0"/>
              <a:t> 컴퓨팅의 분산 컴퓨팅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유틸리티 컴퓨팅의 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기반 컴퓨팅의 처리 모델을 적용하여 다음 세 가지 특징을 보인다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err="1" smtClean="0"/>
              <a:t>클라우드</a:t>
            </a:r>
            <a:r>
              <a:rPr lang="ko-KR" altLang="en-US" dirty="0" smtClean="0"/>
              <a:t> 데이터 센터에서 원하는 만큼 컴퓨터 자원을 무한대로 사용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컴퓨터 자원을 원할 때 원하는 만큼 늘리거나 줄일 수 있음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컴퓨터 자원을 사용한 만큼 사용료 지불</a:t>
            </a:r>
            <a:r>
              <a:rPr lang="en-US" altLang="ko-KR" dirty="0" smtClean="0"/>
              <a:t> </a:t>
            </a:r>
          </a:p>
          <a:p>
            <a:pPr lvl="3"/>
            <a:endParaRPr lang="en-US" altLang="ko-KR" sz="800" dirty="0" smtClean="0"/>
          </a:p>
          <a:p>
            <a:pPr lvl="2"/>
            <a:r>
              <a:rPr lang="ko-KR" altLang="en-US" dirty="0" err="1" smtClean="0"/>
              <a:t>클라이드</a:t>
            </a:r>
            <a:r>
              <a:rPr lang="ko-KR" altLang="en-US" dirty="0" smtClean="0"/>
              <a:t> 컴퓨팅 기술 이용 서비스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IaaS</a:t>
            </a:r>
            <a:r>
              <a:rPr lang="en-US" altLang="ko-KR" baseline="30000" dirty="0" err="1" smtClean="0"/>
              <a:t>Infrastructure</a:t>
            </a:r>
            <a:r>
              <a:rPr lang="en-US" altLang="ko-KR" baseline="30000" dirty="0" smtClean="0"/>
              <a:t> as a Service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PaaS</a:t>
            </a:r>
            <a:r>
              <a:rPr lang="en-US" altLang="ko-KR" baseline="30000" dirty="0" err="1" smtClean="0"/>
              <a:t>Platform</a:t>
            </a:r>
            <a:r>
              <a:rPr lang="en-US" altLang="ko-KR" baseline="30000" dirty="0" smtClean="0"/>
              <a:t> as a Service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SaaS</a:t>
            </a:r>
            <a:r>
              <a:rPr lang="en-US" altLang="ko-KR" baseline="30000" dirty="0" err="1" smtClean="0"/>
              <a:t>Software</a:t>
            </a:r>
            <a:r>
              <a:rPr lang="en-US" altLang="ko-KR" baseline="30000" dirty="0" smtClean="0"/>
              <a:t> as a Service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IaaS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 센터에 있는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등 인프라나 자원 가상화하여 인터넷으로 제공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        아마존</a:t>
            </a:r>
            <a:r>
              <a:rPr lang="en-US" altLang="ko-KR" baseline="30000" dirty="0" smtClean="0"/>
              <a:t>Amazon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EC2</a:t>
            </a:r>
            <a:r>
              <a:rPr lang="en-US" altLang="ko-KR" baseline="30000" dirty="0" smtClean="0"/>
              <a:t>Elastic Cloud Computing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S3</a:t>
            </a:r>
            <a:r>
              <a:rPr lang="en-US" altLang="ko-KR" baseline="30000" dirty="0" smtClean="0"/>
              <a:t>Simple Storage Service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PaaS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응용 프로그램의 구축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및 설치가 가능한 통합 개발 환경을 웹으로 제공</a:t>
            </a:r>
            <a:r>
              <a:rPr lang="en-US" altLang="ko-KR" dirty="0" smtClean="0"/>
              <a:t> </a:t>
            </a:r>
          </a:p>
          <a:p>
            <a:pPr lvl="3">
              <a:buNone/>
            </a:pPr>
            <a:r>
              <a:rPr lang="ko-KR" altLang="en-US" dirty="0" smtClean="0"/>
              <a:t>           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Open API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PaaS</a:t>
            </a:r>
            <a:r>
              <a:rPr lang="ko-KR" altLang="en-US" dirty="0" smtClean="0"/>
              <a:t>의 일종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err="1" smtClean="0"/>
              <a:t>SaaS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특정 소프트웨어를 인터넷으로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소프트웨어와 관련된 데이터를 </a:t>
            </a:r>
            <a:r>
              <a:rPr lang="ko-KR" altLang="en-US" dirty="0" err="1" smtClean="0"/>
              <a:t>클라우드에서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 </a:t>
            </a:r>
          </a:p>
          <a:p>
            <a:pPr lvl="3">
              <a:buNone/>
            </a:pPr>
            <a:r>
              <a:rPr lang="en-US" altLang="ko-KR" dirty="0" smtClean="0"/>
              <a:t>            </a:t>
            </a:r>
            <a:r>
              <a:rPr lang="ko-KR" altLang="en-US" dirty="0" smtClean="0"/>
              <a:t>사용자는 웹 브라우저로 접속하여 소프트웨어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온디맨드</a:t>
            </a:r>
            <a:r>
              <a:rPr lang="en-US" altLang="ko-KR" baseline="30000" dirty="0" smtClean="0"/>
              <a:t>on demand 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endParaRPr lang="ko-KR" altLang="en-US" dirty="0" smtClean="0"/>
          </a:p>
          <a:p>
            <a:pPr lvl="2"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953726"/>
            <a:ext cx="5249714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프로그래밍 시스템</a:t>
            </a:r>
          </a:p>
          <a:p>
            <a:pPr lvl="1"/>
            <a:r>
              <a:rPr lang="ko-KR" altLang="en-US" dirty="0" smtClean="0"/>
              <a:t>프로세스가 다른 작업 수행 시 입출력 작업 불가능하여 프로세서와 메인 메모리의 활용도 떨어지는 일괄 처리 시스템의 큰 문제를 다중 프로그래밍 도입하여 해결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프로세서가 유휴 상태일 때 실행 중인 둘 이상의 작업이 프로세서를 전환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인터리빙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 사용할 수 있도록 동작</a:t>
            </a:r>
            <a:r>
              <a:rPr lang="en-US" altLang="ko-KR" dirty="0" smtClean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978950"/>
            <a:ext cx="6817333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운영체제의 개념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컴퓨터를 사용하는 사람이나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컴퓨터 등을 의미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소프트웨어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컴퓨터의 기능 수행에 필요한 모든 프로그램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하드웨어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연산 자원을 제공하는 프로세서</a:t>
            </a:r>
            <a:r>
              <a:rPr lang="en-US" altLang="ko-KR" dirty="0" smtClean="0"/>
              <a:t>(CPU, </a:t>
            </a:r>
            <a:r>
              <a:rPr lang="ko-KR" altLang="en-US" dirty="0" smtClean="0"/>
              <a:t>중앙처리장치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주변장치 등</a:t>
            </a:r>
            <a:endParaRPr lang="en-US" altLang="ko-KR" dirty="0" smtClean="0"/>
          </a:p>
        </p:txBody>
      </p:sp>
      <p:pic>
        <p:nvPicPr>
          <p:cNvPr id="6" name="그림 5" descr="그림 2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7690" y="548681"/>
            <a:ext cx="5667515" cy="441049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운영체제의 개념과 발전 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다중 프로그래밍의 특징</a:t>
            </a:r>
          </a:p>
          <a:p>
            <a:pPr lvl="2"/>
            <a:r>
              <a:rPr lang="ko-KR" altLang="en-US" dirty="0" smtClean="0"/>
              <a:t>높고 효율적인 프로세서 사용률</a:t>
            </a:r>
            <a:r>
              <a:rPr lang="en-US" altLang="ko-KR" dirty="0" smtClean="0"/>
              <a:t>(</a:t>
            </a:r>
            <a:r>
              <a:rPr lang="ko-KR" altLang="en-US" dirty="0" smtClean="0"/>
              <a:t>효율적인 운영</a:t>
            </a:r>
            <a:r>
              <a:rPr lang="en-US" altLang="ko-KR" dirty="0" smtClean="0"/>
              <a:t>)</a:t>
            </a:r>
            <a:r>
              <a:rPr lang="ko-KR" altLang="en-US" dirty="0" smtClean="0"/>
              <a:t> 증가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많은 사용자의 프로그램이 거의 동시에 프로세서를 할당받는 듯한 느낌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프로그래밍 운영체제는 아주 복잡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작업을 준비 상태로 두려면 이를 메모리에 보관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형태의 메모리를 관리해야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작업이 수행할 준비를 갖추고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중 하나를 선택하는 결정 방법 필요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인터럽트 이용 수행하는 프로세서 스케줄링의 다중 프로그래밍으로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운영체제의 중심 주제</a:t>
            </a:r>
            <a:r>
              <a:rPr lang="en-US" altLang="ko-KR" dirty="0" smtClean="0"/>
              <a:t>)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3699029"/>
            <a:ext cx="7875878" cy="1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시분할 시스템</a:t>
            </a:r>
            <a:r>
              <a:rPr lang="en-US" altLang="ko-KR" baseline="30000" dirty="0" smtClean="0"/>
              <a:t>TSS, Time Sharing System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다중 프로그래밍을 논리적으로 확장한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프로세서가 다중 작업을 교대로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사용자가 동시에 컴퓨터의 자원을 공유할 수 있는 기술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CTSS</a:t>
            </a:r>
            <a:r>
              <a:rPr lang="en-US" altLang="ko-KR" sz="1400" baseline="30000" dirty="0" err="1" smtClean="0"/>
              <a:t>Compatible</a:t>
            </a:r>
            <a:r>
              <a:rPr lang="en-US" altLang="ko-KR" sz="1400" baseline="30000" dirty="0" smtClean="0"/>
              <a:t> Time Sharing System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MIT </a:t>
            </a:r>
            <a:r>
              <a:rPr lang="ko-KR" altLang="en-US" dirty="0" smtClean="0"/>
              <a:t>에서 개발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1961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IBM 709</a:t>
            </a:r>
            <a:r>
              <a:rPr lang="ko-KR" altLang="en-US" dirty="0" smtClean="0"/>
              <a:t>에 탑재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1970</a:t>
            </a:r>
            <a:r>
              <a:rPr lang="ko-KR" altLang="en-US" dirty="0" smtClean="0"/>
              <a:t>년 초까지는 시분할 시스템 만들기가 아주 어렵고 비용도 많이 들어 일반화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프로그램에 일정한 프로세서 사용 시간 또는 규정 </a:t>
            </a:r>
            <a:r>
              <a:rPr lang="ko-KR" altLang="en-US" dirty="0" err="1" smtClean="0"/>
              <a:t>시간량</a:t>
            </a:r>
            <a:r>
              <a:rPr lang="ko-KR" altLang="en-US" dirty="0" smtClean="0"/>
              <a:t>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컴퓨터와 대 화하는 형식으로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사용자에게 짧은 간격으로 프로세서 번갈아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마치 자기 혼자 프로세서를 독점하고 있는 양 착각하게 하여 여러 사용자가 단일 컴퓨터 시스템을 동시 사용 가능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6645" y="3879050"/>
            <a:ext cx="6000073" cy="279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다중 프로그래밍 시스템과 시분할 시스템 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메모리에 여러 프로그램을 적재하므로 메모리 관리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프로그램을 먼저 실행할지 결정하는 스케줄링 개념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프로그래밍 시스템의 목표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프로세서 사용 최대화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시분할 시스템의 목표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응답시간 최소화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6" y="2888940"/>
            <a:ext cx="5374478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처리</a:t>
            </a:r>
            <a:r>
              <a:rPr lang="en-US" altLang="ko-KR" baseline="30000" dirty="0" smtClean="0"/>
              <a:t>multiprocessing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컴퓨터 시스템 내에서 둘 이상의 프로세서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동시에 둘 이상의 프로세스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프로세서와 시스템 버스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메모리와 주변장치 등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하나가 고장 나도 다른 프로세서 사용하여 작업 계속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신뢰성 높음</a:t>
            </a:r>
            <a:r>
              <a:rPr lang="en-US" altLang="ko-KR" dirty="0" smtClean="0"/>
              <a:t>	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프로세서 간의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상호작용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역할 분담 등을 고려해야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처리 시스템을 구성하는 방법에는 비대칭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주종</a:t>
            </a:r>
            <a:r>
              <a:rPr lang="en-US" altLang="ko-KR" dirty="0" smtClean="0"/>
              <a:t>)</a:t>
            </a:r>
            <a:r>
              <a:rPr lang="ko-KR" altLang="en-US" dirty="0" smtClean="0"/>
              <a:t>적 구성과 대칭적 구성이 있음 </a:t>
            </a:r>
            <a:r>
              <a:rPr lang="en-US" altLang="ko-KR" dirty="0" smtClean="0"/>
              <a:t>  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1611" y="3203975"/>
            <a:ext cx="5363096" cy="2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실시간 처리 시스템</a:t>
            </a:r>
            <a:r>
              <a:rPr lang="en-US" altLang="ko-KR" baseline="30000" dirty="0" smtClean="0"/>
              <a:t>real time processing system</a:t>
            </a:r>
            <a:endParaRPr lang="ko-KR" altLang="en-US" baseline="30000" dirty="0" smtClean="0"/>
          </a:p>
          <a:p>
            <a:pPr lvl="1"/>
            <a:r>
              <a:rPr lang="ko-KR" altLang="en-US" dirty="0" smtClean="0"/>
              <a:t>데이터 처리 시스템으로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입력에 응답하는 데 필요한 시간 간격이 너무 짧아 환경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시스템은 실시간으로 할 필요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처리 시스템은 항상 온라인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및 업데이트된 정보 요구 처리 후 디스플레이에 응답하는 시스템에 소요 시간을 반응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시간으로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반응시간은 프로세서에 이미 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반응시간이 온라인 처리에 비해 매우 짧음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더 높은 적시 응답을 요구하는 장소에서 사용하거나 데이터 흐름 또는 프로세서 연산에 엄격한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시간 요구가 있을 때 사용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전용 응용 프로그램의 제어장치로도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시간 제약을 잘 정의하지 않으면 시스템 실패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실시간 처리 시스템의 두 가지 유형 </a:t>
            </a:r>
            <a:r>
              <a:rPr lang="en-US" altLang="ko-KR" dirty="0" smtClean="0"/>
              <a:t>  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경성 실시간 처리 시스템</a:t>
            </a:r>
            <a:r>
              <a:rPr lang="en-US" altLang="ko-KR" baseline="30000" dirty="0" smtClean="0"/>
              <a:t>hard real time processing system</a:t>
            </a:r>
            <a:endParaRPr lang="ko-KR" altLang="en-US" baseline="30000" dirty="0" smtClean="0"/>
          </a:p>
          <a:p>
            <a:pPr lvl="3"/>
            <a:r>
              <a:rPr lang="ko-KR" altLang="en-US" dirty="0" smtClean="0"/>
              <a:t>작업의 실행 시작이나 완료에 대한 시간 제약 조건을 지키지 못할 때 시스템에 치명적인 영향을 주는 시스템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무기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발전소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철도 자동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미사일 자동 조준 등이 이에 해당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보장되는 컴퓨팅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시간의 정확성과 컴퓨팅 </a:t>
            </a:r>
            <a:r>
              <a:rPr lang="ko-KR" altLang="en-US" dirty="0" err="1" smtClean="0"/>
              <a:t>예측성을</a:t>
            </a:r>
            <a:r>
              <a:rPr lang="ko-KR" altLang="en-US" dirty="0" smtClean="0"/>
              <a:t> 갖게 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연성 실시간 처리 시스템</a:t>
            </a:r>
            <a:r>
              <a:rPr lang="en-US" altLang="ko-KR" baseline="30000" dirty="0" smtClean="0"/>
              <a:t>soft real time processing system</a:t>
            </a:r>
            <a:endParaRPr lang="ko-KR" altLang="en-US" baseline="30000" dirty="0" smtClean="0"/>
          </a:p>
          <a:p>
            <a:pPr lvl="3"/>
            <a:r>
              <a:rPr lang="ko-KR" altLang="en-US" dirty="0" smtClean="0"/>
              <a:t>작업 실행에서 시간 제약 조건은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지키지 못해도 전체 시스템에 치명적인 영향을 미치지 않는 시스템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동영상은 초당 일정 프레임</a:t>
            </a:r>
            <a:r>
              <a:rPr lang="en-US" altLang="ko-KR" dirty="0" smtClean="0"/>
              <a:t>frame </a:t>
            </a:r>
            <a:r>
              <a:rPr lang="ko-KR" altLang="en-US" dirty="0" smtClean="0"/>
              <a:t>이상의 영상을 재생해야 한다는 제약이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프레임을 건너뛰어도 동영상을 재생 시스템에는 큰 영향을 미치지 않음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분산 처리 시스템</a:t>
            </a:r>
            <a:r>
              <a:rPr lang="en-US" altLang="ko-KR" baseline="30000" dirty="0" smtClean="0"/>
              <a:t>distributed processing system</a:t>
            </a:r>
            <a:endParaRPr lang="ko-KR" altLang="en-US" baseline="30000" dirty="0" smtClean="0"/>
          </a:p>
          <a:p>
            <a:pPr lvl="1"/>
            <a:r>
              <a:rPr lang="ko-KR" altLang="en-US" dirty="0" smtClean="0"/>
              <a:t>시스템마다 독립적인 운영체제와 메모리로 운영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 시 통신하는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사용자에게는 중앙집중식 시스템처럼 보이는데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다수의 독립된 프로세서에서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여러 위치에서 처리</a:t>
            </a:r>
            <a:r>
              <a:rPr lang="en-US" altLang="ko-KR" dirty="0" smtClean="0"/>
              <a:t>·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사용자가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프로그램을 여러 프로세서에서 동시에 실행  </a:t>
            </a:r>
            <a:r>
              <a:rPr lang="en-US" altLang="ko-KR" dirty="0" smtClean="0"/>
              <a:t>  </a:t>
            </a:r>
          </a:p>
          <a:p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649" y="2528900"/>
            <a:ext cx="5715635" cy="41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서비스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부팅 서비스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하드웨어 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프로그램을 실행할 수 있도록 컴퓨터에 시동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사용자 서비스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프로그래머가 프로그래밍 작업을 쉽게 수행할 수 있도록 함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800" dirty="0" smtClean="0"/>
              <a:t> </a:t>
            </a:r>
          </a:p>
          <a:p>
            <a:pPr lvl="1"/>
            <a:r>
              <a:rPr lang="ko-KR" altLang="en-US" dirty="0" smtClean="0"/>
              <a:t>시스템 서비스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시스템의 효율적인 동작 보장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시스템 호출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프로그램이 운영체제의 기능을 서비스 받을 수 있는 프로그램과 운영체제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</a:t>
            </a:r>
            <a:r>
              <a:rPr lang="ko-KR" altLang="en-US" dirty="0" smtClean="0"/>
              <a:t> 간의 인터페이스 제공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운영체제의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부팅</a:t>
            </a:r>
            <a:r>
              <a:rPr lang="en-US" altLang="ko-KR" baseline="30000" dirty="0" smtClean="0"/>
              <a:t>booting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부트스트래핑</a:t>
            </a:r>
            <a:r>
              <a:rPr lang="en-US" altLang="ko-KR" baseline="30000" dirty="0" smtClean="0"/>
              <a:t>bootstrapping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운영체제를 메인 메모리에 적재하는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부트 </a:t>
            </a:r>
            <a:r>
              <a:rPr lang="ko-KR" altLang="en-US" dirty="0" err="1" smtClean="0"/>
              <a:t>로더는</a:t>
            </a:r>
            <a:r>
              <a:rPr lang="ko-KR" altLang="en-US" dirty="0" smtClean="0"/>
              <a:t> 부트스트랩 </a:t>
            </a:r>
            <a:r>
              <a:rPr lang="ko-KR" altLang="en-US" dirty="0" err="1" smtClean="0"/>
              <a:t>로더</a:t>
            </a:r>
            <a:r>
              <a:rPr lang="en-US" altLang="ko-KR" baseline="30000" dirty="0" smtClean="0"/>
              <a:t>bootstrap loader</a:t>
            </a:r>
            <a:r>
              <a:rPr lang="ko-KR" altLang="en-US" dirty="0" smtClean="0"/>
              <a:t> 줄인 말로 하드디스크와 같은 보조기억장치에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저장된 운영체제를 메인 메모리에 적재하는 </a:t>
            </a:r>
            <a:r>
              <a:rPr lang="en-US" altLang="ko-KR" dirty="0" smtClean="0"/>
              <a:t>ROM</a:t>
            </a:r>
            <a:r>
              <a:rPr lang="ko-KR" altLang="en-US" dirty="0" smtClean="0"/>
              <a:t>에 고정시킨 소규모 프로그램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부팅 서비스</a:t>
            </a:r>
            <a:endParaRPr lang="ko-KR" altLang="en-US" dirty="0"/>
          </a:p>
        </p:txBody>
      </p:sp>
      <p:pic>
        <p:nvPicPr>
          <p:cNvPr id="5" name="그림 4" descr="2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665" y="2438890"/>
            <a:ext cx="5760640" cy="4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인터페이스 제공 </a:t>
            </a:r>
          </a:p>
          <a:p>
            <a:pPr lvl="1"/>
            <a:r>
              <a:rPr lang="ko-KR" altLang="en-US" dirty="0" smtClean="0"/>
              <a:t>사용자 인터페이스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사용자와 컴퓨터 간의 상호작용 발생 공간</a:t>
            </a:r>
            <a:r>
              <a:rPr lang="en-US" altLang="ko-KR" dirty="0" smtClean="0"/>
              <a:t>(CLI,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GUI </a:t>
            </a:r>
            <a:r>
              <a:rPr lang="ko-KR" altLang="en-US" dirty="0" smtClean="0"/>
              <a:t>등 구현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err="1" smtClean="0"/>
              <a:t>CLI</a:t>
            </a:r>
            <a:r>
              <a:rPr lang="en-US" altLang="ko-KR" baseline="30000" dirty="0" err="1" smtClean="0"/>
              <a:t>Command</a:t>
            </a:r>
            <a:r>
              <a:rPr lang="en-US" altLang="ko-KR" baseline="30000" dirty="0" smtClean="0"/>
              <a:t> Line Interface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 라인 인터페이스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사용자가 키보드 등으로 명령어 입력하여 시스템에서 응답 받은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다른 명령어를 입력하여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시스템을 동작하게 하는 텍스트 전용 인터페이스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프롬프트에서 명령어를 입력하여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컴퓨터와 상호작용할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명령어 입력한 후 반드시        를 눌러야 함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endParaRPr lang="ko-KR" altLang="en-US" sz="800" dirty="0" smtClean="0"/>
          </a:p>
          <a:p>
            <a:pPr lvl="2"/>
            <a:r>
              <a:rPr lang="ko-KR" altLang="en-US" dirty="0" smtClean="0"/>
              <a:t>메뉴 인터페이스</a:t>
            </a:r>
          </a:p>
          <a:p>
            <a:pPr lvl="2">
              <a:buNone/>
            </a:pPr>
            <a:r>
              <a:rPr lang="ko-KR" altLang="en-US" dirty="0" smtClean="0"/>
              <a:t>   메뉴 등을 사용하여 시스템과 상호작용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매우 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배우거나 기억해야 할 명령 없음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iPad</a:t>
            </a:r>
            <a:r>
              <a:rPr lang="ko-KR" altLang="en-US" dirty="0" smtClean="0"/>
              <a:t>나 휴대폰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현금 자동 인출기</a:t>
            </a:r>
            <a:r>
              <a:rPr lang="en-US" altLang="ko-KR" dirty="0" smtClean="0"/>
              <a:t>ATM </a:t>
            </a:r>
            <a:r>
              <a:rPr lang="ko-KR" altLang="en-US" dirty="0" smtClean="0"/>
              <a:t>등이 대표적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endParaRPr lang="en-US" altLang="ko-KR" sz="800" dirty="0" smtClean="0"/>
          </a:p>
          <a:p>
            <a:pPr lvl="2"/>
            <a:r>
              <a:rPr lang="en-US" altLang="ko-KR" dirty="0" err="1" smtClean="0"/>
              <a:t>GUI</a:t>
            </a:r>
            <a:r>
              <a:rPr lang="en-US" altLang="ko-KR" baseline="30000" dirty="0" err="1" smtClean="0"/>
              <a:t>Graphical</a:t>
            </a:r>
            <a:r>
              <a:rPr lang="en-US" altLang="ko-KR" baseline="30000" dirty="0" smtClean="0"/>
              <a:t> User Interface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그래픽 사용자 인터페이스</a:t>
            </a:r>
            <a:r>
              <a:rPr lang="en-US" altLang="ko-KR" dirty="0" smtClean="0"/>
              <a:t>)</a:t>
            </a:r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윈도우 환경에서 사용자에게 정보와 작업을 표현하는 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레이블이나 텍스트 탐색과 함께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그래픽 아이콘과 시각적 표시기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버튼이나 </a:t>
            </a:r>
            <a:r>
              <a:rPr lang="ko-KR" altLang="en-US" dirty="0" err="1" smtClean="0"/>
              <a:t>스크롤바와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위젯</a:t>
            </a:r>
            <a:r>
              <a:rPr lang="en-US" altLang="ko-KR" baseline="30000" dirty="0" smtClean="0"/>
              <a:t>widget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그래픽 제어 요소를 사용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컴퓨터와 상호작용 할 수 있는 가장 보편적인 유형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마이크로소프트의 윈도우나 애플의 맥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사용하는 방법이 대표적</a:t>
            </a:r>
            <a:endParaRPr lang="en-US" altLang="ko-KR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사용자 서비스</a:t>
            </a:r>
            <a:endParaRPr lang="ko-KR" altLang="en-US" dirty="0"/>
          </a:p>
        </p:txBody>
      </p:sp>
      <p:pic>
        <p:nvPicPr>
          <p:cNvPr id="6" name="그림 5" descr="엔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7085" y="2618910"/>
            <a:ext cx="542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실행</a:t>
            </a:r>
          </a:p>
          <a:p>
            <a:pPr lvl="1"/>
            <a:r>
              <a:rPr lang="ko-KR" altLang="en-US" dirty="0" smtClean="0"/>
              <a:t>프로그램 실행하려면 먼저 메모리에 적재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시간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프로그램을 실행하려고 메모리 할당이나 해제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스케줄링등</a:t>
            </a:r>
            <a:r>
              <a:rPr lang="ko-KR" altLang="en-US" dirty="0" smtClean="0"/>
              <a:t> 중요 작업 처리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입출력 동작 수행</a:t>
            </a:r>
          </a:p>
          <a:p>
            <a:pPr lvl="1"/>
            <a:r>
              <a:rPr lang="ko-KR" altLang="en-US" dirty="0" smtClean="0"/>
              <a:t>수행 중인 프로그램은 입력이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제공하는 입력 처리 후에는 출력을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입출력 동작 직접 수행할 수 없는 사용자 프로그램의 입출력 동작 방법 제공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파일 시스템 조작</a:t>
            </a:r>
          </a:p>
          <a:p>
            <a:pPr lvl="1"/>
            <a:r>
              <a:rPr lang="ko-KR" altLang="en-US" dirty="0" smtClean="0"/>
              <a:t>사용자는 디스크에서 파일 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삭제하는 등 다양하게 파일 조작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디스크에 파일을 저장하면 특정 블록에 할당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파일을 삭제하면 파일 이름 제거되면서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할당한 블록이 자유롭게 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운영체제는 파일 시스템 조작 서비스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사용자가  파일 관련 작업을 쉽게 할 수 있게 함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사용자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컴퓨터 </a:t>
            </a:r>
            <a:r>
              <a:rPr lang="ko-KR" altLang="en-US" dirty="0" err="1" smtClean="0"/>
              <a:t>자원관리면에서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운영체제의 정의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조정자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 요소 사용을  제어하면서 사용자와 응용 프로그램 간에 통신할 수 있게 함</a:t>
            </a:r>
            <a:r>
              <a:rPr lang="en-US" altLang="ko-KR" dirty="0" smtClean="0"/>
              <a:t>.                      </a:t>
            </a:r>
          </a:p>
          <a:p>
            <a:pPr lvl="1">
              <a:buNone/>
            </a:pPr>
            <a:r>
              <a:rPr lang="en-US" altLang="ko-KR" dirty="0" smtClean="0"/>
              <a:t>              </a:t>
            </a:r>
            <a:r>
              <a:rPr lang="ko-KR" altLang="en-US" dirty="0" smtClean="0"/>
              <a:t>작업을 할 수 있는 환경만 제공</a:t>
            </a:r>
          </a:p>
          <a:p>
            <a:pPr lvl="1"/>
            <a:r>
              <a:rPr lang="ko-KR" altLang="en-US" dirty="0" smtClean="0"/>
              <a:t>자원 </a:t>
            </a:r>
            <a:r>
              <a:rPr lang="ko-KR" altLang="en-US" dirty="0" err="1" smtClean="0"/>
              <a:t>할당자나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각 응용 프로그램에 필요한 자원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자원 할당 방법 결정</a:t>
            </a:r>
          </a:p>
          <a:p>
            <a:pPr lvl="1"/>
            <a:r>
              <a:rPr lang="ko-KR" altLang="en-US" dirty="0" smtClean="0"/>
              <a:t>응용 프로그램과 입출력장치 제어자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다양한 입출력장치와 응용 프로그램 제어</a:t>
            </a:r>
            <a:endParaRPr lang="ko-KR" altLang="en-US" sz="800" dirty="0"/>
          </a:p>
        </p:txBody>
      </p:sp>
      <p:pic>
        <p:nvPicPr>
          <p:cNvPr id="6" name="그림 5" descr="그림 2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5409" y="638690"/>
            <a:ext cx="5248456" cy="440795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프로세스가 다른 프로세스와 정보를 교환하는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컴퓨터에서 수행하는 프로세스 간의 정보 교환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번째는 네트워크로 연결된 컴퓨터 시스템에서 수행하는 프로세스 간의 정보 교환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다중 작업 환경에서 공유 메모리를 이용하거나 메시지 전달로 다양한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유형의 프로세스와 통신 지원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오류 탐지 </a:t>
            </a:r>
          </a:p>
          <a:p>
            <a:pPr lvl="1"/>
            <a:r>
              <a:rPr lang="ko-KR" altLang="en-US" dirty="0" smtClean="0"/>
              <a:t>운영체제는 가능한 모든 하드웨어와 소프트웨어 수준에서 오류 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모니터링하여</a:t>
            </a:r>
            <a:r>
              <a:rPr lang="ko-KR" altLang="en-US" dirty="0" smtClean="0"/>
              <a:t> 조정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함으로써 하드웨어 문제 예방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장치에 관련된 오류와 메모리 오버 </a:t>
            </a:r>
            <a:r>
              <a:rPr lang="ko-KR" altLang="en-US" dirty="0" err="1" smtClean="0"/>
              <a:t>플로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하드디스크의 불량 섹터 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부적당한 메모리 접근과 데이터 손상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다음 오류 유형을 감지한 후 유형별로 적절히 조치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하드웨어와 관련된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기억장치 메모리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정전 </a:t>
            </a:r>
          </a:p>
          <a:p>
            <a:pPr lvl="2"/>
            <a:r>
              <a:rPr lang="ko-KR" altLang="en-US" dirty="0" smtClean="0"/>
              <a:t>입출력장치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테이프의 패리티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 판독기의 카드 체증</a:t>
            </a:r>
            <a:r>
              <a:rPr lang="en-US" altLang="ko-KR" baseline="30000" dirty="0" smtClean="0"/>
              <a:t>jam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프린터의 종이 부족 </a:t>
            </a:r>
          </a:p>
          <a:p>
            <a:pPr lvl="2"/>
            <a:r>
              <a:rPr lang="ko-KR" altLang="en-US" dirty="0" smtClean="0"/>
              <a:t>사용자 프로그램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연산의 </a:t>
            </a:r>
            <a:r>
              <a:rPr lang="ko-KR" altLang="en-US" dirty="0" err="1" smtClean="0"/>
              <a:t>오버플로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부적당한 기억장치 장소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시간 과다 사용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사용자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시스템 서비스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아닌 시스템 자체의 효율적 동작 보장하는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사용자가 사용하는 시스템에서 컴퓨터 자원 공유하여 시스템 자체의 효율성 높임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자원 할당 </a:t>
            </a:r>
          </a:p>
          <a:p>
            <a:pPr lvl="1"/>
            <a:r>
              <a:rPr lang="ko-KR" altLang="en-US" dirty="0" smtClean="0"/>
              <a:t>운영체제는 다수의 사용자나 작업 동시 실행 시 운영체제가 자원을 각각 할당하도록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 사이클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저장 장치 등은 특수한 할당 코드를 갖지만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입출력장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치 등은 더 일반적인 요청과 해제 코드 가질 수 있음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계정 </a:t>
            </a:r>
          </a:p>
          <a:p>
            <a:pPr lvl="1"/>
            <a:r>
              <a:rPr lang="ko-KR" altLang="en-US" dirty="0" smtClean="0"/>
              <a:t>운영체제는 각 사용자가 어떤 컴퓨터 자원을 얼마나 많이 사용하는지 정보 저장 추적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정보는 사용자 서비스 개선을 위해 시스템 재구성하는 연구자에게 귀중한 도구가 됨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보호와 보안 </a:t>
            </a:r>
          </a:p>
          <a:p>
            <a:pPr lvl="1"/>
            <a:r>
              <a:rPr lang="ko-KR" altLang="en-US" dirty="0" smtClean="0"/>
              <a:t>운영체제는 다중 사용자 컴퓨터 시스템에 저장된 정보 소유자의 사용을 제한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서로 관련이 없는 여러 작업을 동시에 수행할 때는 한 작업이 다른 작업이나 운영체제를 방해하지 못하게 해야 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보호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시스템 호출 하려고 전달한 모든 매개변수의 타당성 검사하고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자원에 모든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        사용자 접근을 제어하도록 보장하는 것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보안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잘못된 접근 시도에서 외부 입출력장치 방어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외부에 사용자 인증을 요구하는 것 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중인 프로그램과 운영체제 간의 인터페이스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API</a:t>
            </a:r>
            <a:r>
              <a:rPr lang="en-US" altLang="ko-KR" baseline="30000" dirty="0" err="1" smtClean="0"/>
              <a:t>Application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Programming Interfaces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endParaRPr lang="en-US" altLang="ko-KR" sz="900" dirty="0" smtClean="0"/>
          </a:p>
          <a:p>
            <a:r>
              <a:rPr lang="ko-KR" altLang="en-US" dirty="0" smtClean="0"/>
              <a:t>사용자 프로그램은 시스템 호출을 하여 운영체제의 기능 제공 받음</a:t>
            </a:r>
            <a:r>
              <a:rPr lang="en-US" altLang="ko-KR" dirty="0" smtClean="0"/>
              <a:t>. </a:t>
            </a:r>
          </a:p>
          <a:p>
            <a:endParaRPr lang="en-US" altLang="ko-KR" sz="900" dirty="0" smtClean="0"/>
          </a:p>
          <a:p>
            <a:r>
              <a:rPr lang="ko-KR" altLang="en-US" dirty="0" smtClean="0"/>
              <a:t>핵심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서비스와 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프로세스의 생성과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 관련 서비스 등이 있음</a:t>
            </a:r>
            <a:endParaRPr lang="en-US" altLang="ko-KR" dirty="0" smtClean="0"/>
          </a:p>
          <a:p>
            <a:endParaRPr lang="en-US" altLang="ko-KR" sz="900" dirty="0" smtClean="0"/>
          </a:p>
          <a:p>
            <a:r>
              <a:rPr lang="ko-KR" altLang="en-US" dirty="0" smtClean="0"/>
              <a:t>시스템과 상호작용하는 동작은 대개 사용자 수준 프로세스에서는 사용할 수 없으나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호출을 하여 운영체제에 서비스를 요청할 수 있음</a:t>
            </a:r>
            <a:endParaRPr lang="en-US" altLang="ko-KR" dirty="0" smtClean="0"/>
          </a:p>
          <a:p>
            <a:endParaRPr lang="en-US" altLang="ko-KR" sz="900" dirty="0" smtClean="0"/>
          </a:p>
          <a:p>
            <a:r>
              <a:rPr lang="ko-KR" altLang="en-US" dirty="0" smtClean="0"/>
              <a:t>시스템 호출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프로그램에서 명령이나 서브루틴의 호출 형태로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시스템에서 명령 해석기를 사용하여 대화 형태로 호출</a:t>
            </a:r>
            <a:endParaRPr lang="en-US" altLang="ko-KR" dirty="0" smtClean="0"/>
          </a:p>
          <a:p>
            <a:pPr lvl="1"/>
            <a:endParaRPr lang="ko-KR" altLang="en-US" sz="800" dirty="0" smtClean="0"/>
          </a:p>
          <a:p>
            <a:r>
              <a:rPr lang="ko-KR" altLang="en-US" dirty="0" smtClean="0"/>
              <a:t>운영체제가 제공하는 일반적인 시스템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조작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유지 등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호출</a:t>
            </a:r>
            <a:r>
              <a:rPr lang="en-US" altLang="ko-KR" baseline="30000" dirty="0" smtClean="0"/>
              <a:t>system call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표2-3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51520" y="863715"/>
            <a:ext cx="8701435" cy="519646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호출</a:t>
            </a:r>
            <a:r>
              <a:rPr lang="en-US" altLang="ko-KR" baseline="30000" dirty="0" smtClean="0"/>
              <a:t>system call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표2-3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877233" y="683694"/>
            <a:ext cx="7095168" cy="598566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호출</a:t>
            </a:r>
            <a:r>
              <a:rPr lang="en-US" altLang="ko-KR" baseline="30000" dirty="0" smtClean="0"/>
              <a:t>system call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운영체제가 점점 더 다양한 하드웨어와 소프트웨어 지원하면서 구조 또한 복잡해짐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ko-KR" altLang="en-US" dirty="0" smtClean="0"/>
              <a:t>복잡한 시스템은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 보수 등 모든 면에서 어려움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ko-KR" altLang="en-US" dirty="0" smtClean="0"/>
              <a:t>이것의 해결을 위해 운영체제를 설계하는 다양한 방법 등장</a:t>
            </a:r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운영체제의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</a:t>
            </a:r>
            <a:r>
              <a:rPr lang="en-US" altLang="ko-KR" baseline="30000" dirty="0" smtClean="0"/>
              <a:t>monolithic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모놀리식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초기에 생겨난 가장 보편적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운영체제의 모든 기능을 </a:t>
            </a:r>
            <a:r>
              <a:rPr lang="ko-KR" altLang="en-US" dirty="0" err="1" smtClean="0"/>
              <a:t>커널과</a:t>
            </a:r>
            <a:r>
              <a:rPr lang="ko-KR" altLang="en-US" dirty="0" smtClean="0"/>
              <a:t> 동일한 메모리 공간에 적재 후 시스템 호출만으로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작고 간단하면서 시스템 기능이 제한된 구조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단일 구조 운영체제</a:t>
            </a:r>
            <a:endParaRPr lang="ko-KR" altLang="en-US" baseline="30000" dirty="0"/>
          </a:p>
        </p:txBody>
      </p:sp>
      <p:pic>
        <p:nvPicPr>
          <p:cNvPr id="5" name="그림 4" descr="2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665" y="2258870"/>
            <a:ext cx="4314154" cy="44736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72100" y="3068960"/>
            <a:ext cx="3330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대다수 기능을 최소한의 영역으로 제공하는데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한 계층으로는 결합할 수 없는 많은 기능으로 구성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대부분의 기능을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그룹화해서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통신하여 시스템 자원을 효율적 관리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커널</a:t>
            </a:r>
            <a:r>
              <a:rPr lang="ko-KR" altLang="en-US" dirty="0" smtClean="0"/>
              <a:t> 크기가 상대적으로 커지면서 버그의 원인이나 기타 오류 구분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 기능을 추가하는 수정과 유지 보수 매우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메모리에서 실행하므로 한 부분에서 발생한 문제로 시스템 전체에 심각한 영향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악성 코드로 피해 입기 쉬움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단일 구조 운영체제</a:t>
            </a:r>
            <a:endParaRPr lang="ko-KR" altLang="en-US" baseline="30000" dirty="0"/>
          </a:p>
        </p:txBody>
      </p:sp>
      <p:pic>
        <p:nvPicPr>
          <p:cNvPr id="5" name="그림 4" descr="2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1630" y="2933945"/>
            <a:ext cx="6210690" cy="37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운영체제가 점점 커지고 복잡해지면서 순수 단일 구조만으로는 다루기가 어려워졌다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문제를 해결하려고 등장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계층 구조에서는 비슷한 기능을 수행하는 요소를 그룹화하여 계층적으로 구성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사용자 프로세스의 요청을 수행할 때 여러 계층을 거쳐야 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계층에서 다음 계층으로 데이터를 전달할 때마다 추가적인 시스템 호출 발생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호출 한 번으로 서비스를 받는 단일 구조보다는 성능 낮음</a:t>
            </a:r>
            <a:r>
              <a:rPr lang="en-US" altLang="ko-KR" dirty="0" smtClean="0"/>
              <a:t> </a:t>
            </a:r>
          </a:p>
          <a:p>
            <a:endParaRPr lang="en-US" altLang="ko-KR" sz="1100" dirty="0" smtClean="0"/>
          </a:p>
          <a:p>
            <a:r>
              <a:rPr lang="ko-KR" altLang="en-US" dirty="0" smtClean="0"/>
              <a:t>단일 구조 운영체제보다 모듈화가 잘 되어 있음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시스템 검증과 오류 수정 용이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첫 번째 계층은 기본 하드웨어 사용하여 기능을 만들어 나머지 시스템에 의문을 가지지 않고 오류를 수정 가능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첫 번째 계층의 오류를 수정하면 기능이 정확하다고 가정하여 두 번째 계층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과정 반복</a:t>
            </a:r>
            <a:r>
              <a:rPr lang="en-US" altLang="ko-KR" dirty="0" smtClean="0"/>
              <a:t>)</a:t>
            </a:r>
          </a:p>
          <a:p>
            <a:endParaRPr lang="en-US" altLang="ko-KR" sz="1100" dirty="0" smtClean="0"/>
          </a:p>
          <a:p>
            <a:r>
              <a:rPr lang="ko-KR" altLang="en-US" dirty="0" smtClean="0"/>
              <a:t>특정 계층에서 오류 발견해도 하위 계층은 오류 수정했기 때문에 해당 계층에 오류가 없다고 할 수 있음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시스템을 계층으로 나누면 시스템 설계나 구현 단순해짐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계층 구조 운영체제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THE </a:t>
            </a:r>
            <a:r>
              <a:rPr lang="ko-KR" altLang="en-US" sz="1600" dirty="0" smtClean="0"/>
              <a:t>운영체제에서 처음 사용</a:t>
            </a:r>
            <a:r>
              <a:rPr lang="en-US" altLang="ko-KR" sz="1600" dirty="0" smtClean="0"/>
              <a:t>(1968</a:t>
            </a:r>
            <a:r>
              <a:rPr lang="ko-KR" altLang="en-US" sz="1600" dirty="0" smtClean="0"/>
              <a:t>년 </a:t>
            </a:r>
            <a:r>
              <a:rPr lang="ko-KR" altLang="en-US" sz="1600" dirty="0" err="1" smtClean="0"/>
              <a:t>다익스트라</a:t>
            </a:r>
            <a:r>
              <a:rPr lang="en-US" altLang="ko-KR" sz="1600" baseline="30000" dirty="0" err="1" smtClean="0"/>
              <a:t>Dijkstra</a:t>
            </a:r>
            <a:r>
              <a:rPr lang="ko-KR" altLang="en-US" sz="1600" dirty="0" smtClean="0"/>
              <a:t> 개발</a:t>
            </a:r>
            <a:r>
              <a:rPr lang="en-US" altLang="ko-KR" sz="16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1600" dirty="0" smtClean="0"/>
              <a:t>계층 정의 어려움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각 계층은 자신의 하위 계층만 사용할 수 있으므로 신중히 설계해야 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대형 시스템의 프로세서 스케줄러에서 메모리에 적재할 수 있는 것보다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활동 중인 프로세스를 더 많이 처리하려면 교체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스와핑</a:t>
            </a:r>
            <a:r>
              <a:rPr lang="en-US" altLang="ko-KR" sz="1600" baseline="30000" dirty="0" smtClean="0"/>
              <a:t>swapping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기능 필요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r>
              <a:rPr lang="ko-KR" altLang="en-US" sz="1600" dirty="0" smtClean="0"/>
              <a:t>모든 계층이 시스템에 제한 없이 접근할 수 있어 오류나 악성 코드에 민감하게 반응 할 수 있음</a:t>
            </a:r>
            <a:r>
              <a:rPr lang="en-US" altLang="ko-KR" sz="1600" dirty="0" smtClean="0"/>
              <a:t> </a:t>
            </a:r>
            <a:endParaRPr lang="ko-KR" altLang="en-US" sz="1600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계층 구조 운영체제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정의와 역할</a:t>
            </a:r>
          </a:p>
          <a:p>
            <a:pPr lvl="1"/>
            <a:r>
              <a:rPr lang="ko-KR" altLang="en-US" dirty="0" smtClean="0"/>
              <a:t>정의 </a:t>
            </a:r>
          </a:p>
          <a:p>
            <a:pPr lvl="2"/>
            <a:r>
              <a:rPr lang="ko-KR" altLang="en-US" dirty="0" smtClean="0"/>
              <a:t>사용자와 하드웨어 사이의 중간 매개체로 응용 프로그램의 실행을 제어하고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할당 및 관리하며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제어 및 데이터 관리와 같은 서비스를 제공하는 소프트웨어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하드웨어 및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프로그램 사이에서 인터페이스를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통신장치 등 컴퓨터 자원을 효과적으로 활용하려고 조정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메일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시스템 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작업 등 높은 수준의 서비스를 처리하는 응용 프로그램을 제어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다양한 사용자에게서 컴퓨터 시스템을 보호하려고 입출력을 제어하며 데이터를 관리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계층 구조 운영체제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1173063" y="1403774"/>
            <a:ext cx="7224362" cy="4275475"/>
            <a:chOff x="1721353" y="2959658"/>
            <a:chExt cx="6376122" cy="3156323"/>
          </a:xfrm>
        </p:grpSpPr>
        <p:grpSp>
          <p:nvGrpSpPr>
            <p:cNvPr id="20" name="그룹 19"/>
            <p:cNvGrpSpPr/>
            <p:nvPr/>
          </p:nvGrpSpPr>
          <p:grpSpPr>
            <a:xfrm>
              <a:off x="1721353" y="3025401"/>
              <a:ext cx="5370928" cy="3090580"/>
              <a:chOff x="1721353" y="3025401"/>
              <a:chExt cx="5370928" cy="309058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59352" y="3025401"/>
                <a:ext cx="5094931" cy="3090580"/>
              </a:xfrm>
              <a:prstGeom prst="rect">
                <a:avLst/>
              </a:prstGeom>
            </p:spPr>
          </p:pic>
          <p:cxnSp>
            <p:nvCxnSpPr>
              <p:cNvPr id="10" name="직선 화살표 연결선 9"/>
              <p:cNvCxnSpPr/>
              <p:nvPr/>
            </p:nvCxnSpPr>
            <p:spPr>
              <a:xfrm flipV="1">
                <a:off x="6282191" y="3049668"/>
                <a:ext cx="810090" cy="401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flipH="1" flipV="1">
                <a:off x="2906816" y="4444823"/>
                <a:ext cx="2061849" cy="20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직사각형 16"/>
              <p:cNvSpPr/>
              <p:nvPr/>
            </p:nvSpPr>
            <p:spPr>
              <a:xfrm>
                <a:off x="1721353" y="4306323"/>
                <a:ext cx="166518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가상 메모리 사용</a:t>
                </a:r>
                <a:endPara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7137286" y="2959658"/>
              <a:ext cx="96018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상호 작용</a:t>
              </a:r>
              <a:endPara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문제점 </a:t>
            </a:r>
            <a:r>
              <a:rPr lang="ko-KR" altLang="en-US" dirty="0" err="1" smtClean="0"/>
              <a:t>해결위해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1980</a:t>
            </a:r>
            <a:r>
              <a:rPr lang="ko-KR" altLang="en-US" dirty="0" smtClean="0"/>
              <a:t>년대 카 </a:t>
            </a:r>
            <a:r>
              <a:rPr lang="ko-KR" altLang="en-US" dirty="0" err="1" smtClean="0"/>
              <a:t>네기멜론대학교에서는</a:t>
            </a:r>
            <a:r>
              <a:rPr lang="ko-KR" altLang="en-US" dirty="0" smtClean="0"/>
              <a:t> 모듈화된 마이크로 </a:t>
            </a:r>
            <a:r>
              <a:rPr lang="ko-KR" altLang="en-US" dirty="0" err="1" smtClean="0"/>
              <a:t>커널</a:t>
            </a:r>
            <a:r>
              <a:rPr lang="en-US" altLang="ko-KR" baseline="30000" dirty="0" smtClean="0"/>
              <a:t>micro-kernel</a:t>
            </a:r>
            <a:r>
              <a:rPr lang="ko-KR" altLang="en-US" dirty="0" smtClean="0"/>
              <a:t>을 사용하여 매크</a:t>
            </a:r>
            <a:r>
              <a:rPr lang="en-US" altLang="ko-KR" baseline="30000" dirty="0" smtClean="0"/>
              <a:t>Mach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기능 많이 제외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커널에는</a:t>
            </a:r>
            <a:r>
              <a:rPr lang="ko-KR" altLang="en-US" dirty="0" smtClean="0"/>
              <a:t> 최소 기능만 포함시켜 크기를 대폭 줄이고 기타 기능은 사용자 공간으로 옮겨 사용자 영역에서 수행하는 서버 구현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하드웨어 초기화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메모리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 공간 관리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프로세스 간 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간 협력 동기화 기능 등 기본 기능만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네트워크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시스템 상호작용과 장치 관리 등 대부분의 운영체제 구성 요소는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외부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사용자 영역의 서버로 옮겨 구현</a:t>
            </a:r>
            <a:r>
              <a:rPr lang="en-US" altLang="ko-KR" dirty="0" smtClean="0"/>
              <a:t> 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마이크로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 운영체제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 서비스를 사용자 영역의 독립적인 서버에서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서버에서 잘못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수행하더라도 다른 서버와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치명적인 영향을 주지 않음</a:t>
            </a:r>
            <a:endParaRPr lang="en-US" altLang="ko-KR" dirty="0" smtClean="0"/>
          </a:p>
          <a:p>
            <a:r>
              <a:rPr lang="ko-KR" altLang="en-US" dirty="0" smtClean="0"/>
              <a:t>운영체제의 많은 기능을 사용자 영역의 서버로 구현할 수 있기 때문에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서버 개발 용이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운영체제의 기능을 쉽게 변경 가능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모듈화 정도가 높아 </a:t>
            </a:r>
            <a:r>
              <a:rPr lang="ko-KR" altLang="en-US" dirty="0" err="1" smtClean="0"/>
              <a:t>확장성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규모 </a:t>
            </a:r>
            <a:r>
              <a:rPr lang="ko-KR" altLang="en-US" dirty="0" err="1" smtClean="0"/>
              <a:t>확장성이</a:t>
            </a:r>
            <a:r>
              <a:rPr lang="ko-KR" altLang="en-US" dirty="0" smtClean="0"/>
              <a:t> 높음</a:t>
            </a:r>
            <a:endParaRPr lang="en-US" altLang="ko-KR" dirty="0" smtClean="0"/>
          </a:p>
          <a:p>
            <a:r>
              <a:rPr lang="ko-KR" altLang="en-US" dirty="0" smtClean="0"/>
              <a:t>모듈 간 통신이 빈번하게 발생 하여 성능이 떨어질 수 있음</a:t>
            </a:r>
            <a:endParaRPr lang="en-US" altLang="ko-KR" dirty="0" smtClean="0"/>
          </a:p>
          <a:p>
            <a:r>
              <a:rPr lang="ko-KR" altLang="en-US" dirty="0" smtClean="0"/>
              <a:t>프로세스 간 통신 발생을 최소화시키는 것이 중요 과제</a:t>
            </a:r>
            <a:endParaRPr lang="en-US" altLang="ko-KR" dirty="0" smtClean="0"/>
          </a:p>
          <a:p>
            <a:r>
              <a:rPr lang="ko-KR" altLang="en-US" dirty="0" smtClean="0"/>
              <a:t>응용 프로그램과 서버 간에 자료를 교환하려고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출입하는 문맥 교환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때문에 속도가 느림</a:t>
            </a:r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내부에서 발생 지연이 적고 예측 가능하여 실시간 시스템에 활용</a:t>
            </a:r>
            <a:endParaRPr lang="en-US" altLang="ko-KR" dirty="0" smtClean="0"/>
          </a:p>
          <a:p>
            <a:r>
              <a:rPr lang="ko-KR" altLang="en-US" dirty="0" smtClean="0"/>
              <a:t>대표적인 운영체제 중 마이크로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구조를 전적으로 선택한 것은 없지만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모듈화된 구성 요소는 포함</a:t>
            </a:r>
            <a:r>
              <a:rPr lang="en-US" altLang="ko-KR" dirty="0" smtClean="0"/>
              <a:t>  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마이크로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 운영체제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마이크로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 운영체제</a:t>
            </a:r>
            <a:endParaRPr lang="ko-KR" altLang="en-US" baseline="30000" dirty="0"/>
          </a:p>
        </p:txBody>
      </p:sp>
      <p:pic>
        <p:nvPicPr>
          <p:cNvPr id="5" name="그림 4" descr="2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908720"/>
            <a:ext cx="7343280" cy="51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 발전의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편리성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사용자에게 편리한 환경 제공 </a:t>
            </a:r>
          </a:p>
          <a:p>
            <a:pPr lvl="1"/>
            <a:r>
              <a:rPr lang="ko-KR" altLang="en-US" dirty="0" smtClean="0"/>
              <a:t>프로그램 개발 환경뿐만 아니라 응용 프로그램에 대한 사용자 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사용자와 컴퓨터 시스템이 정보 및 명령을 상호 교환할 수 있는 인터페이스 제공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702" y="1043735"/>
            <a:ext cx="7054932" cy="36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 발전의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효율성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성능 향상 </a:t>
            </a:r>
          </a:p>
          <a:p>
            <a:pPr lvl="1"/>
            <a:r>
              <a:rPr lang="ko-KR" altLang="en-US" dirty="0" smtClean="0"/>
              <a:t>사용자가 많은 대형 컴퓨터 시스템에서 특히 중요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운영체제는 각 프로그램을 유기적으로 결합하여 시스템 전체 성능을 향상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시스템 성능의 평가 기준</a:t>
            </a:r>
          </a:p>
          <a:p>
            <a:pPr lvl="2"/>
            <a:r>
              <a:rPr lang="ko-KR" altLang="en-US" dirty="0" smtClean="0"/>
              <a:t>처리량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지연</a:t>
            </a:r>
            <a:r>
              <a:rPr lang="en-US" altLang="ko-KR" dirty="0" smtClean="0"/>
              <a:t>·</a:t>
            </a:r>
            <a:r>
              <a:rPr lang="ko-KR" altLang="en-US" dirty="0" smtClean="0"/>
              <a:t>응답시간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턴 </a:t>
            </a:r>
            <a:r>
              <a:rPr lang="ko-KR" altLang="en-US" dirty="0" err="1" smtClean="0"/>
              <a:t>어라운드</a:t>
            </a:r>
            <a:r>
              <a:rPr lang="ko-KR" altLang="en-US" dirty="0" smtClean="0"/>
              <a:t> 타임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신뢰도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 가능도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가동률</a:t>
            </a:r>
            <a:r>
              <a:rPr lang="en-US" altLang="ko-KR" dirty="0" smtClean="0"/>
              <a:t>) 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제어 서비스 향상 </a:t>
            </a:r>
          </a:p>
          <a:p>
            <a:pPr lvl="1"/>
            <a:r>
              <a:rPr lang="ko-KR" altLang="en-US" dirty="0" smtClean="0"/>
              <a:t>시스템 확장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효율적 운영을 위해 새로운 기능의 효과적인 개발을 허용하는 방법으로 발전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입출력장치의 동작 관리 및 제어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시스템 오류 예방 등으로 컴퓨터 자원을 여러 사용자에게 효율적으로 할당하고 관리할 수 있도록 제어 서비스를 발전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역할에 따른 기능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운영체제의 기능</a:t>
            </a:r>
            <a:endParaRPr lang="ko-KR" altLang="en-US" dirty="0"/>
          </a:p>
        </p:txBody>
      </p:sp>
      <p:pic>
        <p:nvPicPr>
          <p:cNvPr id="5" name="그림 4" descr="2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38790"/>
            <a:ext cx="7704583" cy="42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자원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컴퓨터 시스템의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등 구성 요소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  <p:pic>
        <p:nvPicPr>
          <p:cNvPr id="6" name="그림 5" descr="2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763815"/>
            <a:ext cx="8190910" cy="44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</TotalTime>
  <Words>3803</Words>
  <Application>Microsoft Office PowerPoint</Application>
  <PresentationFormat>화면 슬라이드 쇼(4:3)</PresentationFormat>
  <Paragraphs>854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2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운영체제의 개념과 발전 목적</vt:lpstr>
      <vt:lpstr>1. 운영체제의 개념</vt:lpstr>
      <vt:lpstr>1. 운영체제의 개념</vt:lpstr>
      <vt:lpstr>2. 운영체제 발전의 목적</vt:lpstr>
      <vt:lpstr>2. 운영체제 발전의 목적</vt:lpstr>
      <vt:lpstr>Section 02 운영체제의 기능</vt:lpstr>
      <vt:lpstr>1. 자원관리</vt:lpstr>
      <vt:lpstr>1. 자원관리</vt:lpstr>
      <vt:lpstr>1. 자원관리</vt:lpstr>
      <vt:lpstr>1. 자원관리</vt:lpstr>
      <vt:lpstr>1. 자원관리</vt:lpstr>
      <vt:lpstr>2. 시스템 관리</vt:lpstr>
      <vt:lpstr>Section 03 운영체제의 발전 과정과 유형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2. 운영체제의 유형 </vt:lpstr>
      <vt:lpstr>2. 운영체제의 유형 </vt:lpstr>
      <vt:lpstr>2. 운영체제의 유형 </vt:lpstr>
      <vt:lpstr>2. 운영체제의 유형 </vt:lpstr>
      <vt:lpstr>2. 운영체제의 유형 </vt:lpstr>
      <vt:lpstr>2. 운영체제의 유형 </vt:lpstr>
      <vt:lpstr>2. 운영체제의 유형 </vt:lpstr>
      <vt:lpstr>2. 운영체제의 유형 </vt:lpstr>
      <vt:lpstr>Section 04 운영체제의 서비스</vt:lpstr>
      <vt:lpstr>1. 부팅 서비스</vt:lpstr>
      <vt:lpstr>2. 사용자 서비스</vt:lpstr>
      <vt:lpstr>2. 사용자 서비스</vt:lpstr>
      <vt:lpstr>2. 사용자 서비스</vt:lpstr>
      <vt:lpstr>3. 시스템 서비스</vt:lpstr>
      <vt:lpstr>4. 시스템 호출system call</vt:lpstr>
      <vt:lpstr>4. 시스템 호출system call</vt:lpstr>
      <vt:lpstr>4. 시스템 호출system call</vt:lpstr>
      <vt:lpstr>Section 05 운영체제의 구조</vt:lpstr>
      <vt:lpstr>1. 단일 구조 운영체제</vt:lpstr>
      <vt:lpstr>1. 단일 구조 운영체제</vt:lpstr>
      <vt:lpstr>2. 계층 구조 운영체제</vt:lpstr>
      <vt:lpstr>2. 계층 구조 운영체제</vt:lpstr>
      <vt:lpstr>2. 계층 구조 운영체제</vt:lpstr>
      <vt:lpstr>3. 마이크로 커널 구조 운영체제</vt:lpstr>
      <vt:lpstr>3. 마이크로 커널 구조 운영체제</vt:lpstr>
      <vt:lpstr>3. 마이크로 커널 구조 운영체제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UTMain</cp:lastModifiedBy>
  <cp:revision>251</cp:revision>
  <dcterms:created xsi:type="dcterms:W3CDTF">2012-07-23T02:34:37Z</dcterms:created>
  <dcterms:modified xsi:type="dcterms:W3CDTF">2017-03-27T12:35:46Z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