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5"/>
  </p:notesMasterIdLst>
  <p:handoutMasterIdLst>
    <p:handoutMasterId r:id="rId56"/>
  </p:handoutMasterIdLst>
  <p:sldIdLst>
    <p:sldId id="330" r:id="rId2"/>
    <p:sldId id="331" r:id="rId3"/>
    <p:sldId id="358" r:id="rId4"/>
    <p:sldId id="396" r:id="rId5"/>
    <p:sldId id="397" r:id="rId6"/>
    <p:sldId id="39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18" r:id="rId17"/>
    <p:sldId id="419" r:id="rId18"/>
    <p:sldId id="420" r:id="rId19"/>
    <p:sldId id="421" r:id="rId20"/>
    <p:sldId id="422" r:id="rId21"/>
    <p:sldId id="423" r:id="rId22"/>
    <p:sldId id="424" r:id="rId23"/>
    <p:sldId id="425" r:id="rId24"/>
    <p:sldId id="426" r:id="rId25"/>
    <p:sldId id="427" r:id="rId26"/>
    <p:sldId id="428" r:id="rId27"/>
    <p:sldId id="429" r:id="rId28"/>
    <p:sldId id="430" r:id="rId29"/>
    <p:sldId id="431" r:id="rId30"/>
    <p:sldId id="432" r:id="rId31"/>
    <p:sldId id="433" r:id="rId32"/>
    <p:sldId id="434" r:id="rId33"/>
    <p:sldId id="435" r:id="rId34"/>
    <p:sldId id="436" r:id="rId35"/>
    <p:sldId id="437" r:id="rId36"/>
    <p:sldId id="438" r:id="rId37"/>
    <p:sldId id="439" r:id="rId38"/>
    <p:sldId id="440" r:id="rId39"/>
    <p:sldId id="441" r:id="rId40"/>
    <p:sldId id="442" r:id="rId41"/>
    <p:sldId id="443" r:id="rId42"/>
    <p:sldId id="444" r:id="rId43"/>
    <p:sldId id="445" r:id="rId44"/>
    <p:sldId id="446" r:id="rId45"/>
    <p:sldId id="447" r:id="rId46"/>
    <p:sldId id="448" r:id="rId47"/>
    <p:sldId id="449" r:id="rId48"/>
    <p:sldId id="450" r:id="rId49"/>
    <p:sldId id="452" r:id="rId50"/>
    <p:sldId id="453" r:id="rId51"/>
    <p:sldId id="454" r:id="rId52"/>
    <p:sldId id="455" r:id="rId53"/>
    <p:sldId id="258" r:id="rId5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004A82"/>
    <a:srgbClr val="415783"/>
    <a:srgbClr val="4F784C"/>
    <a:srgbClr val="FFFF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4660"/>
  </p:normalViewPr>
  <p:slideViewPr>
    <p:cSldViewPr>
      <p:cViewPr varScale="1">
        <p:scale>
          <a:sx n="74" d="100"/>
          <a:sy n="74" d="100"/>
        </p:scale>
        <p:origin x="149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332" y="-10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2017-03-27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2017-03-27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5" cy="6866316"/>
            <a:chOff x="250985" y="267478"/>
            <a:chExt cx="9148833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295462" y="267478"/>
              <a:ext cx="6104356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00005" y="5949300"/>
            <a:ext cx="2448000" cy="5415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0005" y="5491377"/>
            <a:ext cx="2381250" cy="38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00005" y="3136631"/>
            <a:ext cx="2520000" cy="2003567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586565" y="5043644"/>
            <a:ext cx="495055" cy="27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/64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2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81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/64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2017-03-27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2" r:id="rId3"/>
    <p:sldLayoutId id="2147483681" r:id="rId4"/>
    <p:sldLayoutId id="2147483684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23955" y="1088740"/>
            <a:ext cx="5724644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err="1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Chatpter</a:t>
            </a:r>
            <a:r>
              <a:rPr lang="en-US" altLang="ko-KR" sz="40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en-US" altLang="ko-KR" sz="66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04</a:t>
            </a:r>
            <a:endParaRPr lang="ko-KR" altLang="en-US" sz="3600" dirty="0" smtClean="0">
              <a:solidFill>
                <a:srgbClr val="1F497D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 병행 프로세스와 상호배제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atin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03848" y="3686255"/>
            <a:ext cx="5420487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01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병행 프로세스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02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상호배제와 동기화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상호배제 방법들</a:t>
            </a:r>
            <a:endParaRPr lang="en-US" altLang="ko-KR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요약</a:t>
            </a:r>
            <a:endParaRPr lang="ko-KR" altLang="en-US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5262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임계영역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임계 영역 이용한 상호배제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간편하게 상호배제 구현 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자물쇠와 열쇠 관계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프로세스가 진입하지 못하는 임계 영역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자물쇠로 잠근 상태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어떤 프로세스가 열쇠 사용할 수 있는지 확인하려고 검사 하는 동작과 다른 프로세스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 사용 금지하는 동작으로 분류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6" name="그림 5" descr="4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3023955"/>
            <a:ext cx="6867525" cy="340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임계영역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병행 프로세스에서 영역 구분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임계 영역의 조건</a:t>
            </a:r>
            <a:r>
              <a:rPr lang="en-US" altLang="ko-KR" dirty="0" smtClean="0"/>
              <a:t> 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❶</a:t>
            </a:r>
            <a:r>
              <a:rPr lang="ko-KR" altLang="en-US" dirty="0" smtClean="0"/>
              <a:t> 상호배제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어떤 프로세스가 임계 영역에서 작업 중</a:t>
            </a:r>
            <a:r>
              <a:rPr lang="en-US" altLang="ko-KR" dirty="0" smtClean="0"/>
              <a:t>,</a:t>
            </a:r>
            <a:r>
              <a:rPr lang="ko-KR" altLang="en-US" dirty="0" smtClean="0"/>
              <a:t> 다른 프로세스 임계 영역 진입 불가</a:t>
            </a:r>
            <a:r>
              <a:rPr lang="en-US" altLang="ko-KR" dirty="0" smtClean="0"/>
              <a:t> 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❷</a:t>
            </a:r>
            <a:r>
              <a:rPr lang="ko-KR" altLang="en-US" dirty="0" smtClean="0"/>
              <a:t> 진행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임계 영역에 프로세스가 없는 상태에서 어떤 프로세스가 들어갈지 결정</a:t>
            </a:r>
            <a:r>
              <a:rPr lang="en-US" altLang="ko-KR" dirty="0" smtClean="0"/>
              <a:t> 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❸</a:t>
            </a:r>
            <a:r>
              <a:rPr lang="ko-KR" altLang="en-US" dirty="0" smtClean="0"/>
              <a:t> 한정 대기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프로세스가 임계 영역을 무한정 기다리는 상황 방지 위해 임계 영역에 한 번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 </a:t>
            </a:r>
            <a:r>
              <a:rPr lang="ko-KR" altLang="en-US" dirty="0" smtClean="0"/>
              <a:t> 들어갔던 프로세스는 다음에 임계 영역에 다시 들어갈 때 제한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6" name="그림 5" descr="4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1268760"/>
            <a:ext cx="4860540" cy="278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48961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생산자</a:t>
            </a:r>
            <a:r>
              <a:rPr lang="en-US" altLang="ko-KR" dirty="0" smtClean="0"/>
              <a:t>·</a:t>
            </a:r>
            <a:r>
              <a:rPr lang="ko-KR" altLang="en-US" dirty="0" smtClean="0"/>
              <a:t>소비자 문제와 상호배제를 해결하는 초기의 시도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생산자</a:t>
            </a:r>
            <a:r>
              <a:rPr lang="en-US" altLang="ko-KR" dirty="0" smtClean="0"/>
              <a:t>·</a:t>
            </a:r>
            <a:r>
              <a:rPr lang="ko-KR" altLang="en-US" dirty="0" smtClean="0"/>
              <a:t>소비자 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운영체제에서 비동기적으로 수행하는 모델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생산자 프로세스가 생산한 정보를 소비자 프로세스가 소비하는 형태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</a:t>
            </a:r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5" name="그림 4" descr="4-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2348880"/>
            <a:ext cx="7991135" cy="301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48961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생산자</a:t>
            </a:r>
            <a:r>
              <a:rPr lang="en-US" altLang="ko-KR" dirty="0" smtClean="0"/>
              <a:t>·</a:t>
            </a:r>
            <a:r>
              <a:rPr lang="ko-KR" altLang="en-US" dirty="0" smtClean="0"/>
              <a:t>소비자 문제와 상호배제를 해결하는 초기의 시도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생산자의 소비자에게 데이터 전송</a:t>
            </a:r>
          </a:p>
          <a:p>
            <a:pPr lvl="1"/>
            <a:r>
              <a:rPr lang="ko-KR" altLang="en-US" dirty="0" smtClean="0"/>
              <a:t>소비자가 데이터를 받을 준비를 마칠 때까지 생산자는 버퍼로 데이터 전송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</a:t>
            </a:r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5" name="그림 4" descr="4-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628800"/>
            <a:ext cx="7468500" cy="342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48961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생산자</a:t>
            </a:r>
            <a:r>
              <a:rPr lang="en-US" altLang="ko-KR" dirty="0" smtClean="0"/>
              <a:t>·</a:t>
            </a:r>
            <a:r>
              <a:rPr lang="ko-KR" altLang="en-US" dirty="0" smtClean="0"/>
              <a:t>소비자 문제와 상호배제를 해결하는 초기의 시도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생산자와 소비자의 공유 버퍼</a:t>
            </a:r>
          </a:p>
          <a:p>
            <a:pPr lvl="1"/>
            <a:r>
              <a:rPr lang="ko-KR" altLang="en-US" dirty="0" smtClean="0"/>
              <a:t>생산자는 버퍼가 꽉 차면 더 이상 생산 불가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소비자는 버퍼가 비면 데이터 소비 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공유 버퍼의 상태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5" name="그림 4" descr="4-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943835"/>
            <a:ext cx="7468500" cy="308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48961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생산자</a:t>
            </a:r>
            <a:r>
              <a:rPr lang="en-US" altLang="ko-KR" dirty="0" smtClean="0"/>
              <a:t>·</a:t>
            </a:r>
            <a:r>
              <a:rPr lang="ko-KR" altLang="en-US" dirty="0" smtClean="0"/>
              <a:t>소비자 문제와 상호배제를 해결하는 초기의 시도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무한 버퍼</a:t>
            </a:r>
          </a:p>
          <a:p>
            <a:pPr lvl="2"/>
            <a:r>
              <a:rPr lang="ko-KR" altLang="en-US" dirty="0" smtClean="0"/>
              <a:t>생산자와 소비자가 독립적으로 알고리즘 수행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5" name="그림 4" descr="4-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538790"/>
            <a:ext cx="7335815" cy="461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48961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생산자</a:t>
            </a:r>
            <a:r>
              <a:rPr lang="en-US" altLang="ko-KR" dirty="0" smtClean="0"/>
              <a:t>·</a:t>
            </a:r>
            <a:r>
              <a:rPr lang="ko-KR" altLang="en-US" dirty="0" smtClean="0"/>
              <a:t>소비자 문제와 상호배제를 해결하는 초기의 시도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유한 버퍼</a:t>
            </a:r>
          </a:p>
          <a:p>
            <a:pPr lvl="2"/>
            <a:r>
              <a:rPr lang="ko-KR" altLang="en-US" dirty="0" smtClean="0"/>
              <a:t>논리적 포인터 </a:t>
            </a:r>
            <a:r>
              <a:rPr lang="en-US" altLang="ko-KR" dirty="0" smtClean="0"/>
              <a:t>in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out 2</a:t>
            </a:r>
            <a:r>
              <a:rPr lang="ko-KR" altLang="en-US" dirty="0" smtClean="0"/>
              <a:t>개로 버퍼 순환 배열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5" name="그림 4" descr="4-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1" y="1718810"/>
            <a:ext cx="5564586" cy="409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48961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생산자</a:t>
            </a:r>
            <a:r>
              <a:rPr lang="en-US" altLang="ko-KR" dirty="0" smtClean="0"/>
              <a:t>·</a:t>
            </a:r>
            <a:r>
              <a:rPr lang="ko-KR" altLang="en-US" dirty="0" smtClean="0"/>
              <a:t>소비자 문제와 상호배제를 해결하는 초기의 시도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4-21] </a:t>
            </a:r>
            <a:r>
              <a:rPr lang="ko-KR" altLang="en-US" dirty="0" smtClean="0"/>
              <a:t>버퍼 구조 프로그램 구현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5" name="그림 4" descr="4-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268760"/>
            <a:ext cx="8050026" cy="30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48961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생산자</a:t>
            </a:r>
            <a:r>
              <a:rPr lang="en-US" altLang="ko-KR" dirty="0" smtClean="0"/>
              <a:t>·</a:t>
            </a:r>
            <a:r>
              <a:rPr lang="ko-KR" altLang="en-US" dirty="0" smtClean="0"/>
              <a:t>소비자 문제와 상호배제를 해결하는 초기의 시도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생산자 프로세스는 생산하는 새로운 원소를 지역변수 </a:t>
            </a:r>
            <a:r>
              <a:rPr lang="en-US" altLang="ko-KR" dirty="0" err="1" smtClean="0"/>
              <a:t>nextProduced</a:t>
            </a:r>
            <a:r>
              <a:rPr lang="ko-KR" altLang="en-US" dirty="0" smtClean="0"/>
              <a:t>에 저장</a:t>
            </a:r>
            <a:r>
              <a:rPr lang="en-US" altLang="ko-KR" dirty="0" smtClean="0"/>
              <a:t>,</a:t>
            </a:r>
            <a:r>
              <a:rPr lang="ko-KR" altLang="en-US" dirty="0" smtClean="0"/>
              <a:t> 소비자 프로세스는 소비하는 원소를 지역변수 </a:t>
            </a:r>
            <a:r>
              <a:rPr lang="en-US" altLang="ko-KR" dirty="0" err="1" smtClean="0"/>
              <a:t>nextConsumed</a:t>
            </a:r>
            <a:r>
              <a:rPr lang="ko-KR" altLang="en-US" dirty="0" smtClean="0"/>
              <a:t>에 저장 각 프로세스 구현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endParaRPr lang="en-US" altLang="ko-KR" dirty="0" smtClean="0"/>
          </a:p>
        </p:txBody>
      </p:sp>
      <p:pic>
        <p:nvPicPr>
          <p:cNvPr id="5" name="그림 4" descr="4-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538790"/>
            <a:ext cx="7931161" cy="382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48961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생산자</a:t>
            </a:r>
            <a:r>
              <a:rPr lang="en-US" altLang="ko-KR" dirty="0" smtClean="0"/>
              <a:t>·</a:t>
            </a:r>
            <a:r>
              <a:rPr lang="ko-KR" altLang="en-US" dirty="0" smtClean="0"/>
              <a:t>소비자 문제와 상호배제를 해결하는 초기의 시도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두 코드의 동시 </a:t>
            </a:r>
            <a:r>
              <a:rPr lang="ko-KR" altLang="en-US" dirty="0" err="1" smtClean="0"/>
              <a:t>수행시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counter </a:t>
            </a:r>
            <a:r>
              <a:rPr lang="ko-KR" altLang="en-US" dirty="0" smtClean="0"/>
              <a:t>값이 맞는지 기계어로 작성 확인</a:t>
            </a:r>
            <a:endParaRPr lang="en-US" altLang="ko-KR" dirty="0" smtClean="0"/>
          </a:p>
          <a:p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endParaRPr lang="en-US" altLang="ko-KR" dirty="0" smtClean="0"/>
          </a:p>
        </p:txBody>
      </p:sp>
      <p:pic>
        <p:nvPicPr>
          <p:cNvPr id="5" name="그림 4" descr="4-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313764"/>
            <a:ext cx="8122375" cy="220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병행성의 원리를 이해한다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병행 프로세스 수행과 관련하여 상호배제를 해결하는 방법을 알아본다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922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48961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생산자</a:t>
            </a:r>
            <a:r>
              <a:rPr lang="en-US" altLang="ko-KR" dirty="0" smtClean="0"/>
              <a:t>·</a:t>
            </a:r>
            <a:r>
              <a:rPr lang="ko-KR" altLang="en-US" dirty="0" smtClean="0"/>
              <a:t>소비자 문제와 상호배제를 해결하는 초기의 시도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두 프로세스의 </a:t>
            </a:r>
            <a:r>
              <a:rPr lang="en-US" altLang="ko-KR" dirty="0" smtClean="0"/>
              <a:t>counter</a:t>
            </a:r>
            <a:r>
              <a:rPr lang="ko-KR" altLang="en-US" dirty="0" smtClean="0"/>
              <a:t> 동시 연산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endParaRPr lang="en-US" altLang="ko-KR" dirty="0" smtClean="0"/>
          </a:p>
        </p:txBody>
      </p:sp>
      <p:pic>
        <p:nvPicPr>
          <p:cNvPr id="5" name="그림 4" descr="4-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223755"/>
            <a:ext cx="8100757" cy="26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48961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생산자</a:t>
            </a:r>
            <a:r>
              <a:rPr lang="en-US" altLang="ko-KR" dirty="0" smtClean="0"/>
              <a:t>·</a:t>
            </a:r>
            <a:r>
              <a:rPr lang="ko-KR" altLang="en-US" dirty="0" smtClean="0"/>
              <a:t>소비자 문제와 상호배제를 해결하는 초기의 시도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경쟁 상태</a:t>
            </a:r>
            <a:r>
              <a:rPr lang="en-US" altLang="ko-KR" sz="1900" baseline="30000" dirty="0" smtClean="0"/>
              <a:t>race condition</a:t>
            </a:r>
            <a:endParaRPr lang="en-US" altLang="ko-KR" sz="1900" dirty="0" smtClean="0"/>
          </a:p>
          <a:p>
            <a:pPr lvl="1"/>
            <a:r>
              <a:rPr lang="ko-KR" altLang="en-US" dirty="0" smtClean="0"/>
              <a:t>경쟁상태의 개념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프로세스가 동시에 공유 데이터에 접근 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접근 순서에 따라 실행 결과 달라지는 상황 말함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공유데이터에 마지막으로 남는 데이터의 결과 보장할 수 없는 상황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장치나 시스템이 둘 이상의 연산 동시 실행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어느 프로세스를 마지막으로 수행한 후 결과를 저장했느냐에 따라 오류가 발생하므로 적절한 순서에 따라 수행 해야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읽기와 쓰기 명령을 거의 동시에 실행해야 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기본적으로 읽기 명령을 먼저 수행 후 쓰기 명령 수행하는 접근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경쟁 상태의 예방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병행 프로세스들을 동기화해야 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임계 영역 이용한 상호배제로 구현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공유 변수 </a:t>
            </a:r>
            <a:r>
              <a:rPr lang="en-US" altLang="ko-KR" dirty="0" smtClean="0"/>
              <a:t>counter</a:t>
            </a:r>
            <a:r>
              <a:rPr lang="ko-KR" altLang="en-US" dirty="0" smtClean="0"/>
              <a:t>를 한 순간에 프로세스 하나만 조작할 수 있도록 </a:t>
            </a:r>
            <a:r>
              <a:rPr lang="ko-KR" altLang="en-US" dirty="0" err="1" smtClean="0"/>
              <a:t>해야하는</a:t>
            </a:r>
            <a:r>
              <a:rPr lang="ko-KR" altLang="en-US" dirty="0" smtClean="0"/>
              <a:t> 임계 영역과 </a:t>
            </a:r>
            <a:r>
              <a:rPr lang="en-US" altLang="ko-KR" dirty="0" smtClean="0"/>
              <a:t>counter </a:t>
            </a:r>
            <a:r>
              <a:rPr lang="ko-KR" altLang="en-US" dirty="0" smtClean="0"/>
              <a:t>연산하는 부분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을 임계 영역으로 설정하여 상호배제하는 방법으로 해결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648961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생산자</a:t>
            </a:r>
            <a:r>
              <a:rPr lang="en-US" altLang="ko-KR" dirty="0" smtClean="0"/>
              <a:t>·</a:t>
            </a:r>
            <a:r>
              <a:rPr lang="ko-KR" altLang="en-US" dirty="0" smtClean="0"/>
              <a:t>소비자 문제와 상호배제를 해결하는 초기의 시도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생산자</a:t>
            </a:r>
            <a:r>
              <a:rPr lang="en-US" altLang="ko-KR" dirty="0" smtClean="0"/>
              <a:t>·</a:t>
            </a:r>
            <a:r>
              <a:rPr lang="ko-KR" altLang="en-US" dirty="0" smtClean="0"/>
              <a:t>소비자 문제에서 임계 영역</a:t>
            </a:r>
            <a:endParaRPr lang="en-US" altLang="ko-KR" sz="1500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endParaRPr lang="en-US" altLang="ko-KR" dirty="0" smtClean="0"/>
          </a:p>
        </p:txBody>
      </p:sp>
      <p:pic>
        <p:nvPicPr>
          <p:cNvPr id="5" name="그림 4" descr="4-2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1403775"/>
            <a:ext cx="7937850" cy="315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상호배제 방법들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상호배제 방법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1268759"/>
            <a:ext cx="8084798" cy="274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데커의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데커의</a:t>
            </a:r>
            <a:r>
              <a:rPr lang="ko-KR" altLang="en-US" dirty="0" smtClean="0"/>
              <a:t> 알고리즘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프로세스가 서로 통신하려고 공유 메모리를 사용하여 충돌 없이 단일 자원을 공유할 수 있도록 허용하는 것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다익스트라로</a:t>
            </a:r>
            <a:r>
              <a:rPr lang="ko-KR" altLang="en-US" dirty="0" smtClean="0"/>
              <a:t> 임계 영역 문제에 적용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병행 프로그래밍 상호배제 문제의 첫 번째 해결책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각 프로세스 플래그 설정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프로세스 확인 후 플래그 재설정 가능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프로세스가 임계 영역에 진입하고 싶으면 플래그 설정하고 대기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데커의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데커의</a:t>
            </a:r>
            <a:r>
              <a:rPr lang="ko-KR" altLang="en-US" dirty="0" smtClean="0"/>
              <a:t> 알고리즘을 사용한 상호배제</a:t>
            </a:r>
            <a:r>
              <a:rPr lang="en-US" altLang="ko-KR" dirty="0" smtClean="0"/>
              <a:t>(1)</a:t>
            </a:r>
          </a:p>
        </p:txBody>
      </p:sp>
      <p:pic>
        <p:nvPicPr>
          <p:cNvPr id="5" name="그림 4" descr="예저 4-5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178750"/>
            <a:ext cx="6738849" cy="54456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247074" y="4374105"/>
            <a:ext cx="36904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❶에서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P0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은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flag[0]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을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true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로 설정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자신이 임계 영역으로 들어간다는 사실 알림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❷에서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while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문 검사하여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P1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의 임계 영역 진입 여부 확인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P1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의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flag[1]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false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이면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❸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P0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 임계 영역으로 진입하고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true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이면 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❹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P1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 임계 영역에 진입할 차례라서 플래그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false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로 재설정 후 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❺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while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문에서 순환하며 대기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여기서 공유 변수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turn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은 두 프로세스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P0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과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P1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 동시에 임계 영역으로 들어가려고 충돌하는 것 방지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데커의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데커의</a:t>
            </a:r>
            <a:r>
              <a:rPr lang="ko-KR" altLang="en-US" dirty="0" smtClean="0"/>
              <a:t> 알고리즘을 사용한 상호배제</a:t>
            </a:r>
            <a:r>
              <a:rPr lang="en-US" altLang="ko-KR" dirty="0" smtClean="0"/>
              <a:t>(2)</a:t>
            </a:r>
          </a:p>
        </p:txBody>
      </p:sp>
      <p:pic>
        <p:nvPicPr>
          <p:cNvPr id="5" name="그림 4" descr="예저 4-5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1313765"/>
            <a:ext cx="7365902" cy="414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데커의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데커의</a:t>
            </a:r>
            <a:r>
              <a:rPr lang="ko-KR" altLang="en-US" dirty="0" smtClean="0"/>
              <a:t> 알고리즘 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특별한 하드웨어 명령문 필요 없음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임계 영역 바깥에서 수행 중인 프로세스가 다른 프로세스들이 임계 영역 진입 막지 않음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임계 영역에 들어가기를 원하는 프로세서 무한정 기다리게 하지 않음 </a:t>
            </a:r>
          </a:p>
          <a:p>
            <a:pPr lvl="1"/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11560" y="2753925"/>
            <a:ext cx="8100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기타 유용한 상호배제 알고리즘</a:t>
            </a:r>
            <a:endParaRPr lang="en-US" altLang="ko-KR" sz="1200" b="1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•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다익스트라</a:t>
            </a:r>
            <a:r>
              <a:rPr lang="en-US" altLang="ko-KR" sz="1200" baseline="300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dijkstra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: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최초로 프로세스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n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개의 상호배제 문제를 소프트웨어적으로 해결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                          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실행 시간이 가 장 짧은 프로세스에 프로세서 할당하는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세마포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방법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가장 짧은 평균 대기시간             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                          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제공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•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크누스</a:t>
            </a:r>
            <a:r>
              <a:rPr lang="en-US" altLang="ko-KR" sz="1200" baseline="300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knuth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: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이전 알고리즘 관계 분석 후 일치하는 패턴을 찾아 패턴의 반복을 줄여서 프로세스에 프로세서 할당    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       </a:t>
            </a: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                 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무한정 연기할 가능성을 배제하는 해결책을 제시했으나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프로세스들이 아주 오래 기 다려야 함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</a:p>
          <a:p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•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램포트</a:t>
            </a:r>
            <a:r>
              <a:rPr lang="en-US" altLang="ko-KR" sz="1200" baseline="300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lamport</a:t>
            </a:r>
            <a:r>
              <a:rPr lang="en-US" altLang="ko-KR" sz="1200" baseline="300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: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사람들로 붐비는 빵집에서 번호표 뽑아 빵 사려고 기다리는 사람들에 비유해서 만든 알고리즘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                   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준비 상태 큐에서 기다리는 프로세스마다 우선순위를 부여하여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그중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우선순위가 가장 높은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                  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스에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먼저 프로세서를 할당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‘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램포트의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베이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커리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빵집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알고리즘’이라고 함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</a:p>
          <a:p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•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핸슨</a:t>
            </a:r>
            <a:r>
              <a:rPr lang="en-US" altLang="ko-KR" sz="1200" baseline="300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brinch</a:t>
            </a:r>
            <a:r>
              <a:rPr lang="en-US" altLang="ko-KR" sz="1200" baseline="300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en-US" altLang="ko-KR" sz="1200" baseline="300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hansen</a:t>
            </a:r>
            <a:r>
              <a:rPr lang="en-US" altLang="ko-KR" sz="1200" baseline="300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: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실행 시간이 긴 프로세스에 불리한 부분을 보완하는 것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대기시간과 실행 시간을 이용하는 모니터 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                       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방법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분산 처리 프로세서 간의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병행성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제어 많이 발표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TestAndSet</a:t>
            </a:r>
            <a:r>
              <a:rPr lang="en-US" altLang="ko-KR" baseline="30000" dirty="0" err="1" smtClean="0"/>
              <a:t>TAS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테스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TestAndSet</a:t>
            </a:r>
            <a:r>
              <a:rPr lang="ko-KR" altLang="en-US" dirty="0" smtClean="0"/>
              <a:t> 명령어의 개념</a:t>
            </a:r>
          </a:p>
          <a:p>
            <a:pPr lvl="1"/>
            <a:r>
              <a:rPr lang="ko-KR" altLang="en-US" dirty="0" smtClean="0"/>
              <a:t>공유 변수 수정하는 동안 인터럽트 발생 억제하여 임계 영역 문제 간단 해결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항상 적용할 수 없고 실행 효율 현저히 떨어짐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소프트웨어적인 해결책은 더 복잡하고 프로세스가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이상일 때는 더 많은 대기 가능성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메모리 영역의 값에 대해 검사와 수정을 원자적으로 수행할 수 있는 하드웨어 명령어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알고리즘이 간단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하나의 메모리 사이클에서 수행하여 경쟁 상황 해결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기계명령어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원자적연산</a:t>
            </a:r>
            <a:r>
              <a:rPr lang="ko-KR" altLang="en-US" dirty="0" smtClean="0"/>
              <a:t> 명령어 </a:t>
            </a:r>
            <a:r>
              <a:rPr lang="en-US" altLang="ko-KR" dirty="0" err="1" smtClean="0"/>
              <a:t>TestAndSet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TestAndSet</a:t>
            </a:r>
            <a:r>
              <a:rPr lang="ko-KR" altLang="en-US" dirty="0" smtClean="0"/>
              <a:t>에 지역변수 </a:t>
            </a:r>
            <a:r>
              <a:rPr lang="en-US" altLang="ko-KR" dirty="0" smtClean="0"/>
              <a:t>lock</a:t>
            </a:r>
            <a:r>
              <a:rPr lang="ko-KR" altLang="en-US" dirty="0" smtClean="0"/>
              <a:t> 설정명령어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일부 시스템에서 원자 명령어의 하나로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읽기와 쓰기 모두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주소의 값을 읽고 새 값으로 교체하면서 해당 메모리 위치의 이전 값 반환</a:t>
            </a:r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701570" y="4104075"/>
            <a:ext cx="77408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원자적 연산</a:t>
            </a:r>
            <a:r>
              <a:rPr lang="en-US" altLang="ko-KR" sz="1400" b="1" baseline="300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atomic operation</a:t>
            </a:r>
          </a:p>
          <a:p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중단 없이 실행하고 중간에 다른 사람이 수정할 수 없는 최소 단위 연산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메모리의 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비트에서 작동하고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대다수 기계에서 워드의 메모리 참조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할당은 원자적이지만 나머지 많은 명령은 원자적이지 않음</a:t>
            </a:r>
            <a:endParaRPr lang="ko-KR" altLang="en-US" sz="14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TestAndSet</a:t>
            </a:r>
            <a:r>
              <a:rPr lang="en-US" altLang="ko-KR" baseline="30000" dirty="0" err="1" smtClean="0"/>
              <a:t>TAS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테스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TestAndSet</a:t>
            </a:r>
            <a:r>
              <a:rPr lang="ko-KR" altLang="en-US" dirty="0" smtClean="0"/>
              <a:t> 명령어의 원자적 연산 수행</a:t>
            </a:r>
          </a:p>
          <a:p>
            <a:endParaRPr lang="ko-KR" altLang="en-US" dirty="0" smtClean="0"/>
          </a:p>
        </p:txBody>
      </p:sp>
      <p:pic>
        <p:nvPicPr>
          <p:cNvPr id="6" name="그림 5" descr="예제 4-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530" y="1313765"/>
            <a:ext cx="8470307" cy="261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병행프로세스</a:t>
            </a:r>
            <a:r>
              <a:rPr lang="en-US" altLang="ko-KR" dirty="0" smtClean="0"/>
              <a:t>(1.</a:t>
            </a:r>
            <a:r>
              <a:rPr lang="ko-KR" altLang="en-US" dirty="0" smtClean="0"/>
              <a:t>병행 프로세스의 개념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병행 프로세스의 개념</a:t>
            </a:r>
          </a:p>
          <a:p>
            <a:pPr lvl="1"/>
            <a:r>
              <a:rPr lang="ko-KR" altLang="en-US" dirty="0" smtClean="0"/>
              <a:t>운영체제가 프로세서를 빠르게 전환</a:t>
            </a:r>
            <a:r>
              <a:rPr lang="en-US" altLang="ko-KR" dirty="0" smtClean="0"/>
              <a:t>,</a:t>
            </a:r>
            <a:r>
              <a:rPr lang="ko-KR" altLang="en-US" dirty="0" smtClean="0"/>
              <a:t> 프로세서 시간 나눠 마치 프로세스 여러 개를 동시에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실행하는 것처럼 보이게 하는 것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213865"/>
            <a:ext cx="7399439" cy="3137089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3041830" y="5360733"/>
            <a:ext cx="0" cy="363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376645" y="5859270"/>
            <a:ext cx="4185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모든 프로세스가 동시에 공유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즉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 메모리 자원은 공유 영역에서 병렬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parallel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로 사용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TestAndSet</a:t>
            </a:r>
            <a:r>
              <a:rPr lang="en-US" altLang="ko-KR" baseline="30000" dirty="0" err="1" smtClean="0"/>
              <a:t>TAS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테스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부울</a:t>
            </a:r>
            <a:r>
              <a:rPr lang="ko-KR" altLang="en-US" dirty="0" smtClean="0"/>
              <a:t> 변수 </a:t>
            </a:r>
            <a:r>
              <a:rPr lang="en-US" altLang="ko-KR" dirty="0" smtClean="0"/>
              <a:t>lock</a:t>
            </a:r>
            <a:r>
              <a:rPr lang="ko-KR" altLang="en-US" dirty="0" smtClean="0"/>
              <a:t>을 사용한 상호배제 </a:t>
            </a:r>
          </a:p>
          <a:p>
            <a:endParaRPr lang="ko-KR" altLang="en-US" dirty="0" smtClean="0"/>
          </a:p>
        </p:txBody>
      </p:sp>
      <p:pic>
        <p:nvPicPr>
          <p:cNvPr id="6" name="그림 5" descr="예제 4-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4" y="1178749"/>
            <a:ext cx="8055895" cy="316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TestAndSet</a:t>
            </a:r>
            <a:r>
              <a:rPr lang="en-US" altLang="ko-KR" baseline="30000" dirty="0" err="1" smtClean="0"/>
              <a:t>TAS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테스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TestAndSet</a:t>
            </a:r>
            <a:r>
              <a:rPr lang="ko-KR" altLang="en-US" dirty="0" smtClean="0"/>
              <a:t> 명령어를 사용한 상호배제</a:t>
            </a:r>
          </a:p>
          <a:p>
            <a:endParaRPr lang="ko-KR" altLang="en-US" dirty="0" smtClean="0"/>
          </a:p>
        </p:txBody>
      </p:sp>
      <p:pic>
        <p:nvPicPr>
          <p:cNvPr id="6" name="그림 5" descr="예제 4-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4" y="1223755"/>
            <a:ext cx="7605845" cy="544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TestAndSet</a:t>
            </a:r>
            <a:r>
              <a:rPr lang="en-US" altLang="ko-KR" baseline="30000" dirty="0" err="1" smtClean="0"/>
              <a:t>TAS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테스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TestAndSet</a:t>
            </a:r>
            <a:r>
              <a:rPr lang="ko-KR" altLang="en-US" dirty="0" smtClean="0"/>
              <a:t> 명령어의 장점과 단점</a:t>
            </a:r>
          </a:p>
          <a:p>
            <a:endParaRPr lang="ko-KR" altLang="en-US" dirty="0" smtClean="0"/>
          </a:p>
        </p:txBody>
      </p:sp>
      <p:pic>
        <p:nvPicPr>
          <p:cNvPr id="6" name="그림 5" descr="예제 4-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39" y="1313765"/>
            <a:ext cx="8411399" cy="414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세마포</a:t>
            </a:r>
            <a:r>
              <a:rPr lang="en-US" altLang="ko-KR" baseline="30000" dirty="0" smtClean="0"/>
              <a:t>semaphore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세마포</a:t>
            </a:r>
            <a:r>
              <a:rPr lang="ko-KR" altLang="en-US" dirty="0" smtClean="0"/>
              <a:t> 개념과 동작</a:t>
            </a:r>
          </a:p>
          <a:p>
            <a:pPr lvl="1"/>
            <a:r>
              <a:rPr lang="ko-KR" altLang="en-US" dirty="0" err="1" smtClean="0"/>
              <a:t>다익스트라가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테스</a:t>
            </a:r>
            <a:r>
              <a:rPr lang="ko-KR" altLang="en-US" dirty="0" smtClean="0"/>
              <a:t> 명령어의 문제 해결을 위해 제안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상호배제 및 다양한 연산의 순서도 제공</a:t>
            </a:r>
          </a:p>
          <a:p>
            <a:pPr lvl="1"/>
            <a:r>
              <a:rPr lang="ko-KR" altLang="en-US" dirty="0" err="1" smtClean="0"/>
              <a:t>세마포</a:t>
            </a:r>
            <a:r>
              <a:rPr lang="ko-KR" altLang="en-US" dirty="0" smtClean="0"/>
              <a:t> 값은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로</a:t>
            </a:r>
            <a:r>
              <a:rPr lang="en-US" altLang="ko-KR" dirty="0" smtClean="0"/>
              <a:t>, 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</a:t>
            </a:r>
            <a:r>
              <a:rPr lang="ko-KR" altLang="en-US" dirty="0" smtClean="0"/>
              <a:t>연산과 관련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네덜란드어로 </a:t>
            </a:r>
            <a:r>
              <a:rPr lang="en-US" altLang="ko-KR" dirty="0" smtClean="0"/>
              <a:t>P</a:t>
            </a:r>
            <a:r>
              <a:rPr lang="ko-KR" altLang="en-US" dirty="0" smtClean="0"/>
              <a:t>는 검사</a:t>
            </a:r>
            <a:r>
              <a:rPr lang="en-US" altLang="ko-KR" baseline="30000" dirty="0" err="1" smtClean="0"/>
              <a:t>Proberen</a:t>
            </a:r>
            <a:r>
              <a:rPr lang="en-US" altLang="ko-KR" dirty="0" smtClean="0"/>
              <a:t>, </a:t>
            </a:r>
          </a:p>
          <a:p>
            <a:pPr lvl="1">
              <a:buNone/>
            </a:pPr>
            <a:r>
              <a:rPr lang="en-US" altLang="ko-KR" dirty="0" smtClean="0"/>
              <a:t>   V</a:t>
            </a:r>
            <a:r>
              <a:rPr lang="ko-KR" altLang="en-US" dirty="0" smtClean="0"/>
              <a:t> 증가</a:t>
            </a:r>
            <a:r>
              <a:rPr lang="en-US" altLang="ko-KR" baseline="30000" dirty="0" err="1" smtClean="0"/>
              <a:t>Verhogen</a:t>
            </a:r>
            <a:r>
              <a:rPr lang="ko-KR" altLang="en-US" dirty="0" smtClean="0"/>
              <a:t> 의미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음이 아닌 정수 플래그 변수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세마포를</a:t>
            </a:r>
            <a:r>
              <a:rPr lang="ko-KR" altLang="en-US" dirty="0" smtClean="0"/>
              <a:t> 의미하는 </a:t>
            </a:r>
            <a:r>
              <a:rPr lang="en-US" altLang="ko-KR" dirty="0" smtClean="0"/>
              <a:t>S</a:t>
            </a:r>
            <a:r>
              <a:rPr lang="ko-KR" altLang="en-US" dirty="0" smtClean="0"/>
              <a:t>는 표준 단위 연산 </a:t>
            </a:r>
            <a:r>
              <a:rPr lang="en-US" altLang="ko-KR" dirty="0" smtClean="0"/>
              <a:t>P(</a:t>
            </a:r>
            <a:r>
              <a:rPr lang="ko-KR" altLang="en-US" dirty="0" smtClean="0"/>
              <a:t>프로세스 대기하게 하는 </a:t>
            </a:r>
            <a:r>
              <a:rPr lang="en-US" altLang="ko-KR" dirty="0" smtClean="0"/>
              <a:t>wait </a:t>
            </a:r>
            <a:r>
              <a:rPr lang="ko-KR" altLang="en-US" dirty="0" smtClean="0"/>
              <a:t>동작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임계 영역에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 진입하는 연산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V(</a:t>
            </a:r>
            <a:r>
              <a:rPr lang="ko-KR" altLang="en-US" dirty="0" smtClean="0"/>
              <a:t>대기 중인 프로세스 깨우려고 신호 보내는 </a:t>
            </a:r>
            <a:r>
              <a:rPr lang="en-US" altLang="ko-KR" dirty="0" smtClean="0"/>
              <a:t>signal </a:t>
            </a:r>
            <a:r>
              <a:rPr lang="ko-KR" altLang="en-US" dirty="0" smtClean="0"/>
              <a:t>동작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임계 영역에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서 나오는 연산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로만 접근하는 정수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endParaRPr lang="ko-KR" altLang="en-US" dirty="0" smtClean="0"/>
          </a:p>
        </p:txBody>
      </p:sp>
      <p:pic>
        <p:nvPicPr>
          <p:cNvPr id="5" name="그림 4" descr="4-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6615" y="3699029"/>
            <a:ext cx="4500500" cy="293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세마포</a:t>
            </a:r>
            <a:r>
              <a:rPr lang="en-US" altLang="ko-KR" baseline="30000" dirty="0" smtClean="0"/>
              <a:t>semaphore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세마포</a:t>
            </a:r>
            <a:r>
              <a:rPr lang="ko-KR" altLang="en-US" dirty="0" smtClean="0"/>
              <a:t> 정의</a:t>
            </a:r>
          </a:p>
          <a:p>
            <a:pPr lvl="1"/>
            <a:endParaRPr lang="ko-KR" altLang="en-US" dirty="0" smtClean="0"/>
          </a:p>
        </p:txBody>
      </p:sp>
      <p:pic>
        <p:nvPicPr>
          <p:cNvPr id="6" name="그림 5" descr="예제 4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39" y="1268759"/>
            <a:ext cx="8231359" cy="346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세마포</a:t>
            </a:r>
            <a:r>
              <a:rPr lang="en-US" altLang="ko-KR" baseline="30000" dirty="0" smtClean="0"/>
              <a:t>semaphore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ko-KR" altLang="en-US" dirty="0" smtClean="0"/>
          </a:p>
        </p:txBody>
      </p:sp>
      <p:pic>
        <p:nvPicPr>
          <p:cNvPr id="6" name="그림 5" descr="예제 4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088740"/>
            <a:ext cx="7525398" cy="4410490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V="1">
            <a:off x="3806915" y="3789041"/>
            <a:ext cx="1665185" cy="315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457017" y="3650540"/>
            <a:ext cx="20403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인터럽트 없이 실행해야 함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세마포</a:t>
            </a:r>
            <a:r>
              <a:rPr lang="en-US" altLang="ko-KR" baseline="30000" dirty="0" smtClean="0"/>
              <a:t>semaphore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세마포</a:t>
            </a:r>
            <a:r>
              <a:rPr lang="ko-KR" altLang="en-US" dirty="0" smtClean="0"/>
              <a:t> 공유 자원 접근 관리</a:t>
            </a:r>
          </a:p>
          <a:p>
            <a:pPr lvl="1"/>
            <a:endParaRPr lang="ko-KR" altLang="en-US" dirty="0" smtClean="0"/>
          </a:p>
        </p:txBody>
      </p:sp>
      <p:pic>
        <p:nvPicPr>
          <p:cNvPr id="6" name="그림 5" descr="예제 4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313765"/>
            <a:ext cx="8063918" cy="373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세마포</a:t>
            </a:r>
            <a:r>
              <a:rPr lang="en-US" altLang="ko-KR" baseline="30000" dirty="0" smtClean="0"/>
              <a:t>semaphore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세마포의</a:t>
            </a:r>
            <a:r>
              <a:rPr lang="ko-KR" altLang="en-US" dirty="0" smtClean="0"/>
              <a:t> 프로세스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개의 임계 영역 문제 해결</a:t>
            </a:r>
          </a:p>
          <a:p>
            <a:pPr lvl="1"/>
            <a:endParaRPr lang="ko-KR" altLang="en-US" dirty="0" smtClean="0"/>
          </a:p>
        </p:txBody>
      </p:sp>
      <p:pic>
        <p:nvPicPr>
          <p:cNvPr id="6" name="그림 5" descr="예제 4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4" y="1223754"/>
            <a:ext cx="8455019" cy="26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세마포</a:t>
            </a:r>
            <a:r>
              <a:rPr lang="en-US" altLang="ko-KR" baseline="30000" dirty="0" smtClean="0"/>
              <a:t>semaphore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세마포</a:t>
            </a:r>
            <a:r>
              <a:rPr lang="ko-KR" altLang="en-US" dirty="0" smtClean="0"/>
              <a:t> 동기화</a:t>
            </a:r>
          </a:p>
          <a:p>
            <a:pPr lvl="1"/>
            <a:endParaRPr lang="ko-KR" altLang="en-US" dirty="0" smtClean="0"/>
          </a:p>
        </p:txBody>
      </p:sp>
      <p:pic>
        <p:nvPicPr>
          <p:cNvPr id="6" name="그림 5" descr="예제 4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358770"/>
            <a:ext cx="8455019" cy="195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세마포</a:t>
            </a:r>
            <a:r>
              <a:rPr lang="en-US" altLang="ko-KR" baseline="30000" dirty="0" smtClean="0"/>
              <a:t>semaphore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세마포의</a:t>
            </a:r>
            <a:r>
              <a:rPr lang="ko-KR" altLang="en-US" dirty="0" smtClean="0"/>
              <a:t> 종류</a:t>
            </a:r>
          </a:p>
          <a:p>
            <a:pPr lvl="1"/>
            <a:r>
              <a:rPr lang="ko-KR" altLang="en-US" dirty="0" smtClean="0"/>
              <a:t>이진 </a:t>
            </a:r>
            <a:r>
              <a:rPr lang="ko-KR" altLang="en-US" dirty="0" err="1" smtClean="0"/>
              <a:t>세마포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세마포</a:t>
            </a:r>
            <a:r>
              <a:rPr lang="ko-KR" altLang="en-US" dirty="0" smtClean="0"/>
              <a:t> </a:t>
            </a:r>
            <a:r>
              <a:rPr lang="en-US" altLang="ko-KR" dirty="0" smtClean="0"/>
              <a:t>S</a:t>
            </a:r>
            <a:r>
              <a:rPr lang="ko-KR" altLang="en-US" dirty="0" smtClean="0"/>
              <a:t>를 상호배제에 사용</a:t>
            </a:r>
            <a:r>
              <a:rPr lang="en-US" altLang="ko-KR" dirty="0" smtClean="0"/>
              <a:t>, 1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초기화</a:t>
            </a:r>
            <a:r>
              <a:rPr lang="en-US" altLang="ko-KR" dirty="0" smtClean="0"/>
              <a:t>, 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</a:t>
            </a:r>
            <a:r>
              <a:rPr lang="ko-KR" altLang="en-US" dirty="0" smtClean="0"/>
              <a:t>의 연산 교대 실행</a:t>
            </a:r>
          </a:p>
          <a:p>
            <a:pPr lvl="1"/>
            <a:endParaRPr lang="ko-KR" altLang="en-US" dirty="0" smtClean="0"/>
          </a:p>
        </p:txBody>
      </p:sp>
      <p:pic>
        <p:nvPicPr>
          <p:cNvPr id="7" name="그림 6" descr="4-2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6" y="2033845"/>
            <a:ext cx="5850649" cy="3341179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2996825" y="2213865"/>
            <a:ext cx="3600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552220" y="2483895"/>
            <a:ext cx="18787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를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로 설정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준비 큐의 프로세스 시작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401870" y="1988840"/>
            <a:ext cx="2295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검사하여 양수이면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를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0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으로 재설정 후 진행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아니면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를 준비 큐로 되돌림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102170" y="2663915"/>
            <a:ext cx="3600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 descr="4-2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5454225"/>
            <a:ext cx="5310590" cy="105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병행 프로세스의 개념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병행 프로세스 종류</a:t>
            </a:r>
          </a:p>
          <a:p>
            <a:pPr lvl="1"/>
            <a:r>
              <a:rPr lang="ko-KR" altLang="en-US" dirty="0" smtClean="0"/>
              <a:t>독립 프로세스 </a:t>
            </a:r>
          </a:p>
          <a:p>
            <a:pPr lvl="2"/>
            <a:r>
              <a:rPr lang="ko-KR" altLang="en-US" dirty="0" smtClean="0"/>
              <a:t>단일 처리 시스템에서 수행하는 병행 프로세스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프로세스에 영향 주고받지 않으면서 독립 실행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다른 프로세스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데이터와 상태 공유 않고 동작도 재현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주어진 </a:t>
            </a:r>
            <a:r>
              <a:rPr lang="ko-KR" altLang="en-US" dirty="0" err="1" smtClean="0"/>
              <a:t>초깃값에</a:t>
            </a:r>
            <a:r>
              <a:rPr lang="ko-KR" altLang="en-US" dirty="0" smtClean="0"/>
              <a:t> 따라 항상 동일한 결과 </a:t>
            </a:r>
          </a:p>
          <a:p>
            <a:pPr lvl="2"/>
            <a:r>
              <a:rPr lang="ko-KR" altLang="en-US" dirty="0" smtClean="0"/>
              <a:t>중지 후 변동 없이 다시 시작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독립 실행할 수 있는 프로세스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단일 프로그래밍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프로세서를 사용 중이던 프로세스 완료 후 다른 프로세스 실행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다중 프로그래밍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프로세스 여러 개가 프로세서 하나 공유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공유하지 않는 상태일 때 </a:t>
            </a:r>
            <a:r>
              <a:rPr lang="ko-KR" altLang="en-US" dirty="0" err="1" smtClean="0"/>
              <a:t>디스패치</a:t>
            </a:r>
            <a:r>
              <a:rPr lang="ko-KR" altLang="en-US" dirty="0" smtClean="0"/>
              <a:t> 순서 상관 없음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다중 처리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 사용하여 동시에 프로그램 여러 개를 병렬 실행</a:t>
            </a:r>
            <a:r>
              <a:rPr lang="en-US" altLang="ko-KR" dirty="0" smtClean="0"/>
              <a:t>. </a:t>
            </a:r>
          </a:p>
          <a:p>
            <a:pPr lvl="3">
              <a:buNone/>
            </a:pPr>
            <a:r>
              <a:rPr lang="en-US" altLang="ko-KR" dirty="0" smtClean="0"/>
              <a:t>                  </a:t>
            </a:r>
            <a:r>
              <a:rPr lang="ko-KR" altLang="en-US" dirty="0" smtClean="0"/>
              <a:t>프로세스는 한 번에 프로세서 하나에서 실행하지만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동일한 시스템에서는 서로 다른 시간에 서로 다른</a:t>
            </a:r>
            <a:endParaRPr lang="en-US" altLang="ko-KR" dirty="0" smtClean="0"/>
          </a:p>
          <a:p>
            <a:pPr lvl="3">
              <a:buNone/>
            </a:pPr>
            <a:r>
              <a:rPr lang="en-US" altLang="ko-KR" dirty="0" smtClean="0"/>
              <a:t>                 </a:t>
            </a:r>
            <a:r>
              <a:rPr lang="ko-KR" altLang="en-US" dirty="0" smtClean="0"/>
              <a:t> 프로세서에서 실행 가능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세마포</a:t>
            </a:r>
            <a:r>
              <a:rPr lang="en-US" altLang="ko-KR" baseline="30000" dirty="0" smtClean="0"/>
              <a:t>semaphore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계수 </a:t>
            </a:r>
            <a:r>
              <a:rPr lang="ko-KR" altLang="en-US" dirty="0" err="1" smtClean="0"/>
              <a:t>세마포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유한한 자원에 접근 제어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번 획득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해제할 수 있도록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 자원의 사용 허가 값으로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 가능한 자원 수로 초기화하므로</a:t>
            </a:r>
            <a:r>
              <a:rPr lang="en-US" altLang="ko-KR" dirty="0" smtClean="0"/>
              <a:t>, count</a:t>
            </a:r>
            <a:r>
              <a:rPr lang="ko-KR" altLang="en-US" dirty="0" smtClean="0"/>
              <a:t>를 초기의 </a:t>
            </a:r>
            <a:r>
              <a:rPr lang="ko-KR" altLang="en-US" dirty="0" err="1" smtClean="0"/>
              <a:t>세마포</a:t>
            </a:r>
            <a:r>
              <a:rPr lang="ko-KR" altLang="en-US" dirty="0" smtClean="0"/>
              <a:t> 수로 초기화 </a:t>
            </a:r>
          </a:p>
          <a:p>
            <a:pPr lvl="1"/>
            <a:endParaRPr lang="ko-KR" altLang="en-US" dirty="0" smtClean="0"/>
          </a:p>
        </p:txBody>
      </p:sp>
      <p:pic>
        <p:nvPicPr>
          <p:cNvPr id="7" name="그림 6" descr="4-2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7" y="2098023"/>
            <a:ext cx="5310588" cy="291625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2816805" y="2213865"/>
            <a:ext cx="3600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221850" y="1988840"/>
            <a:ext cx="2880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각 프로세스가 자원 사용하려면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연산 수행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S(count)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감소시킨다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(S--) 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652120" y="2663915"/>
            <a:ext cx="3600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 descr="4-2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595" y="5004175"/>
            <a:ext cx="6615736" cy="171019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102170" y="2438890"/>
            <a:ext cx="25917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로세스가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자원 해제할 때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V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연산 수행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S(count)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증가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(S++) </a:t>
            </a: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세마포</a:t>
            </a:r>
            <a:r>
              <a:rPr lang="en-US" altLang="ko-KR" baseline="30000" dirty="0" smtClean="0"/>
              <a:t>semaphore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세마포의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세마포의</a:t>
            </a:r>
            <a:r>
              <a:rPr lang="ko-KR" altLang="en-US" dirty="0" smtClean="0"/>
              <a:t> 구조 </a:t>
            </a:r>
          </a:p>
        </p:txBody>
      </p:sp>
      <p:pic>
        <p:nvPicPr>
          <p:cNvPr id="14" name="그림 13" descr="예제 4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1" y="1673805"/>
            <a:ext cx="8280920" cy="2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세마포</a:t>
            </a:r>
            <a:r>
              <a:rPr lang="en-US" altLang="ko-KR" baseline="30000" dirty="0" smtClean="0"/>
              <a:t>semaphore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세마포의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wait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signal </a:t>
            </a:r>
            <a:r>
              <a:rPr lang="ko-KR" altLang="en-US" dirty="0" smtClean="0"/>
              <a:t>연산</a:t>
            </a:r>
            <a:endParaRPr lang="en-US" altLang="ko-KR" dirty="0" smtClean="0"/>
          </a:p>
        </p:txBody>
      </p:sp>
      <p:pic>
        <p:nvPicPr>
          <p:cNvPr id="14" name="그림 13" descr="예제 4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79" y="1223755"/>
            <a:ext cx="7245805" cy="536504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581890" y="3474005"/>
            <a:ext cx="5400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와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V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연산은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세마포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수정하는 데 사용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중단과 실행 동기화 구현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block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연산은 호출하는 프로세스를 중단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wakeup(P)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연산은 중단된 프로세스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를 다 시 실행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wait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연산을 처음 수행하는 프로세스는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초깃값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S=1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을 감소시켜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0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 됨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그러 면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if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조건은 거짓이 되어 임계 영역을 수행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이후 다른 프로세스가 계속 임계 영역에 진입 하려고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연산 수행할 때마다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세마포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값 감소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바쁜 대기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세마포에서는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절대 음수일 수 없지만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여기에 구현된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세마포는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음수 값이 될 수 있다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세마포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값이 음수이면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의 실제 값은 세마포에서 기다리는 프로세스 수를 나타내는데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이는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wait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연산에서 감산과 검사 순서를 맞바꾸면서 나타남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01870" y="5949280"/>
            <a:ext cx="540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프로세스 준비 큐는 각 프로세스 제어 블록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PCB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의 링크 필드 정보 이용 쉽게 구현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각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세마포는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정수 값과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PCB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등 열 포인터 포함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준비 큐에서 프로세스 추가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·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제거하는 가장 간단한 방법은 선입선출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FIFO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큐 사용 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세마포</a:t>
            </a:r>
            <a:r>
              <a:rPr lang="en-US" altLang="ko-KR" baseline="30000" dirty="0" smtClean="0"/>
              <a:t>semaphore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두 프로세스가 동시에 동일한 </a:t>
            </a:r>
            <a:r>
              <a:rPr lang="ko-KR" altLang="en-US" dirty="0" err="1" smtClean="0"/>
              <a:t>세마포에서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wait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signal </a:t>
            </a:r>
            <a:r>
              <a:rPr lang="ko-KR" altLang="en-US" dirty="0" smtClean="0"/>
              <a:t>연산할 수 없도록 해야 하는 문제 해결 방법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단일 프로세서에서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wait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signal </a:t>
            </a:r>
            <a:r>
              <a:rPr lang="ko-KR" altLang="en-US" dirty="0" smtClean="0"/>
              <a:t>연산 수행 중 인터럽트 금지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인터럽트 금지하면 중간에 다른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프로세서의 명령어 실행이 끼어들지 않으므로 단일 프로세서 환경으로 활용 가능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다중 프로세서에서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인터럽트 금지할 수 없어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프로세스의 명령어가 임의의 방법으로 끼어들 수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 모든 프로세서에서 인터럽트 비활성화 곤란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이는 심각한 성능 저하로 이어질 수 있음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하드웨어가 임계 영역 문제에 특별한 명령 제공 않으면 이를 소프트웨어적으로 해결해야 함</a:t>
            </a:r>
            <a:r>
              <a:rPr lang="en-US" altLang="ko-KR" dirty="0" smtClean="0"/>
              <a:t>, wait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signal </a:t>
            </a:r>
            <a:r>
              <a:rPr lang="ko-KR" altLang="en-US" dirty="0" smtClean="0"/>
              <a:t>연산으로는 바쁜 대기를 완전히 제거 할 수 없음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따라서 응용 프로그램의 진입 영역에서 임계 영역까지 바쁜 대기 제거 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결국 바쁜 대기의 시기를 이동해야 하는 것</a:t>
            </a:r>
            <a:r>
              <a:rPr lang="en-US" altLang="ko-KR" dirty="0" smtClean="0"/>
              <a:t>. wait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signal </a:t>
            </a:r>
            <a:r>
              <a:rPr lang="ko-KR" altLang="en-US" dirty="0" smtClean="0"/>
              <a:t>연산이 임계 영역의 바쁜 대기 제한할 수 있으므로 임계 영역은 항상 비어 있고 바쁜 대기가 거의 일어나지 않는 것처럼 보임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바쁜 대기는 아주 짧은 기간 동안만 일어나지만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응용 프로그램에서는 임계 영역 이 아주 길거나 항상 점유되어 있는 상황이 발생할 수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이때는 바쁜 대기가 매우 비효율적임</a:t>
            </a:r>
            <a:r>
              <a:rPr lang="en-US" altLang="ko-KR" dirty="0" smtClean="0"/>
              <a:t> </a:t>
            </a:r>
          </a:p>
          <a:p>
            <a:endParaRPr lang="ko-KR" altLang="en-US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모니터</a:t>
            </a:r>
            <a:r>
              <a:rPr lang="en-US" altLang="ko-KR" baseline="30000" dirty="0" smtClean="0"/>
              <a:t>monitor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모니터의 개념과 구조 </a:t>
            </a:r>
          </a:p>
          <a:p>
            <a:pPr lvl="1"/>
            <a:r>
              <a:rPr lang="ko-KR" altLang="en-US" dirty="0" err="1" smtClean="0"/>
              <a:t>세마포의</a:t>
            </a:r>
            <a:r>
              <a:rPr lang="ko-KR" altLang="en-US" dirty="0" smtClean="0"/>
              <a:t> 오용으로 여러 가지 오류가 쉽게 발생하면 프로그램 작성 곤란</a:t>
            </a:r>
            <a:r>
              <a:rPr lang="en-US" altLang="ko-KR" dirty="0" smtClean="0"/>
              <a:t>. </a:t>
            </a:r>
          </a:p>
          <a:p>
            <a:pPr lvl="1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이런 단점 극복 위해 등장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핸슨</a:t>
            </a:r>
            <a:r>
              <a:rPr lang="en-US" altLang="ko-KR" baseline="30000" dirty="0" smtClean="0"/>
              <a:t>Hansen</a:t>
            </a:r>
            <a:r>
              <a:rPr lang="ko-KR" altLang="en-US" dirty="0" smtClean="0"/>
              <a:t> 제안</a:t>
            </a:r>
            <a:r>
              <a:rPr lang="en-US" altLang="ko-KR" dirty="0" smtClean="0"/>
              <a:t>,</a:t>
            </a:r>
            <a:r>
              <a:rPr lang="ko-KR" altLang="en-US" dirty="0" smtClean="0"/>
              <a:t> 호</a:t>
            </a:r>
            <a:r>
              <a:rPr lang="en-US" altLang="ko-KR" baseline="30000" dirty="0" smtClean="0"/>
              <a:t>Hoare</a:t>
            </a:r>
            <a:r>
              <a:rPr lang="ko-KR" altLang="en-US" dirty="0" smtClean="0"/>
              <a:t> 수정한 공유 자원과 이것의 임계 영역 관리 소프트웨어 구성체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사이에서 통신하려고 동기화하고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자원에 배타적으로 접근할 수 있도록 프로세스가 사용하는 병행 프로그래밍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모니터의 구조</a:t>
            </a:r>
            <a:r>
              <a:rPr lang="en-US" altLang="ko-KR" dirty="0" smtClean="0"/>
              <a:t> </a:t>
            </a:r>
          </a:p>
          <a:p>
            <a:pPr>
              <a:buNone/>
            </a:pPr>
            <a:endParaRPr lang="en-US" altLang="ko-KR" dirty="0" smtClean="0"/>
          </a:p>
          <a:p>
            <a:endParaRPr lang="ko-KR" altLang="en-US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4-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3248980"/>
            <a:ext cx="7946160" cy="3150351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4662010" y="3699030"/>
            <a:ext cx="0" cy="810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211960" y="3383995"/>
            <a:ext cx="19802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모니터 생성 할 때만 사용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777245" y="5814265"/>
            <a:ext cx="9451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상호배제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모니터</a:t>
            </a:r>
            <a:r>
              <a:rPr lang="en-US" altLang="ko-KR" baseline="30000" dirty="0" smtClean="0"/>
              <a:t>monitor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모니터의 구조 </a:t>
            </a:r>
          </a:p>
          <a:p>
            <a:pPr>
              <a:buNone/>
            </a:pPr>
            <a:endParaRPr lang="en-US" altLang="ko-KR" dirty="0" smtClean="0"/>
          </a:p>
          <a:p>
            <a:endParaRPr lang="ko-KR" altLang="en-US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4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223755"/>
            <a:ext cx="6885765" cy="535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모니터</a:t>
            </a:r>
            <a:r>
              <a:rPr lang="en-US" altLang="ko-KR" baseline="30000" dirty="0" smtClean="0"/>
              <a:t>monitor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조건 변수가 있는 모니터의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모니터는 여러 측면에서 임계 영역과 </a:t>
            </a:r>
            <a:r>
              <a:rPr lang="ko-KR" altLang="en-US" dirty="0" err="1" smtClean="0"/>
              <a:t>비슷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 실행 동안 상호배제와 동기화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강력함 떨어져 동기화 방법 추가 정의해야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모니터 외부에 있는 프로세스가 모니터에 있는 프로세스 수행할 때까지 외부에서 기다려야 할 때는 특정 조건에 따라 실행 재개 결정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모니터는 조건 변수와 프로세스를 대기할 수 있는 상황 연관 시킴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 이상의 모니터 조건 변수 정의하여 모니터 안에서 작업 동기화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endParaRPr lang="ko-KR" altLang="en-US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4-30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3203975"/>
            <a:ext cx="7722350" cy="6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모니터</a:t>
            </a:r>
            <a:r>
              <a:rPr lang="en-US" altLang="ko-KR" baseline="30000" dirty="0" smtClean="0"/>
              <a:t>monitor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조건 변수가 있는 모니터의 구조의 예</a:t>
            </a:r>
            <a:endParaRPr lang="en-US" altLang="ko-KR" dirty="0" smtClean="0"/>
          </a:p>
          <a:p>
            <a:endParaRPr lang="ko-KR" altLang="en-US" dirty="0" smtClean="0"/>
          </a:p>
          <a:p>
            <a:pPr lvl="1"/>
            <a:endParaRPr lang="en-US" altLang="ko-KR" dirty="0" smtClean="0"/>
          </a:p>
        </p:txBody>
      </p:sp>
      <p:pic>
        <p:nvPicPr>
          <p:cNvPr id="6" name="그림 5" descr="4-3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268760"/>
            <a:ext cx="8010890" cy="482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모니터</a:t>
            </a:r>
            <a:r>
              <a:rPr lang="en-US" altLang="ko-KR" baseline="30000" dirty="0" smtClean="0"/>
              <a:t>monitor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모니터와 </a:t>
            </a:r>
            <a:r>
              <a:rPr lang="ko-KR" altLang="en-US" dirty="0" err="1" smtClean="0"/>
              <a:t>세마포</a:t>
            </a:r>
            <a:r>
              <a:rPr lang="ko-KR" altLang="en-US" dirty="0" smtClean="0"/>
              <a:t> 비교</a:t>
            </a:r>
          </a:p>
          <a:p>
            <a:pPr lvl="1"/>
            <a:r>
              <a:rPr lang="ko-KR" altLang="en-US" dirty="0" smtClean="0"/>
              <a:t>모니터의 조건 변수에서 </a:t>
            </a:r>
            <a:r>
              <a:rPr lang="en-US" altLang="ko-KR" dirty="0" err="1" smtClean="0"/>
              <a:t>x.wait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x.signal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연산은 계수 </a:t>
            </a:r>
            <a:r>
              <a:rPr lang="ko-KR" altLang="en-US" dirty="0" err="1" smtClean="0"/>
              <a:t>세마포에서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 </a:t>
            </a:r>
            <a:r>
              <a:rPr lang="ko-KR" altLang="en-US" dirty="0" smtClean="0"/>
              <a:t>연산과 </a:t>
            </a:r>
            <a:r>
              <a:rPr lang="ko-KR" altLang="en-US" dirty="0" err="1" smtClean="0"/>
              <a:t>비슷</a:t>
            </a:r>
            <a:r>
              <a:rPr lang="en-US" altLang="ko-KR" dirty="0" smtClean="0"/>
              <a:t>. signal </a:t>
            </a:r>
            <a:r>
              <a:rPr lang="ko-KR" altLang="en-US" dirty="0" smtClean="0"/>
              <a:t>연산이 다른 프로세스의 차단을 해제하는 동안 </a:t>
            </a:r>
            <a:r>
              <a:rPr lang="en-US" altLang="ko-KR" dirty="0" smtClean="0"/>
              <a:t>wait </a:t>
            </a:r>
            <a:r>
              <a:rPr lang="ko-KR" altLang="en-US" dirty="0" smtClean="0"/>
              <a:t>연산이 프로세스의 실행을 차단할 수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이는 약간 차이가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프로세스가 </a:t>
            </a:r>
            <a:r>
              <a:rPr lang="en-US" altLang="ko-KR" dirty="0" smtClean="0"/>
              <a:t>P </a:t>
            </a:r>
            <a:r>
              <a:rPr lang="ko-KR" altLang="en-US" dirty="0" smtClean="0"/>
              <a:t>연산을 실행하면 계수 </a:t>
            </a:r>
            <a:r>
              <a:rPr lang="ko-KR" altLang="en-US" dirty="0" err="1" smtClean="0"/>
              <a:t>세마포가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보다 클 수 있어 해당 프로세스를 반드시 차단하지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반면 </a:t>
            </a:r>
            <a:r>
              <a:rPr lang="en-US" altLang="ko-KR" dirty="0" smtClean="0"/>
              <a:t>wait </a:t>
            </a:r>
            <a:r>
              <a:rPr lang="ko-KR" altLang="en-US" dirty="0" smtClean="0"/>
              <a:t>연산 실행하면 항상 프로세스 차단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세마포의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V </a:t>
            </a:r>
            <a:r>
              <a:rPr lang="ko-KR" altLang="en-US" dirty="0" smtClean="0"/>
              <a:t>연산 호출하면 일단 </a:t>
            </a:r>
            <a:r>
              <a:rPr lang="en-US" altLang="ko-KR" dirty="0" smtClean="0"/>
              <a:t>(</a:t>
            </a:r>
            <a:r>
              <a:rPr lang="ko-KR" altLang="en-US" dirty="0" smtClean="0"/>
              <a:t>무조건</a:t>
            </a:r>
            <a:r>
              <a:rPr lang="en-US" altLang="ko-KR" dirty="0" smtClean="0"/>
              <a:t>) counter</a:t>
            </a:r>
            <a:r>
              <a:rPr lang="ko-KR" altLang="en-US" dirty="0" smtClean="0"/>
              <a:t> 증가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대기 작업 유무 확인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대기 작업이 있으면 큐에서 대기 작업 꺼내고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작업 실행</a:t>
            </a:r>
            <a:r>
              <a:rPr lang="en-US" altLang="ko-KR" dirty="0" smtClean="0"/>
              <a:t>([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4-13] 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). </a:t>
            </a:r>
          </a:p>
          <a:p>
            <a:pPr lvl="1"/>
            <a:r>
              <a:rPr lang="ko-KR" altLang="en-US" dirty="0" smtClean="0"/>
              <a:t>반면 모니터는 </a:t>
            </a:r>
            <a:r>
              <a:rPr lang="en-US" altLang="ko-KR" dirty="0" smtClean="0"/>
              <a:t>signal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세마포의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V </a:t>
            </a:r>
            <a:r>
              <a:rPr lang="ko-KR" altLang="en-US" dirty="0" smtClean="0"/>
              <a:t>연산에 대응</a:t>
            </a:r>
            <a:r>
              <a:rPr lang="en-US" altLang="ko-KR" dirty="0" smtClean="0"/>
              <a:t>)</a:t>
            </a:r>
            <a:r>
              <a:rPr lang="ko-KR" altLang="en-US" dirty="0" smtClean="0"/>
              <a:t> 수행 시 대기 중인 작업 없으면 </a:t>
            </a:r>
            <a:r>
              <a:rPr lang="en-US" altLang="ko-KR" dirty="0" smtClean="0"/>
              <a:t>signal </a:t>
            </a:r>
            <a:r>
              <a:rPr lang="ko-KR" altLang="en-US" dirty="0" smtClean="0"/>
              <a:t>호출은 아무런 효과 발생 않음</a:t>
            </a:r>
            <a:r>
              <a:rPr lang="en-US" altLang="ko-KR" dirty="0" smtClean="0"/>
              <a:t>([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4-16] 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).  </a:t>
            </a:r>
          </a:p>
          <a:p>
            <a:pPr lvl="1"/>
            <a:r>
              <a:rPr lang="ko-KR" altLang="en-US" dirty="0" err="1" smtClean="0"/>
              <a:t>세마포는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V </a:t>
            </a:r>
            <a:r>
              <a:rPr lang="ko-KR" altLang="en-US" dirty="0" smtClean="0"/>
              <a:t>연산으로 사용자가 지연 없이 실행 재개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반면 모니터는 </a:t>
            </a:r>
            <a:r>
              <a:rPr lang="en-US" altLang="ko-KR" dirty="0" smtClean="0"/>
              <a:t>signal </a:t>
            </a:r>
            <a:r>
              <a:rPr lang="ko-KR" altLang="en-US" dirty="0" smtClean="0"/>
              <a:t>연산으로 모니터 잠금 해제할 때만 다시 시작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병렬 프로그래밍에서는 </a:t>
            </a:r>
            <a:r>
              <a:rPr lang="ko-KR" altLang="en-US" dirty="0" err="1" smtClean="0"/>
              <a:t>세마포보다</a:t>
            </a:r>
            <a:r>
              <a:rPr lang="ko-KR" altLang="en-US" dirty="0" smtClean="0"/>
              <a:t> 모니터가 더 오류가 적고 쉽게 작성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모니터의 주된 단점은 프로그래밍 언어의 일부로 구현하고 컴파일러가 그 코드 생성해야 한다는 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컴파일러가 병행 프로세스에서 임계 영역에 접근 제어할 수 있는 운영 체제를 이해해야 한다는 부담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 </a:t>
            </a:r>
            <a:r>
              <a:rPr lang="ko-KR" altLang="en-US" dirty="0" err="1" smtClean="0"/>
              <a:t>병행성</a:t>
            </a:r>
            <a:r>
              <a:rPr lang="ko-KR" altLang="en-US" dirty="0" smtClean="0"/>
              <a:t> 지원하는 자바</a:t>
            </a:r>
            <a:r>
              <a:rPr lang="en-US" altLang="ko-KR" baseline="30000" dirty="0" smtClean="0"/>
              <a:t>Java</a:t>
            </a:r>
            <a:r>
              <a:rPr lang="en-US" altLang="ko-KR" dirty="0" smtClean="0"/>
              <a:t>, C#, </a:t>
            </a:r>
            <a:r>
              <a:rPr lang="ko-KR" altLang="en-US" dirty="0" err="1" smtClean="0"/>
              <a:t>비주얼</a:t>
            </a:r>
            <a:r>
              <a:rPr lang="ko-KR" altLang="en-US" dirty="0" smtClean="0"/>
              <a:t> 베이직</a:t>
            </a:r>
            <a:r>
              <a:rPr lang="en-US" altLang="ko-KR" baseline="30000" dirty="0" smtClean="0"/>
              <a:t>Visual Basic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에이다</a:t>
            </a:r>
            <a:r>
              <a:rPr lang="en-US" altLang="ko-KR" baseline="30000" dirty="0" err="1" smtClean="0"/>
              <a:t>Ada</a:t>
            </a:r>
            <a:r>
              <a:rPr lang="en-US" altLang="ko-KR" sz="800" dirty="0" smtClean="0"/>
              <a:t> </a:t>
            </a:r>
            <a:r>
              <a:rPr lang="ko-KR" altLang="en-US" dirty="0" smtClean="0"/>
              <a:t>등 언어만 모니터 지원</a:t>
            </a:r>
            <a:endParaRPr lang="en-US" altLang="ko-KR" dirty="0" smtClean="0"/>
          </a:p>
          <a:p>
            <a:endParaRPr lang="ko-KR" altLang="en-US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모니터</a:t>
            </a:r>
            <a:r>
              <a:rPr lang="en-US" altLang="ko-KR" baseline="30000" dirty="0" smtClean="0"/>
              <a:t>monitor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모니터의 구현</a:t>
            </a:r>
          </a:p>
          <a:p>
            <a:pPr lvl="1"/>
            <a:r>
              <a:rPr lang="ko-KR" altLang="en-US" dirty="0" err="1" smtClean="0"/>
              <a:t>세마포</a:t>
            </a:r>
            <a:r>
              <a:rPr lang="ko-KR" altLang="en-US" dirty="0" smtClean="0"/>
              <a:t> 이용 모니터 구현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모니터 진입의 상호배제 실현하려고 각 모니터마다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초기화된 </a:t>
            </a:r>
            <a:r>
              <a:rPr lang="ko-KR" altLang="en-US" dirty="0" err="1" smtClean="0"/>
              <a:t>세마포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mutex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프로세스는 모니터에 진입하기 전에 </a:t>
            </a:r>
            <a:r>
              <a:rPr lang="en-US" altLang="ko-KR" dirty="0" smtClean="0"/>
              <a:t>P(</a:t>
            </a:r>
            <a:r>
              <a:rPr lang="en-US" altLang="ko-KR" dirty="0" err="1" smtClean="0"/>
              <a:t>mutex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모니터 떠날 때 </a:t>
            </a:r>
            <a:r>
              <a:rPr lang="en-US" altLang="ko-KR" dirty="0" smtClean="0"/>
              <a:t>V(</a:t>
            </a:r>
            <a:r>
              <a:rPr lang="en-US" altLang="ko-KR" dirty="0" err="1" smtClean="0"/>
              <a:t>mutex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연산 실행</a:t>
            </a:r>
          </a:p>
          <a:p>
            <a:pPr lvl="2"/>
            <a:r>
              <a:rPr lang="en-US" altLang="ko-KR" dirty="0" smtClean="0"/>
              <a:t>signal</a:t>
            </a:r>
            <a:r>
              <a:rPr lang="ko-KR" altLang="en-US" dirty="0" smtClean="0"/>
              <a:t>을 보내는 프로세스는 재개된 프로세스가 떠나거나 대기할 때까지 대기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초깃값이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 세마포 </a:t>
            </a:r>
            <a:r>
              <a:rPr lang="en-US" altLang="ko-KR" dirty="0" smtClean="0"/>
              <a:t>next</a:t>
            </a:r>
            <a:r>
              <a:rPr lang="ko-KR" altLang="en-US" dirty="0" smtClean="0"/>
              <a:t> 추가 도입</a:t>
            </a:r>
            <a:r>
              <a:rPr lang="en-US" altLang="ko-KR" dirty="0" smtClean="0"/>
              <a:t>, next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signal</a:t>
            </a:r>
            <a:r>
              <a:rPr lang="ko-KR" altLang="en-US" dirty="0" smtClean="0"/>
              <a:t> 보내는 프로세스는 자기 자신 연기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초깃값이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 정수형 변수 </a:t>
            </a:r>
            <a:r>
              <a:rPr lang="en-US" altLang="ko-KR" dirty="0" err="1" smtClean="0"/>
              <a:t>next_count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next</a:t>
            </a:r>
            <a:r>
              <a:rPr lang="ko-KR" altLang="en-US" dirty="0" smtClean="0"/>
              <a:t>에서 중단된 프로 세스 수 계산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외부 프로시저 </a:t>
            </a:r>
            <a:r>
              <a:rPr lang="en-US" altLang="ko-KR" dirty="0" smtClean="0"/>
              <a:t>F</a:t>
            </a:r>
            <a:r>
              <a:rPr lang="ko-KR" altLang="en-US" dirty="0" smtClean="0"/>
              <a:t>는 다음 루틴으로 치환하여 모니터 안에서 상호배제 보장</a:t>
            </a:r>
            <a:endParaRPr lang="en-US" altLang="ko-KR" dirty="0" smtClean="0"/>
          </a:p>
          <a:p>
            <a:endParaRPr lang="ko-KR" altLang="en-US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예제 4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3789040"/>
            <a:ext cx="7290810" cy="28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병행 프로세스의 개념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협력 프로세스 </a:t>
            </a:r>
          </a:p>
          <a:p>
            <a:pPr lvl="2"/>
            <a:r>
              <a:rPr lang="ko-KR" altLang="en-US" dirty="0" smtClean="0"/>
              <a:t>다른 프로세스와 상호작용하며 특정 기능 수행하는 비동기적 프로세스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제한된 컴퓨터 자원의 효율성 증대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계산 속도 향상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모듈적 구성 강화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개별 사용자의 여러 작업 동시에 수행 편의성 제공에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간단한 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두 프로세스의 동일한 파일 사용 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 하나가 파일에서 읽기 수행 동안 다른 프로세스가 해당 파일에 </a:t>
            </a:r>
            <a:r>
              <a:rPr lang="ko-KR" altLang="en-US" dirty="0" err="1" smtClean="0"/>
              <a:t>쓰기하면</a:t>
            </a:r>
            <a:r>
              <a:rPr lang="ko-KR" altLang="en-US" dirty="0" smtClean="0"/>
              <a:t> 서로 영향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병행 프로세스들이 입출력장치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클록</a:t>
            </a:r>
            <a:r>
              <a:rPr lang="ko-KR" altLang="en-US" dirty="0" smtClean="0"/>
              <a:t> 등 자원을 서로 사용 시 충돌 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충돌을 피하기 위한 프로세스의 상호작용 형태</a:t>
            </a:r>
            <a:endParaRPr lang="en-US" altLang="ko-KR" dirty="0" smtClean="0"/>
          </a:p>
          <a:p>
            <a:pPr lvl="3">
              <a:buNone/>
            </a:pPr>
            <a:r>
              <a:rPr lang="ko-KR" altLang="en-US" dirty="0" smtClean="0">
                <a:solidFill>
                  <a:srgbClr val="C00000"/>
                </a:solidFill>
              </a:rPr>
              <a:t>❶</a:t>
            </a:r>
            <a:r>
              <a:rPr lang="ko-KR" altLang="en-US" dirty="0" smtClean="0"/>
              <a:t> 프로세스는 서로 인식하지 못하는 경쟁 관계 유지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다중 프로그래밍 환경이 대표적인 예로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운영체제가 자원 경쟁 고려하여 동일한 디스크나 프린터로 접근 조절</a:t>
            </a:r>
            <a:endParaRPr lang="en-US" altLang="ko-KR" dirty="0" smtClean="0"/>
          </a:p>
          <a:p>
            <a:pPr lvl="3">
              <a:buNone/>
            </a:pPr>
            <a:r>
              <a:rPr lang="ko-KR" altLang="en-US" dirty="0" smtClean="0">
                <a:solidFill>
                  <a:srgbClr val="C00000"/>
                </a:solidFill>
              </a:rPr>
              <a:t>❷</a:t>
            </a:r>
            <a:r>
              <a:rPr lang="ko-KR" altLang="en-US" dirty="0" smtClean="0"/>
              <a:t> 프로세스는 입출력 버스를 비롯한 개체를 공유하는 단계에서 간접적으로 서로 관계 인식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다른 프로세스에서 얻은 정보에 의존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프로세스의 타이밍에 영향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프로세스들은 개체 공유에 따른 협력 필요</a:t>
            </a:r>
          </a:p>
          <a:p>
            <a:pPr lvl="2">
              <a:buNone/>
            </a:pPr>
            <a:r>
              <a:rPr lang="ko-KR" altLang="en-US" dirty="0" smtClean="0"/>
              <a:t>   </a:t>
            </a:r>
            <a:r>
              <a:rPr lang="ko-KR" altLang="en-US" sz="1200" dirty="0" smtClean="0">
                <a:solidFill>
                  <a:srgbClr val="C00000"/>
                </a:solidFill>
              </a:rPr>
              <a:t>❸</a:t>
            </a:r>
            <a:r>
              <a:rPr lang="ko-KR" altLang="en-US" sz="1200" dirty="0" smtClean="0"/>
              <a:t> 프로세스에는 서로 인식하고 프로세스끼리 통신할 수 있는 기본 함수 있음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프로세스가 서로 협력 관계에 있으면     </a:t>
            </a:r>
            <a:endParaRPr lang="en-US" altLang="ko-KR" sz="1200" dirty="0" smtClean="0"/>
          </a:p>
          <a:p>
            <a:pPr lvl="2">
              <a:buNone/>
            </a:pPr>
            <a:r>
              <a:rPr lang="en-US" altLang="ko-KR" sz="1200" dirty="0" smtClean="0"/>
              <a:t>       </a:t>
            </a:r>
            <a:r>
              <a:rPr lang="ko-KR" altLang="en-US" sz="1200" dirty="0" smtClean="0"/>
              <a:t>직접 통신 가능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병행해서 함께 동작 가능</a:t>
            </a:r>
            <a:endParaRPr lang="en-US" altLang="ko-KR" sz="1200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모니터</a:t>
            </a:r>
            <a:r>
              <a:rPr lang="en-US" altLang="ko-KR" baseline="30000" dirty="0" smtClean="0"/>
              <a:t>monitor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조건 변수 구현</a:t>
            </a:r>
          </a:p>
        </p:txBody>
      </p:sp>
      <p:pic>
        <p:nvPicPr>
          <p:cNvPr id="6" name="그림 5" descr="예제 4-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223755"/>
            <a:ext cx="8190910" cy="336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모니터</a:t>
            </a:r>
            <a:r>
              <a:rPr lang="en-US" altLang="ko-KR" baseline="30000" dirty="0" smtClean="0"/>
              <a:t>monitor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모니터 안에서 프로세스 다시 시작하는 순서</a:t>
            </a:r>
          </a:p>
          <a:p>
            <a:pPr lvl="2"/>
            <a:r>
              <a:rPr lang="ko-KR" altLang="en-US" dirty="0" smtClean="0"/>
              <a:t>단순한 해결 방법 중 하나는 선입선출을 이용하여 가장 오래 대기하는 프로세스를 먼저 재개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이런 단순한 방법 적용하기 힘들 때 아래와 같은 형식의 조건 대기 구조 사용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조건 </a:t>
            </a:r>
            <a:r>
              <a:rPr lang="en-US" altLang="ko-KR" dirty="0" smtClean="0"/>
              <a:t>c</a:t>
            </a:r>
            <a:r>
              <a:rPr lang="ko-KR" altLang="en-US" dirty="0" smtClean="0"/>
              <a:t> 만족할 때까지 모니터를 호출한 프로세스의 수행 </a:t>
            </a:r>
            <a:r>
              <a:rPr lang="ko-KR" altLang="en-US" dirty="0" err="1" smtClean="0"/>
              <a:t>일시정지하므로</a:t>
            </a:r>
            <a:r>
              <a:rPr lang="ko-KR" altLang="en-US" dirty="0" smtClean="0"/>
              <a:t> 모니터를 다른 프로세스들이 사용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여기서 </a:t>
            </a:r>
            <a:r>
              <a:rPr lang="en-US" altLang="ko-KR" dirty="0" smtClean="0"/>
              <a:t>c</a:t>
            </a:r>
            <a:r>
              <a:rPr lang="ko-KR" altLang="en-US" dirty="0" smtClean="0"/>
              <a:t>는 정수식으로 </a:t>
            </a:r>
            <a:r>
              <a:rPr lang="en-US" altLang="ko-KR" dirty="0" smtClean="0"/>
              <a:t>wait </a:t>
            </a:r>
            <a:r>
              <a:rPr lang="ko-KR" altLang="en-US" dirty="0" smtClean="0"/>
              <a:t>연산 실행할 때 평가</a:t>
            </a:r>
            <a:r>
              <a:rPr lang="en-US" altLang="ko-KR" dirty="0" smtClean="0"/>
              <a:t>. c </a:t>
            </a:r>
            <a:r>
              <a:rPr lang="ko-KR" altLang="en-US" dirty="0" smtClean="0"/>
              <a:t>값은 우선순위 번호로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중단된 프로세스의 이름과 함께 기억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x.signal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 실행할 때는 </a:t>
            </a:r>
            <a:r>
              <a:rPr lang="en-US" altLang="ko-KR" dirty="0" smtClean="0"/>
              <a:t>c </a:t>
            </a:r>
            <a:r>
              <a:rPr lang="ko-KR" altLang="en-US" dirty="0" smtClean="0"/>
              <a:t>값이 가장 작은 우선순위를 가진 프로세스를 다음으로 재실행</a:t>
            </a:r>
          </a:p>
          <a:p>
            <a:pPr lvl="2"/>
            <a:r>
              <a:rPr lang="ko-KR" altLang="en-US" dirty="0" smtClean="0"/>
              <a:t>이 방법은 경쟁하는 프로세스 사이에서 배타적 접근 고정시켜 프로세스를 허용하는 데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단일 자원 할당을 제어 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pic>
        <p:nvPicPr>
          <p:cNvPr id="5" name="그림 4" descr="4-31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853825"/>
            <a:ext cx="7992380" cy="67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모니터</a:t>
            </a:r>
            <a:r>
              <a:rPr lang="en-US" altLang="ko-KR" baseline="30000" dirty="0" smtClean="0"/>
              <a:t>monitor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단일 자원 할당 모니터 </a:t>
            </a:r>
          </a:p>
        </p:txBody>
      </p:sp>
      <p:pic>
        <p:nvPicPr>
          <p:cNvPr id="6" name="그림 5" descr="예제 4-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133745"/>
            <a:ext cx="7969199" cy="504056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743400" y="1808820"/>
            <a:ext cx="5400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초기에는 </a:t>
            </a:r>
            <a:r>
              <a:rPr lang="en-US" altLang="ko-KR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in_use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=0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으로 자원이 사용 가능한 상태이기에 프로세스 수행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자원 사용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또 </a:t>
            </a:r>
            <a:r>
              <a:rPr lang="en-US" altLang="ko-KR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in_use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=1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로 바꿔 사용 중 알림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❷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다른 프로세스가 자원 사용 중이라면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en-US" altLang="ko-KR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in_use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=1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이므로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wait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연산 호출하여 프로세스 중단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❶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이때 중단된 프로세스에 신호</a:t>
            </a:r>
            <a:r>
              <a:rPr lang="en-US" altLang="ko-KR" sz="1200" baseline="300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signal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가 오면 </a:t>
            </a:r>
            <a:r>
              <a:rPr lang="en-US" altLang="ko-KR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in_use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=1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로 바꾸어 사용 중 알려 다음 단계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즉 프로세스 수행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자원 사용 끝나고 </a:t>
            </a:r>
            <a:r>
              <a:rPr lang="en-US" altLang="ko-KR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return_resource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호출하면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en-US" altLang="ko-KR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in_use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=0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으로 바꿔 사용 가능함 알림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❸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그리고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signal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연산 호출하여 준비 큐에서 대기 중인 프로세스에 신호 보냄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❹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).  </a:t>
            </a: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병행 프로세스의 해결 과제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병행성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프로세스를 이용하여 작업을 수행하는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신뢰도 높이고 처리 속도 개선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처리 능력 높이는 데 중요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병행 프로세스의 문제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공유 자원 상호 배타적 사용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프린터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통신망 등은 </a:t>
            </a:r>
            <a:r>
              <a:rPr lang="ko-KR" altLang="en-US" dirty="0" err="1" smtClean="0"/>
              <a:t>한순간에</a:t>
            </a:r>
            <a:r>
              <a:rPr lang="ko-KR" altLang="en-US" dirty="0" smtClean="0"/>
              <a:t> 프로세스 하나만 사용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병행 프로세스 간의 협력이나 동기화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상호배제도 동기화의 한 형태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두 프로세스 간 데이터 교환을 위한 통신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동시에 수행하는 다른 프로세스의 실행 속도와 관계 없이 항상 일정한 실행 결과 보장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결정성</a:t>
            </a:r>
            <a:r>
              <a:rPr lang="en-US" altLang="ko-KR" baseline="30000" dirty="0" smtClean="0"/>
              <a:t>determinacy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r>
              <a:rPr lang="ko-KR" altLang="en-US" dirty="0" smtClean="0"/>
              <a:t>확보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교착 상태 해결</a:t>
            </a:r>
            <a:r>
              <a:rPr lang="en-US" altLang="ko-KR" dirty="0" smtClean="0"/>
              <a:t>,</a:t>
            </a:r>
            <a:r>
              <a:rPr lang="ko-KR" altLang="en-US" dirty="0" smtClean="0"/>
              <a:t> 병행 프로세스들의 병렬 처리 능력 극대화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실행 검증 문제 해결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병행 프로세스 수행 과정에서 발생하는 상호배제 보장</a:t>
            </a:r>
            <a:r>
              <a:rPr lang="en-US" altLang="ko-KR" dirty="0" smtClean="0"/>
              <a:t> </a:t>
            </a:r>
          </a:p>
          <a:p>
            <a:endParaRPr lang="ko-KR" altLang="en-US" dirty="0" smtClean="0"/>
          </a:p>
          <a:p>
            <a:pPr lvl="2">
              <a:buNone/>
            </a:pPr>
            <a:endParaRPr lang="en-US" altLang="ko-KR" sz="1200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상호배제와 동기화</a:t>
            </a:r>
            <a:r>
              <a:rPr lang="en-US" altLang="ko-KR" dirty="0" smtClean="0"/>
              <a:t>(1.</a:t>
            </a:r>
            <a:r>
              <a:rPr lang="ko-KR" altLang="en-US" dirty="0" smtClean="0"/>
              <a:t>상호배제의 개념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상호배제</a:t>
            </a:r>
            <a:r>
              <a:rPr lang="en-US" altLang="ko-KR" baseline="30000" dirty="0" smtClean="0"/>
              <a:t>mutual exclusion</a:t>
            </a:r>
            <a:r>
              <a:rPr lang="ko-KR" altLang="en-US" dirty="0" smtClean="0"/>
              <a:t>의 개념</a:t>
            </a:r>
          </a:p>
          <a:p>
            <a:pPr lvl="1"/>
            <a:r>
              <a:rPr lang="ko-KR" altLang="en-US" dirty="0" smtClean="0"/>
              <a:t>병행 프로세스에서 프로세스 하나가 공유 자원 사용 시 다른 프로세스들이 동일한 일을 할 수 없도록 하는 방법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읽기 연산은 공유 데이터에 동시에 접근해도 문제 발생 않음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동기화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변수나 파일은 </a:t>
            </a:r>
            <a:r>
              <a:rPr lang="ko-KR" altLang="en-US" dirty="0" err="1" smtClean="0"/>
              <a:t>프로세스별로</a:t>
            </a:r>
            <a:r>
              <a:rPr lang="ko-KR" altLang="en-US" dirty="0" smtClean="0"/>
              <a:t> 하나씩 차례로 읽거나 쓰도록 해야 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공유 자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           원을 동시에 사용하지 못하게 실행을 제어하는 방법 뜻 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동기화는 순차적으로 재사용 가능한 자원을 공유하려고 상호작용하는 프로세스 사이에서 나타남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동기화로 상호배제 보장할 수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과정에서 교착 상태와 기아 상태가 발생할 수 있음</a:t>
            </a:r>
            <a:r>
              <a:rPr lang="en-US" altLang="ko-K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상호배제의 개념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상호배제의 구체적인 예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상호배제의 조건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C00000"/>
                </a:solidFill>
              </a:rPr>
              <a:t>❶</a:t>
            </a:r>
            <a:r>
              <a:rPr lang="ko-KR" altLang="en-US" dirty="0" smtClean="0"/>
              <a:t> 두 프로세스는 동시에 공유 자원에 진입 불가</a:t>
            </a:r>
            <a:r>
              <a:rPr lang="en-US" altLang="ko-KR" dirty="0" smtClean="0"/>
              <a:t>. 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C00000"/>
                </a:solidFill>
              </a:rPr>
              <a:t>❷</a:t>
            </a:r>
            <a:r>
              <a:rPr lang="ko-KR" altLang="en-US" dirty="0" smtClean="0"/>
              <a:t> 프로세스의 속도나 프로세서 수에 영향 받지 않음</a:t>
            </a:r>
            <a:r>
              <a:rPr lang="en-US" altLang="ko-KR" dirty="0" smtClean="0"/>
              <a:t> 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C00000"/>
                </a:solidFill>
              </a:rPr>
              <a:t>❸</a:t>
            </a:r>
            <a:r>
              <a:rPr lang="ko-KR" altLang="en-US" dirty="0" smtClean="0"/>
              <a:t> 공유 자원을 사용하는 프로세스만 다른 프로세스 차단 가능</a:t>
            </a:r>
            <a:r>
              <a:rPr lang="en-US" altLang="ko-KR" dirty="0" smtClean="0"/>
              <a:t> 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C00000"/>
                </a:solidFill>
              </a:rPr>
              <a:t>❹</a:t>
            </a:r>
            <a:r>
              <a:rPr lang="ko-KR" altLang="en-US" dirty="0" smtClean="0"/>
              <a:t> 프로세스가 공유 자원을 사용하려고 너무 오래 기다려서는 안 됨</a:t>
            </a:r>
            <a:r>
              <a:rPr lang="en-US" altLang="ko-KR" dirty="0" smtClean="0"/>
              <a:t> 	</a:t>
            </a:r>
            <a:endParaRPr lang="ko-KR" altLang="en-US" dirty="0" smtClean="0"/>
          </a:p>
          <a:p>
            <a:endParaRPr lang="en-US" altLang="ko-KR" dirty="0" smtClean="0"/>
          </a:p>
        </p:txBody>
      </p:sp>
      <p:pic>
        <p:nvPicPr>
          <p:cNvPr id="8" name="그림 7" descr="4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1133745"/>
            <a:ext cx="6795755" cy="328437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636785" y="4104075"/>
            <a:ext cx="53105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임계자원</a:t>
            </a:r>
            <a:r>
              <a:rPr lang="en-US" altLang="ko-KR" sz="1200" baseline="300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critical resource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: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두 프로세스가 동시에 사용할 수 없는 공유 자원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임계영역</a:t>
            </a:r>
            <a:r>
              <a:rPr lang="en-US" altLang="ko-KR" sz="1200" baseline="300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critical section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: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임계 자원에 접근하고 실행하는 프로그램 코드 부분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임계영역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임계 영역의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다수의 프로세스 접근 가능하지만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어느 한 순간에는 프로세스 하나만 사용 가능</a:t>
            </a:r>
          </a:p>
          <a:p>
            <a:pPr lvl="1"/>
            <a:r>
              <a:rPr lang="ko-KR" altLang="en-US" dirty="0" smtClean="0"/>
              <a:t>예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6" name="그림 5" descr="4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2123855"/>
            <a:ext cx="68675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1805</TotalTime>
  <Words>2866</Words>
  <Application>Microsoft Office PowerPoint</Application>
  <PresentationFormat>화면 슬라이드 쇼(4:3)</PresentationFormat>
  <Paragraphs>444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1" baseType="lpstr">
      <vt:lpstr>HY견명조</vt:lpstr>
      <vt:lpstr>HY엽서L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Section 01 병행프로세스(1.병행 프로세스의 개념)</vt:lpstr>
      <vt:lpstr>1.병행 프로세스의 개념</vt:lpstr>
      <vt:lpstr>1.병행 프로세스의 개념</vt:lpstr>
      <vt:lpstr>2.병행 프로세스의 해결 과제</vt:lpstr>
      <vt:lpstr>Section 02 상호배제와 동기화(1.상호배제의 개념)</vt:lpstr>
      <vt:lpstr>1. 상호배제의 개념</vt:lpstr>
      <vt:lpstr>2. 임계영역</vt:lpstr>
      <vt:lpstr>2. 임계영역</vt:lpstr>
      <vt:lpstr>2. 임계영역</vt:lpstr>
      <vt:lpstr>3. 생산자·소비자 문제와 상호배제를 해결하는 초기의 시도</vt:lpstr>
      <vt:lpstr>3. 생산자·소비자 문제와 상호배제를 해결하는 초기의 시도</vt:lpstr>
      <vt:lpstr>3. 생산자·소비자 문제와 상호배제를 해결하는 초기의 시도</vt:lpstr>
      <vt:lpstr>3. 생산자·소비자 문제와 상호배제를 해결하는 초기의 시도</vt:lpstr>
      <vt:lpstr>3. 생산자·소비자 문제와 상호배제를 해결하는 초기의 시도</vt:lpstr>
      <vt:lpstr>3. 생산자·소비자 문제와 상호배제를 해결하는 초기의 시도</vt:lpstr>
      <vt:lpstr>3. 생산자·소비자 문제와 상호배제를 해결하는 초기의 시도</vt:lpstr>
      <vt:lpstr>3. 생산자·소비자 문제와 상호배제를 해결하는 초기의 시도</vt:lpstr>
      <vt:lpstr>3. 생산자·소비자 문제와 상호배제를 해결하는 초기의 시도</vt:lpstr>
      <vt:lpstr>3. 생산자·소비자 문제와 상호배제를 해결하는 초기의 시도</vt:lpstr>
      <vt:lpstr>3. 생산자·소비자 문제와 상호배제를 해결하는 초기의 시도</vt:lpstr>
      <vt:lpstr>Section 03 상호배제 방법들</vt:lpstr>
      <vt:lpstr>1. 데커의 알고리즘</vt:lpstr>
      <vt:lpstr>1. 데커의 알고리즘</vt:lpstr>
      <vt:lpstr>1. 데커의 알고리즘</vt:lpstr>
      <vt:lpstr>1. 데커의 알고리즘</vt:lpstr>
      <vt:lpstr>2. TestAndSetTAS(테스) 명령어</vt:lpstr>
      <vt:lpstr>2. TestAndSetTAS(테스) 명령어</vt:lpstr>
      <vt:lpstr>2. TestAndSetTAS(테스) 명령어</vt:lpstr>
      <vt:lpstr>2. TestAndSetTAS(테스) 명령어</vt:lpstr>
      <vt:lpstr>2. TestAndSetTAS(테스) 명령어</vt:lpstr>
      <vt:lpstr>3. 세마포semaphore</vt:lpstr>
      <vt:lpstr>3. 세마포semaphore</vt:lpstr>
      <vt:lpstr>3. 세마포semaphore</vt:lpstr>
      <vt:lpstr>3. 세마포semaphore</vt:lpstr>
      <vt:lpstr>3. 세마포semaphore</vt:lpstr>
      <vt:lpstr>3. 세마포semaphore</vt:lpstr>
      <vt:lpstr>3. 세마포semaphore</vt:lpstr>
      <vt:lpstr>3. 세마포semaphore</vt:lpstr>
      <vt:lpstr>3. 세마포semaphore</vt:lpstr>
      <vt:lpstr>3. 세마포semaphore</vt:lpstr>
      <vt:lpstr>3. 세마포semaphore</vt:lpstr>
      <vt:lpstr>4. 모니터monitor</vt:lpstr>
      <vt:lpstr>4. 모니터monitor</vt:lpstr>
      <vt:lpstr>4. 모니터monitor</vt:lpstr>
      <vt:lpstr>4. 모니터monitor</vt:lpstr>
      <vt:lpstr>4. 모니터monitor</vt:lpstr>
      <vt:lpstr>4. 모니터monitor</vt:lpstr>
      <vt:lpstr>4. 모니터monitor</vt:lpstr>
      <vt:lpstr>4. 모니터monitor</vt:lpstr>
      <vt:lpstr>4. 모니터monitor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ch01. 소프트웨어 공학 소개</dc:title>
  <dc:creator>한빛아카데미(주)</dc:creator>
  <cp:lastModifiedBy>UTMain</cp:lastModifiedBy>
  <cp:revision>249</cp:revision>
  <dcterms:created xsi:type="dcterms:W3CDTF">2012-07-23T02:34:37Z</dcterms:created>
  <dcterms:modified xsi:type="dcterms:W3CDTF">2017-03-27T12:36:25Z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