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7"/>
  </p:notesMasterIdLst>
  <p:handoutMasterIdLst>
    <p:handoutMasterId r:id="rId48"/>
  </p:handoutMasterIdLst>
  <p:sldIdLst>
    <p:sldId id="330" r:id="rId2"/>
    <p:sldId id="331" r:id="rId3"/>
    <p:sldId id="396" r:id="rId4"/>
    <p:sldId id="358" r:id="rId5"/>
    <p:sldId id="397" r:id="rId6"/>
    <p:sldId id="399" r:id="rId7"/>
    <p:sldId id="398" r:id="rId8"/>
    <p:sldId id="400" r:id="rId9"/>
    <p:sldId id="402" r:id="rId10"/>
    <p:sldId id="401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258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4" d="100"/>
          <a:sy n="74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801314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05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교착 상태와 기아 상태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교착 상태의 개념과 발생 원인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교착 상태의 해결 방법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기아 상태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상태의 표현</a:t>
            </a:r>
          </a:p>
          <a:p>
            <a:pPr lvl="1"/>
            <a:r>
              <a:rPr lang="ko-KR" altLang="en-US" dirty="0" smtClean="0"/>
              <a:t>시스템 자원 할당 그래프인 방향 그래프 표현</a:t>
            </a:r>
            <a:endParaRPr lang="en-US" altLang="ko-KR" dirty="0" smtClean="0"/>
          </a:p>
          <a:p>
            <a:pPr lvl="1"/>
            <a:endParaRPr lang="en-US" altLang="ko-KR" sz="1050" dirty="0" smtClean="0"/>
          </a:p>
          <a:p>
            <a:pPr lvl="1"/>
            <a:r>
              <a:rPr lang="ko-KR" altLang="en-US" dirty="0" smtClean="0"/>
              <a:t>자원 할당 그래프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G= (V, E)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정점 집합 </a:t>
            </a:r>
            <a:r>
              <a:rPr lang="en-US" altLang="ko-KR" dirty="0" smtClean="0"/>
              <a:t>V</a:t>
            </a:r>
            <a:r>
              <a:rPr lang="ko-KR" altLang="en-US" dirty="0" smtClean="0"/>
              <a:t>는 프로세스 집합 </a:t>
            </a:r>
            <a:r>
              <a:rPr lang="en-US" altLang="ko-KR" dirty="0" smtClean="0"/>
              <a:t>P= {P1, P2, ……, </a:t>
            </a:r>
            <a:r>
              <a:rPr lang="en-US" altLang="ko-KR" dirty="0" err="1" smtClean="0"/>
              <a:t>Pn</a:t>
            </a:r>
            <a:r>
              <a:rPr lang="en-US" altLang="ko-KR" dirty="0" smtClean="0"/>
              <a:t>}</a:t>
            </a:r>
            <a:r>
              <a:rPr lang="ko-KR" altLang="en-US" dirty="0" smtClean="0"/>
              <a:t>과 자원 집합 </a:t>
            </a:r>
            <a:r>
              <a:rPr lang="en-US" altLang="ko-KR" dirty="0" smtClean="0"/>
              <a:t>R= {R1, R2, ……,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 나뉨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간선 집합 </a:t>
            </a:r>
            <a:r>
              <a:rPr lang="en-US" altLang="ko-KR" dirty="0" smtClean="0"/>
              <a:t>E</a:t>
            </a:r>
            <a:r>
              <a:rPr lang="ko-KR" altLang="en-US" dirty="0" smtClean="0"/>
              <a:t>는 원소를 </a:t>
            </a:r>
            <a:r>
              <a:rPr lang="en-US" altLang="ko-KR" dirty="0" smtClean="0"/>
              <a:t>(Pi, 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, Pi)</a:t>
            </a:r>
            <a:r>
              <a:rPr lang="ko-KR" altLang="en-US" dirty="0" smtClean="0"/>
              <a:t>와 같은 순서쌍으로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9" name="그림 8" descr="5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248980"/>
            <a:ext cx="7830870" cy="15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사이클이 있어 교착 상태인 자원 할당 그래프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5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13765"/>
            <a:ext cx="7743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자원 할당 그래프의 예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5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33745"/>
            <a:ext cx="6030670" cy="561725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626895" y="1358770"/>
            <a:ext cx="630070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346975" y="1223755"/>
            <a:ext cx="16201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점은 자원 수를 뜻함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26994" y="3519010"/>
            <a:ext cx="3015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사각형 안의 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 연결선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사각형 자체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요청 연결선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851920" y="3654025"/>
            <a:ext cx="630070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교착 상태의 할당 그래프와 사이클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9" name="그림 8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50"/>
            <a:ext cx="7508384" cy="42304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26595" y="5634245"/>
            <a:ext cx="60306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그래프에 있는 사이클은 교착 상태 발생의 필요 조건이지 충분조건 아님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교착 상태의 표현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사이클이 있으나 교착 상태가 아닌 할당 그래프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9" name="그림 8" descr="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097" y="1178750"/>
            <a:ext cx="7381330" cy="42304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26595" y="5634245"/>
            <a:ext cx="7650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할당 그래프에 사이클이 없다면 교착 상태 아님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그러나 사이클이 있다면 시스템은 교착 상태일 수도 있고 아닐 수도 있음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교착 상태의 해결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해결 방법 세 가지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 예방</a:t>
            </a:r>
            <a:r>
              <a:rPr lang="en-US" altLang="ko-KR" baseline="30000" dirty="0" smtClean="0"/>
              <a:t>prevention</a:t>
            </a:r>
            <a:r>
              <a:rPr lang="ko-KR" altLang="en-US" dirty="0" smtClean="0"/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 회피</a:t>
            </a:r>
            <a:r>
              <a:rPr lang="en-US" altLang="ko-KR" baseline="30000" dirty="0" smtClean="0"/>
              <a:t>avoidance</a:t>
            </a:r>
            <a:r>
              <a:rPr lang="ko-KR" altLang="en-US" dirty="0" smtClean="0"/>
              <a:t> </a:t>
            </a:r>
          </a:p>
          <a:p>
            <a:pPr lvl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탐지</a:t>
            </a:r>
            <a:r>
              <a:rPr lang="en-US" altLang="ko-KR" baseline="30000" dirty="0" smtClean="0"/>
              <a:t>detection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회복</a:t>
            </a:r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하벤더</a:t>
            </a:r>
            <a:r>
              <a:rPr lang="en-US" altLang="ko-KR" baseline="30000" dirty="0" err="1" smtClean="0"/>
              <a:t>Havender</a:t>
            </a:r>
            <a:r>
              <a:rPr lang="ko-KR" altLang="en-US" dirty="0" smtClean="0"/>
              <a:t>의 교착 상태 예방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각 프로세스는 필요한 자원 한 번에 모두 요청해야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요청한 자원을 모두 제공받기 전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까지는 작업 진행 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어떤 자원을 점유하고 있는 프로세스의 요청을 더 이상 허용하지 않으면 점유한 자원을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모두 반납하고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필요할 때 다시 자원 요청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모든 프로세스에 자원 순서대로 할당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보통 교착 상태 예방 방법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자원의 상호배제 조건 방지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점유와 대기 조건 방지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조건 방지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❹</a:t>
            </a:r>
            <a:r>
              <a:rPr lang="ko-KR" altLang="en-US" dirty="0" smtClean="0"/>
              <a:t> 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 조건 방지 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자원의 상호배제 조건 방지</a:t>
            </a:r>
          </a:p>
          <a:p>
            <a:pPr lvl="1"/>
            <a:r>
              <a:rPr lang="ko-KR" altLang="en-US" dirty="0" smtClean="0"/>
              <a:t>상호배제는 자원의 </a:t>
            </a:r>
            <a:r>
              <a:rPr lang="ko-KR" altLang="en-US" dirty="0" err="1" smtClean="0"/>
              <a:t>비공유</a:t>
            </a:r>
            <a:r>
              <a:rPr lang="ko-KR" altLang="en-US" dirty="0" smtClean="0"/>
              <a:t>  전제 되어야 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일반적으로 상호배제 조건 만족하지 않으면 교착 상태 예방 불가능</a:t>
            </a:r>
            <a:endParaRPr lang="en-US" altLang="ko-KR" dirty="0" smtClean="0"/>
          </a:p>
          <a:p>
            <a:pPr lvl="1"/>
            <a:endParaRPr lang="ko-KR" altLang="en-US" sz="800" dirty="0" smtClean="0"/>
          </a:p>
          <a:p>
            <a:r>
              <a:rPr lang="ko-KR" altLang="en-US" dirty="0" smtClean="0"/>
              <a:t>점유와 대기 조건 방지</a:t>
            </a:r>
          </a:p>
          <a:p>
            <a:pPr lvl="1"/>
            <a:r>
              <a:rPr lang="ko-KR" altLang="en-US" dirty="0" smtClean="0"/>
              <a:t>점유와 대기</a:t>
            </a:r>
            <a:r>
              <a:rPr lang="en-US" altLang="ko-KR" baseline="30000" dirty="0" smtClean="0"/>
              <a:t>hold and wait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 발생 않으려면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작업 수행 전에 필요한 자원 모두 요청하고 획득해야 함 </a:t>
            </a:r>
            <a:endParaRPr lang="en-US" altLang="ko-KR" dirty="0" smtClean="0"/>
          </a:p>
          <a:p>
            <a:pPr lvl="1"/>
            <a:r>
              <a:rPr lang="ko-KR" altLang="en-US" spc="-150" dirty="0" smtClean="0"/>
              <a:t>대기 상태에서는 프로세스가 자원 점유 불가능하므로 대기 조건 성립 안됨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최대 자원 할당</a:t>
            </a:r>
            <a:r>
              <a:rPr lang="en-US" altLang="ko-KR" spc="-150" dirty="0" smtClean="0"/>
              <a:t>)</a:t>
            </a:r>
          </a:p>
          <a:p>
            <a:pPr lvl="1"/>
            <a:r>
              <a:rPr lang="ko-KR" altLang="en-US" dirty="0" smtClean="0"/>
              <a:t>점유와 대기 조건 방지 방법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 할당 시 시스템 호출된 프로세스 하나를 실행하는 데 필요한 모든 자원 먼저 할당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 후 다른 시스템 호출에 자원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프로세스가 자원을 전혀 갖고 있지 않을 때만 자원 요청할 수 있도록 허용하는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자원을 더 요청하려면 자신에게 할당된 자원을 모두 해제해야 함</a:t>
            </a:r>
          </a:p>
          <a:p>
            <a:pPr lvl="1"/>
            <a:r>
              <a:rPr lang="ko-KR" altLang="en-US" dirty="0" smtClean="0"/>
              <a:t>점유와 대기 조건 방지 방법의 단점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자원 효율성 너무 낮음</a:t>
            </a:r>
            <a:r>
              <a:rPr lang="en-US" altLang="ko-KR" dirty="0" smtClean="0"/>
              <a:t>.  </a:t>
            </a:r>
          </a:p>
          <a:p>
            <a:pPr lvl="2"/>
            <a:r>
              <a:rPr lang="ko-KR" altLang="en-US" dirty="0" smtClean="0"/>
              <a:t>기아 상태 발생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대화식 시스템에서 사용 불가</a:t>
            </a:r>
            <a:r>
              <a:rPr lang="en-US" altLang="ko-KR" dirty="0" smtClean="0"/>
              <a:t>)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비선점</a:t>
            </a:r>
            <a:r>
              <a:rPr lang="ko-KR" altLang="en-US" dirty="0" smtClean="0"/>
              <a:t> 조건 방지</a:t>
            </a:r>
            <a:r>
              <a:rPr lang="en-US" altLang="ko-KR" baseline="30000" dirty="0" smtClean="0"/>
              <a:t>non-preemption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이미 할당된 자원에 </a:t>
            </a:r>
            <a:r>
              <a:rPr lang="ko-KR" altLang="en-US" dirty="0" err="1" smtClean="0"/>
              <a:t>선점권이</a:t>
            </a:r>
            <a:r>
              <a:rPr lang="ko-KR" altLang="en-US" dirty="0" smtClean="0"/>
              <a:t> 없어야 한다 전제 조건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자원을 가진 프로세스가 다른 자원 요청할 때 요청한 자원을 즉시 할당 받을 수 없어 대기해야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프로세스는 현재 가진 자원 모두 해제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프로세스가 작업 시작할 때는 요청한 새로운 자원과 해제한 자원 확보해야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방법은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조건을 효과적으로 무효화시키지만 이미 실행한 작업의 상태를 잃을 수도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작업 상태를 쉽게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복구할 수 있을 때나 빈번하게 발생하지 않을 때만 좋은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전용 입출력장치 등을 빼앗아 다른 프로세스에 할당 후 복구하는 과정 간단하지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대안으로 프로세스가 어떤 자원을 요청할 때 요청한 자원이 사용 가능한지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수 있다면 자원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사용할 수 없다면 대기 프로세스가 요청한 자원을 점유하고 있는지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요청한 자원을 대기 프로세스가 점유하고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해제하고 요청 프로세스에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요청한 자원을 사용할 수 없거나 실행 중인 프로세스가 점유하고 있다면 요청 프로세스는 대기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대기하는 동안 다른 프로세스가 점유한 자원을 요청하면 자원을 해제할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또 다른 방법은 두 프로세스에 우선순위 부여하고 높은 우선순위의 프로세스가 그보다 낮은 우선 순위의 프로세스가 점유한 자원 선점하여 해결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방법은 프로세서 레지스터나 기억장치 레지스터와 같이 쉽게 저장되고 이후에 다시 복원하기 쉬운 자원에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 판독기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테이프 드라이버 같은 자원에는 적용 않음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 조건 방지 </a:t>
            </a:r>
          </a:p>
          <a:p>
            <a:pPr lvl="1"/>
            <a:r>
              <a:rPr lang="ko-KR" altLang="en-US" dirty="0" smtClean="0"/>
              <a:t>모든 자원에 일련의 순서 부여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프로세스가 오름차순으로만 자원을 요청할 수 있게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이는 계층적 요청 방법으로 순환 대기</a:t>
            </a:r>
            <a:r>
              <a:rPr lang="en-US" altLang="ko-KR" dirty="0" smtClean="0"/>
              <a:t>circular wait</a:t>
            </a:r>
            <a:r>
              <a:rPr lang="ko-KR" altLang="en-US" dirty="0" smtClean="0"/>
              <a:t>의 가능성 제거하여 교착 상태 예방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예상된 순서와 다르게 자원을 요청하는 작업은 실제로 자원을 사용하기 전부터 오랫동안 자원 </a:t>
            </a:r>
            <a:r>
              <a:rPr lang="ko-KR" altLang="en-US" dirty="0" err="1" smtClean="0"/>
              <a:t>할당받은</a:t>
            </a:r>
            <a:r>
              <a:rPr lang="ko-KR" altLang="en-US" dirty="0" smtClean="0"/>
              <a:t> 상태로 </a:t>
            </a:r>
            <a:r>
              <a:rPr lang="ko-KR" altLang="en-US" dirty="0" err="1" smtClean="0"/>
              <a:t>있어야하므로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상당한 자원 낭비 초래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자원 집합을 </a:t>
            </a:r>
            <a:r>
              <a:rPr lang="en-US" altLang="ko-KR" dirty="0" smtClean="0"/>
              <a:t>R= {R1, R2, ……, </a:t>
            </a:r>
            <a:r>
              <a:rPr lang="en-US" altLang="ko-KR" dirty="0" err="1" smtClean="0"/>
              <a:t>Rn</a:t>
            </a:r>
            <a:r>
              <a:rPr lang="en-US" altLang="ko-KR" dirty="0" smtClean="0"/>
              <a:t>}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자원에 고유 숫자 부여 어느 자원의 순서가 빠른지 알 수 있게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이것은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F:R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N</a:t>
            </a:r>
            <a:r>
              <a:rPr lang="ko-KR" altLang="en-US" dirty="0" smtClean="0"/>
              <a:t>으로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자연수 집합 의미</a:t>
            </a:r>
            <a:r>
              <a:rPr lang="en-US" altLang="ko-KR" dirty="0" smtClean="0"/>
              <a:t>). </a:t>
            </a:r>
          </a:p>
          <a:p>
            <a:pPr lvl="1"/>
            <a:r>
              <a:rPr lang="ko-KR" altLang="en-US" dirty="0" smtClean="0"/>
              <a:t>자원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집합이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드라이브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드라이브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 포함한다면 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다음과 같이 정의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4239090"/>
            <a:ext cx="8280920" cy="14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교착 상태의 개념과 발생 원인을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교착 상태를 해결하는 예방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‘식사하는 철학자 문제’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살펴서 기아 상태를 해결한다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 예방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</a:t>
            </a:r>
            <a:r>
              <a:rPr lang="ko-KR" altLang="en-US" dirty="0" err="1" smtClean="0"/>
              <a:t>예방시</a:t>
            </a:r>
            <a:r>
              <a:rPr lang="ko-KR" altLang="en-US" dirty="0" smtClean="0"/>
              <a:t> 고려할 규칙</a:t>
            </a:r>
          </a:p>
          <a:p>
            <a:pPr lvl="1"/>
            <a:r>
              <a:rPr lang="ko-KR" altLang="en-US" dirty="0" smtClean="0"/>
              <a:t>각 프로세스는 오름차순으로만 자원 요청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프로세스는 임의의 자원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 요청할 수 있지만 그 다음부터는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)</a:t>
            </a:r>
            <a:r>
              <a:rPr lang="ko-KR" altLang="en-US" dirty="0" smtClean="0"/>
              <a:t>＞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일 때만 자원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 요청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형태 자원이 여러 개 필요하다면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 요청할 형태 자원 하나 정해야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앞서 정의한 함수 이용하면</a:t>
            </a:r>
            <a:r>
              <a:rPr lang="en-US" altLang="ko-KR" dirty="0" smtClean="0"/>
              <a:t>, CD </a:t>
            </a:r>
            <a:r>
              <a:rPr lang="ko-KR" altLang="en-US" dirty="0" smtClean="0"/>
              <a:t>드라이브와 프린터를 동시에 사용해야 하는 프로세스는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드라이브 먼저 요청 후 프린터 요청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또 다른 해결 방법으로 프로세스가 자원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 요청 때마다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Ri</a:t>
            </a:r>
            <a:r>
              <a:rPr lang="en-US" altLang="ko-KR" dirty="0" smtClean="0"/>
              <a:t>)≥F(</a:t>
            </a:r>
            <a:r>
              <a:rPr lang="en-US" altLang="ko-KR" dirty="0" err="1" smtClean="0"/>
              <a:t>Rj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되도록 </a:t>
            </a:r>
            <a:r>
              <a:rPr lang="en-US" altLang="ko-KR" dirty="0" err="1" smtClean="0"/>
              <a:t>Rj</a:t>
            </a:r>
            <a:r>
              <a:rPr lang="ko-KR" altLang="en-US" dirty="0" smtClean="0"/>
              <a:t>의 모든 자원 해제하는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순환 대기 조건 막을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순환 대기 성립한다는 가정하에서 사실의 성립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모순에 의한 증명</a:t>
            </a:r>
            <a:r>
              <a:rPr lang="en-US" altLang="ko-KR" dirty="0" smtClean="0"/>
              <a:t>). </a:t>
            </a:r>
          </a:p>
          <a:p>
            <a:pPr lvl="2"/>
            <a:r>
              <a:rPr lang="ko-KR" altLang="en-US" dirty="0" smtClean="0"/>
              <a:t>순환 대기의 프로세스 집합을 </a:t>
            </a:r>
            <a:r>
              <a:rPr lang="en-US" altLang="ko-KR" dirty="0" smtClean="0"/>
              <a:t>{P0, P1, ……, </a:t>
            </a:r>
            <a:r>
              <a:rPr lang="en-US" altLang="ko-KR" dirty="0" err="1" smtClean="0"/>
              <a:t>Pn</a:t>
            </a:r>
            <a:r>
              <a:rPr lang="en-US" altLang="ko-KR" dirty="0" smtClean="0"/>
              <a:t>}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는 프로세스 </a:t>
            </a:r>
            <a:r>
              <a:rPr lang="en-US" altLang="ko-KR" dirty="0" smtClean="0"/>
              <a:t>Pi +1</a:t>
            </a:r>
            <a:r>
              <a:rPr lang="ko-KR" altLang="en-US" dirty="0" smtClean="0"/>
              <a:t>이 점유 한 자원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 대기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첨자는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n. </a:t>
            </a:r>
            <a:r>
              <a:rPr lang="en-US" altLang="ko-KR" dirty="0" err="1" smtClean="0"/>
              <a:t>Pn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P0</a:t>
            </a:r>
            <a:r>
              <a:rPr lang="ko-KR" altLang="en-US" dirty="0" smtClean="0"/>
              <a:t>이 점유한 자원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을 대기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관계이므로 한 바퀴 뒤로 돌면 </a:t>
            </a:r>
            <a:r>
              <a:rPr lang="en-US" altLang="ko-KR" dirty="0" err="1" smtClean="0"/>
              <a:t>Pn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을 기다리고</a:t>
            </a:r>
            <a:r>
              <a:rPr lang="en-US" altLang="ko-KR" dirty="0" smtClean="0"/>
              <a:t>, P0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Rn</a:t>
            </a:r>
            <a:r>
              <a:rPr lang="ko-KR" altLang="en-US" dirty="0" smtClean="0"/>
              <a:t>을 갖게 됨</a:t>
            </a:r>
            <a:r>
              <a:rPr lang="en-US" altLang="ko-KR" dirty="0" smtClean="0"/>
              <a:t>).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Pi +1</a:t>
            </a:r>
            <a:r>
              <a:rPr lang="ko-KR" altLang="en-US" dirty="0" smtClean="0"/>
              <a:t>은 자원 </a:t>
            </a:r>
            <a:r>
              <a:rPr lang="en-US" altLang="ko-KR" dirty="0" smtClean="0"/>
              <a:t>R</a:t>
            </a:r>
            <a:r>
              <a:rPr lang="en-US" altLang="ko-KR" sz="200" dirty="0" smtClean="0"/>
              <a:t>i+1</a:t>
            </a:r>
            <a:r>
              <a:rPr lang="ko-KR" altLang="en-US" dirty="0" smtClean="0"/>
              <a:t>을 요청하는 동안 자원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점유하므로 모든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대하여 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i</a:t>
            </a:r>
            <a:r>
              <a:rPr lang="en-US" altLang="ko-KR" sz="200" dirty="0" smtClean="0"/>
              <a:t> +1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성립 되도록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1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n</a:t>
            </a:r>
            <a:r>
              <a:rPr lang="en-US" altLang="ko-KR" dirty="0" smtClean="0"/>
              <a:t>)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성립함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 </a:t>
            </a:r>
            <a:r>
              <a:rPr lang="ko-KR" altLang="en-US" dirty="0" smtClean="0"/>
              <a:t>＜</a:t>
            </a:r>
            <a:r>
              <a:rPr lang="en-US" altLang="ko-KR" dirty="0" smtClean="0"/>
              <a:t>F(R</a:t>
            </a:r>
            <a:r>
              <a:rPr lang="en-US" altLang="ko-KR" sz="200" dirty="0" smtClean="0"/>
              <a:t>0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불가능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여기서는 순환 대기 불가능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F</a:t>
            </a:r>
            <a:r>
              <a:rPr lang="ko-KR" altLang="en-US" dirty="0" smtClean="0"/>
              <a:t>는 시스템에 있는 자원의 정상적인 이용 순서에 따라서 정의해야 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계층적 요청은 순환 대기 조건 가능성 제거하여 교착 상태 예방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자원의 번호 순서로 요청해야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번호 부여할 때 실제로 자원 사용하는 순서를 반영해야 한다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회비의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덜 엄격한 조건 요구하여 자원 좀 더 효율적 사용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상태의 모든 발생 가능성을 미리 제거하는 것이 아닌 교착 상태 발생할 가능성 인정하고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 가지 필요조건 허용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교착 상태가 발생하려고 할 때 적절히 회피하는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예방보다는 회피가 더 </a:t>
            </a:r>
            <a:r>
              <a:rPr lang="ko-KR" altLang="en-US" dirty="0" err="1" smtClean="0"/>
              <a:t>병행성</a:t>
            </a:r>
            <a:r>
              <a:rPr lang="ko-KR" altLang="en-US" dirty="0" smtClean="0"/>
              <a:t> 허용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상태의 회피 방법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프로세스의 시작 중단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프로세스의 요구가 교착 상태 발생시킬 수 있다면 프로세스 시작 중단 </a:t>
            </a:r>
          </a:p>
          <a:p>
            <a:pPr lvl="2"/>
            <a:r>
              <a:rPr lang="ko-KR" altLang="en-US" dirty="0" smtClean="0"/>
              <a:t>자원 할당 거부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</a:t>
            </a:r>
            <a:r>
              <a:rPr lang="en-US" altLang="ko-KR" baseline="30000" dirty="0" smtClean="0"/>
              <a:t>Banker’s algorithm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프로세스가 요청한 자원 할당했을 때 교착 상태 발생할 수 있다면 요청한 자원 할당 않음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시작 중단</a:t>
            </a:r>
          </a:p>
          <a:p>
            <a:pPr lvl="1"/>
            <a:r>
              <a:rPr lang="ko-KR" altLang="en-US" dirty="0" smtClean="0"/>
              <a:t>교착 상태 회피를 위해 자원을 언제 요청하는지 추가 정보 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프로세스마다 요청과 해제에서 정확한 순서 파악하고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요청에 따른 프로세스 대기 여부 결정 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프로세스의 요청 수락 여부는 현재 사용 가능한 자원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프로세스에 할당된 자원 등 각 프로세스에 대한 자원의 요청과 해제를 미리 알고 있어야 결정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교착 상태 회피 알고리즘 중에서 가장 단순하고 유용한 알고리즘은 각 프로세스가 필요 한 자원의 최대치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할당 가능한 자원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선언하는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요청할 </a:t>
            </a:r>
            <a:r>
              <a:rPr lang="ko-KR" altLang="en-US" dirty="0" err="1" smtClean="0"/>
              <a:t>자원별로</a:t>
            </a:r>
            <a:r>
              <a:rPr lang="ko-KR" altLang="en-US" dirty="0" smtClean="0"/>
              <a:t> 최대치 정보를 미리 파악할 수 있으면 시스템이 교착 상태가 되지 않을 확실한 알고리즘  만들 수 있음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 회피 알고리즘은 시스템이 순환 대기 조건이 발생 않도록 자원 할당 상태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 할당 상태는 사용 가능한 자원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할당된 자원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프로세스들 최대 요청 수로 정의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프로세스에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최대치까지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자원을 할당할 수 있고 교착 상태를 예방할 수 있으면 안정된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시스템에 안정 순서가 있으면 그 시스템은 안정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순서가 없으면 불안정 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시스템의 상태</a:t>
            </a:r>
          </a:p>
          <a:p>
            <a:pPr lvl="1"/>
            <a:r>
              <a:rPr lang="ko-KR" altLang="en-US" dirty="0" smtClean="0"/>
              <a:t>안정 상태와 불안정 상태로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 상태는 불안정 상태에서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사용자가 일정 기간 안에 작업을 끝낼 수 있도록 운영체제가 할 수 있으면 현재 시스템의 상태가 안정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않으면 불안정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 상태는 불안정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모든 불안정 상태가 교착 상태인 것은 아님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단지 불안정 상태는 교착 상태가 되기 쉬움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상태가 안정하다면 운영체제는 불안정 상태와 교착 상태를 예방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불안정 상태의 운영체제는 교착 상태 발생시키는 프로세스의 자원 요청 방지 불가 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50" y="3834045"/>
            <a:ext cx="5850650" cy="28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안정 상태와 불안정 상태의 자원 예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4" y="1358769"/>
            <a:ext cx="8190911" cy="30768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6554" y="4554125"/>
            <a:ext cx="715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불안정 상태는 교착 상태가 발생할 수 있는 가능성이 있다는 의미이지 반드시 교착 상태가 발생한다는 의미는 아님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안정 상태에서 불안정 상태로 변환 예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4" y="1268759"/>
            <a:ext cx="6975775" cy="52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 할당 거부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은행가 알고리즘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다익스트라의</a:t>
            </a:r>
            <a:r>
              <a:rPr lang="ko-KR" altLang="en-US" dirty="0" smtClean="0"/>
              <a:t> 은행가 알고리즘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자원의 할당 허용 여부 결정 전에 미리 결정된 모든 자원의 최대 가능한 할당량</a:t>
            </a:r>
            <a:r>
              <a:rPr lang="en-US" altLang="ko-KR" baseline="30000" dirty="0" smtClean="0"/>
              <a:t>maximum</a:t>
            </a:r>
            <a:r>
              <a:rPr lang="ko-KR" altLang="en-US" dirty="0" smtClean="0"/>
              <a:t>을 시뮬레이션하여 안전 여부 검사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 다음 대기 중인 다른 모든 활동의 교착 상태 가능성 조사하여 ‘안전 상태’ 여부 검사</a:t>
            </a:r>
            <a:r>
              <a:rPr lang="en-US" altLang="ko-KR" dirty="0" smtClean="0"/>
              <a:t>·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프로세스가 자원 요청 때마다 운영체제로 실행</a:t>
            </a:r>
            <a:r>
              <a:rPr lang="en-US" altLang="ko-KR" dirty="0" smtClean="0"/>
              <a:t>, THE </a:t>
            </a:r>
            <a:r>
              <a:rPr lang="ko-KR" altLang="en-US" dirty="0" smtClean="0"/>
              <a:t>운영체제의 프로세스 설계 과정에서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 요청 승낙이 불안전한 상태에서 시스템을 배치할 수 있다고 판단하면 이 요청을 연기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거부하여 교착 상태 예방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각 프로세스에 자원을 어떻게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자원 할당 순서 조정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것인지 정보 필요하므로 각 프로세스가 요청하는 자원 종류의 최대 수 알아야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정보 이용 교착 상태 회피 알고리즘 정의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은행에서 모든 고객이 만족하도록 현금 할당하는 과정과 동일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은행가 알고리즘 구현을 위한 자료구조</a:t>
            </a:r>
          </a:p>
          <a:p>
            <a:pPr lvl="2"/>
            <a:r>
              <a:rPr lang="en-US" altLang="ko-KR" dirty="0" smtClean="0"/>
              <a:t>Available : </a:t>
            </a:r>
            <a:r>
              <a:rPr lang="ko-KR" altLang="en-US" dirty="0" smtClean="0"/>
              <a:t>각 형태별로 사용 가능한 자원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가능량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표시하는 길이가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인 벡터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Available[j]=k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사용할 수 있다는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Max : </a:t>
            </a:r>
            <a:r>
              <a:rPr lang="ko-KR" altLang="en-US" dirty="0" smtClean="0"/>
              <a:t>각 프로세스 자원의 최대 </a:t>
            </a:r>
            <a:r>
              <a:rPr lang="ko-KR" altLang="en-US" dirty="0" err="1" smtClean="0"/>
              <a:t>요청량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요구량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Max[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 ] 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 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err="1" smtClean="0"/>
              <a:t>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en-US" altLang="ko-KR" sz="200" dirty="0" smtClean="0"/>
              <a:t>i</a:t>
            </a:r>
            <a:r>
              <a:rPr lang="ko-KR" altLang="en-US" dirty="0" smtClean="0"/>
              <a:t>는 자원이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j</a:t>
            </a:r>
            <a:r>
              <a:rPr lang="ko-KR" altLang="en-US" dirty="0" smtClean="0"/>
              <a:t>인 자원을 최대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개까지 요청할 수 있다는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Allocation : </a:t>
            </a:r>
            <a:r>
              <a:rPr lang="ko-KR" altLang="en-US" dirty="0" smtClean="0"/>
              <a:t>현재 각 프로세스에 할당되어 있는 각 형태의 자원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할당량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정의하는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</a:t>
            </a:r>
          </a:p>
          <a:p>
            <a:pPr lvl="2">
              <a:buNone/>
            </a:pPr>
            <a:r>
              <a:rPr lang="en-US" altLang="ko-KR" dirty="0" smtClean="0"/>
              <a:t>                  Allocation[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 ]=k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sz="200" dirty="0" smtClean="0"/>
              <a:t>i</a:t>
            </a:r>
            <a:r>
              <a:rPr lang="ko-KR" altLang="en-US" dirty="0" smtClean="0"/>
              <a:t>는 자원이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j</a:t>
            </a:r>
            <a:r>
              <a:rPr lang="ko-KR" altLang="en-US" dirty="0" smtClean="0"/>
              <a:t>인 자원을 최대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할당받고</a:t>
            </a:r>
            <a:r>
              <a:rPr lang="ko-KR" altLang="en-US" dirty="0" smtClean="0"/>
              <a:t> 있다는 의미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Need : </a:t>
            </a:r>
            <a:r>
              <a:rPr lang="ko-KR" altLang="en-US" dirty="0" smtClean="0"/>
              <a:t>각 프로세스에 남아 있는 자원 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요구량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표시하는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Need[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 ] =k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            </a:t>
            </a:r>
            <a:r>
              <a:rPr lang="ko-KR" altLang="en-US" dirty="0" err="1" smtClean="0"/>
              <a:t>로세스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en-US" altLang="ko-KR" sz="200" dirty="0" smtClean="0"/>
              <a:t>i</a:t>
            </a:r>
            <a:r>
              <a:rPr lang="ko-KR" altLang="en-US" dirty="0" smtClean="0"/>
              <a:t>는 자신의 작업을 종료하려고 자원 </a:t>
            </a:r>
            <a:r>
              <a:rPr lang="en-US" altLang="ko-KR" dirty="0" err="1" smtClean="0"/>
              <a:t>R</a:t>
            </a:r>
            <a:r>
              <a:rPr lang="en-US" altLang="ko-KR" sz="200" dirty="0" err="1" smtClean="0"/>
              <a:t>j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더 요청한다는 의미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4239090"/>
            <a:ext cx="715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시스템의 프로세스 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m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자원 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644135"/>
            <a:ext cx="7155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Need[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j]=Max[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j]-Allocation[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j]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라는 식 성립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알고리즘 간단 구현을 위한 제약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시간이 흐르면서 벡터의 크기와 값이 변함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길이가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벡터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❸</a:t>
            </a:r>
            <a:r>
              <a:rPr lang="en-US" altLang="ko-KR" dirty="0" smtClean="0"/>
              <a:t> X[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]≤Y[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=1, 2, ……, n</a:t>
            </a:r>
            <a:r>
              <a:rPr lang="ko-KR" altLang="en-US" dirty="0" smtClean="0"/>
              <a:t>일 때만 </a:t>
            </a:r>
            <a:r>
              <a:rPr lang="en-US" altLang="ko-KR" dirty="0" smtClean="0"/>
              <a:t>X≤Y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❹</a:t>
            </a:r>
            <a:r>
              <a:rPr lang="ko-KR" altLang="en-US" dirty="0" smtClean="0"/>
              <a:t> </a:t>
            </a:r>
            <a:r>
              <a:rPr lang="en-US" altLang="ko-KR" dirty="0" smtClean="0"/>
              <a:t>X= (0, 3, 2, 1),</a:t>
            </a:r>
            <a:r>
              <a:rPr lang="ko-KR" altLang="en-US" dirty="0" smtClean="0"/>
              <a:t> </a:t>
            </a:r>
            <a:r>
              <a:rPr lang="en-US" altLang="ko-KR" dirty="0" smtClean="0"/>
              <a:t>Y= (1, 7, 3, 2)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≤</a:t>
            </a:r>
            <a:r>
              <a:rPr lang="en-US" altLang="ko-KR" dirty="0" smtClean="0"/>
              <a:t>Y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❺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≤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X ∞ Y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＜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이다</a:t>
            </a:r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sz="800" dirty="0" smtClean="0"/>
              <a:t>i</a:t>
            </a:r>
            <a:r>
              <a:rPr lang="ko-KR" altLang="en-US" dirty="0" smtClean="0"/>
              <a:t>가 자원 요청 시 일어나는 동작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178750"/>
            <a:ext cx="8217405" cy="2971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4239090"/>
            <a:ext cx="715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할당이 안정 상태라면 처리가 되고 있는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자원 할당받음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불안정 상태라면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Requesti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대기하고 이전 자원 할당의 상태로 복귀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교착 상태의 개념과 발생 원인</a:t>
            </a:r>
            <a:r>
              <a:rPr lang="en-US" altLang="ko-KR" dirty="0" smtClean="0"/>
              <a:t>(1.</a:t>
            </a:r>
            <a:r>
              <a:rPr lang="ko-KR" altLang="en-US" dirty="0" smtClean="0"/>
              <a:t>교착상태의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</a:t>
            </a:r>
            <a:r>
              <a:rPr lang="en-US" altLang="ko-KR" baseline="30000" dirty="0" smtClean="0"/>
              <a:t>deadlock</a:t>
            </a:r>
            <a:r>
              <a:rPr lang="ko-KR" altLang="en-US" dirty="0" smtClean="0"/>
              <a:t>의 개념</a:t>
            </a:r>
          </a:p>
          <a:p>
            <a:pPr lvl="1"/>
            <a:r>
              <a:rPr lang="ko-KR" altLang="en-US" dirty="0" smtClean="0"/>
              <a:t>다중 프로그래밍 시스템에서 프로세스가 결코 일어나지 않을 사건</a:t>
            </a:r>
            <a:r>
              <a:rPr lang="en-US" altLang="ko-KR" baseline="30000" dirty="0" smtClean="0"/>
              <a:t>event</a:t>
            </a:r>
            <a:r>
              <a:rPr lang="ko-KR" altLang="en-US" dirty="0" smtClean="0"/>
              <a:t>을 기다리는 상태</a:t>
            </a:r>
          </a:p>
          <a:p>
            <a:pPr lvl="1"/>
            <a:r>
              <a:rPr lang="ko-KR" altLang="en-US" dirty="0" smtClean="0"/>
              <a:t>프로세스가 교착 상태에 빠지면 작업  정지되어 명령 진행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운영체제가 교착 상태 해결 못하면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운영자나 사용자는 작업 교체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종료하는 외부 간섭으로 해결해야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 이상의 작업에 영향을 주어 무한 대기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기아 상태보다 더 심각한 문제 야기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두 프로세스가 사용하는 자원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비공유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서로 기다리고 있을 때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해제 요청 받아들일 때까지 프로세스들은 작업 진행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해제 수신 때까지 현재 보유 자원도 해제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6" name="그림 5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4" y="4059070"/>
            <a:ext cx="6739731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sz="800" dirty="0" smtClean="0"/>
              <a:t>i</a:t>
            </a:r>
            <a:r>
              <a:rPr lang="ko-KR" altLang="en-US" dirty="0" smtClean="0"/>
              <a:t>가 자원 요청 시 일어나는 동작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1178750"/>
            <a:ext cx="8217405" cy="29711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4239090"/>
            <a:ext cx="7155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할당이 안정 상태라면 처리가 되고 있는 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자원 할당받음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불안정 상태라면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Pi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Requesti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대기하고 이전 자원 할당의 상태로 복귀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안전 알고리즘의 시스템 상태 검사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39" y="1223755"/>
            <a:ext cx="8389617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시스템의 상태</a:t>
            </a:r>
          </a:p>
          <a:p>
            <a:pPr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268760"/>
            <a:ext cx="7922029" cy="38704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26895" y="863715"/>
            <a:ext cx="9901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안정상태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 회피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은행가 알고리즘의 단점</a:t>
            </a:r>
          </a:p>
          <a:p>
            <a:pPr lvl="2"/>
            <a:r>
              <a:rPr lang="ko-KR" altLang="en-US" dirty="0" smtClean="0"/>
              <a:t>할당할 수 있는 자원의 일정량 요청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자원은 수시로 유지 보수 필요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고장이나 예방 보수 하기 때문에 일정하게 남아 있는 자원 수 파악 곤란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 수가 일정해야 하지만 다중 프로그래밍 시스템에서는 사용자 수 항상 변함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교착 상태 회피 알고리즘을 실행하면 시스템 과부하 증가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프로세스는 자원 보유한 상태로 끝낼 수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시스템에서는 이보다 더 강력한 보장 필요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사용자가 최대 필요량을 미리 알려 주도록 요청하지만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할당 방법이 점점 동적으로 변하면서 사용자의 최대 필요량 파악 곤란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게다가 최근 시스템은 편리한 인터페이스를 사용자에게 제공하려고 필요한 자원 몰라도 되는 방법 보편화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항상 불안정 상태 방지해야 하므로 자원 이용도 낮음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회복에 필요한 다음 알고리즘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시스템 상태 검사하는 교착 상태 탐지 알고리즘 </a:t>
            </a:r>
          </a:p>
          <a:p>
            <a:pPr lvl="1"/>
            <a:r>
              <a:rPr lang="ko-KR" altLang="en-US" dirty="0" smtClean="0"/>
              <a:t>교착 상태에서 회복시키는 알고리즘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교착 상태 회복의 특징</a:t>
            </a:r>
          </a:p>
          <a:p>
            <a:pPr lvl="1"/>
            <a:r>
              <a:rPr lang="ko-KR" altLang="en-US" dirty="0" smtClean="0"/>
              <a:t>교착 상태 파악 위해 교착 상태 탐지 알고리즘을 언제 수행해야 하는지 결정하기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 상태 탐지 알고리즘 자주 실행하면 시스템의 성능 떨어지지만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상태에 빠진 프로세스 빨리 발견하여 자원의 유휴 상태 방지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자주 실행하지 않으면 반대 상황 발생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탐지와 회복 방법은 필요한 정보를 유지하고 탐지 알고리즘을 실행시키는 비용뿐 아니라 교착 상태 회복에 필요한 부담까지 요청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탐지 알고리즘 </a:t>
            </a:r>
          </a:p>
          <a:p>
            <a:pPr lvl="1"/>
            <a:r>
              <a:rPr lang="ko-KR" altLang="en-US" dirty="0" err="1" smtClean="0"/>
              <a:t>쇼사니</a:t>
            </a:r>
            <a:r>
              <a:rPr lang="en-US" altLang="ko-KR" baseline="30000" dirty="0" err="1" smtClean="0"/>
              <a:t>Shoshani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코프만</a:t>
            </a:r>
            <a:r>
              <a:rPr lang="en-US" altLang="ko-KR" baseline="30000" dirty="0" smtClean="0"/>
              <a:t>Coffman</a:t>
            </a:r>
            <a:r>
              <a:rPr lang="ko-KR" altLang="en-US" dirty="0" smtClean="0"/>
              <a:t>이 제안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은행가 알고리즘에서 사용한 자료구조들과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Available : </a:t>
            </a:r>
            <a:r>
              <a:rPr lang="ko-KR" altLang="en-US" dirty="0" smtClean="0"/>
              <a:t>자원마다 사용 가능한 자원 수를 표시하는 길이 </a:t>
            </a:r>
            <a:r>
              <a:rPr lang="en-US" altLang="ko-KR" dirty="0" smtClean="0"/>
              <a:t>m </a:t>
            </a:r>
            <a:r>
              <a:rPr lang="ko-KR" altLang="en-US" dirty="0" smtClean="0"/>
              <a:t>인 벡터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Allocation : </a:t>
            </a:r>
            <a:r>
              <a:rPr lang="ko-KR" altLang="en-US" dirty="0" smtClean="0"/>
              <a:t>각 프로세스에 현재 할당된 각 형태들의 자원 수 표시하는</a:t>
            </a:r>
            <a:r>
              <a:rPr lang="en-US" altLang="ko-KR" dirty="0" smtClean="0"/>
              <a:t>n ×m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Request : </a:t>
            </a:r>
            <a:r>
              <a:rPr lang="ko-KR" altLang="en-US" dirty="0" smtClean="0"/>
              <a:t>각 프로세스의 현재 요청 표시하는 </a:t>
            </a:r>
            <a:r>
              <a:rPr lang="en-US" altLang="ko-KR" dirty="0" err="1" smtClean="0"/>
              <a:t>n×m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. Request[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j]</a:t>
            </a:r>
            <a:r>
              <a:rPr lang="ko-KR" altLang="en-US" dirty="0" smtClean="0"/>
              <a:t>일 때 프로세스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에 필요한 자원 수가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Pi</a:t>
            </a:r>
            <a:r>
              <a:rPr lang="ko-KR" altLang="en-US" dirty="0" smtClean="0"/>
              <a:t>는 자원 </a:t>
            </a:r>
            <a:r>
              <a:rPr lang="en-US" altLang="ko-KR" dirty="0" err="1" smtClean="0"/>
              <a:t>Ri</a:t>
            </a:r>
            <a:r>
              <a:rPr lang="ko-KR" altLang="en-US" dirty="0" smtClean="0"/>
              <a:t>의 자원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더 요청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교착 상태 탐지 알고리즘 순서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4"/>
            <a:ext cx="8145905" cy="49475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36884" y="773705"/>
            <a:ext cx="5607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탐지 알고리즘은 남아 있는 프로세스들의 할당 가능 순서 </a:t>
            </a:r>
            <a:r>
              <a:rPr lang="ko-KR" altLang="en-US" sz="14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모두 찾음</a:t>
            </a:r>
            <a:r>
              <a:rPr lang="ko-KR" altLang="en-US" sz="120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ko-KR" altLang="en-US" dirty="0" smtClean="0"/>
              <a:t>일 때 시스템의 상태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1900" y="863715"/>
            <a:ext cx="36454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이 시스템은 교착 상태에 있지 않음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 descr="표 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448780"/>
            <a:ext cx="7200800" cy="33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프로세스 </a:t>
            </a:r>
            <a:r>
              <a:rPr lang="en-US" altLang="ko-KR" dirty="0" smtClean="0"/>
              <a:t>P</a:t>
            </a:r>
            <a:r>
              <a:rPr lang="en-US" altLang="ko-KR" baseline="-25000" dirty="0" smtClean="0"/>
              <a:t>2</a:t>
            </a:r>
            <a:r>
              <a:rPr lang="ko-KR" altLang="en-US" dirty="0" smtClean="0"/>
              <a:t>가 자원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자원을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더 </a:t>
            </a:r>
            <a:r>
              <a:rPr lang="ko-KR" altLang="en-US" dirty="0" err="1" smtClean="0"/>
              <a:t>요청할때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59"/>
            <a:ext cx="3915435" cy="35803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02070" y="773705"/>
            <a:ext cx="2430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 이 시스템은 교착 상태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탐지 알고리즘 호출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 상태 발생 빈도수와 교착 상태가 발생했을 때 영향을 받는 프로세스 수에 따라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 상태가 자주 발생하면 탐지 알고리즘도 더 자주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일단 교착 상태가 발생하면 해결할 때까지 프로세스에 할당된 자원들은 유휴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상태의 프로세스 수는 점점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프로세스라도 허용할 수 없는 요청 하면 즉시 교착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요청할 때마다 교착 상태 탐지 알고리즘 호출하면 교착 상태 회피 가능하지만 연산 시간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좀 더 경제적인 방법은 호출 빈도를 줄이는 것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시간마다 또는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이용률이 </a:t>
            </a:r>
            <a:r>
              <a:rPr lang="en-US" altLang="ko-KR" dirty="0" smtClean="0"/>
              <a:t>40%</a:t>
            </a:r>
            <a:r>
              <a:rPr lang="ko-KR" altLang="en-US" dirty="0" smtClean="0"/>
              <a:t>로 떨어질 때마다 호출하는 것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일상 생활에서 교착 상태</a:t>
            </a:r>
          </a:p>
          <a:p>
            <a:endParaRPr lang="ko-KR" altLang="en-US" dirty="0"/>
          </a:p>
        </p:txBody>
      </p:sp>
      <p:pic>
        <p:nvPicPr>
          <p:cNvPr id="6" name="그림 5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4"/>
            <a:ext cx="7830870" cy="48145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56965" y="5769260"/>
            <a:ext cx="3240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교착 상태를 해결하기 위한 외부 간섭 필요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회복 방법</a:t>
            </a:r>
          </a:p>
          <a:p>
            <a:pPr lvl="1"/>
            <a:r>
              <a:rPr lang="ko-KR" altLang="en-US" dirty="0" smtClean="0"/>
              <a:t>프로세스 중단</a:t>
            </a:r>
          </a:p>
          <a:p>
            <a:pPr lvl="2"/>
            <a:r>
              <a:rPr lang="ko-KR" altLang="en-US" dirty="0" smtClean="0"/>
              <a:t>교착 상태 프로세스 모두 중단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교착 상태의 순환 대기를 확실히 해결하지만 자원 사용과 </a:t>
            </a:r>
            <a:r>
              <a:rPr lang="ko-KR" altLang="en-US" dirty="0" err="1" smtClean="0"/>
              <a:t>시간면에서</a:t>
            </a:r>
            <a:r>
              <a:rPr lang="ko-KR" altLang="en-US" dirty="0" smtClean="0"/>
              <a:t> 비용 많이 </a:t>
            </a:r>
            <a:r>
              <a:rPr lang="ko-KR" altLang="en-US" dirty="0"/>
              <a:t>듦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오래 연산했을 가능성이 있는 프로세스의 부분 결과 폐기하여 다시 연산해야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프로세스씩 중단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프로세스 중단할 때마다 교착 상태 탐지 알고리즘 호출하여 프로세스가 교착 상태에 있는지 확인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교착 상태 탐지 알고리즘을 호출하는 부담이 상당히 크다는 것이 단점</a:t>
            </a:r>
          </a:p>
          <a:p>
            <a:pPr lvl="2"/>
            <a:r>
              <a:rPr lang="ko-KR" altLang="en-US" dirty="0" smtClean="0"/>
              <a:t>프로세스 중단이 쉽지 않을 수도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파일 업데이트하다가 중단된다면 해당 파일은 부정확한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프로세스가 데이터를 프린터에 인쇄하고 있을 때 중단하면 다음 인쇄를 진행하기 전에 프린터의 상태를 정상 상태로 되돌려야 함</a:t>
            </a:r>
          </a:p>
          <a:p>
            <a:pPr lvl="2"/>
            <a:r>
              <a:rPr lang="ko-KR" altLang="en-US" dirty="0" smtClean="0"/>
              <a:t>최소 비용으로 프로세스들을 중단하는 우선 순위 선정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pPr lvl="3"/>
            <a:r>
              <a:rPr lang="ko-KR" altLang="en-US" dirty="0" smtClean="0"/>
              <a:t>프로세스가 수행된 시간과 앞으로 종료하는 데 필요한 시간 </a:t>
            </a:r>
          </a:p>
          <a:p>
            <a:pPr lvl="3"/>
            <a:r>
              <a:rPr lang="ko-KR" altLang="en-US" dirty="0" smtClean="0"/>
              <a:t>프로세스가 사용한 자원 형태와 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자원을 선점할 수 있는지 여부</a:t>
            </a:r>
            <a:r>
              <a:rPr lang="en-US" altLang="ko-KR" dirty="0" smtClean="0"/>
              <a:t>) </a:t>
            </a:r>
          </a:p>
          <a:p>
            <a:pPr lvl="3"/>
            <a:r>
              <a:rPr lang="ko-KR" altLang="en-US" dirty="0" smtClean="0"/>
              <a:t>프로세스를 종료하는 데 필요한 자원 수 </a:t>
            </a:r>
          </a:p>
          <a:p>
            <a:pPr lvl="3"/>
            <a:r>
              <a:rPr lang="ko-KR" altLang="en-US" dirty="0" smtClean="0"/>
              <a:t>프로세스를 종료하는 데 필요한 프로세스 수 </a:t>
            </a:r>
          </a:p>
          <a:p>
            <a:pPr lvl="3"/>
            <a:r>
              <a:rPr lang="ko-KR" altLang="en-US" dirty="0" smtClean="0"/>
              <a:t>프로세스가 대화식인지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일괄식인지 여부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 회복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자원 선점 </a:t>
            </a:r>
          </a:p>
          <a:p>
            <a:pPr lvl="2"/>
            <a:r>
              <a:rPr lang="ko-KR" altLang="en-US" dirty="0" smtClean="0"/>
              <a:t>선점 자원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프로세스를 종료할 때 비용을 최소화하려면 적절한 선점 순서 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비용 요인에는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 교착 상태 프로세스가 점유한 자원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 프로세스가 지금까지 실행하는데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소요한 시간 등 매개변수가 포함된다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복귀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자원을 잃은 프로세스는 정상적으로 실행 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프로세스를 안정 상태로 복귀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시키고 다시 시작해야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안전 상태 결정 곤란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완전히 복귀시키고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중단</a:t>
            </a:r>
            <a:r>
              <a:rPr lang="en-US" altLang="ko-KR" dirty="0" smtClean="0"/>
              <a:t>)   </a:t>
            </a:r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err="1" smtClean="0"/>
              <a:t>재시작하는</a:t>
            </a:r>
            <a:r>
              <a:rPr lang="ko-KR" altLang="en-US" dirty="0" smtClean="0"/>
              <a:t> 것이 가장 단순한 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프로세스를 교착 상태에서 벗어날 정도로만 복귀시키는   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것이 더 효과적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 방법은 시스템이 실 행하는 모든 프로세스의 상태 정보를 유지해야 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하는 부담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프로세스가 자원들을 항상 선점하지 않도록 보장하려고 할 때 비용이 기반인 시스템에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서는 동일한 프로세스를 희생자로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이 프로세스는 작업 완료하지 못하는 기아 상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태가 되어 시스템 조치 요청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프로세스가 짧은 시간 동안만 희생자로 지정되도록 보장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일반적인 해결 방법은 비용 요소에 복귀 횟수를 포함시키는 것 </a:t>
            </a:r>
          </a:p>
          <a:p>
            <a:pPr lvl="2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기아 상태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기아 상태의 개념</a:t>
            </a:r>
          </a:p>
          <a:p>
            <a:pPr lvl="1"/>
            <a:r>
              <a:rPr lang="ko-KR" altLang="en-US" dirty="0" smtClean="0"/>
              <a:t>작업이 결코 사용할 수 없는 자원을 계속 기다리는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교착 상태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예방하려고 자원을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할당할 때 발생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기다림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결과</a:t>
            </a:r>
            <a:endParaRPr lang="en-US" altLang="ko-KR" dirty="0" smtClean="0"/>
          </a:p>
          <a:p>
            <a:pPr lvl="1"/>
            <a:endParaRPr lang="ko-KR" altLang="en-US" sz="800" dirty="0"/>
          </a:p>
          <a:p>
            <a:endParaRPr lang="ko-KR" altLang="en-US" dirty="0"/>
          </a:p>
        </p:txBody>
      </p:sp>
      <p:pic>
        <p:nvPicPr>
          <p:cNvPr id="5" name="그림 4" descr="5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943835"/>
            <a:ext cx="4224272" cy="4275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2010" y="1583795"/>
            <a:ext cx="43204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철학자들은 포크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개로 식사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5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명 동시에 식사 불가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포크가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필요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명만이 동시에 식사 가능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어떤 철학자가 생각 중일 때 다른 철학자 간섭 않음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철학자는 한 번에 포크 한 개만 들 수 있으며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 포크를 먼저 집은 후 오른쪽 포크 집음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공유 자원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이웃 철학자가 이미 들고 있는 포크는 집을 수 없음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경쟁 상태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46975" y="4734145"/>
            <a:ext cx="4320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간단한 해결책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각 포크를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세마포로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표시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철학자는 포크에 해당하는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P(wait)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연산을 수행하고 나서 포크 집음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포크는 해당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세마포에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대한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V(signal)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연산 수행하여 내려놓음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기아 상태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식사하는 철학자 문제에서 철학자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교착 상태 발생 해결책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철학자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명만 테이블에 동시에 앉도록 함 </a:t>
            </a:r>
          </a:p>
          <a:p>
            <a:pPr lvl="2"/>
            <a:r>
              <a:rPr lang="ko-KR" altLang="en-US" dirty="0" smtClean="0"/>
              <a:t>철학자가 양쪽 포크 모두 사용할 수 있을 때 포크를 집을 수 있도록 허용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이것은 임계 영역 안에서 해야 함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비대칭 해결법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번째 철학자는 왼쪽 포크 집은 후 오른쪽 포크 집게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짝수 번째 철학자는 오른쪽 포크 집은 후 왼쪽 포크 집게 함</a:t>
            </a:r>
          </a:p>
        </p:txBody>
      </p:sp>
      <p:pic>
        <p:nvPicPr>
          <p:cNvPr id="9" name="그림 8" descr="예제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78750"/>
            <a:ext cx="7065785" cy="37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기아 상태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식사하는 철학자 문제의 해결 방안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9" name="그림 8" descr="예제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133744"/>
            <a:ext cx="7650850" cy="53535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41830" y="4959170"/>
            <a:ext cx="594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철학자 중 한 명이라도 굶어 죽는 일이 없어야 한다는 조건 만족해야 함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교착 상태의 해결책은 기아 상태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starvation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가능성 제거 못함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기아 상태 해결은 먼저 기다리는 작업 발견하고 각 작업이 기다린 시간  조사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추적해야 함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시스템은 기아 상태 발견하면 즉시 새로운 작업의 시작을 대기 하도록 조치해야 함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빈번한 시스템 대기로 처리량 감소할 수 있으므로 매우 신중한 접근 필요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교착 상태의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자원 사용 순서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  </a:t>
            </a:r>
            <a:r>
              <a:rPr lang="ko-KR" altLang="en-US" dirty="0" smtClean="0"/>
              <a:t>자원 요청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필요한 자원 요청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/>
              <a:t>                    해당 자원 다른 프로세스가 사용 중이면 요청을 수락 때까지 대기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❷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자원 사용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요청한 자원 획득하여 사용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자원 해제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자원 사용 마친 후 해당 자원 되돌려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줌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교착 상태의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시스템에서 교착 상태의 발생 예</a:t>
            </a:r>
          </a:p>
          <a:p>
            <a:pPr lvl="1"/>
            <a:r>
              <a:rPr lang="ko-KR" altLang="en-US" dirty="0" err="1" smtClean="0"/>
              <a:t>스풀링</a:t>
            </a:r>
            <a:r>
              <a:rPr lang="ko-KR" altLang="en-US" dirty="0" smtClean="0"/>
              <a:t> 시스템에서 발생하는 교착 상태 </a:t>
            </a:r>
          </a:p>
          <a:p>
            <a:pPr lvl="2"/>
            <a:r>
              <a:rPr lang="ko-KR" altLang="en-US" dirty="0" err="1" smtClean="0"/>
              <a:t>스풀링</a:t>
            </a:r>
            <a:r>
              <a:rPr lang="ko-KR" altLang="en-US" dirty="0" smtClean="0"/>
              <a:t> 시스템 쉽게 교착 상태에 빠짐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디스크에 할당된 </a:t>
            </a:r>
            <a:r>
              <a:rPr lang="ko-KR" altLang="en-US" dirty="0" err="1" smtClean="0"/>
              <a:t>스풀</a:t>
            </a:r>
            <a:r>
              <a:rPr lang="ko-KR" altLang="en-US" dirty="0" smtClean="0"/>
              <a:t> 공간의 출력 완료하지 않은 상태에서 다른 작업이 </a:t>
            </a:r>
            <a:r>
              <a:rPr lang="ko-KR" altLang="en-US" dirty="0" err="1" smtClean="0"/>
              <a:t>스풀</a:t>
            </a:r>
            <a:r>
              <a:rPr lang="ko-KR" altLang="en-US" dirty="0" smtClean="0"/>
              <a:t> 공간 모두 차지하면 교착 상태 발생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err="1" smtClean="0"/>
              <a:t>스풀링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처리부에</a:t>
            </a:r>
            <a:r>
              <a:rPr lang="ko-KR" altLang="en-US" dirty="0" smtClean="0"/>
              <a:t> 공간 넉넉하면 교착 상태 발생률 감소하나 비용 많이 </a:t>
            </a:r>
            <a:r>
              <a:rPr lang="ko-KR" altLang="en-US" dirty="0" err="1" smtClean="0"/>
              <a:t>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파일의 일정 포화 </a:t>
            </a:r>
            <a:r>
              <a:rPr lang="ko-KR" altLang="en-US" dirty="0" err="1" smtClean="0"/>
              <a:t>임계치</a:t>
            </a:r>
            <a:r>
              <a:rPr lang="en-US" altLang="ko-KR" sz="1600" baseline="30000" dirty="0" smtClean="0"/>
              <a:t>saturation threshold</a:t>
            </a:r>
            <a:r>
              <a:rPr lang="ko-KR" altLang="en-US" dirty="0" smtClean="0"/>
              <a:t> 설정하여 교착 상태 예방 가능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디스크를 공유할 때 발생하는 교착 상태 </a:t>
            </a:r>
          </a:p>
          <a:p>
            <a:pPr lvl="2"/>
            <a:r>
              <a:rPr lang="ko-KR" altLang="en-US" dirty="0" smtClean="0"/>
              <a:t>디스크 사용에 제어가 없으면 프로세스들이 서로 충돌하는 명령 요청할 때 교착 상태 발생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" name="그림 4" descr="5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3654025"/>
            <a:ext cx="6363709" cy="30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교착 상태의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네트워크에서 발생하는 교착 상태 </a:t>
            </a:r>
          </a:p>
          <a:p>
            <a:pPr lvl="2"/>
            <a:r>
              <a:rPr lang="ko-KR" altLang="en-US" dirty="0" smtClean="0"/>
              <a:t>네트워크가 붐비거나 입출력</a:t>
            </a:r>
            <a:r>
              <a:rPr lang="en-US" altLang="ko-KR" dirty="0" smtClean="0"/>
              <a:t>(I/O) </a:t>
            </a:r>
            <a:r>
              <a:rPr lang="ko-KR" altLang="en-US" dirty="0" smtClean="0"/>
              <a:t>버퍼 공간이 부족한 네트워크 시스템에 메시지 흐름 제어하는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적절한 프로토콜 없으면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 상태가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</a:p>
          <a:p>
            <a:endParaRPr lang="ko-KR" altLang="en-US" dirty="0" smtClean="0"/>
          </a:p>
        </p:txBody>
      </p:sp>
      <p:pic>
        <p:nvPicPr>
          <p:cNvPr id="6" name="그림 5" descr="5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303875"/>
            <a:ext cx="7272300" cy="38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상태의 발생 조건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 상태 발생의 </a:t>
            </a:r>
            <a:r>
              <a:rPr lang="ko-KR" altLang="en-US" dirty="0" err="1" smtClean="0"/>
              <a:t>네가지</a:t>
            </a:r>
            <a:r>
              <a:rPr lang="ko-KR" altLang="en-US" dirty="0" smtClean="0"/>
              <a:t> 조건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상호배제 </a:t>
            </a:r>
          </a:p>
          <a:p>
            <a:pPr lvl="2"/>
            <a:r>
              <a:rPr lang="ko-KR" altLang="en-US" dirty="0" smtClean="0"/>
              <a:t>자원을 최소 하나 이상 </a:t>
            </a:r>
            <a:r>
              <a:rPr lang="ko-KR" altLang="en-US" dirty="0" err="1" smtClean="0"/>
              <a:t>비공유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번에 프로세스 하나만 해당 자원 사용할 수 있어야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 중인 자원을 다른 프로세스가 사용하려면 요청한 자원 해제될 때 까지 대기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점유와 대기 </a:t>
            </a:r>
          </a:p>
          <a:p>
            <a:pPr lvl="2"/>
            <a:r>
              <a:rPr lang="ko-KR" altLang="en-US" dirty="0" smtClean="0"/>
              <a:t>자원을 최소한 하나 정도 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프로세스에 할당된 자원 얻으려고 대기하는 프로세스 있어야 함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자원 선점 불가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자원은 강제로 빼앗을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점유하고 있는 프로세스 끝나야 해제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❹</a:t>
            </a:r>
            <a:r>
              <a:rPr lang="ko-KR" altLang="en-US" dirty="0" smtClean="0"/>
              <a:t> 순환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환형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pic>
        <p:nvPicPr>
          <p:cNvPr id="5" name="그림 4" descr="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4419110"/>
            <a:ext cx="7047275" cy="21842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31940" y="728700"/>
            <a:ext cx="4860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~❸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 만족해도 교착 상태가 발생 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발생하지 않을 수도 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~❸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조건을 만족할 때 발생 할 수 있는 결과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점유와 대기 조건을 포함하므로 네 가지 조건이 모두 독립적인 것은 아님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교착 상태의 발생 조건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교착 상태의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r>
              <a:rPr lang="ko-KR" altLang="en-US" dirty="0" smtClean="0"/>
              <a:t>교착 상태 해결 방법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둘 중 한 사람이 되돌아간다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복귀</a:t>
            </a:r>
            <a:r>
              <a:rPr lang="en-US" altLang="ko-KR" dirty="0" smtClean="0"/>
              <a:t>).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징검다리 반대편을 먼저 확인하고 출발한다</a:t>
            </a:r>
            <a:r>
              <a:rPr lang="en-US" altLang="ko-KR" dirty="0" smtClean="0"/>
              <a:t>. </a:t>
            </a:r>
          </a:p>
          <a:p>
            <a:pPr lvl="2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r>
              <a:rPr lang="ko-KR" altLang="en-US" dirty="0" smtClean="0"/>
              <a:t> 강의 한편에 우선순위를 부여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48044" y="3744035"/>
            <a:ext cx="85959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상호배제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돌 하나를 한 사람만 디딜 수 있음 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점유와 대기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사람은 돌 하 나를 딛고 다음 돌을 요구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비선점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사람이 딛고 있는 돌을 강 제로 제거할 수 없음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순환 대기 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왼쪽에서 오는 사람은 오른쪽에서 오는 사람 기다리고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오른쪽에서 오는 사람도 왼쪽에서</a:t>
            </a:r>
            <a:endParaRPr lang="en-US" altLang="ko-KR" sz="14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               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오는 사람 기다림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8" name="그림 7" descr="5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133745"/>
            <a:ext cx="8055895" cy="2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3493</Words>
  <Application>Microsoft Office PowerPoint</Application>
  <PresentationFormat>화면 슬라이드 쇼(4:3)</PresentationFormat>
  <Paragraphs>457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교착 상태의 개념과 발생 원인(1.교착상태의 개념)</vt:lpstr>
      <vt:lpstr>1. 교착 상태의 개념</vt:lpstr>
      <vt:lpstr>1. 교착 상태의 개념</vt:lpstr>
      <vt:lpstr>2.교착 상태의 예</vt:lpstr>
      <vt:lpstr>2. 교착 상태의 예</vt:lpstr>
      <vt:lpstr>3. 교착 상태의 발생 조건</vt:lpstr>
      <vt:lpstr>3. 교착 상태의 발생 조건</vt:lpstr>
      <vt:lpstr>4. 교착 상태의 표현</vt:lpstr>
      <vt:lpstr>4. 교착 상태의 표현</vt:lpstr>
      <vt:lpstr>4. 교착 상태의 표현</vt:lpstr>
      <vt:lpstr>4. 교착 상태의 표현</vt:lpstr>
      <vt:lpstr>4. 교착 상태의 표현</vt:lpstr>
      <vt:lpstr>Section 02 교착 상태의 해결 방법</vt:lpstr>
      <vt:lpstr>1. 교착 상태 예방</vt:lpstr>
      <vt:lpstr>1. 교착 상태 예방</vt:lpstr>
      <vt:lpstr>1. 교착 상태 예방</vt:lpstr>
      <vt:lpstr>1. 교착 상태 예방</vt:lpstr>
      <vt:lpstr>1. 교착 상태 예방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2. 교착 상태 회피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3. 교착 상태 회복</vt:lpstr>
      <vt:lpstr>Section 03 기아 상태</vt:lpstr>
      <vt:lpstr>Section 03 기아 상태</vt:lpstr>
      <vt:lpstr>Section 03 기아 상태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249</cp:revision>
  <dcterms:created xsi:type="dcterms:W3CDTF">2012-07-23T02:34:37Z</dcterms:created>
  <dcterms:modified xsi:type="dcterms:W3CDTF">2017-03-27T12:36:03Z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