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7"/>
  </p:notesMasterIdLst>
  <p:handoutMasterIdLst>
    <p:handoutMasterId r:id="rId68"/>
  </p:handoutMasterIdLst>
  <p:sldIdLst>
    <p:sldId id="330" r:id="rId2"/>
    <p:sldId id="331" r:id="rId3"/>
    <p:sldId id="358" r:id="rId4"/>
    <p:sldId id="359" r:id="rId5"/>
    <p:sldId id="396" r:id="rId6"/>
    <p:sldId id="397" r:id="rId7"/>
    <p:sldId id="398" r:id="rId8"/>
    <p:sldId id="360" r:id="rId9"/>
    <p:sldId id="399" r:id="rId10"/>
    <p:sldId id="400" r:id="rId11"/>
    <p:sldId id="401" r:id="rId12"/>
    <p:sldId id="36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362" r:id="rId28"/>
    <p:sldId id="416" r:id="rId29"/>
    <p:sldId id="417" r:id="rId30"/>
    <p:sldId id="418" r:id="rId31"/>
    <p:sldId id="419" r:id="rId32"/>
    <p:sldId id="363" r:id="rId33"/>
    <p:sldId id="420" r:id="rId34"/>
    <p:sldId id="421" r:id="rId35"/>
    <p:sldId id="422" r:id="rId36"/>
    <p:sldId id="423" r:id="rId37"/>
    <p:sldId id="424" r:id="rId38"/>
    <p:sldId id="364" r:id="rId39"/>
    <p:sldId id="425" r:id="rId40"/>
    <p:sldId id="426" r:id="rId41"/>
    <p:sldId id="427" r:id="rId42"/>
    <p:sldId id="428" r:id="rId43"/>
    <p:sldId id="429" r:id="rId44"/>
    <p:sldId id="365" r:id="rId45"/>
    <p:sldId id="430" r:id="rId46"/>
    <p:sldId id="366" r:id="rId47"/>
    <p:sldId id="431" r:id="rId48"/>
    <p:sldId id="432" r:id="rId49"/>
    <p:sldId id="433" r:id="rId50"/>
    <p:sldId id="434" r:id="rId51"/>
    <p:sldId id="369" r:id="rId52"/>
    <p:sldId id="435" r:id="rId53"/>
    <p:sldId id="436" r:id="rId54"/>
    <p:sldId id="367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258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06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 스케줄링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스케줄링의 이해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알고리즘의 평가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스케줄링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큐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784171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775" y="1088740"/>
            <a:ext cx="342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프로세서를 할당 받아 실행하려고 기다리는 프로세스들이 대기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231740" y="1538790"/>
            <a:ext cx="270030" cy="4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27095" y="4599130"/>
            <a:ext cx="3420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입출력장치를 사용하려는 프로세스들이 대기 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652120" y="4010584"/>
            <a:ext cx="315035" cy="45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스케줄링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5"/>
            <a:ext cx="82366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큐잉</a:t>
            </a:r>
            <a:r>
              <a:rPr lang="en-US" altLang="ko-KR" baseline="30000" dirty="0" err="1" smtClean="0"/>
              <a:t>queueing</a:t>
            </a:r>
            <a:r>
              <a:rPr lang="en-US" altLang="ko-KR" baseline="30000" dirty="0" smtClean="0"/>
              <a:t> diagram </a:t>
            </a:r>
            <a:r>
              <a:rPr lang="ko-KR" altLang="en-US" dirty="0" smtClean="0"/>
              <a:t>도표</a:t>
            </a:r>
          </a:p>
          <a:p>
            <a:pPr lvl="1"/>
            <a:r>
              <a:rPr lang="ko-KR" altLang="en-US" dirty="0" smtClean="0"/>
              <a:t>프로세스 스케줄링 표현하는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 descr="6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033845"/>
            <a:ext cx="7875875" cy="41406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1910" y="1358770"/>
            <a:ext cx="571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프로세스가 입출력 요청 보내고 입출력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새로운 프로세스를 생성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fork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하고 생성한 프로세스의 종료 대기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시간 할당량을 초과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종료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하면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인터럽트로 프로세서에서 제거된 프로세스는 다시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6825" y="5679250"/>
            <a:ext cx="589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경우 프로세스는 대기 상태에서 준비 상태로 전환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다시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프로세스는 종료할 때까지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순환 반복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스케줄러의 종류와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장기 스케줄러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스케줄러라고도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스케줄링에 따라 디스크에서 메모리로 작업 가져와 처리할 순서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제출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등의 정보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단기 스케줄러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적재된 프로세스 중 프로세서를 할당하여 실행 상태가 되도록 결정하는 프로세스 스케줄링을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프로세스가 실행하는 데 필요한 자원의 요청 만족해야 함</a:t>
            </a:r>
            <a:r>
              <a:rPr lang="en-US" altLang="ko-KR" dirty="0" smtClean="0"/>
              <a:t> </a:t>
            </a: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133745"/>
            <a:ext cx="7230838" cy="3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장기 스케줄러와 단기 스케줄러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7508334" cy="4095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6594" y="5454225"/>
            <a:ext cx="7695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스케줄러와 단기 스케줄러의 가장 큰 차이는 실행 빈도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단기 스케줄러는 실행할 프로세스 수시로 선택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매우 빨라야 함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스케줄러는 시스템에 새로운 작업이 분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minute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단위로 들어오므로 단기 스케줄러에 비해 상대적으로 드물게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스케줄러는 다중 프로그래밍의 정도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degree of multiprogramming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메모리에 있는 프로세스 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중기 스케줄러가 추가된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도표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86" y="1223755"/>
            <a:ext cx="7492902" cy="4095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6594" y="5454225"/>
            <a:ext cx="7695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중기 스케줄러는 프로세스들이 프로세서를 서로 차지하려고 할 때 프로세스를 별도의 기억 장소에서 빼낼 수 있어 다중 프로그래밍의 정도 줄일 수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인과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아웃을 중기 스케줄러가 결정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716905" y="1583796"/>
            <a:ext cx="135015" cy="13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505" y="1268760"/>
            <a:ext cx="3690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시간이 흐른 후 빼낸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스는 다시 메모리에 들어가 실행을 중단했던 곳부터 다시 실행하는 방법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작업의 혼합을 개선하거나 프로세스가 가지고 있던 메모리를 사용할 수 있게 하는 데 필요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디스패처</a:t>
            </a:r>
            <a:r>
              <a:rPr lang="ko-KR" altLang="en-US" dirty="0" smtClean="0"/>
              <a:t> 추가한 스케줄러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도표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2123855"/>
            <a:ext cx="7951295" cy="30603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832140" y="1988840"/>
            <a:ext cx="270030" cy="94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42030" y="1493785"/>
            <a:ext cx="4140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단기 스케줄러가 선택한 프로세스에 실질적으로 프로세서 할당하는 역할을 하는 모듈 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상태 변화와 스케줄러의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133744"/>
            <a:ext cx="8055895" cy="45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선점 스케줄링과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선점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하나가 장시간 동안 프로세서 독점 방지하여 모든 프로세스에 프로세서를 서비스할 기회 늘림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우선순위가 높은 프로세스들이 긴급 처리 요청할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시스템에서 인터럽트를 받아들이지 않으면 결과는 예측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대화식 시분할 시스템이나 실시간 시스템에서 빠른 응답시간 유지 위해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오버헤드가 커질 수 있어 효과적인 이용을 위해서는 메모리에 프로세스가 많은 적재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프로세서를 사용 가능할 때마다 실행할 수 있는 프로세스들이 준비 상태에 있어야 효과적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우선순위라는 개념을 반드시 고려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우선순위는 의미 있게 부여하지 않으면 효과 없음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짧은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 시간이 긴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기다리는 대신 모든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프로세서 공정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높은 프로세스 중간에 입력해도 대기 중인 프로세스는 영향을 받지 않으므로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응답시간 예측 용이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스케링</a:t>
            </a:r>
            <a:r>
              <a:rPr lang="ko-KR" altLang="en-US" dirty="0" smtClean="0"/>
              <a:t> 알고리즘 </a:t>
            </a:r>
            <a:r>
              <a:rPr lang="ko-KR" altLang="en-US" dirty="0" err="1" smtClean="0"/>
              <a:t>비교시</a:t>
            </a:r>
            <a:r>
              <a:rPr lang="ko-KR" altLang="en-US" dirty="0" smtClean="0"/>
              <a:t> 참조 기준 </a:t>
            </a:r>
          </a:p>
          <a:p>
            <a:pPr lvl="1"/>
            <a:r>
              <a:rPr lang="ko-KR" altLang="en-US" dirty="0" smtClean="0"/>
              <a:t>프로세서 사용률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처리율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반환시간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대기시간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반응시간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스케줄링 단계를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장기 스케줄러와 단기 스케줄러의 역할을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프로세스 스케줄링 알고리즘의 특성을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알고리즘의 성능을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반환시간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반응시간의 관계 </a:t>
            </a:r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58770"/>
            <a:ext cx="8082390" cy="39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반환시간과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대기시간 </a:t>
            </a:r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56" y="1358770"/>
            <a:ext cx="8045348" cy="39329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91980" y="500417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개가 동시에 도착하여 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P1, P2, P3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순으로 실행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스케줄링 알고리즘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선입선처리 스케줄링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</a:t>
            </a:r>
            <a:r>
              <a:rPr lang="en-US" altLang="ko-KR" baseline="30000" dirty="0" smtClean="0"/>
              <a:t>FCFS, First Come First Served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방법으로 프로세서 스케줄링 알고리즘 중 가장 단순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요청하는 순서대로 프로세서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</a:t>
            </a:r>
            <a:r>
              <a:rPr lang="en-US" altLang="ko-KR" baseline="30000" dirty="0" smtClean="0"/>
              <a:t>FIFO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일괄 처리 시스템에서는 매우 효율적이나 빠른 응답을 요청하는 대화식 시스템에는 적합하지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원리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203975"/>
            <a:ext cx="7497325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예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7587335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699030"/>
            <a:ext cx="7767355" cy="27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예 </a:t>
            </a:r>
            <a:r>
              <a:rPr lang="en-US" altLang="ko-KR" dirty="0" smtClean="0"/>
              <a:t>2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907" y="1178750"/>
            <a:ext cx="7538671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969060"/>
            <a:ext cx="6938547" cy="27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상황에서의 성능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 descr="6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5777385" cy="53642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6934" y="998730"/>
            <a:ext cx="49055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프로세서 중심 프로세스가 프로세서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할당받아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실행되는 동안 입출력 중심 프로세스는 입출력 마치고 준비 큐로 이동하여 프로세서 기다림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입출력장치들은 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입출력장치는 비어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프로세스가 프로세서의 사용 마치고 입출력장치로 이동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버스트가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짧은 입출력 중심 프로세스가 프로세서를 신속하게 사용 후 다시 입출력장치 사용하려고 입출력장치 큐로 이동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프로세서는 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비어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프로세스가 다시 준비 큐로 이동하여 프로세서를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할당받고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모든 입출력 중심 프로세스는 프로세서 중심 프로세스 처리할 때까지 준비 큐에서 대기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반복 처리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endParaRPr lang="ko-KR" altLang="en-US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 하나가 프로세서를 떠나기를 기다리는 현상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6309320"/>
            <a:ext cx="4905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 하나가 프로세서를 떠나기를 기다리는 현상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장점과 단점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 descr="표 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268760"/>
            <a:ext cx="7923549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작업의 프로세서 실행 시간 이용하여 프로세서가 사용 가능할 때 실행 시간이 가장 짧은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할당하는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258870"/>
            <a:ext cx="6930770" cy="39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스케줄링의 적용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646444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3755"/>
            <a:ext cx="7560840" cy="2762742"/>
          </a:xfrm>
          <a:prstGeom prst="rect">
            <a:avLst/>
          </a:prstGeom>
        </p:spPr>
      </p:pic>
      <p:pic>
        <p:nvPicPr>
          <p:cNvPr id="5" name="그림 4" descr="표6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4014065"/>
            <a:ext cx="7002270" cy="24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스케줄링의 이해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스케줄링의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</a:t>
            </a:r>
            <a:r>
              <a:rPr lang="en-US" altLang="ko-KR" baseline="30000" dirty="0" smtClean="0"/>
              <a:t>scheduling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여러 프로세스가 번갈아 사용하는 자원을 어떤 시점에 어떤 프로세스에 할당할지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자원이 프로세서인 경우를 프로세서 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스케줄링이 프로세서 스케줄링 의미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스케줄링 방법에 따라 프로세서를 </a:t>
            </a:r>
            <a:r>
              <a:rPr lang="ko-KR" altLang="en-US" dirty="0" err="1" smtClean="0"/>
              <a:t>할당받을</a:t>
            </a:r>
            <a:r>
              <a:rPr lang="ko-KR" altLang="en-US" dirty="0" smtClean="0"/>
              <a:t> 프로세스 결정하므로 스케줄링이 시스템의 성능에 영향 미침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스케줄링은 프로세서 효율성 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응답시간 최소화하여 시스템의 작업 처리 능력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스케줄링이 필요 없는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인터럽트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시스템 호출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전 처리가 대표적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반면에 스케줄링이 필요한 프로세스에는 사용자 프로세스와 시스템 호출로 발생하는 시스템 프로세스가 있음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선점 최소작업 우선 스케줄링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7403"/>
            <a:ext cx="7560840" cy="2755446"/>
          </a:xfrm>
          <a:prstGeom prst="rect">
            <a:avLst/>
          </a:prstGeom>
        </p:spPr>
      </p:pic>
      <p:pic>
        <p:nvPicPr>
          <p:cNvPr id="5" name="그림 4" descr="표6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4059069"/>
            <a:ext cx="6750750" cy="25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짧은 작업 우선 처리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최소작업 우선 스케줄링의 장점과 단점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74734"/>
            <a:ext cx="6570730" cy="2312347"/>
          </a:xfrm>
          <a:prstGeom prst="rect">
            <a:avLst/>
          </a:prstGeom>
        </p:spPr>
      </p:pic>
      <p:pic>
        <p:nvPicPr>
          <p:cNvPr id="7" name="그림 6" descr="표 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4284095"/>
            <a:ext cx="7715200" cy="2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우선순위 스케줄링의 개념</a:t>
            </a:r>
          </a:p>
          <a:p>
            <a:pPr lvl="1"/>
            <a:r>
              <a:rPr lang="ko-KR" altLang="en-US" dirty="0" smtClean="0"/>
              <a:t>우선순위가 동일한 프로세스들은 선입선처리 순서로 스케줄링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7830870" cy="41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실행 시간이 클수록 우선순위가 낮고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우선순위는 </a:t>
            </a:r>
            <a:r>
              <a:rPr lang="en-US" altLang="ko-KR" dirty="0" smtClean="0"/>
              <a:t>0~7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0~4,095 </a:t>
            </a:r>
            <a:r>
              <a:rPr lang="ko-KR" altLang="en-US" dirty="0" smtClean="0"/>
              <a:t>범위의 수 사용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단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을 최상위나 최하위로 정하지는 않았다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우선순위를 내부적 또는 외부적으로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내부적 우선순위로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제한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기억장소 </a:t>
            </a:r>
            <a:r>
              <a:rPr lang="ko-KR" altLang="en-US" dirty="0" err="1" smtClean="0"/>
              <a:t>요청량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파일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프로세서 </a:t>
            </a:r>
            <a:r>
              <a:rPr lang="ko-KR" altLang="en-US" dirty="0" err="1" smtClean="0"/>
              <a:t>버스트에</a:t>
            </a:r>
            <a:r>
              <a:rPr lang="ko-KR" altLang="en-US" dirty="0" smtClean="0"/>
              <a:t> 대한 평균 입출력 </a:t>
            </a:r>
            <a:r>
              <a:rPr lang="ko-KR" altLang="en-US" dirty="0" err="1" smtClean="0"/>
              <a:t>버스트의</a:t>
            </a:r>
            <a:r>
              <a:rPr lang="ko-KR" altLang="en-US" dirty="0" smtClean="0"/>
              <a:t> 비율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외부적 우선순위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중요성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사용료 많이 낸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작업을 지원하는 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정책적인 요인 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우선순위 스케줄링도 선점 또는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네 단계 우선순위를 갖는 스케줄링 알고리즘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09020"/>
            <a:ext cx="6075675" cy="3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 예</a:t>
            </a:r>
          </a:p>
        </p:txBody>
      </p:sp>
      <p:pic>
        <p:nvPicPr>
          <p:cNvPr id="6" name="그림 5" descr="6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4410490" cy="54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 예</a:t>
            </a:r>
          </a:p>
        </p:txBody>
      </p:sp>
      <p:pic>
        <p:nvPicPr>
          <p:cNvPr id="5" name="그림 4" descr="표6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6711333" cy="2610290"/>
          </a:xfrm>
          <a:prstGeom prst="rect">
            <a:avLst/>
          </a:prstGeom>
        </p:spPr>
      </p:pic>
      <p:pic>
        <p:nvPicPr>
          <p:cNvPr id="7" name="그림 6" descr="표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014065"/>
            <a:ext cx="6507215" cy="24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스케줄링의 문제</a:t>
            </a:r>
          </a:p>
          <a:p>
            <a:pPr lvl="1"/>
            <a:r>
              <a:rPr lang="ko-KR" altLang="en-US" dirty="0" smtClean="0"/>
              <a:t>무한 정지와 기아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에이징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에이징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시스템에서 오래 대기하는 프로세스들의 우선순위를 점진적으로 증가시키는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시간이 지나면 점차 프로세스의 우선순위 높아짐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7" name="그림 6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023955"/>
            <a:ext cx="5462414" cy="3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스케줄링의 장점과 단점</a:t>
            </a:r>
          </a:p>
        </p:txBody>
      </p:sp>
      <p:pic>
        <p:nvPicPr>
          <p:cNvPr id="5" name="그림 4" descr="표6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791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시분할 시스템을 위해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단위의 시간인 규정 시간량</a:t>
            </a:r>
            <a:r>
              <a:rPr lang="en-US" altLang="ko-KR" baseline="30000" dirty="0" smtClean="0"/>
              <a:t>time quantum </a:t>
            </a:r>
            <a:r>
              <a:rPr lang="ko-KR" altLang="en-US" dirty="0" smtClean="0"/>
              <a:t>또는 시간 할당량</a:t>
            </a:r>
            <a:r>
              <a:rPr lang="en-US" altLang="ko-KR" baseline="30000" dirty="0" smtClean="0"/>
              <a:t>time slice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규정 </a:t>
            </a:r>
            <a:r>
              <a:rPr lang="ko-KR" altLang="en-US" dirty="0" err="1" smtClean="0"/>
              <a:t>시간량은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10×10</a:t>
            </a:r>
            <a:r>
              <a:rPr lang="ko-KR" altLang="en-US" dirty="0" err="1" smtClean="0"/>
              <a:t>밀리초에서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100×10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준비 큐를 순환 큐</a:t>
            </a:r>
            <a:r>
              <a:rPr lang="en-US" altLang="ko-KR" baseline="30000" dirty="0" smtClean="0"/>
              <a:t>circular queue</a:t>
            </a:r>
            <a:r>
              <a:rPr lang="ko-KR" altLang="en-US" dirty="0" smtClean="0"/>
              <a:t>로 설계하여 스케줄러가 준비 큐를 돌아가면서 한 번에 한 프로세스에 정의된 규정 </a:t>
            </a:r>
            <a:r>
              <a:rPr lang="ko-KR" altLang="en-US" dirty="0" err="1" smtClean="0"/>
              <a:t>시간량만큼</a:t>
            </a:r>
            <a:r>
              <a:rPr lang="ko-KR" altLang="en-US" dirty="0" smtClean="0"/>
              <a:t> 프로세서 제공</a:t>
            </a:r>
            <a:r>
              <a:rPr lang="en-US" altLang="ko-KR" dirty="0" smtClean="0"/>
              <a:t> </a:t>
            </a:r>
          </a:p>
        </p:txBody>
      </p:sp>
      <p:pic>
        <p:nvPicPr>
          <p:cNvPr id="14" name="그림 13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978950"/>
            <a:ext cx="7722350" cy="27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178750"/>
            <a:ext cx="7137285" cy="32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할당의 공정성 보장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단위시간당 처리량 최대화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반환시간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가능성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사용의 균형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반환시간과 자원의 활용 간에 균형 유지</a:t>
            </a:r>
          </a:p>
          <a:p>
            <a:pPr lvl="1"/>
            <a:r>
              <a:rPr lang="ko-KR" altLang="en-US" dirty="0" smtClean="0"/>
              <a:t>실행 대기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 </a:t>
            </a:r>
          </a:p>
          <a:p>
            <a:pPr lvl="1"/>
            <a:r>
              <a:rPr lang="ko-KR" altLang="en-US" dirty="0" smtClean="0"/>
              <a:t>서비스 사용 기회 확대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서비스 수 감소 방지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 스케줄링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6"/>
            <a:ext cx="5417555" cy="3240359"/>
          </a:xfrm>
          <a:prstGeom prst="rect">
            <a:avLst/>
          </a:prstGeom>
        </p:spPr>
      </p:pic>
      <p:pic>
        <p:nvPicPr>
          <p:cNvPr id="6" name="그림 5" descr="표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509120"/>
            <a:ext cx="5715635" cy="22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문맥 교환 시간이 라운드 로빈 스케줄링에 미치는 영향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6600327" cy="33303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1550" y="4779150"/>
            <a:ext cx="607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작을수록 문맥 교환 횟수는 많아지므로 문맥 교환에 소요하는 시간보다 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충분히 크게 해야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규정 </a:t>
            </a:r>
            <a:r>
              <a:rPr lang="ko-KR" altLang="en-US" dirty="0" err="1" smtClean="0"/>
              <a:t>시간량에</a:t>
            </a:r>
            <a:r>
              <a:rPr lang="ko-KR" altLang="en-US" dirty="0" smtClean="0"/>
              <a:t> 따른 반환 시간의 변화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6" y="1466837"/>
            <a:ext cx="6066293" cy="2862264"/>
          </a:xfrm>
          <a:prstGeom prst="rect">
            <a:avLst/>
          </a:prstGeom>
        </p:spPr>
      </p:pic>
      <p:pic>
        <p:nvPicPr>
          <p:cNvPr id="6" name="그림 5" descr="6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329100"/>
            <a:ext cx="7002270" cy="23647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21951" y="3248980"/>
            <a:ext cx="463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작으면 문맥 교환을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많이하므로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평균 반환시간이 더 좋지 않다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 스케줄링의 장점과 단점</a:t>
            </a:r>
            <a:endParaRPr lang="en-US" altLang="ko-KR" dirty="0" smtClean="0"/>
          </a:p>
        </p:txBody>
      </p:sp>
      <p:pic>
        <p:nvPicPr>
          <p:cNvPr id="7" name="그림 6" descr="표6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7137285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다단계 큐 스케줄링</a:t>
            </a:r>
            <a:r>
              <a:rPr lang="en-US" altLang="ko-KR" baseline="30000" dirty="0" smtClean="0"/>
              <a:t>MLQ,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Queue 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 스케줄링의 개념</a:t>
            </a:r>
          </a:p>
          <a:p>
            <a:pPr lvl="1"/>
            <a:r>
              <a:rPr lang="ko-KR" altLang="en-US" dirty="0" smtClean="0"/>
              <a:t>각 작업을 서로 다른 묶음으로 분류할 수 있을 때 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준비 상태 큐를 종류별로 여러 단계로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작업을 메모리의 크기나 프로세스의 형태에 따라 특정 큐에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큐는 자신만의 독자적인 스케줄링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900"/>
            <a:ext cx="7497325" cy="37773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76845" y="5949280"/>
            <a:ext cx="463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큐는 순서대로 절대적인 우선순위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갖음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사이에 시간을 나눠 사용할 수도 있음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다단계 큐 스케줄링</a:t>
            </a:r>
            <a:r>
              <a:rPr lang="en-US" altLang="ko-KR" baseline="30000" dirty="0" smtClean="0"/>
              <a:t>MLQ,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Queue 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 스케줄링의 장점과 단점</a:t>
            </a:r>
            <a:endParaRPr lang="en-US" altLang="ko-KR" dirty="0" smtClean="0"/>
          </a:p>
        </p:txBody>
      </p:sp>
      <p:pic>
        <p:nvPicPr>
          <p:cNvPr id="6" name="그림 5" descr="표 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8229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 스케줄링의 개념</a:t>
            </a:r>
          </a:p>
          <a:p>
            <a:pPr lvl="1"/>
            <a:r>
              <a:rPr lang="ko-KR" altLang="en-US" dirty="0" smtClean="0"/>
              <a:t>작업이 시스템에 들어가면 한 큐에서만 고정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 부담이 적다는 장점이 있으나 융통성이 떨어진다는 단점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작업이 큐 사이 이동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프로세서 </a:t>
            </a:r>
            <a:r>
              <a:rPr lang="ko-KR" altLang="en-US" dirty="0" err="1" smtClean="0"/>
              <a:t>버스트의</a:t>
            </a:r>
            <a:r>
              <a:rPr lang="ko-KR" altLang="en-US" dirty="0" smtClean="0"/>
              <a:t> 특성에 따라 분리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708920"/>
            <a:ext cx="7864407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원리</a:t>
            </a:r>
            <a:endParaRPr lang="en-US" altLang="ko-KR" dirty="0"/>
          </a:p>
        </p:txBody>
      </p:sp>
      <p:pic>
        <p:nvPicPr>
          <p:cNvPr id="6" name="그림 5" descr="6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7677345" cy="4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 큐 스케줄링의 정의 방법</a:t>
            </a:r>
          </a:p>
          <a:p>
            <a:pPr lvl="1"/>
            <a:r>
              <a:rPr lang="ko-KR" altLang="en-US" dirty="0" smtClean="0"/>
              <a:t>큐</a:t>
            </a:r>
            <a:r>
              <a:rPr lang="en-US" altLang="ko-KR" sz="1800" baseline="30000" dirty="0" smtClean="0"/>
              <a:t>queue </a:t>
            </a:r>
            <a:r>
              <a:rPr lang="ko-KR" altLang="en-US" dirty="0" smtClean="0"/>
              <a:t>수 </a:t>
            </a:r>
          </a:p>
          <a:p>
            <a:pPr lvl="1"/>
            <a:r>
              <a:rPr lang="ko-KR" altLang="en-US" dirty="0" smtClean="0"/>
              <a:t>각 큐에 대한 스케줄링 </a:t>
            </a:r>
          </a:p>
          <a:p>
            <a:pPr lvl="1"/>
            <a:r>
              <a:rPr lang="ko-KR" altLang="en-US" dirty="0" smtClean="0"/>
              <a:t>작업을 좀 더 높은 우선순위의 큐로 격상시키는 시기를 결정하는 방법 </a:t>
            </a:r>
          </a:p>
          <a:p>
            <a:pPr lvl="1"/>
            <a:r>
              <a:rPr lang="ko-KR" altLang="en-US" dirty="0" smtClean="0"/>
              <a:t>작업을 좀 더 낮은 우선순위의 큐로 격하시키는 시기를 결정하는 방법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프로세스들이 어느 큐에 들어갈 것인지 결정하는 방법 </a:t>
            </a:r>
          </a:p>
          <a:p>
            <a:pPr lvl="1"/>
            <a:r>
              <a:rPr lang="en-US" altLang="ko-KR" dirty="0" smtClean="0"/>
              <a:t>•</a:t>
            </a:r>
            <a:r>
              <a:rPr lang="ko-KR" altLang="en-US" dirty="0" smtClean="0"/>
              <a:t>프로세스가 서비스를 받는 시기를 결정하는 방법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큐와 라운드 로빈 스케줄링의 비교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pic>
        <p:nvPicPr>
          <p:cNvPr id="4" name="그림 3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268760"/>
            <a:ext cx="5670630" cy="1579037"/>
          </a:xfrm>
          <a:prstGeom prst="rect">
            <a:avLst/>
          </a:prstGeom>
        </p:spPr>
      </p:pic>
      <p:pic>
        <p:nvPicPr>
          <p:cNvPr id="5" name="그림 4" descr="표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2888940"/>
            <a:ext cx="5060940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실행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59"/>
            <a:ext cx="6615735" cy="53288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1830" y="2258870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프로세서에서 실행할 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1830" y="4284095"/>
            <a:ext cx="427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추가로 실행하려고 입출력을 기다리고 있을 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 스케줄링의 장점과 단점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pic>
        <p:nvPicPr>
          <p:cNvPr id="7" name="그림 6" descr="표6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8082390" cy="22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개념</a:t>
            </a:r>
          </a:p>
          <a:p>
            <a:pPr lvl="1"/>
            <a:r>
              <a:rPr lang="ko-KR" altLang="en-US" dirty="0" smtClean="0"/>
              <a:t>최소작업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약점인 긴 작업과 짧은 작업 간의 지나친 불평 등을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점 스케줄링이며 우선순위 스케줄링의 또 다른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선입선처리 스케줄링과 최소작업 우선 스케줄링의 약점을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시스템 응답시간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573905"/>
            <a:ext cx="7559005" cy="1449581"/>
          </a:xfrm>
          <a:prstGeom prst="rect">
            <a:avLst/>
          </a:prstGeom>
        </p:spPr>
      </p:pic>
      <p:pic>
        <p:nvPicPr>
          <p:cNvPr id="6" name="그림 5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599130"/>
            <a:ext cx="8307415" cy="12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예</a:t>
            </a:r>
          </a:p>
        </p:txBody>
      </p:sp>
      <p:pic>
        <p:nvPicPr>
          <p:cNvPr id="7" name="그림 6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6"/>
            <a:ext cx="6525725" cy="2439902"/>
          </a:xfrm>
          <a:prstGeom prst="rect">
            <a:avLst/>
          </a:prstGeom>
        </p:spPr>
      </p:pic>
      <p:pic>
        <p:nvPicPr>
          <p:cNvPr id="9" name="그림 8" descr="표 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3744035"/>
            <a:ext cx="7193079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장점과 단점</a:t>
            </a:r>
          </a:p>
        </p:txBody>
      </p:sp>
      <p:pic>
        <p:nvPicPr>
          <p:cNvPr id="6" name="그림 5" descr="표 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029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다중 프로세서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강결합된</a:t>
            </a:r>
            <a:r>
              <a:rPr lang="ko-KR" altLang="en-US" dirty="0" smtClean="0"/>
              <a:t> 공유 메모리 구조에서 스케줄링 방법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프로세서 자신이 스스로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프로세서는 공통의 준비 상태 큐에서 실행할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하나를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같은 프로세스를 선택하지 않도록 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큐에서 누락되지 않도록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앞서 설명한 단일 프로세서 스케줄링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순환 할당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 활용할 수 있으나 오히려 스케줄링이 복잡하여 오버헤드 증가 가능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비대칭 다중 처리</a:t>
            </a:r>
            <a:r>
              <a:rPr lang="en-US" altLang="ko-KR" baseline="30000" dirty="0" smtClean="0"/>
              <a:t>AMP, Asymmetric </a:t>
            </a:r>
            <a:r>
              <a:rPr lang="en-US" altLang="ko-KR" baseline="30000" dirty="0" err="1" smtClean="0"/>
              <a:t>MultiProcessing</a:t>
            </a:r>
            <a:r>
              <a:rPr lang="ko-KR" altLang="en-US" dirty="0" smtClean="0"/>
              <a:t>는 한 프로세서를 다른 모든 프로세서의 스케줄 러로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주종</a:t>
            </a:r>
            <a:r>
              <a:rPr lang="en-US" altLang="ko-KR" baseline="30000" dirty="0" smtClean="0"/>
              <a:t>Master/Slave </a:t>
            </a:r>
            <a:r>
              <a:rPr lang="ko-KR" altLang="en-US" dirty="0" smtClean="0"/>
              <a:t>구조를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구조에서 운영체제의 핵심 커널 기능들은 특정 프로세서에서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프로세서들은 사용자 프로세스만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 프로세서는 프로세스들을 </a:t>
            </a:r>
            <a:r>
              <a:rPr lang="ko-KR" altLang="en-US" dirty="0" err="1" smtClean="0"/>
              <a:t>스케줄링하여</a:t>
            </a:r>
            <a:r>
              <a:rPr lang="ko-KR" altLang="en-US" dirty="0" smtClean="0"/>
              <a:t> 프로세스를 활성화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 프로세스에 입출력 호출 등의 서비스가 필요하면 주 프로세서에 요청하여 서비스의 처리 기다림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방법은 앞서 다룬 단일 프로세서 다중 프로그래밍 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충돌 문제는 주 프로세서가 메인 메모리와 입출력 자원들을 제어하기 때문에 간단하게 해결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주 프로세서의 오류는 시스템 전체 정지시키며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 프로세서의 과중한 오버헤드는 성능의 병목 지점이 될 수 있는 문제점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스케줄링의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이용하여 응용 프로그램을 동일한 주소 공간에서 동시에 실행하고 협동하는 </a:t>
            </a:r>
            <a:r>
              <a:rPr lang="ko-KR" altLang="en-US" dirty="0" err="1" smtClean="0"/>
              <a:t>스레드들로</a:t>
            </a:r>
            <a:r>
              <a:rPr lang="ko-KR" altLang="en-US" dirty="0" smtClean="0"/>
              <a:t> 구현할 수 있다는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입출력과 프로세서 처리 중첩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문맥 교환은 프로세스 문맥 교환보다 오버헤드 적어 응용 프로그램 하나의 여러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동시에 다른 프로세서에서 실행한다면 성능 현저하게 향상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간에 많은 상호작용을 요청하는 응용 프로그램에서는 성능에 큰 영향을 줄 수 있음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프로세서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스케줄링과 프로세서 할당에 대한 일반적인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부하 공유</a:t>
            </a:r>
            <a:r>
              <a:rPr lang="en-US" altLang="ko-KR" baseline="30000" dirty="0" smtClean="0"/>
              <a:t>load sharing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프로세서를 특정 프로세스 하나에 할당하지 않고 전역 큐에서 프로 세서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쉬고 있는 프로세스는 전역 큐에서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개를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단일 프로세서 환경에서 사용한 방법을 그대로 채택한 가장 단순한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장점과 단점 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 descr="표6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068960"/>
            <a:ext cx="7470830" cy="33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갱</a:t>
            </a:r>
            <a:r>
              <a:rPr lang="en-US" altLang="ko-KR" baseline="30000" dirty="0" smtClean="0"/>
              <a:t>gang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관련된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집합을 일대일 대응 원칙에 따라 프로세서 집합에서 동시에 실행할 수 있도록 </a:t>
            </a:r>
            <a:r>
              <a:rPr lang="ko-KR" altLang="en-US" dirty="0" err="1" smtClean="0"/>
              <a:t>스케줄링하는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단일 프로세스에 속한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동시에 스케줄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응용 프로그램의 어떤 부분을 실행 준비한 동안에 다른 부분은 실행하지 못할 때 성능이 심각하게 떨어지는 응용 프로그램에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밀접하게 관련된 프로세스들이 병렬로 실행된다면 동기화 대기 및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문맥 교환의 횟수 최소화하여 성능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번의 스케줄링 결정이 다수의 프로세서와 프로세스에 영향을 주어 스케줄링 오버헤드 감소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갱</a:t>
            </a:r>
            <a:r>
              <a:rPr lang="en-US" altLang="ko-KR" baseline="30000" dirty="0" smtClean="0"/>
              <a:t>gang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관련된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집합을 일대일 대응 원칙에 따라 프로세서 집합에서 동시에 실행할 수 있도록 </a:t>
            </a:r>
            <a:r>
              <a:rPr lang="ko-KR" altLang="en-US" dirty="0" err="1" smtClean="0"/>
              <a:t>스케줄링하는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단일 프로세스에 속한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동시에 스케줄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응용 프로그램의 어떤 부분을 실행 준비한 동안에 다른 부분은 실행하지 못할 때 성능이 심각하게 떨어지는 응용 프로그램에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밀접하게 관련된 프로세스들이 병렬로 실행된다면 동기화 대기 및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문맥 교환의 횟수 최소화하여 성능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번의 스케줄링 결정이 다수의 프로세서와 프로세스에 영향을 주어 스케줄링 오버헤드 감소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전용 프로세서 할당 </a:t>
            </a:r>
          </a:p>
          <a:p>
            <a:pPr lvl="2"/>
            <a:r>
              <a:rPr lang="ko-KR" altLang="en-US" dirty="0" smtClean="0"/>
              <a:t>부하 공유와는 반대로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실행 전담 프로세서에 할당하여 정의된 스케줄링 제공하는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프로그램은 실행되는 동안 프로그램의 </a:t>
            </a:r>
            <a:r>
              <a:rPr lang="ko-KR" altLang="en-US" dirty="0" err="1" smtClean="0"/>
              <a:t>스레드수와</a:t>
            </a:r>
            <a:r>
              <a:rPr lang="ko-KR" altLang="en-US" dirty="0" smtClean="0"/>
              <a:t> 동일한 수의 프로세스 </a:t>
            </a:r>
            <a:r>
              <a:rPr lang="ko-KR" altLang="en-US" dirty="0" err="1" smtClean="0"/>
              <a:t>할당받기</a:t>
            </a:r>
            <a:r>
              <a:rPr lang="ko-KR" altLang="en-US" dirty="0" smtClean="0"/>
              <a:t> 때문에 프로세스가 낭비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응용 프로 그램의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동기화나 입출력 대기 때문에 보류한다면 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로세서는</a:t>
            </a:r>
            <a:r>
              <a:rPr lang="ko-KR" altLang="en-US" dirty="0" smtClean="0"/>
              <a:t> 계속 쉬게 되어 프로세서들의 다중 프로그래밍 어려움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활성화된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시스템의 프로세서와 동일한 수로 제한하여 효율성 높이는 등 프로세서의 합리적인 이용 지원해야 함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동적 스케줄링 </a:t>
            </a:r>
          </a:p>
          <a:p>
            <a:pPr lvl="2"/>
            <a:r>
              <a:rPr lang="ko-KR" altLang="en-US" dirty="0" smtClean="0"/>
              <a:t>프로그램의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수는 실행 도중 변화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동적으로 변경하여 운영체제가 시스템 이용률을 높일 수 있도록 부하 조절을 허용한 방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작업 간에 프로세서들을 분할하는 역할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프로세서 할당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하여 각 작업을 스레드들에 </a:t>
            </a:r>
            <a:r>
              <a:rPr lang="ko-KR" altLang="en-US" dirty="0" err="1" smtClean="0"/>
              <a:t>매핑시켜</a:t>
            </a:r>
            <a:r>
              <a:rPr lang="ko-KR" altLang="en-US" dirty="0" smtClean="0"/>
              <a:t> 프로세스에 할당된 프로세서들을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중인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스를</a:t>
            </a:r>
            <a:r>
              <a:rPr lang="ko-KR" altLang="en-US" dirty="0" smtClean="0"/>
              <a:t> 선점할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일시중지할</a:t>
            </a:r>
            <a:r>
              <a:rPr lang="ko-KR" altLang="en-US" dirty="0" smtClean="0"/>
              <a:t> 것인지는 각 응용 프로그램의 실행 라이브러리 루틴들이 결정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버스트</a:t>
            </a:r>
            <a:r>
              <a:rPr lang="ko-KR" altLang="en-US" dirty="0" smtClean="0"/>
              <a:t> 시간 그래프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7155795" cy="49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스케줄링 알고리즘의 평가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평가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알고리즘의 평가 기준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최대 응답시간이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초라는 제약 조건에서 프로세서 이용률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평균 반환시간이 전체 실행 시간에 선형적으로 비례하는 처리율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평가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해석적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분석적 평가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부하를 줄이는 데 알고리즘의 성능을 평가하는 공식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생성하는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작업 부하 이용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결정성 모형화는 분석적 평가의 한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사전에 정의된 특 정한 작업에서 각 알고리즘의 성능 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383995"/>
            <a:ext cx="3796160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 선처리 스케줄링의 평가 </a:t>
            </a:r>
            <a:endParaRPr lang="en-US" altLang="ko-KR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268760"/>
            <a:ext cx="8070831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최소작업 우선 스케줄링의 평가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8271364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라운드 로빈 스케줄링의 평가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5"/>
            <a:ext cx="8229523" cy="4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버스트가</a:t>
            </a:r>
            <a:r>
              <a:rPr lang="ko-KR" altLang="en-US" dirty="0" smtClean="0"/>
              <a:t> 긴 예와 짧은 예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21129"/>
            <a:ext cx="7155795" cy="2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스케줄링의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수행 단계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작업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선택 </a:t>
            </a:r>
          </a:p>
          <a:p>
            <a:pPr lvl="2"/>
            <a:r>
              <a:rPr lang="ko-KR" altLang="en-US" dirty="0" smtClean="0"/>
              <a:t>실제로 시스템 자원을 사용할 작업 결정하는 작업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승인 스케줄링이라고도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스케줄링에 따라 작업 프로세스들로 나눠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수행 빈도가 적어 장기 스케줄링에 해당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작업 승인과 프로세서 결정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권한 부여 </a:t>
            </a:r>
          </a:p>
          <a:p>
            <a:pPr lvl="2"/>
            <a:r>
              <a:rPr lang="ko-KR" altLang="en-US" dirty="0" smtClean="0"/>
              <a:t>프로세서 사용 권한 부여할 프로세스 결정하는 작업 승인과 프로세서 할당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시스템의 오버헤드에 따라 연기할 프로세스 잠정적으로 결정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단계 작업 스케줄링과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프로세서 할당 스케줄링의 완충 역할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수행 빈도를 기준으로 하면 중기 스케줄링에 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사용성도 높이고 작업 효율성 향상시키는 </a:t>
            </a:r>
            <a:r>
              <a:rPr lang="ko-KR" altLang="en-US" dirty="0" err="1" smtClean="0"/>
              <a:t>스와핑</a:t>
            </a:r>
            <a:r>
              <a:rPr lang="en-US" altLang="ko-KR" baseline="30000" dirty="0" smtClean="0"/>
              <a:t>swapping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기능의 일부로 이해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 프로세서 할당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상태의 프로세스에 프로세서 할당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디스패칭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디스패처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준비 상태에 있는 프로세스 중에서 프로세서 할당할 프로 세스 결정하는 프로세스 할당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단기 스케줄링에 해당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스케줄링의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단계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3755"/>
            <a:ext cx="7466887" cy="53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2303</Words>
  <Application>Microsoft Office PowerPoint</Application>
  <PresentationFormat>화면 슬라이드 쇼(4:3)</PresentationFormat>
  <Paragraphs>414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스케줄링의 이해(1. 스케줄링의 개념)</vt:lpstr>
      <vt:lpstr>2. 스케줄링의 목적</vt:lpstr>
      <vt:lpstr>3. 스케줄링의 기준 요소</vt:lpstr>
      <vt:lpstr>3. 스케줄링의 기준 요소</vt:lpstr>
      <vt:lpstr>3. 스케줄링의 기준 요소</vt:lpstr>
      <vt:lpstr>4. 스케줄링의 단계</vt:lpstr>
      <vt:lpstr>4. 스케줄링의 단계</vt:lpstr>
      <vt:lpstr>5. 스케줄링 큐</vt:lpstr>
      <vt:lpstr>5. 스케줄링 큐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7. 선점 스케줄링과 비선점 스케줄링</vt:lpstr>
      <vt:lpstr>8. 스케줄링 알고리즘의 선점 기준</vt:lpstr>
      <vt:lpstr>8. 스케줄링 알고리즘의 선점 기준</vt:lpstr>
      <vt:lpstr>8. 스케줄링 알고리즘의 선점 기준</vt:lpstr>
      <vt:lpstr>Section 02 스케줄링 알고리즘(1. 선입선처리 스케줄링)</vt:lpstr>
      <vt:lpstr>1. 선입선처리 스케줄링</vt:lpstr>
      <vt:lpstr>1. 선입선처리 스케줄링</vt:lpstr>
      <vt:lpstr>1. 선입선처리 스케줄링</vt:lpstr>
      <vt:lpstr>1. 선입선처리 스케줄링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5. 다단계 큐 스케줄링MLQ, MultiLevel Queue </vt:lpstr>
      <vt:lpstr>5. 다단계 큐 스케줄링MLQ, MultiLevel Queue 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7. HRNHighest Response-ratio Next 스케줄링 </vt:lpstr>
      <vt:lpstr>7. HRNHighest Response-ratio Next 스케줄링 </vt:lpstr>
      <vt:lpstr>7. HRNHighest Response-ratio Next 스케줄링 </vt:lpstr>
      <vt:lpstr>8. 다중 프로세서 스케줄링</vt:lpstr>
      <vt:lpstr>9. 스레드 스케줄링</vt:lpstr>
      <vt:lpstr>9. 스레드 스케줄링</vt:lpstr>
      <vt:lpstr>9. 스레드 스케줄링</vt:lpstr>
      <vt:lpstr>9. 스레드 스케줄링</vt:lpstr>
      <vt:lpstr>9. 스레드 스케줄링</vt:lpstr>
      <vt:lpstr>Section 03 스케줄링 알고리즘의 평가(1. 평가 기준)</vt:lpstr>
      <vt:lpstr>2. 스케줄링 알고리즘의 평가 예</vt:lpstr>
      <vt:lpstr>2. 스케줄링 알고리즘의 평가 예</vt:lpstr>
      <vt:lpstr>2. 스케줄링 알고리즘의 평가 예</vt:lpstr>
      <vt:lpstr>2. 스케줄링 알고리즘의 평가 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234</cp:revision>
  <dcterms:created xsi:type="dcterms:W3CDTF">2012-07-23T02:34:37Z</dcterms:created>
  <dcterms:modified xsi:type="dcterms:W3CDTF">2017-03-27T12:36:37Z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