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70"/>
  </p:notesMasterIdLst>
  <p:handoutMasterIdLst>
    <p:handoutMasterId r:id="rId71"/>
  </p:handoutMasterIdLst>
  <p:sldIdLst>
    <p:sldId id="330" r:id="rId2"/>
    <p:sldId id="331" r:id="rId3"/>
    <p:sldId id="358" r:id="rId4"/>
    <p:sldId id="359" r:id="rId5"/>
    <p:sldId id="396" r:id="rId6"/>
    <p:sldId id="397" r:id="rId7"/>
    <p:sldId id="398" r:id="rId8"/>
    <p:sldId id="399" r:id="rId9"/>
    <p:sldId id="360" r:id="rId10"/>
    <p:sldId id="400" r:id="rId11"/>
    <p:sldId id="401" r:id="rId12"/>
    <p:sldId id="402" r:id="rId13"/>
    <p:sldId id="404" r:id="rId14"/>
    <p:sldId id="405" r:id="rId15"/>
    <p:sldId id="361" r:id="rId16"/>
    <p:sldId id="406" r:id="rId17"/>
    <p:sldId id="407" r:id="rId18"/>
    <p:sldId id="362" r:id="rId19"/>
    <p:sldId id="363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417" r:id="rId30"/>
    <p:sldId id="418" r:id="rId31"/>
    <p:sldId id="419" r:id="rId32"/>
    <p:sldId id="420" r:id="rId33"/>
    <p:sldId id="421" r:id="rId34"/>
    <p:sldId id="422" r:id="rId35"/>
    <p:sldId id="423" r:id="rId36"/>
    <p:sldId id="424" r:id="rId37"/>
    <p:sldId id="425" r:id="rId38"/>
    <p:sldId id="426" r:id="rId39"/>
    <p:sldId id="427" r:id="rId40"/>
    <p:sldId id="428" r:id="rId41"/>
    <p:sldId id="429" r:id="rId42"/>
    <p:sldId id="430" r:id="rId43"/>
    <p:sldId id="431" r:id="rId44"/>
    <p:sldId id="432" r:id="rId45"/>
    <p:sldId id="433" r:id="rId46"/>
    <p:sldId id="434" r:id="rId47"/>
    <p:sldId id="435" r:id="rId48"/>
    <p:sldId id="436" r:id="rId49"/>
    <p:sldId id="437" r:id="rId50"/>
    <p:sldId id="438" r:id="rId51"/>
    <p:sldId id="439" r:id="rId52"/>
    <p:sldId id="440" r:id="rId53"/>
    <p:sldId id="441" r:id="rId54"/>
    <p:sldId id="442" r:id="rId55"/>
    <p:sldId id="443" r:id="rId56"/>
    <p:sldId id="444" r:id="rId57"/>
    <p:sldId id="445" r:id="rId58"/>
    <p:sldId id="446" r:id="rId59"/>
    <p:sldId id="447" r:id="rId60"/>
    <p:sldId id="448" r:id="rId61"/>
    <p:sldId id="449" r:id="rId62"/>
    <p:sldId id="450" r:id="rId63"/>
    <p:sldId id="451" r:id="rId64"/>
    <p:sldId id="452" r:id="rId65"/>
    <p:sldId id="453" r:id="rId66"/>
    <p:sldId id="454" r:id="rId67"/>
    <p:sldId id="455" r:id="rId68"/>
    <p:sldId id="258" r:id="rId6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004A82"/>
    <a:srgbClr val="415783"/>
    <a:srgbClr val="4F784C"/>
    <a:srgbClr val="FF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 varScale="1">
        <p:scale>
          <a:sx n="74" d="100"/>
          <a:sy n="74" d="100"/>
        </p:scale>
        <p:origin x="149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2017-03-27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2017-03-27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5" cy="6866316"/>
            <a:chOff x="250985" y="267478"/>
            <a:chExt cx="9148833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295462" y="267478"/>
              <a:ext cx="6104356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00005" y="5949300"/>
            <a:ext cx="2448000" cy="541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0005" y="5491377"/>
            <a:ext cx="2381250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00005" y="3136631"/>
            <a:ext cx="2520000" cy="2003567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586565" y="5043644"/>
            <a:ext cx="495055" cy="27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81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/69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2017-03-27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2" r:id="rId3"/>
    <p:sldLayoutId id="2147483681" r:id="rId4"/>
    <p:sldLayoutId id="214748368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3955" y="1088740"/>
            <a:ext cx="3191258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err="1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Chatpter</a:t>
            </a:r>
            <a:r>
              <a:rPr lang="en-US" altLang="ko-KR" sz="40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66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08</a:t>
            </a:r>
          </a:p>
          <a:p>
            <a:pPr lvl="0"/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가상 메모리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21850" y="2703016"/>
            <a:ext cx="542048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가상 메모리의 이해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02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요구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페이징</a:t>
            </a:r>
            <a:endParaRPr lang="ko-KR" altLang="en-US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페이지 대치 알고리즘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프레임 할당 알고리즘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05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메모리를 관리하는 프로세스 적재 정책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06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메모리 관리와 관련된 기타 이슈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요약</a:t>
            </a:r>
            <a:endParaRPr lang="ko-KR" altLang="en-US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5262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가상 주소와 테이블 블록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시스템에서 가상 주소와 페이지 테이블 항목</a:t>
            </a:r>
            <a:endParaRPr lang="en-US" altLang="ko-KR" dirty="0" smtClean="0"/>
          </a:p>
        </p:txBody>
      </p:sp>
      <p:pic>
        <p:nvPicPr>
          <p:cNvPr id="4" name="그림 3" descr="8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39" y="1268759"/>
            <a:ext cx="7245805" cy="545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가상 주소와 테이블 블록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시스템에서 가상 주소 변환 과정</a:t>
            </a:r>
            <a:endParaRPr lang="en-US" altLang="ko-KR" dirty="0" smtClean="0"/>
          </a:p>
        </p:txBody>
      </p:sp>
      <p:pic>
        <p:nvPicPr>
          <p:cNvPr id="4" name="그림 3" descr="8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268759"/>
            <a:ext cx="8133481" cy="463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요구 </a:t>
            </a:r>
            <a:r>
              <a:rPr lang="ko-KR" altLang="en-US" dirty="0" err="1" smtClean="0"/>
              <a:t>페이징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요구 </a:t>
            </a:r>
            <a:r>
              <a:rPr lang="ko-KR" altLang="en-US" dirty="0" err="1" smtClean="0"/>
              <a:t>페이징의</a:t>
            </a:r>
            <a:r>
              <a:rPr lang="ko-KR" altLang="en-US" dirty="0" smtClean="0"/>
              <a:t> 개념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요구 </a:t>
            </a:r>
            <a:r>
              <a:rPr lang="ko-KR" altLang="en-US" dirty="0" err="1" smtClean="0"/>
              <a:t>페이징의</a:t>
            </a:r>
            <a:r>
              <a:rPr lang="ko-KR" altLang="en-US" dirty="0" smtClean="0"/>
              <a:t> 개념</a:t>
            </a:r>
          </a:p>
          <a:p>
            <a:pPr lvl="1"/>
            <a:r>
              <a:rPr lang="ko-KR" altLang="en-US" dirty="0" smtClean="0"/>
              <a:t>가상 메모리에서 많이 사용하는 메모리 관리 방법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스와핑을</a:t>
            </a:r>
            <a:r>
              <a:rPr lang="ko-KR" altLang="en-US" dirty="0" smtClean="0"/>
              <a:t> 사용하는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시스템과 </a:t>
            </a:r>
            <a:r>
              <a:rPr lang="ko-KR" altLang="en-US" dirty="0" err="1" smtClean="0"/>
              <a:t>비슷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프로그램을 실행하려고 프로그램의 일부만 메인 메모리에 적재하되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순차적으로 작성되어 있는 프로그램의 모듈을 처리할 때 다른 부분은 실행하지 않음을 이용</a:t>
            </a:r>
          </a:p>
          <a:p>
            <a:pPr lvl="1"/>
            <a:r>
              <a:rPr lang="ko-KR" altLang="en-US" dirty="0" smtClean="0"/>
              <a:t>프로세스 시작할 때 디스크에서 메인 메모리로 </a:t>
            </a:r>
            <a:r>
              <a:rPr lang="ko-KR" altLang="en-US" dirty="0" err="1" smtClean="0"/>
              <a:t>스와핑하는</a:t>
            </a:r>
            <a:r>
              <a:rPr lang="ko-KR" altLang="en-US" dirty="0" smtClean="0"/>
              <a:t> 순수 </a:t>
            </a:r>
            <a:r>
              <a:rPr lang="ko-KR" altLang="en-US" dirty="0" err="1" smtClean="0"/>
              <a:t>스와핑과</a:t>
            </a:r>
            <a:r>
              <a:rPr lang="ko-KR" altLang="en-US" dirty="0" smtClean="0"/>
              <a:t> 다르게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중인 프로세스들의 요구 페이지만 메모리에 반입하여 프로세스의 모든 페이지를 메모리에 동시에 적재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과정을 지연 기술 또는 지연 스와퍼라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위해 페이지 테이블 유지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동적 주소 변환에서는 가상 메모리와 메인 메모리의 </a:t>
            </a:r>
            <a:r>
              <a:rPr lang="ko-KR" altLang="en-US" dirty="0" err="1" smtClean="0"/>
              <a:t>매핑을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테이블로 표시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페이지 방법에서는 페이지 테이블로 표시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요구 </a:t>
            </a:r>
            <a:r>
              <a:rPr lang="ko-KR" altLang="en-US" dirty="0" err="1" smtClean="0"/>
              <a:t>페이징의</a:t>
            </a:r>
            <a:r>
              <a:rPr lang="ko-KR" altLang="en-US" dirty="0" smtClean="0"/>
              <a:t> 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요구 </a:t>
            </a:r>
            <a:r>
              <a:rPr lang="ko-KR" altLang="en-US" dirty="0" err="1" smtClean="0"/>
              <a:t>페이징의</a:t>
            </a:r>
            <a:r>
              <a:rPr lang="ko-KR" altLang="en-US" dirty="0" smtClean="0"/>
              <a:t> 개념도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 descr="8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538790"/>
            <a:ext cx="6705745" cy="456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요구 </a:t>
            </a:r>
            <a:r>
              <a:rPr lang="ko-KR" altLang="en-US" dirty="0" err="1" smtClean="0"/>
              <a:t>페이징의</a:t>
            </a:r>
            <a:r>
              <a:rPr lang="ko-KR" altLang="en-US" dirty="0" smtClean="0"/>
              <a:t> 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타당 비트와 </a:t>
            </a:r>
            <a:r>
              <a:rPr lang="ko-KR" altLang="en-US" dirty="0" err="1" smtClean="0"/>
              <a:t>비타당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추가한 페이지 테이블</a:t>
            </a:r>
          </a:p>
          <a:p>
            <a:endParaRPr lang="ko-KR" altLang="en-US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 descr="8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49" y="1313765"/>
            <a:ext cx="7155795" cy="50097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01570" y="4599130"/>
            <a:ext cx="31503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유효 페이지는 메인 메모리에 있는 페이지 중 하나라는 의미이고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유효하지 않는 페이지는 디스크에 있는 페이지 중 하나라는 의미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타당 비트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(1)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로 설정되어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있으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면 유효 페이지이고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비타당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비트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(0)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유효하지 않는 페이지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smtClean="0"/>
              <a:t>페이지 부재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페이지 부재의 개념</a:t>
            </a:r>
          </a:p>
          <a:p>
            <a:pPr lvl="1"/>
            <a:r>
              <a:rPr lang="ko-KR" altLang="en-US" dirty="0" smtClean="0"/>
              <a:t>프로세스가 </a:t>
            </a:r>
            <a:r>
              <a:rPr lang="ko-KR" altLang="en-US" dirty="0" err="1" smtClean="0"/>
              <a:t>비타당</a:t>
            </a:r>
            <a:r>
              <a:rPr lang="ko-KR" altLang="en-US" dirty="0" smtClean="0"/>
              <a:t> 비트로 표시된 페이지에 액세스하지 않는다면 </a:t>
            </a:r>
            <a:r>
              <a:rPr lang="ko-KR" altLang="en-US" dirty="0" err="1" smtClean="0"/>
              <a:t>비타당</a:t>
            </a:r>
            <a:r>
              <a:rPr lang="ko-KR" altLang="en-US" dirty="0" smtClean="0"/>
              <a:t> 비트 여부가 영향 주지 않으나 메모리에 적재되지 않은 페이지에 액세스하려고 한다면 페이지 부재 발생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 descr="8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2044848"/>
            <a:ext cx="6615735" cy="462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smtClean="0"/>
              <a:t>페이지 부재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요구 </a:t>
            </a:r>
            <a:r>
              <a:rPr lang="ko-KR" altLang="en-US" dirty="0" err="1" smtClean="0"/>
              <a:t>페이징의</a:t>
            </a:r>
            <a:r>
              <a:rPr lang="ko-KR" altLang="en-US" dirty="0" smtClean="0"/>
              <a:t> 장점과 단점</a:t>
            </a:r>
          </a:p>
        </p:txBody>
      </p:sp>
      <p:pic>
        <p:nvPicPr>
          <p:cNvPr id="5" name="그림 4" descr="8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268760"/>
            <a:ext cx="8228889" cy="490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smtClean="0"/>
              <a:t>페이지 부재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쓰기 복사</a:t>
            </a:r>
          </a:p>
          <a:p>
            <a:pPr lvl="1"/>
            <a:r>
              <a:rPr lang="ko-KR" altLang="en-US" dirty="0" smtClean="0"/>
              <a:t>페이지의 효율성 을 높이는 컴퓨터 프로그래밍에서 사용하는 최적화 전략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쓰기 복사 예</a:t>
            </a:r>
          </a:p>
        </p:txBody>
      </p:sp>
      <p:pic>
        <p:nvPicPr>
          <p:cNvPr id="6" name="그림 5" descr="8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988840"/>
            <a:ext cx="8487435" cy="357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페이지 성능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유효 액세스 시간</a:t>
            </a:r>
            <a:r>
              <a:rPr lang="en-US" altLang="ko-KR" sz="1800" baseline="30000" dirty="0" smtClean="0"/>
              <a:t>EAT, Effective Access Time</a:t>
            </a:r>
            <a:endParaRPr lang="ko-KR" altLang="en-US" sz="1800" baseline="30000" dirty="0" smtClean="0"/>
          </a:p>
          <a:p>
            <a:pPr lvl="1"/>
            <a:r>
              <a:rPr lang="ko-KR" altLang="en-US" dirty="0" smtClean="0"/>
              <a:t>페이지 부재가 발생하지 않으면 유효 액세스 시간은 메모리 액세스 시간과 동일</a:t>
            </a:r>
            <a:endParaRPr lang="ko-KR" altLang="en-US" dirty="0"/>
          </a:p>
        </p:txBody>
      </p:sp>
      <p:pic>
        <p:nvPicPr>
          <p:cNvPr id="6" name="그림 5" descr="8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583795"/>
            <a:ext cx="7992380" cy="162509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086835" y="1763815"/>
            <a:ext cx="17551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 :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페이지 부재 확률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81890" y="2663915"/>
            <a:ext cx="3240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MAT</a:t>
            </a:r>
            <a:r>
              <a:rPr lang="en-US" altLang="ko-KR" sz="1200" baseline="300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Memory</a:t>
            </a:r>
            <a:r>
              <a:rPr lang="en-US" altLang="ko-KR" sz="1200" baseline="300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Access Time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: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메모리 액세스 시간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9" name="그림 8" descr="8-1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555" y="3293985"/>
            <a:ext cx="7650850" cy="1802170"/>
          </a:xfrm>
          <a:prstGeom prst="rect">
            <a:avLst/>
          </a:prstGeom>
        </p:spPr>
      </p:pic>
      <p:pic>
        <p:nvPicPr>
          <p:cNvPr id="10" name="그림 9" descr="8-1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6555" y="5184194"/>
            <a:ext cx="7461219" cy="153017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572000" y="818710"/>
            <a:ext cx="33753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유효 액세스 시간은 페이지 부재 비율에 비례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032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페이지 성능을 높이는 페이지 대치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페이지 대치의 개념</a:t>
            </a:r>
          </a:p>
          <a:p>
            <a:pPr lvl="1"/>
            <a:r>
              <a:rPr lang="ko-KR" altLang="en-US" dirty="0" smtClean="0"/>
              <a:t>페이지 부재 발생 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메인 메모리에 있으면서 사용하지 않는 페이지 없애 새로운 페이지로 바꾸는 것</a:t>
            </a:r>
            <a:endParaRPr lang="en-US" altLang="ko-KR" dirty="0" smtClean="0"/>
          </a:p>
          <a:p>
            <a:r>
              <a:rPr lang="ko-KR" altLang="en-US" dirty="0" smtClean="0"/>
              <a:t>페이지 대치의 필요성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2348880"/>
            <a:ext cx="5445605" cy="437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7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가상 메모리의 개념과 원리를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요구 </a:t>
            </a:r>
            <a:r>
              <a:rPr lang="ko-KR" altLang="en-US" dirty="0" err="1" smtClean="0"/>
              <a:t>페이징의</a:t>
            </a:r>
            <a:r>
              <a:rPr lang="ko-KR" altLang="en-US" dirty="0" smtClean="0"/>
              <a:t> 장단점과 페이지 부재 처리 과정을 살펴본다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페이지 대치 알고리즘 등 가상 메모리에 필요한 알고리즘을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프레임 할당 알고리즘을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메모리를 관리하는 프로세스 적재 정책을 살펴본다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메모리 관리와 관련된 기타 이슈를 살펴본다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922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페이지 성능을 높이는 페이지 대치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페이지 대치 과정</a:t>
            </a:r>
          </a:p>
        </p:txBody>
      </p:sp>
      <p:pic>
        <p:nvPicPr>
          <p:cNvPr id="5" name="그림 4" descr="8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223755"/>
            <a:ext cx="7890021" cy="531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77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페이지 대치 알고리즘 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페이지 부재와 프레임 수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페이지 부재와 프레임수의 관계</a:t>
            </a:r>
          </a:p>
          <a:p>
            <a:pPr lvl="1"/>
            <a:r>
              <a:rPr lang="ko-KR" altLang="en-US" dirty="0" smtClean="0"/>
              <a:t>보통 프레임 수 증가하면 페이지 부재 감소 </a:t>
            </a:r>
            <a:endParaRPr lang="ko-KR" altLang="en-US" dirty="0"/>
          </a:p>
        </p:txBody>
      </p:sp>
      <p:pic>
        <p:nvPicPr>
          <p:cNvPr id="5" name="그림 4" descr="8-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673805"/>
            <a:ext cx="7632340" cy="278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선입 선출 대치 알고리즘</a:t>
            </a:r>
            <a:r>
              <a:rPr lang="en-US" altLang="ko-KR" sz="2800" dirty="0" smtClean="0"/>
              <a:t> </a:t>
            </a:r>
            <a:r>
              <a:rPr lang="en-US" altLang="ko-KR" sz="2800" baseline="30000" dirty="0" smtClean="0"/>
              <a:t>FIFO, First In First Out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선입 선출 대치 알고리즘의 개념</a:t>
            </a:r>
          </a:p>
          <a:p>
            <a:pPr lvl="1"/>
            <a:r>
              <a:rPr lang="ko-KR" altLang="en-US" dirty="0" smtClean="0"/>
              <a:t>가장 간단한 알고리즘</a:t>
            </a:r>
          </a:p>
          <a:p>
            <a:pPr lvl="1"/>
            <a:r>
              <a:rPr lang="ko-KR" altLang="en-US" dirty="0" smtClean="0"/>
              <a:t>메모리에 있는 페이지는 모두 선입선출 큐</a:t>
            </a:r>
            <a:r>
              <a:rPr lang="en-US" altLang="ko-KR" baseline="30000" dirty="0" smtClean="0"/>
              <a:t>FIFO queue</a:t>
            </a:r>
            <a:r>
              <a:rPr lang="ko-KR" altLang="en-US" dirty="0" smtClean="0"/>
              <a:t>가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큐의 헤드 부분에 있는 페이지를 먼저 대치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큐에 있는 페이지가 메모리로 들어갈 때 큐의 끝에 페이지 삽입한다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큐의 크기는 사용 가능한 메모리 프레임의 수</a:t>
            </a:r>
            <a:endParaRPr lang="ko-KR" altLang="en-US" dirty="0"/>
          </a:p>
        </p:txBody>
      </p:sp>
      <p:pic>
        <p:nvPicPr>
          <p:cNvPr id="7" name="그림 6" descr="8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2888940"/>
            <a:ext cx="6275316" cy="381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선입 선출 대치 알고리즘</a:t>
            </a:r>
            <a:r>
              <a:rPr lang="en-US" altLang="ko-KR" sz="2800" dirty="0" smtClean="0"/>
              <a:t> </a:t>
            </a:r>
            <a:r>
              <a:rPr lang="en-US" altLang="ko-KR" sz="2800" baseline="30000" dirty="0" smtClean="0"/>
              <a:t>FIFO, First In First Out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선입 선출 대치 알고리즘 실행 과정</a:t>
            </a:r>
          </a:p>
        </p:txBody>
      </p:sp>
      <p:pic>
        <p:nvPicPr>
          <p:cNvPr id="7" name="그림 6" descr="8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403775"/>
            <a:ext cx="6275316" cy="269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선입 선출 대치 알고리즘</a:t>
            </a:r>
            <a:r>
              <a:rPr lang="en-US" altLang="ko-KR" sz="2800" dirty="0" smtClean="0"/>
              <a:t> </a:t>
            </a:r>
            <a:r>
              <a:rPr lang="en-US" altLang="ko-KR" sz="2800" baseline="30000" dirty="0" smtClean="0"/>
              <a:t>FIFO, First In First Out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선입선출 대치 알고리즘의 문제점을 보여 주는 예</a:t>
            </a:r>
          </a:p>
          <a:p>
            <a:endParaRPr lang="ko-KR" altLang="en-US" dirty="0" smtClean="0"/>
          </a:p>
        </p:txBody>
      </p:sp>
      <p:pic>
        <p:nvPicPr>
          <p:cNvPr id="7" name="그림 6" descr="8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223755"/>
            <a:ext cx="4185465" cy="544046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752020" y="2978950"/>
            <a:ext cx="32403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문제점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벨래디의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변이</a:t>
            </a:r>
            <a:r>
              <a:rPr lang="en-US" altLang="ko-KR" sz="1200" baseline="300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Belady’s</a:t>
            </a:r>
            <a:r>
              <a:rPr lang="en-US" altLang="ko-KR" sz="1200" baseline="300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anomaly </a:t>
            </a: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(b)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와 같이 프레임이 많으면 페이지 부재 횟수가 줄어드는 것과 반대되는 현상 나타남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이처럼 할당하는 프레임 수가 증가하면 페이지 부재 비율도 증가 하는 현상을 말함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최적 페이지 대치 알고리즘</a:t>
            </a:r>
            <a:r>
              <a:rPr lang="en-US" altLang="ko-KR" sz="2800" baseline="30000" dirty="0" smtClean="0"/>
              <a:t>OPT, </a:t>
            </a:r>
            <a:r>
              <a:rPr lang="en-US" altLang="ko-KR" sz="2800" baseline="30000" dirty="0" err="1" smtClean="0"/>
              <a:t>OPTimal</a:t>
            </a:r>
            <a:r>
              <a:rPr lang="en-US" altLang="ko-KR" sz="2800" baseline="30000" dirty="0" smtClean="0"/>
              <a:t> replacement algorithm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최적 페이지 대치 알고리즘의 개념</a:t>
            </a:r>
          </a:p>
          <a:p>
            <a:pPr lvl="1"/>
            <a:r>
              <a:rPr lang="ko-KR" altLang="en-US" dirty="0" err="1" smtClean="0"/>
              <a:t>벨래디의</a:t>
            </a:r>
            <a:r>
              <a:rPr lang="ko-KR" altLang="en-US" dirty="0" smtClean="0"/>
              <a:t> 알고리즘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알고리즘 중 페이지 부재 비율이 가장 낮음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기본 아이디어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앞으로 가장 오랫동안 사용하지 않을 페이지를 대치한다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알고리즘 실행</a:t>
            </a:r>
          </a:p>
          <a:p>
            <a:endParaRPr lang="ko-KR" altLang="en-US" dirty="0" smtClean="0"/>
          </a:p>
        </p:txBody>
      </p:sp>
      <p:pic>
        <p:nvPicPr>
          <p:cNvPr id="6" name="그림 5" descr="8-2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2708920"/>
            <a:ext cx="7542330" cy="326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최근 최소 사용</a:t>
            </a:r>
            <a:r>
              <a:rPr lang="en-US" altLang="ko-KR" baseline="30000" dirty="0" smtClean="0"/>
              <a:t>LRU, Least Recently Used</a:t>
            </a:r>
            <a:r>
              <a:rPr lang="en-US" altLang="ko-KR" dirty="0" smtClean="0"/>
              <a:t> </a:t>
            </a:r>
            <a:r>
              <a:rPr lang="ko-KR" altLang="en-US" dirty="0" smtClean="0"/>
              <a:t> 대치 알고리즘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최근 최소 사용 대치 알고리즘의 개념</a:t>
            </a:r>
          </a:p>
          <a:p>
            <a:pPr lvl="1"/>
            <a:r>
              <a:rPr lang="ko-KR" altLang="en-US" dirty="0" smtClean="0"/>
              <a:t>프로세스가 가장 최근의 페이지에 액세스했다는 것은 멀지 않아 다시 액세스할 가능성이 있다는 의미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과거 오랫동안 사용하지 않은 페이지로 대치하는 효과로 생각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과거의 데이터를 이용하여 미래를 예측하려는 통계적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메모리의 지역성을 이용한 알고리즘으로 각 페이지에 마지막으로 사용한 시간을 연관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페이지를 대치할 때 오랫동안 사용하지 않은 페이지를 선택하므로 시간적으로 거꾸로 찾는 최적 페이지 대치 알고리즘이라고 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최근 최소 사용 알고리즘의 실행 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pic>
        <p:nvPicPr>
          <p:cNvPr id="5" name="그림 4" descr="8-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3519010"/>
            <a:ext cx="7767355" cy="308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최근 최소 사용</a:t>
            </a:r>
            <a:r>
              <a:rPr lang="en-US" altLang="ko-KR" baseline="30000" dirty="0" smtClean="0"/>
              <a:t>LRU, Least Recently Used</a:t>
            </a:r>
            <a:r>
              <a:rPr lang="en-US" altLang="ko-KR" dirty="0" smtClean="0"/>
              <a:t> </a:t>
            </a:r>
            <a:r>
              <a:rPr lang="ko-KR" altLang="en-US" dirty="0" smtClean="0"/>
              <a:t> 대치 알고리즘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카운터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계수기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이용한 순서 결정 방법</a:t>
            </a:r>
          </a:p>
          <a:p>
            <a:pPr lvl="1"/>
            <a:r>
              <a:rPr lang="ko-KR" altLang="en-US" dirty="0" smtClean="0"/>
              <a:t>각 페이지 테이블 항목에 사용 시간 레지스터를 연관시키고 프로세서에 논리 </a:t>
            </a:r>
            <a:r>
              <a:rPr lang="ko-KR" altLang="en-US" dirty="0" err="1" smtClean="0"/>
              <a:t>클록을</a:t>
            </a:r>
            <a:r>
              <a:rPr lang="ko-KR" altLang="en-US" dirty="0" smtClean="0"/>
              <a:t> 추가한 후 카운터 필드를 덧붙여 프레임 순서 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메모리관리장치</a:t>
            </a:r>
            <a:r>
              <a:rPr lang="en-US" altLang="ko-KR" baseline="30000" dirty="0" smtClean="0"/>
              <a:t>MMU</a:t>
            </a:r>
            <a:r>
              <a:rPr lang="ko-KR" altLang="en-US" dirty="0" smtClean="0"/>
              <a:t>는 페이지 참조 가 있을 때마다 모든 참조의 프로세서 클록을 각 페이지 테이블 항목에 업데이트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페이지를 참조할 때마다 </a:t>
            </a:r>
            <a:r>
              <a:rPr lang="ko-KR" altLang="en-US" dirty="0" err="1" smtClean="0"/>
              <a:t>클록은</a:t>
            </a:r>
            <a:r>
              <a:rPr lang="ko-KR" altLang="en-US" dirty="0" smtClean="0"/>
              <a:t> 증가하고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클록</a:t>
            </a:r>
            <a:r>
              <a:rPr lang="ko-KR" altLang="en-US" dirty="0" smtClean="0"/>
              <a:t> 레지스터의 내용은 페이지의 해당 페이지 테이블에 있는 사용 시간 레지스터에 복사하여 각 페이지의 최후 참조 시간 </a:t>
            </a:r>
            <a:r>
              <a:rPr lang="ko-KR" altLang="en-US" dirty="0" err="1" smtClean="0"/>
              <a:t>갖음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최근 최소 사용 알고리즘 카운터 예</a:t>
            </a:r>
          </a:p>
          <a:p>
            <a:endParaRPr lang="ko-KR" altLang="en-US" dirty="0" smtClean="0"/>
          </a:p>
        </p:txBody>
      </p:sp>
      <p:pic>
        <p:nvPicPr>
          <p:cNvPr id="6" name="그림 5" descr="8-2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3564014"/>
            <a:ext cx="7832194" cy="274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최근 최소 사용</a:t>
            </a:r>
            <a:r>
              <a:rPr lang="en-US" altLang="ko-KR" baseline="30000" dirty="0" smtClean="0"/>
              <a:t>LRU, Least Recently Used</a:t>
            </a:r>
            <a:r>
              <a:rPr lang="en-US" altLang="ko-KR" dirty="0" smtClean="0"/>
              <a:t> </a:t>
            </a:r>
            <a:r>
              <a:rPr lang="ko-KR" altLang="en-US" dirty="0" smtClean="0"/>
              <a:t> 대치 알고리즘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스택을</a:t>
            </a:r>
            <a:r>
              <a:rPr lang="ko-KR" altLang="en-US" dirty="0" smtClean="0"/>
              <a:t> 이용한 순서 결정 방법 </a:t>
            </a:r>
          </a:p>
          <a:p>
            <a:pPr lvl="1"/>
            <a:r>
              <a:rPr lang="ko-KR" altLang="en-US" dirty="0" smtClean="0"/>
              <a:t>페이지 번호를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넣어 관리하고 페이지를 참조할 때마다 페이지 번호를 </a:t>
            </a:r>
            <a:r>
              <a:rPr lang="ko-KR" altLang="en-US" dirty="0" err="1" smtClean="0"/>
              <a:t>스택의</a:t>
            </a:r>
            <a:r>
              <a:rPr lang="ko-KR" altLang="en-US" dirty="0" smtClean="0"/>
              <a:t> 톱에 두어 순서 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톱에 있는 페이지 번호는 가장 최근에 사용한 페이지가 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보텀에</a:t>
            </a:r>
            <a:r>
              <a:rPr lang="ko-KR" altLang="en-US" dirty="0" smtClean="0"/>
              <a:t> 있는 페이지 번호는 가장 늦게 사용한 페이지가 되어 페이지 부재를 일으킬 때 교체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최근 최소 사용 알고리즘의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사용 예</a:t>
            </a:r>
          </a:p>
          <a:p>
            <a:endParaRPr lang="ko-KR" altLang="en-US" dirty="0" smtClean="0"/>
          </a:p>
        </p:txBody>
      </p:sp>
      <p:pic>
        <p:nvPicPr>
          <p:cNvPr id="6" name="그림 5" descr="8-2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79" y="2978950"/>
            <a:ext cx="7771253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최근 최소 사용 근접 알고리즘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최근 최소 사용 근접 알고리즘의 개념</a:t>
            </a:r>
          </a:p>
          <a:p>
            <a:pPr lvl="1"/>
            <a:r>
              <a:rPr lang="ko-KR" altLang="en-US" dirty="0" smtClean="0"/>
              <a:t>대부분 최근 최소 사용 알고리즘을 이용한 페이지 대치에서 하드웨어를 지원하지 않기 때문에 다른 알고리즘을 사용</a:t>
            </a:r>
          </a:p>
          <a:p>
            <a:pPr lvl="1"/>
            <a:r>
              <a:rPr lang="ko-KR" altLang="en-US" dirty="0" smtClean="0"/>
              <a:t>처음에 모든 비트는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초기화한 후 사용자 프로세스를 수행할 때 참조된 각 페이지와 관련된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저렴한 가격으로 최근 최소 사용 알고리즘을 구현하려고 상당수 시스템이 참조 비트 형태지원</a:t>
            </a: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가상 메모리의 이해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가상 메모리의 개념과 원리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가상 메모리의 개념</a:t>
            </a:r>
          </a:p>
          <a:p>
            <a:pPr lvl="1"/>
            <a:r>
              <a:rPr lang="ko-KR" altLang="en-US" dirty="0" smtClean="0"/>
              <a:t>사용자와 논리적 주소를 물리적으로 분리하여 사용자가 메인 메모리 용량을 초과한 프로세스에 주소를 지정해서 메모리를 제한 없이 사용할 수 있도록 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전체를 동시에 실행하지 않으므로 요구한 메모리 전체가 아닌 일부만 적재해도 실행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활동 영역을 메인 메모리에 유지하면서 필요할 때는 디스크와 메모리 사이에 프로세스 코드와 데이터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자동으로 전송하는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스왑</a:t>
            </a:r>
            <a:r>
              <a:rPr lang="ko-KR" altLang="en-US" dirty="0" smtClean="0"/>
              <a:t> 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스왑</a:t>
            </a:r>
            <a:r>
              <a:rPr lang="ko-KR" altLang="en-US" dirty="0" smtClean="0"/>
              <a:t> 아웃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과정을 거쳐 프로세스를 재할당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디스크에 저장된 주소 공간은 캐시로 처리하여 메인 메모리 효율적 사용 가능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메인 메모리의 제한된 용량과 중첩 사용 문제 해결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최근 최소 사용 근접 알고리즘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참조 비트 알고리즘</a:t>
            </a:r>
          </a:p>
          <a:p>
            <a:pPr lvl="1"/>
            <a:r>
              <a:rPr lang="ko-KR" altLang="en-US" dirty="0" smtClean="0"/>
              <a:t>참조 비트 예</a:t>
            </a:r>
          </a:p>
        </p:txBody>
      </p:sp>
      <p:pic>
        <p:nvPicPr>
          <p:cNvPr id="5" name="그림 4" descr="8-2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583794"/>
            <a:ext cx="7899440" cy="310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최근 최소 사용 근접 알고리즘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시계</a:t>
            </a:r>
            <a:r>
              <a:rPr lang="en-US" altLang="ko-KR" dirty="0" smtClean="0"/>
              <a:t>(2</a:t>
            </a:r>
            <a:r>
              <a:rPr lang="ko-KR" altLang="en-US" dirty="0" smtClean="0"/>
              <a:t>차적 기회 대치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알고리즘 </a:t>
            </a:r>
          </a:p>
          <a:p>
            <a:pPr lvl="1"/>
            <a:r>
              <a:rPr lang="ko-KR" altLang="en-US" dirty="0" smtClean="0"/>
              <a:t>가장 오랫동안 메인 메모리에 있던 페이지 중 자주 사용하는 페이지의 대치  방지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선입선출 대치 알고리즘을 기반으로 구현하기에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차적 기회 대치 알고리즘이라고도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최근 최소 사용 알고리즘과 성능은 비슷하지만 오버헤드 적음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프레임의 사용 여부를 나타내는 참조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추가하여 페이지를 메모리 안의 프레임에 처음으로 적재했을 때를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설정한 후 참조할 때마다 다시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프레임들은 원형 버퍼 </a:t>
            </a:r>
            <a:r>
              <a:rPr lang="en-US" altLang="ko-KR" dirty="0" smtClean="0"/>
              <a:t>(</a:t>
            </a:r>
            <a:r>
              <a:rPr lang="ko-KR" altLang="en-US" dirty="0" smtClean="0"/>
              <a:t>큐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구성되고 각각 포인터 가짐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페이지를 교체하면 포인터는 교체된 버퍼의 다음 프레임을 가리키도록 설정 </a:t>
            </a:r>
          </a:p>
          <a:p>
            <a:endParaRPr lang="ko-KR" altLang="en-US" dirty="0" smtClean="0"/>
          </a:p>
        </p:txBody>
      </p:sp>
      <p:pic>
        <p:nvPicPr>
          <p:cNvPr id="6" name="그림 5" descr="8-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3564015"/>
            <a:ext cx="4104399" cy="315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최근 최소 사용 근접 알고리즘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간단한 시계 알고리즘의 예 </a:t>
            </a:r>
          </a:p>
          <a:p>
            <a:endParaRPr lang="ko-KR" altLang="en-US" dirty="0" smtClean="0"/>
          </a:p>
        </p:txBody>
      </p:sp>
      <p:pic>
        <p:nvPicPr>
          <p:cNvPr id="5" name="그림 4" descr="8-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268760"/>
            <a:ext cx="6989911" cy="527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최근 최소 사용 근접 알고리즘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시계 알고리즘을 수행하는 과정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8-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178750"/>
            <a:ext cx="7245805" cy="527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최근 최소 사용 근접 알고리즘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NUR</a:t>
            </a:r>
            <a:r>
              <a:rPr lang="en-US" altLang="ko-KR" baseline="30000" dirty="0" err="1" smtClean="0"/>
              <a:t>Not</a:t>
            </a:r>
            <a:r>
              <a:rPr lang="en-US" altLang="ko-KR" baseline="30000" dirty="0" smtClean="0"/>
              <a:t> Used Recently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 </a:t>
            </a:r>
          </a:p>
          <a:p>
            <a:pPr lvl="1"/>
            <a:r>
              <a:rPr lang="ko-KR" altLang="en-US" dirty="0" smtClean="0"/>
              <a:t>최근 사용하지 않는 페이지를 교체하여 낮은 오버헤드로 최근 최소 사용 페이지 교체 전략에 거의 동일 대치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최근 사용하지 않는 페이지를 교체하는 방법으로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최근에 사용하지 않는 페이지들은 가까운 미래에도 사용하지 않을 가능성 높다는 아이디어 바탕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최근 최소 사용 알고리즘과 같이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추가하고 참조 비트</a:t>
            </a:r>
            <a:r>
              <a:rPr lang="en-US" altLang="ko-KR" dirty="0" smtClean="0"/>
              <a:t>(R)</a:t>
            </a:r>
            <a:r>
              <a:rPr lang="ko-KR" altLang="en-US" dirty="0" smtClean="0"/>
              <a:t>는 해당 페이지의 액세스 여부를 확인해서 최근에 사용한 페이지들을 메모리에 유지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종류</a:t>
            </a:r>
          </a:p>
          <a:p>
            <a:pPr lvl="2"/>
            <a:r>
              <a:rPr lang="en-US" altLang="ko-KR" dirty="0" smtClean="0"/>
              <a:t>0(0, 0) : </a:t>
            </a:r>
            <a:r>
              <a:rPr lang="ko-KR" altLang="en-US" dirty="0" smtClean="0"/>
              <a:t>최근에 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하지 않으면서 수정하지도 않은 페이지 </a:t>
            </a:r>
          </a:p>
          <a:p>
            <a:pPr lvl="2"/>
            <a:r>
              <a:rPr lang="en-US" altLang="ko-KR" dirty="0" smtClean="0"/>
              <a:t>1(0, 1) : </a:t>
            </a:r>
            <a:r>
              <a:rPr lang="ko-KR" altLang="en-US" dirty="0" smtClean="0"/>
              <a:t>최근에 사용하지는 않았으나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수정은 한 페이지 </a:t>
            </a:r>
          </a:p>
          <a:p>
            <a:pPr lvl="2"/>
            <a:r>
              <a:rPr lang="en-US" altLang="ko-KR" dirty="0" smtClean="0"/>
              <a:t>2(1, 0) : </a:t>
            </a:r>
            <a:r>
              <a:rPr lang="ko-KR" altLang="en-US" dirty="0" smtClean="0"/>
              <a:t>최근에 사용했으나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수정하지는 않은 페이지 </a:t>
            </a:r>
          </a:p>
          <a:p>
            <a:pPr lvl="2"/>
            <a:r>
              <a:rPr lang="en-US" altLang="ko-KR" dirty="0" smtClean="0"/>
              <a:t>3(1, 1) : </a:t>
            </a:r>
            <a:r>
              <a:rPr lang="ko-KR" altLang="en-US" dirty="0" smtClean="0"/>
              <a:t>최근에 사용하고 수정한 페이지 </a:t>
            </a:r>
          </a:p>
          <a:p>
            <a:pPr lvl="1"/>
            <a:r>
              <a:rPr lang="ko-KR" altLang="en-US" dirty="0" smtClean="0"/>
              <a:t>희생할 페이지를 디스크에서 읽은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스왑</a:t>
            </a:r>
            <a:r>
              <a:rPr lang="ko-KR" altLang="en-US" dirty="0" smtClean="0"/>
              <a:t> 인</a:t>
            </a:r>
            <a:r>
              <a:rPr lang="en-US" altLang="ko-KR" dirty="0" smtClean="0"/>
              <a:t>) </a:t>
            </a:r>
            <a:r>
              <a:rPr lang="ko-KR" altLang="en-US" dirty="0" smtClean="0"/>
              <a:t>후 내용 수정했다면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페이지를 먼저 </a:t>
            </a:r>
            <a:r>
              <a:rPr lang="ko-KR" altLang="en-US" dirty="0" err="1" smtClean="0"/>
              <a:t>디스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크에</a:t>
            </a:r>
            <a:r>
              <a:rPr lang="ko-KR" altLang="en-US" dirty="0" smtClean="0"/>
              <a:t> 복사하여 제거해야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수정한 페이지는 페이지 부재가 발생하면 디스크에 두 번 액세스하므로 오버헤드 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부담이 적은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참조나 수정이 없는 페이지 선택하여 제거 </a:t>
            </a:r>
            <a:endParaRPr lang="en-US" altLang="ko-KR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최근 최소 사용 근접 알고리즘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최소 사용 빈도수</a:t>
            </a:r>
            <a:r>
              <a:rPr lang="en-US" altLang="ko-KR" baseline="30000" dirty="0" smtClean="0"/>
              <a:t>LFU, Least Frequently Used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 </a:t>
            </a:r>
          </a:p>
          <a:p>
            <a:pPr lvl="1"/>
            <a:r>
              <a:rPr lang="ko-KR" altLang="en-US" dirty="0" smtClean="0"/>
              <a:t>각 페이지마다 참조 횟수 카운터가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수가 가장 작은 페이지 대치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프로세스의 초기 단계에서 한 페이지를 많이 사용한 후 다시는 사용하지 않을 때 곤란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해결책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카운터를 일정한 시간 간격으로 하나씩 오른쪽으로 이동하여 지수적으로 감소하는 평균 사용 수 형성하는 것</a:t>
            </a:r>
            <a:endParaRPr lang="en-US" altLang="ko-KR" dirty="0" smtClean="0"/>
          </a:p>
          <a:p>
            <a:pPr lvl="2"/>
            <a:endParaRPr lang="ko-KR" altLang="en-US" dirty="0" smtClean="0"/>
          </a:p>
          <a:p>
            <a:r>
              <a:rPr lang="ko-KR" altLang="en-US" dirty="0" smtClean="0"/>
              <a:t>최대 사용 빈도수</a:t>
            </a:r>
            <a:r>
              <a:rPr lang="en-US" altLang="ko-KR" baseline="30000" dirty="0" smtClean="0"/>
              <a:t>MFU, Most Frequently Used</a:t>
            </a:r>
            <a:r>
              <a:rPr lang="ko-KR" altLang="en-US" dirty="0" smtClean="0"/>
              <a:t> 알고리즘 </a:t>
            </a:r>
          </a:p>
          <a:p>
            <a:pPr lvl="1"/>
            <a:r>
              <a:rPr lang="ko-KR" altLang="en-US" dirty="0" smtClean="0"/>
              <a:t>계수가 가장 작은 페이지는 방금 들어와 서 아직 사용하지 않았기 때문에 앞으로 사용할 확률이 높다고 가정하여 대치 페이지 후보에서 제외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가장 많이 사용한 페이지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계수가 높은 페이지 대치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일반적이지 않음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알고리즘을 구현하는 데 비용  많고 최적 페이지 대치에 비해 성능 낮음</a:t>
            </a:r>
            <a:r>
              <a:rPr lang="en-US" altLang="ko-KR" dirty="0" smtClean="0"/>
              <a:t>) </a:t>
            </a:r>
            <a:r>
              <a:rPr lang="ko-KR" altLang="en-US" dirty="0" smtClean="0"/>
              <a:t> </a:t>
            </a: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최근 최소 사용 근접 알고리즘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페이지 </a:t>
            </a:r>
            <a:r>
              <a:rPr lang="ko-KR" altLang="en-US" dirty="0" err="1" smtClean="0"/>
              <a:t>버퍼링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최근 최소 사용 알고리즘과 시계 알고리즘은 선입선출 대치 알고리즘보다 성능은 좋지만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복잡성과 페이지 교체로 오버헤드는 더 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</a:t>
            </a:r>
            <a:r>
              <a:rPr lang="ko-KR" altLang="en-US" dirty="0" err="1" smtClean="0"/>
              <a:t>버퍼링은</a:t>
            </a:r>
            <a:r>
              <a:rPr lang="ko-KR" altLang="en-US" dirty="0" smtClean="0"/>
              <a:t> 선입선출처럼 성능이 떨어지는 것을 막으려고 교체 대상으로 선택한 페이지를 즉시 교체하지 않은 채 잠시 동안 메인 메모리에 유지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포인터 리스트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사용하여 페이지 관리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8-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843935"/>
            <a:ext cx="7678978" cy="378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페이지 대치 알고리즘의 비교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페이지 대치 알고리즘의 비교 </a:t>
            </a:r>
          </a:p>
        </p:txBody>
      </p:sp>
      <p:pic>
        <p:nvPicPr>
          <p:cNvPr id="5" name="그림 4" descr="8-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358769"/>
            <a:ext cx="7827542" cy="409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Section 04 </a:t>
            </a:r>
            <a:r>
              <a:rPr lang="ko-KR" altLang="en-US" dirty="0" smtClean="0"/>
              <a:t>프레임 할당 알고리즘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프레임 할당 알고리즘의 필요성 </a:t>
            </a:r>
          </a:p>
          <a:p>
            <a:pPr lvl="1"/>
            <a:r>
              <a:rPr lang="ko-KR" altLang="en-US" dirty="0" smtClean="0"/>
              <a:t>프레임을 적절히 할당하여 페이지 부재의 횟수 </a:t>
            </a:r>
            <a:r>
              <a:rPr lang="ko-KR" altLang="en-US" dirty="0" err="1" smtClean="0"/>
              <a:t>줄일수</a:t>
            </a:r>
            <a:r>
              <a:rPr lang="ko-KR" altLang="en-US" dirty="0" smtClean="0"/>
              <a:t> 있음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메모리 할당은 제한적이라 총 유효 프레임 수보다 많이 할당할 수 없지만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할당 가능한 최소 프레임 수는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프로세스에 할당되는 프레임 수가 줄어들면 페이지 부재 비율은 올라가고 프로세스 수행 속도는 떨어짐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프레임을 몇 개만 할당하면 당연히 성능이 떨어지므로 할당해야 하는 최소 프레임 수가 정해져 있음</a:t>
            </a:r>
          </a:p>
          <a:p>
            <a:pPr lvl="1"/>
            <a:r>
              <a:rPr lang="ko-KR" altLang="en-US" dirty="0" smtClean="0"/>
              <a:t>최소 프레임 수는 명령어 구조로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수행 중인 명령어를 완료하기 전에 페이지 부재 현상이 일어나면 해당 명령어를 다시 시작해야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명령어가 참조하는 모든 페이지를 수용할 수 있는 충분한 프레임이 있어야 명령어 하나를 실행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주소가 간접 참조이면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방법에서는 프레임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요구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 프로세스당 최소 프레임 수는 컴퓨터 구조로 정의하지만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 수는 유효 실제 기억장소의 양으로 정의한다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둘 사이에서 적당한 프레임을 할당해야 함</a:t>
            </a: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균일</a:t>
            </a:r>
            <a:r>
              <a:rPr lang="en-US" altLang="ko-KR" dirty="0" smtClean="0"/>
              <a:t>·</a:t>
            </a:r>
            <a:r>
              <a:rPr lang="ko-KR" altLang="en-US" dirty="0" smtClean="0"/>
              <a:t>비례 프레임 할당 알고리즘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균일</a:t>
            </a:r>
            <a:r>
              <a:rPr lang="en-US" altLang="ko-KR" dirty="0" smtClean="0"/>
              <a:t>·</a:t>
            </a:r>
            <a:r>
              <a:rPr lang="ko-KR" altLang="en-US" dirty="0" smtClean="0"/>
              <a:t>비례 프레임 할당 알고리즘의 개념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균일 할당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프레임 </a:t>
            </a:r>
            <a:r>
              <a:rPr lang="en-US" altLang="ko-KR" dirty="0" smtClean="0"/>
              <a:t>m</a:t>
            </a:r>
            <a:r>
              <a:rPr lang="ko-KR" altLang="en-US" dirty="0" smtClean="0"/>
              <a:t>개를 프로세스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개에 나눠 주는 가장 쉬운 방법은 각 프로세스에 똑같이 프레임을 </a:t>
            </a:r>
            <a:r>
              <a:rPr lang="en-US" altLang="ko-KR" dirty="0" smtClean="0"/>
              <a:t>m/n</a:t>
            </a:r>
            <a:r>
              <a:rPr lang="ko-KR" altLang="en-US" dirty="0" smtClean="0"/>
              <a:t>개씩 할당하는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비례 할당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 가능한 메모리를 각 프로세스의 크기에 비례하여 할당하는 것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각 프로세스에서 요구하는 메모리의 양이 서로 다르기 때문에 균일 할당 방법을 사용하면 어 떤 프로세스는 페이지 프레임을 낭비하고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 다른 프로세스에서는 페이지 부재가 빈번하게 일어날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이런 문제점은 비례 할당 방법 사용하여 해결</a:t>
            </a:r>
          </a:p>
          <a:p>
            <a:pPr lvl="1"/>
            <a:r>
              <a:rPr lang="ko-KR" altLang="en-US" dirty="0" smtClean="0"/>
              <a:t>모든 프로세스에 유효 프레임을 동일하게 분배하기보다는 각 프로세스에 필요 한 </a:t>
            </a:r>
            <a:r>
              <a:rPr lang="ko-KR" altLang="en-US" dirty="0" err="1" smtClean="0"/>
              <a:t>메모리양이나</a:t>
            </a:r>
            <a:r>
              <a:rPr lang="ko-KR" altLang="en-US" dirty="0" smtClean="0"/>
              <a:t> 프로세스 크기에 따라 할당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많은 메모리를 요구하는 프로세스는 적은 메모리를 요구하는 프로세스보다 더 많은 페이지 프레임을 할당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비례 할당 방법을 프로그램의 크기나 우선순위를 결합하여 할당하는 방법도 생각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우선순위가 높은 프로세스가 교환할 프레임을 우선순위가 낮은 프로세스에 할당한 프레임 중에서 고르게 한다면 우선순위가 높은 프로세스에 할당하는 프레임 수를 점점 증가시킬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가변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비례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할당 정책은 운영체제가 활동 중인 프로세스 정보를 알아야만 한다는 문제로 소프트웨어 오버헤드가 발생한다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현대 운영체제에서는 프로세스를 생성할 때 고정된 크기의 페이지를 할당하는 균일 할당 방법과 프로세스에 할당하는 페이지 프레임 수를 프로세스의 실행 과정에서 다르게 할당하는 비례 할당 방법 혼합 이용 </a:t>
            </a:r>
          </a:p>
        </p:txBody>
      </p:sp>
      <p:pic>
        <p:nvPicPr>
          <p:cNvPr id="6" name="그림 5" descr="8-3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6635" y="2618910"/>
            <a:ext cx="7857365" cy="125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가상 메모리의 개념과 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페이징으로</a:t>
            </a:r>
            <a:r>
              <a:rPr lang="ko-KR" altLang="en-US" dirty="0" smtClean="0"/>
              <a:t> 구현한 가상메모리</a:t>
            </a:r>
            <a:endParaRPr lang="ko-KR" altLang="en-US" dirty="0"/>
          </a:p>
        </p:txBody>
      </p:sp>
      <p:pic>
        <p:nvPicPr>
          <p:cNvPr id="5" name="그림 4" descr="8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223755"/>
            <a:ext cx="7947375" cy="367233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4526995" y="3474005"/>
            <a:ext cx="270030" cy="130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896925" y="4914165"/>
            <a:ext cx="49955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메인 메모리와 캐시 사이에서 데이터를 이동할 때는 캐시의 공간 지역성을 최대한 활용하려고 메모리의 데이터를 캐시 라인 크기만큼 올려놓는다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따라서 라인은 캐시가 메인 메모리에서 데이터를 가져오는 크기가 됨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균일</a:t>
            </a:r>
            <a:r>
              <a:rPr lang="en-US" altLang="ko-KR" dirty="0" smtClean="0"/>
              <a:t>·</a:t>
            </a:r>
            <a:r>
              <a:rPr lang="ko-KR" altLang="en-US" dirty="0" smtClean="0"/>
              <a:t>비례 프레임 할당 알고리즘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전체 프로세스 가상공간과 프로세스당 프레임 수 </a:t>
            </a:r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6" name="그림 5" descr="8-3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223755"/>
            <a:ext cx="7857365" cy="125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Section 05 </a:t>
            </a:r>
            <a:r>
              <a:rPr lang="ko-KR" altLang="en-US" dirty="0" smtClean="0"/>
              <a:t>메모리를 관리하는 프로세스 적재 정책 </a:t>
            </a:r>
            <a:r>
              <a:rPr lang="en-US" altLang="ko-KR" dirty="0" smtClean="0"/>
              <a:t>(1. </a:t>
            </a:r>
            <a:r>
              <a:rPr lang="ko-KR" altLang="en-US" dirty="0" err="1" smtClean="0"/>
              <a:t>스래싱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스래싱</a:t>
            </a:r>
            <a:r>
              <a:rPr lang="en-US" altLang="ko-KR" baseline="30000" dirty="0" smtClean="0"/>
              <a:t>thrashing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개념 </a:t>
            </a:r>
          </a:p>
          <a:p>
            <a:pPr lvl="1"/>
            <a:r>
              <a:rPr lang="ko-KR" altLang="en-US" dirty="0" smtClean="0"/>
              <a:t>페이지 교환이 계속 일어나는 현상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프로세스에 프레임이 충분하지 않다면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할당된 프레임을 최소 프레임 수까지 줄일 수 있다 하더라도 실제 사용하는 프레임 수만큼 갖지 못하면 빈번하게 페이지 부재가 발생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기타 자원 부족으로 필요한 연산을 수행할 수 없는 상태가 되면 운영체제는 다른 프로세스에서 자원을 회수하는 등 방법을 이용하여 자원 확보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페이징</a:t>
            </a:r>
            <a:r>
              <a:rPr lang="ko-KR" altLang="en-US" dirty="0" smtClean="0"/>
              <a:t> 동작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스왑</a:t>
            </a:r>
            <a:r>
              <a:rPr lang="ko-KR" altLang="en-US" dirty="0" smtClean="0"/>
              <a:t> 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스왑</a:t>
            </a:r>
            <a:r>
              <a:rPr lang="ko-KR" altLang="en-US" dirty="0" smtClean="0"/>
              <a:t> 아웃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즉 디스크와 메모리 간에 빈번한 페이지 교환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페이지를 실제로 사용하고 있어도 페이지를 교환해야 한다면 페이지 부재 연속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프로세스는 계속 페이지를 교환하려고 많은 시간을 낭비하면서 유용한 작업을 느리게 하므로 시스템 성능 낮추거나 축소 야기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프로세스가 프로세스 수행에 보내는 시간보다 페이지 교환에 보내는 시간이 더 길면 ‘</a:t>
            </a:r>
            <a:r>
              <a:rPr lang="ko-KR" altLang="en-US" dirty="0" err="1" smtClean="0"/>
              <a:t>스래싱을</a:t>
            </a:r>
            <a:r>
              <a:rPr lang="ko-KR" altLang="en-US" dirty="0" smtClean="0"/>
              <a:t> 하고 있다’고 표현</a:t>
            </a: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스래싱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스래싱의</a:t>
            </a:r>
            <a:r>
              <a:rPr lang="ko-KR" altLang="en-US" dirty="0" smtClean="0"/>
              <a:t> 발생 원인</a:t>
            </a:r>
          </a:p>
          <a:p>
            <a:pPr lvl="1"/>
            <a:r>
              <a:rPr lang="ko-KR" altLang="en-US" dirty="0" smtClean="0"/>
              <a:t>너무 많은 다중 프로그래밍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새로운 프로세스가 늘어나면 프로세스에 고정된 프레임 수가 현재 활동에 충분하지 않으므로 서로 프레임을 빼앗기고 뺏는 과정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지속적인 페이지 부재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유지하려고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 일부 시스템에서 프로세서 사용률이 낮으면 다중 프로그래밍을 증가해야 한다고 해석하여 더 악화 야기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전역 페이지 대치에서는 새로운 프로세스가 수행 중인 프로세스의 페이지를 빼앗아서 수행을 시작하면 더 많은 페이지 부재 발생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각 프로세스는 자신에게 필요한 만큼 프레임을 </a:t>
            </a:r>
            <a:r>
              <a:rPr lang="ko-KR" altLang="en-US" dirty="0" err="1" smtClean="0"/>
              <a:t>배당받지</a:t>
            </a:r>
            <a:r>
              <a:rPr lang="ko-KR" altLang="en-US" dirty="0" smtClean="0"/>
              <a:t> 못하게 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프로세서가 요구하는 최소한의 수보다 페이지 프레임 수가 적으면 적을수록 페이지 부재 비율 증가</a:t>
            </a:r>
            <a:r>
              <a:rPr lang="en-US" altLang="ko-KR" dirty="0" smtClean="0"/>
              <a:t>. </a:t>
            </a:r>
            <a:r>
              <a:rPr lang="ko-KR" altLang="en-US" dirty="0" smtClean="0"/>
              <a:t>페이지 부재가 발생하면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처리장치를 사용하려고 프로세스가 대기하기 때 문에 준비 큐는 비게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페이지 부재가 많이 발생할수록 프로세스가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처리장치를 기 다리는 시간은 길어지므로 프로세스의 효율성 낮아짐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결국 프로세서의 이용률은 더 낮아지고 프로세서 스케줄러는 이용률을 올리려고 다중 프로그래밍의 정도를 점점 더 높이지만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프로세스의 실행은 점점 느려진다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이런 페이지 부재로 프로세서의 이용률이 감소하면 결국 </a:t>
            </a:r>
            <a:r>
              <a:rPr lang="ko-KR" altLang="en-US" dirty="0" err="1" smtClean="0"/>
              <a:t>스래싱</a:t>
            </a:r>
            <a:r>
              <a:rPr lang="ko-KR" altLang="en-US" dirty="0" smtClean="0"/>
              <a:t> 발생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스래싱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프로세서의 이용률에 따른 </a:t>
            </a:r>
            <a:r>
              <a:rPr lang="ko-KR" altLang="en-US" dirty="0" err="1" smtClean="0"/>
              <a:t>스래싱</a:t>
            </a:r>
            <a:r>
              <a:rPr lang="ko-KR" altLang="en-US" dirty="0" smtClean="0"/>
              <a:t> 발생률</a:t>
            </a:r>
          </a:p>
          <a:p>
            <a:endParaRPr lang="ko-KR" altLang="en-US" dirty="0" smtClean="0"/>
          </a:p>
        </p:txBody>
      </p:sp>
      <p:pic>
        <p:nvPicPr>
          <p:cNvPr id="5" name="그림 4" descr="8-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493785"/>
            <a:ext cx="71723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스래싱</a:t>
            </a:r>
            <a:r>
              <a:rPr lang="ko-KR" altLang="en-US" dirty="0" smtClean="0"/>
              <a:t>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스래싱의</a:t>
            </a:r>
            <a:r>
              <a:rPr lang="ko-KR" altLang="en-US" dirty="0" smtClean="0"/>
              <a:t> 예방 </a:t>
            </a:r>
          </a:p>
          <a:p>
            <a:pPr lvl="1"/>
            <a:r>
              <a:rPr lang="ko-KR" altLang="en-US" dirty="0" err="1" smtClean="0"/>
              <a:t>스래싱</a:t>
            </a:r>
            <a:r>
              <a:rPr lang="ko-KR" altLang="en-US" dirty="0" smtClean="0"/>
              <a:t> 방지 방법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작업 집합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워킹</a:t>
            </a:r>
            <a:r>
              <a:rPr lang="ko-KR" altLang="en-US" dirty="0" smtClean="0"/>
              <a:t> 셋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프로세스가 실제로 얼마큼 프레임을 많이 사용하는지 검사하여 지역 모델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작업 집합 모델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정의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지역 모델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프로세스를 실행할 때 프로그램은 보통 지역 몇 개로 중첩해서 구성하므로 한 지역 에서 다른 지역으로 이동하는 과정을 의미한</a:t>
            </a:r>
          </a:p>
          <a:p>
            <a:endParaRPr lang="en-US" altLang="ko-KR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지역성</a:t>
            </a:r>
            <a:r>
              <a:rPr lang="en-US" altLang="ko-KR" baseline="30000" dirty="0" smtClean="0"/>
              <a:t>locality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구역성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지역성의 개념</a:t>
            </a:r>
          </a:p>
          <a:p>
            <a:pPr lvl="1"/>
            <a:r>
              <a:rPr lang="ko-KR" altLang="en-US" dirty="0" smtClean="0"/>
              <a:t>실행 중인 프로세스에서 나타나는 특성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동일한 값이나 관련 저장 위치를 자주 액세스하는 현상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프로세스는 어느 실행 단계 동안 메모리의 정보를 균일하게 액세스하는 것이 아니라 선호하는 특정 페이지만 집중적으로 참조하는 현상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국부성</a:t>
            </a:r>
            <a:r>
              <a:rPr lang="ko-KR" altLang="en-US" dirty="0" smtClean="0"/>
              <a:t> 이라고도 함</a:t>
            </a:r>
          </a:p>
          <a:p>
            <a:endParaRPr lang="ko-KR" altLang="en-US" dirty="0" smtClean="0"/>
          </a:p>
        </p:txBody>
      </p:sp>
      <p:pic>
        <p:nvPicPr>
          <p:cNvPr id="5" name="그림 4" descr="8-3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483895"/>
            <a:ext cx="4905545" cy="431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지역성</a:t>
            </a:r>
            <a:r>
              <a:rPr lang="en-US" altLang="ko-KR" baseline="30000" dirty="0" smtClean="0"/>
              <a:t>locality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구역성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ko-KR" altLang="en-US" dirty="0" smtClean="0"/>
              <a:t>잠시 동안 적은 양의 데이터만 집중적으로 참조하다가 데이터의 또 다른 작은 규모의 데이터 덩어리로 이동 경향</a:t>
            </a:r>
          </a:p>
          <a:p>
            <a:pPr lvl="1"/>
            <a:r>
              <a:rPr lang="ko-KR" altLang="en-US" dirty="0" smtClean="0"/>
              <a:t>프로그램들의 순환이나 서브 프로그램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변수들의 계산과 합계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 순례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 차적 코드의 실행 등으로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프로그래머들이 관련 있는 변수들을 서로 근처에 배치 시켜서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지역성의 종류</a:t>
            </a:r>
          </a:p>
          <a:p>
            <a:pPr lvl="2"/>
            <a:r>
              <a:rPr lang="ko-KR" altLang="en-US" dirty="0" smtClean="0"/>
              <a:t>시간 지역성 </a:t>
            </a:r>
          </a:p>
          <a:p>
            <a:pPr lvl="3"/>
            <a:r>
              <a:rPr lang="ko-KR" altLang="en-US" dirty="0" smtClean="0"/>
              <a:t>특정 자원들을 상대적으로 짧은 시간 안에 재사용 의미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 순간 한 지점에서 특정 메모리 위치를 참조할 때 동일한 위치에서 가까운 미래에 다시 참조 할 가능성 높음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최근에 액세스한 항목은 오래지 않아 다시 액세스할 가능성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동일한 메모리 위치에 인접한 참조 사이에는 시간적 근접성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미래 위치가 현재 위치와 동일하다면 시간 지역성은 공간 지역성의 매우 특별한 경우가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순환</a:t>
            </a:r>
            <a:r>
              <a:rPr lang="en-US" altLang="ko-KR" dirty="0" smtClean="0"/>
              <a:t>(</a:t>
            </a:r>
            <a:r>
              <a:rPr lang="ko-KR" altLang="en-US" dirty="0" smtClean="0"/>
              <a:t>루프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서브 프로그램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계산이나 합계에 사용하는 변수는 시간 지역성에 적용하는 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공간 지역성 </a:t>
            </a:r>
          </a:p>
          <a:p>
            <a:pPr lvl="3"/>
            <a:r>
              <a:rPr lang="ko-KR" altLang="en-US" dirty="0" smtClean="0"/>
              <a:t>프로세스가 메모리의 어떤 위치를 참조하면 그 근처를 이후에도 계속 참조 할 가능성 높음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상대적으로 가까운 위치에서 데이터 요소를 사용한다는 것 의미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메모리의 특정 위치를 특정 시간에 참조할 때 가까운 미래에 가까운 메모리 위치 참조 가능성 높음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데이터 정렬과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배열의 요소 탐색과 같이 선형 액세스할 때를 순차적 지역성이라고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공간 지역성의 특수한 경우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배열 검색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순회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순차적 코드의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근처의 관련 변수 선언 등이 공간 지역성을 적용 예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작업 집합 모델</a:t>
            </a:r>
            <a:r>
              <a:rPr lang="en-US" altLang="ko-KR" sz="2800" baseline="30000" dirty="0" smtClean="0"/>
              <a:t>WSM, Working Set Model</a:t>
            </a:r>
            <a:r>
              <a:rPr lang="ko-KR" altLang="en-US" dirty="0" smtClean="0"/>
              <a:t>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작업 집합 모델의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프로세스가 메모리에서 페이지 부재를 가장 최소 비율로 유지하도록 가장 최근의 계산으로 필요한 메모리를 구하는 방법으로 제안된 모델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프로세스가 많이 참조하는 페이지 집합을 메모리 공간에 계속 상주시켜 빈번한 페이지 대치 현상 줄임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프로세스들을 메모리에 저장해야 프로세스를 효율적으로 실행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그렇지 않으면 빈번한 페이지 대치 작업으로 </a:t>
            </a:r>
            <a:r>
              <a:rPr lang="ko-KR" altLang="en-US" dirty="0" err="1" smtClean="0"/>
              <a:t>스래싱</a:t>
            </a:r>
            <a:r>
              <a:rPr lang="ko-KR" altLang="en-US" dirty="0" smtClean="0"/>
              <a:t> 발생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프로세스의 작업 집합 모델을 구성하려면 작업 집합의 크기를 알아야 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 집합 크기는 작업 집합 창을 이용하여 구함</a:t>
            </a:r>
          </a:p>
          <a:p>
            <a:pPr lvl="1"/>
            <a:r>
              <a:rPr lang="ko-KR" altLang="en-US" dirty="0" smtClean="0"/>
              <a:t>합창은 매개변수를 사용하여 정의하며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현재 시간</a:t>
            </a:r>
            <a:r>
              <a:rPr lang="en-US" altLang="ko-KR" dirty="0" smtClean="0"/>
              <a:t>(t)</a:t>
            </a:r>
            <a:r>
              <a:rPr lang="ko-KR" altLang="en-US" dirty="0" smtClean="0"/>
              <a:t>에서 최근의 일정 시간 단위</a:t>
            </a:r>
            <a:r>
              <a:rPr lang="en-US" altLang="ko-KR" dirty="0" smtClean="0"/>
              <a:t>( )’</a:t>
            </a:r>
            <a:r>
              <a:rPr lang="ko-KR" altLang="en-US" dirty="0" smtClean="0"/>
              <a:t>를 정하여 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 집합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가장 최근의 페이지 참조에 있는 페이지 집합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작업 집합 모델 관리 방법은 프로세스의 작업 집합 모델 내의 페이지들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최근에 참 </a:t>
            </a:r>
            <a:r>
              <a:rPr lang="ko-KR" altLang="en-US" dirty="0" err="1" smtClean="0"/>
              <a:t>조된</a:t>
            </a:r>
            <a:r>
              <a:rPr lang="ko-KR" altLang="en-US" dirty="0" smtClean="0"/>
              <a:t> 페이지들을 메인 메모리에 유지시켜 프로세스를 빠르게 </a:t>
            </a:r>
            <a:r>
              <a:rPr lang="ko-KR" altLang="en-US" dirty="0" err="1" smtClean="0"/>
              <a:t>실행다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새로운 프로세스들은 메인 메모리에 자신들의 작업 집합을 적재할 수 있는 공간이 있을 때만 시작</a:t>
            </a:r>
            <a:endParaRPr lang="en-US" altLang="ko-KR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작업 집합 모델</a:t>
            </a:r>
            <a:r>
              <a:rPr lang="en-US" altLang="ko-KR" sz="2800" baseline="30000" dirty="0" smtClean="0"/>
              <a:t>WSM, Working Set Model</a:t>
            </a:r>
            <a:r>
              <a:rPr lang="ko-KR" altLang="en-US" dirty="0" smtClean="0"/>
              <a:t>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창 크기와 작업 집합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pPr lvl="1"/>
            <a:r>
              <a:rPr lang="ko-KR" altLang="en-US" dirty="0" smtClean="0"/>
              <a:t>프로세스의 작업 집합 정의  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8-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6525" y="1268760"/>
            <a:ext cx="4743450" cy="2876550"/>
          </a:xfrm>
          <a:prstGeom prst="rect">
            <a:avLst/>
          </a:prstGeom>
        </p:spPr>
      </p:pic>
      <p:pic>
        <p:nvPicPr>
          <p:cNvPr id="6" name="그림 5" descr="8-3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86935" y="3474005"/>
            <a:ext cx="46672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작업 집합 모델</a:t>
            </a:r>
            <a:r>
              <a:rPr lang="en-US" altLang="ko-KR" sz="2800" baseline="30000" dirty="0" smtClean="0"/>
              <a:t>WSM, Working Set Model</a:t>
            </a:r>
            <a:r>
              <a:rPr lang="ko-KR" altLang="en-US" dirty="0" smtClean="0"/>
              <a:t>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작업 집합 모델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7" name="그림 6" descr="8-3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313765"/>
            <a:ext cx="82677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가상 메모리의 개념과 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ko-KR" altLang="en-US" dirty="0" smtClean="0"/>
              <a:t>가상 메모리를 이용한 효율적인 메인 메모리 운영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가상 메모리를 이용한 메인 메모리 운영의 특징</a:t>
            </a:r>
          </a:p>
          <a:p>
            <a:pPr lvl="3"/>
            <a:r>
              <a:rPr lang="ko-KR" altLang="en-US" dirty="0" smtClean="0"/>
              <a:t>예외를 처리하는 오류 처리 코드는 자주 필요하지 않으며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발생하지 않을 수 있음</a:t>
            </a:r>
            <a:r>
              <a:rPr lang="en-US" altLang="ko-KR" dirty="0" smtClean="0"/>
              <a:t> </a:t>
            </a:r>
          </a:p>
          <a:p>
            <a:pPr lvl="3"/>
            <a:r>
              <a:rPr lang="ko-KR" altLang="en-US" dirty="0" smtClean="0"/>
              <a:t>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테이블 등은 실제로 사용한 크기보다 항상 더 크게 정의할 수 있음</a:t>
            </a:r>
            <a:r>
              <a:rPr lang="en-US" altLang="ko-KR" dirty="0" smtClean="0"/>
              <a:t> </a:t>
            </a:r>
          </a:p>
          <a:p>
            <a:pPr lvl="3"/>
            <a:r>
              <a:rPr lang="ko-KR" altLang="en-US" dirty="0" smtClean="0"/>
              <a:t>문서 편집기의 복사하기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붙이기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잘라내기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삽입하기 메뉴는 선택한 메뉴 하나만 메인 메모리 에 적재하고 나머지는 메인 메모리에서 내보내도 됨</a:t>
            </a:r>
            <a:r>
              <a:rPr lang="en-US" altLang="ko-KR" dirty="0" smtClean="0"/>
              <a:t> </a:t>
            </a:r>
          </a:p>
        </p:txBody>
      </p:sp>
      <p:pic>
        <p:nvPicPr>
          <p:cNvPr id="5" name="그림 4" descr="8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4" y="1088739"/>
            <a:ext cx="7290811" cy="378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작업 집합 모델</a:t>
            </a:r>
            <a:r>
              <a:rPr lang="en-US" altLang="ko-KR" sz="2800" baseline="30000" dirty="0" smtClean="0"/>
              <a:t>WSM, Working Set Model</a:t>
            </a:r>
            <a:r>
              <a:rPr lang="ko-KR" altLang="en-US" dirty="0" smtClean="0"/>
              <a:t>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전체 요구 프레임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시간 경과에 따른 작업 집합 크기 변화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7" name="그림 6" descr="8-3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223755"/>
            <a:ext cx="8267700" cy="1040575"/>
          </a:xfrm>
          <a:prstGeom prst="rect">
            <a:avLst/>
          </a:prstGeom>
        </p:spPr>
      </p:pic>
      <p:pic>
        <p:nvPicPr>
          <p:cNvPr id="5" name="그림 4" descr="8-3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3023955"/>
            <a:ext cx="6957265" cy="280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작업 집합 모델</a:t>
            </a:r>
            <a:r>
              <a:rPr lang="en-US" altLang="ko-KR" sz="2800" baseline="30000" dirty="0" smtClean="0"/>
              <a:t>WSM, Working Set Model</a:t>
            </a:r>
            <a:r>
              <a:rPr lang="ko-KR" altLang="en-US" dirty="0" smtClean="0"/>
              <a:t>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작업 집합 모델을 사용하는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운영체제가 각 프로세스의 작업 집합을 감시하고 각 프로세스에 작업 집합 크기에 맞는 충분한 프레임 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여분의 페이지 프레임이 있을 때는 준비 상태에 있는 다른 프로세스를 불러들인 후 프레임을 할당하여 다중 프로그래밍의 정도를 증가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프로그래밍의 정도를 계속 증가시켜서 모든 프로세스가 갖는 작업 집합 크기의 합이 전체 유효 프레임 수보다 커지면 잠시 중지시킬 프로세스를 선정하여 페이지 회수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 집합 방법은 가능한 다중 프로그래밍의 정도를 높이면서 </a:t>
            </a:r>
            <a:r>
              <a:rPr lang="ko-KR" altLang="en-US" dirty="0" err="1" smtClean="0"/>
              <a:t>스래싱을</a:t>
            </a:r>
            <a:r>
              <a:rPr lang="ko-KR" altLang="en-US" dirty="0" smtClean="0"/>
              <a:t> 방지하는 효과를 제공하여 프로세서의 효율성 최적화하려고 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이때 발생하는 문제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우선 작업 집합이 갖는 과거의 참조가 미래의 참조를 항상 보장하지는 않는다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작업 집합 크기와 구성 페이지들은 시간이 경과하면 변한다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각 프로세스에서 작업 집합을 모두 측정한다는 것은 현실적으로 불가능하다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프로세스를 실행하면서 작업 집합을 삭제</a:t>
            </a:r>
            <a:r>
              <a:rPr lang="en-US" altLang="ko-KR" dirty="0" smtClean="0"/>
              <a:t>·</a:t>
            </a:r>
            <a:r>
              <a:rPr lang="ko-KR" altLang="en-US" dirty="0" smtClean="0"/>
              <a:t>추가하기도 하므로 변화가 심하다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각 프로세스가 참조한 페이지 시간과 시간 순서로 된 페이지 큐를 유지해야 하므로 작업 집합으로 메모리를 관리하기가 복잡하다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작업 집합 창의 크기를 나타내는 매개변수인 의 최적 값이 알려져 있지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처리하는 프로세스의 성격에 따라 의 최적 값은 매우 다양하다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작업 집합 모델</a:t>
            </a:r>
            <a:r>
              <a:rPr lang="en-US" altLang="ko-KR" sz="2800" baseline="30000" dirty="0" smtClean="0"/>
              <a:t>WSM, Working Set Model</a:t>
            </a:r>
            <a:r>
              <a:rPr lang="ko-KR" altLang="en-US" dirty="0" smtClean="0"/>
              <a:t> </a:t>
            </a:r>
            <a:r>
              <a:rPr lang="en-US" altLang="ko-KR" sz="2800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작업 집합 크기에 따른 페이지 프레임 수와 부재 비율 관계</a:t>
            </a:r>
          </a:p>
          <a:p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8-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268760"/>
            <a:ext cx="7128948" cy="354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페이지 부재 비율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페이지 부재 비율의 개념 </a:t>
            </a:r>
          </a:p>
          <a:p>
            <a:pPr lvl="1"/>
            <a:r>
              <a:rPr lang="ko-KR" altLang="en-US" dirty="0" err="1" smtClean="0"/>
              <a:t>스래싱을</a:t>
            </a:r>
            <a:r>
              <a:rPr lang="ko-KR" altLang="en-US" dirty="0" smtClean="0"/>
              <a:t> 예방하는 직접적인 액세스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환경에서 프로세스의 실행 을 측정하는 기준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 집합 모델은 페이지가 메모리에 액세스할 때 조절하는 반면에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페이지 부재 비율은 페이지 부재가 발생할 때 조절하여 작업 집합 모델보다 오버헤드 적음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err="1" smtClean="0"/>
              <a:t>스래싱은</a:t>
            </a:r>
            <a:r>
              <a:rPr lang="ko-KR" altLang="en-US" dirty="0" smtClean="0"/>
              <a:t> 페이지 부재에서 발생하므로 페이지 부재 비율 조절 필요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페이지 부재 비율이 높다는 것은 프로세스에 더 많은 프레임이 필요하다는 의미이고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페이지 부재 비율이 낮다는 것은 프로세스에 프레임이 너무 많다는 의미</a:t>
            </a:r>
            <a:endParaRPr lang="en-US" altLang="ko-KR" dirty="0" smtClean="0"/>
          </a:p>
          <a:p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6" name="그림 5" descr="8-4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3519010"/>
            <a:ext cx="7362310" cy="298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페이지 부재 비율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페이지 부재 비율의 상한 값과 하한 값 예측 방법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빈 프레임이 있을 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페이지 부재 비율이 상한 값을 초과하면 현재 프로세스에 프레임을 할당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페이지 부재 비율이 하한 값 이하로 떨어지면 현재 프로세스의 프레임을 제거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빈 프레임이 없을 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페이지 부재 비율이 상한 값을 초과하면 희생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제거</a:t>
            </a:r>
            <a:r>
              <a:rPr lang="en-US" altLang="ko-KR" dirty="0" smtClean="0"/>
              <a:t>)</a:t>
            </a:r>
            <a:r>
              <a:rPr lang="ko-KR" altLang="en-US" dirty="0" smtClean="0"/>
              <a:t>시킬 프로세스 선택하고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프로세스의 실행을 일시 중단한다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프로세스의 페이지 부재 비율이 하한 값 이하 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떨어지면 현재 프로세스의 프레임을 제거 </a:t>
            </a:r>
          </a:p>
          <a:p>
            <a:pPr lvl="2"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Section 06 </a:t>
            </a:r>
            <a:r>
              <a:rPr lang="ko-KR" altLang="en-US" dirty="0" smtClean="0"/>
              <a:t>메모리와 관련된 기타 이슈 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대치 범위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대치 범위의 개념 </a:t>
            </a:r>
          </a:p>
          <a:p>
            <a:pPr lvl="1"/>
            <a:r>
              <a:rPr lang="ko-KR" altLang="en-US" dirty="0" smtClean="0"/>
              <a:t>운영체제는 빈 프레임 리스트를 유지하고 프로세스가 페이지 부재를 발생시킬 때 사용자 프로그램은 빈 프레임 리스트에서 빈 프레임을 얻을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이때 빈 프레임 리스트를 소진하고 더 많은 빈 프레임을 요청하면 운영체제는 페이지 대치 알고리즘을 이용하여 페이지 중 하나를 선택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프로세스당 프레임을 몇 개 할당할지 명백하게 결정할 필요는 없으나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프로세스가 제한된 수의 프레임을 사용하려면 할당 기준 필요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프레임 할당 기준으로 페이지 대치 범위를 모든 프로세스에 적용하는 전역 대치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리눅스의</a:t>
            </a:r>
            <a:r>
              <a:rPr lang="ko-KR" altLang="en-US" dirty="0" smtClean="0"/>
              <a:t> 대치 전략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프로세스를 개별적으로 제한하는 지역 대치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윈도우 </a:t>
            </a:r>
            <a:r>
              <a:rPr lang="en-US" altLang="ko-KR" dirty="0" smtClean="0"/>
              <a:t>XP</a:t>
            </a:r>
            <a:r>
              <a:rPr lang="ko-KR" altLang="en-US" dirty="0" smtClean="0"/>
              <a:t>의 대치 전략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있음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전역 대치와 지역 대치는 사용 가능한 빈 프레임이 없을 때 페이지 부재 해결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 대치는 프로세스가 교체할 프레임을 다른 프로세스에서 획득하며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 대치는 각 프로세스에 할당된 프레임 중에서만 교체할 희생자를 선택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 대치는 구현 쉽고 부담이 적은 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지역 대치는 성능 분석 용이</a:t>
            </a:r>
            <a:r>
              <a:rPr lang="en-US" altLang="ko-KR" dirty="0" smtClean="0"/>
              <a:t> </a:t>
            </a: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대치 범위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전역 대치와 지역 대치의 차이</a:t>
            </a:r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5" name="그림 4" descr="8-4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088740"/>
            <a:ext cx="7665708" cy="557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대치 범위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전역 대치 </a:t>
            </a:r>
          </a:p>
          <a:p>
            <a:pPr lvl="1"/>
            <a:r>
              <a:rPr lang="ko-KR" altLang="en-US" dirty="0" smtClean="0"/>
              <a:t>특정 페이지를 점유하고 있는 프로세스에 관계없이 메인 메모리에 있는 모 든 페이지를 자유롭게 선택 대치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다른 프로세스는 교환하려고 해당 프레임을 선택하지 않는다는 가정하에서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프로세스에 할당하는 프레임 수는 증가하고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똑같은 프로그램도 외부적 환경에 따라서 전혀 다르게 수행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프로세스의 작업 집합은 더 많거나 더 적은 페이지 프레임 할당에 따라 증가하고 축소된다는 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프로세스의 페이지 부재 처리하려고 다른 프로세스의 페이지 제거할 수 있어 각 프로세스의 페이지 부재 비율을 조절할 수 없다는 단점</a:t>
            </a:r>
          </a:p>
          <a:p>
            <a:pPr lvl="1"/>
            <a:r>
              <a:rPr lang="ko-KR" altLang="en-US" dirty="0" smtClean="0"/>
              <a:t>프레임의 모든 잠금 해제를 고려해야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대치할 희생자 페이지에서 페이지 테이블 조사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테이블은 하드웨어로 직접 지원하지 않기 때문에 운영체제는 </a:t>
            </a:r>
            <a:r>
              <a:rPr lang="ko-KR" altLang="en-US" dirty="0" err="1" smtClean="0"/>
              <a:t>소프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트웨어로</a:t>
            </a:r>
            <a:r>
              <a:rPr lang="ko-KR" altLang="en-US" dirty="0" smtClean="0"/>
              <a:t> 유지</a:t>
            </a:r>
            <a:r>
              <a:rPr lang="en-US" altLang="ko-KR" dirty="0" smtClean="0"/>
              <a:t>·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대형 시스템에서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 대치 정책 필요성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하나의 프로세스에 다른 것보다 메모리가 더 많이 필요할 수 있다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프로세스당 필요한 할당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프로세스의 작업 집합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추측할 수 있다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대기 프로세스가 점유한 메모리를 다른 프로세스가 사용 가능하다</a:t>
            </a:r>
            <a:r>
              <a:rPr lang="en-US" altLang="ko-KR" dirty="0" smtClean="0"/>
              <a:t>. </a:t>
            </a:r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대치 범위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지역 대치 </a:t>
            </a:r>
          </a:p>
          <a:p>
            <a:pPr lvl="1"/>
            <a:r>
              <a:rPr lang="ko-KR" altLang="en-US" dirty="0" smtClean="0"/>
              <a:t>페이지 부재를 발생한 프로세스의 상주 페이지에서 대치할 페이지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들어오는 페이지는 해당 프로세스 주소 공간과 관련된 것만 가져오고 프로세스는 고정 할당되어 대치해야 할 페이지를 상주 집합에서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프로세스에 할당된 페이지 수를 고정하고 페이지 대치는 이 프로세스에 할당된 페이지 사이에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프로세스에 할당된 프레임 수는 변하지 않으며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프로세스의 상대적인 중요도에 따라 메모리 할당을 조정하여 성능 향상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가장 일반적인 분할 형태는 고정 분할과 작업 집합 모델 기반으로 한 균형 설정 알고리즘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프로세스가 자신의 페이지 부재 비율을 더 월등히 제어할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시스템 부하 수준에 주어진 프로세스의 더 일관된 성능으로 이어진다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프로세스는 일부 공유 전역 데 </a:t>
            </a:r>
            <a:r>
              <a:rPr lang="ko-KR" altLang="en-US" dirty="0" err="1" smtClean="0"/>
              <a:t>이터</a:t>
            </a:r>
            <a:r>
              <a:rPr lang="ko-KR" altLang="en-US" dirty="0" smtClean="0"/>
              <a:t> 구조에서 서로 경쟁하지 않고 독립적으로 페이지 부재를 처리</a:t>
            </a: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프리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페이징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프리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페이징의</a:t>
            </a:r>
            <a:r>
              <a:rPr lang="ko-KR" altLang="en-US" dirty="0" smtClean="0"/>
              <a:t> 개념 </a:t>
            </a:r>
          </a:p>
          <a:p>
            <a:pPr lvl="1"/>
            <a:r>
              <a:rPr lang="ko-KR" altLang="en-US" dirty="0" smtClean="0"/>
              <a:t>처음에 발생하는 많은 페이지 부재를 방지하는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예상되는 모든 페이지를 사전에 한꺼번에 메모리 내로 가져옴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프로세스가 사용할 페이지를 잘못 결정하거나 페이지 프레임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 입출력 등 많은 자원을 사용하면 오히려 요구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시스템보다 </a:t>
            </a:r>
            <a:r>
              <a:rPr lang="ko-KR" altLang="en-US" dirty="0" err="1" smtClean="0"/>
              <a:t>프리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페이징의</a:t>
            </a:r>
            <a:r>
              <a:rPr lang="ko-KR" altLang="en-US" dirty="0" smtClean="0"/>
              <a:t> 성능이 더 떨어질 수 있음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프리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페이징에</a:t>
            </a:r>
            <a:r>
              <a:rPr lang="ko-KR" altLang="en-US" dirty="0" smtClean="0"/>
              <a:t> 할당된 메인 메모리 크기와 한 번에 미리 가져올 수 있는 페이지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페이 지를 미리 가져올지 결정할 수 있는 경험적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공간적</a:t>
            </a:r>
            <a:r>
              <a:rPr lang="en-US" altLang="ko-KR" dirty="0" smtClean="0"/>
              <a:t>·</a:t>
            </a:r>
            <a:r>
              <a:rPr lang="ko-KR" altLang="en-US" dirty="0" smtClean="0"/>
              <a:t>시간적 지역성에 따라 예상하는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알고리즘이 중요한 요소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입출력 인터럽트를 위해 연속된 페이지를 한 번에 메모리로 가져오기 때 문에 입출력을 여러 번 수행하는 요구 </a:t>
            </a:r>
            <a:r>
              <a:rPr lang="ko-KR" altLang="en-US" dirty="0" err="1" smtClean="0"/>
              <a:t>페이징보다</a:t>
            </a:r>
            <a:r>
              <a:rPr lang="ko-KR" altLang="en-US" dirty="0" smtClean="0"/>
              <a:t> 성능 좋음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비용이 그에 상당하는 페이지 부재를 해결하는 데 드는 비용 보다는 적은가 하는 문제가 발생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페이징</a:t>
            </a:r>
            <a:r>
              <a:rPr lang="ko-KR" altLang="en-US" dirty="0" smtClean="0"/>
              <a:t> 때문에 메모리로 돌아온 페이지 중에서 상당수는 사용하지 않을 수도 있음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페이지 </a:t>
            </a:r>
            <a:r>
              <a:rPr lang="en-US" altLang="ko-KR" dirty="0" smtClean="0"/>
              <a:t>s</a:t>
            </a:r>
            <a:r>
              <a:rPr lang="ko-KR" altLang="en-US" dirty="0" smtClean="0"/>
              <a:t>개를 </a:t>
            </a:r>
            <a:r>
              <a:rPr lang="ko-KR" altLang="en-US" dirty="0" err="1" smtClean="0"/>
              <a:t>프리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페이징했고</a:t>
            </a:r>
            <a:r>
              <a:rPr lang="ko-KR" altLang="en-US" dirty="0" smtClean="0"/>
              <a:t> 실제로는 확률 </a:t>
            </a:r>
            <a:r>
              <a:rPr lang="en-US" altLang="ko-KR" dirty="0" smtClean="0"/>
              <a:t>a(0</a:t>
            </a:r>
            <a:r>
              <a:rPr lang="ko-KR" altLang="en-US" dirty="0" smtClean="0"/>
              <a:t>≤</a:t>
            </a:r>
            <a:r>
              <a:rPr lang="en-US" altLang="ko-KR" dirty="0" smtClean="0"/>
              <a:t>a</a:t>
            </a:r>
            <a:r>
              <a:rPr lang="ko-KR" altLang="en-US" dirty="0" smtClean="0"/>
              <a:t>≤</a:t>
            </a:r>
            <a:r>
              <a:rPr lang="en-US" altLang="ko-KR" dirty="0" smtClean="0"/>
              <a:t>1)</a:t>
            </a:r>
            <a:r>
              <a:rPr lang="ko-KR" altLang="en-US" dirty="0" smtClean="0"/>
              <a:t>만큼만 사용한다면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문제는 불필요 한 페이지 </a:t>
            </a:r>
            <a:r>
              <a:rPr lang="en-US" altLang="ko-KR" dirty="0" smtClean="0"/>
              <a:t>(1-a)×s</a:t>
            </a:r>
            <a:r>
              <a:rPr lang="ko-KR" altLang="en-US" dirty="0" smtClean="0"/>
              <a:t>개를 </a:t>
            </a:r>
            <a:r>
              <a:rPr lang="ko-KR" altLang="en-US" dirty="0" err="1" smtClean="0"/>
              <a:t>프리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페이징하는</a:t>
            </a:r>
            <a:r>
              <a:rPr lang="ko-KR" altLang="en-US" dirty="0" smtClean="0"/>
              <a:t> 데 필요한 비용이 페이지 부재 </a:t>
            </a:r>
            <a:r>
              <a:rPr lang="en-US" altLang="ko-KR" dirty="0" err="1" smtClean="0"/>
              <a:t>a×s</a:t>
            </a:r>
            <a:r>
              <a:rPr lang="ko-KR" altLang="en-US" dirty="0" smtClean="0"/>
              <a:t>개를 해결하는 데 필요한 비용보다 많은지 또는 적은지에 있다</a:t>
            </a:r>
            <a:r>
              <a:rPr lang="en-US" altLang="ko-KR" dirty="0" smtClean="0"/>
              <a:t>. 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 가까우면 프리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효과가 좋지 않고</a:t>
            </a:r>
            <a:r>
              <a:rPr lang="en-US" altLang="ko-KR" dirty="0" smtClean="0"/>
              <a:t>, 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가까우면 프리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효과가 좋음</a:t>
            </a: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가상 메모리의 개념과 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메모리에 프로그램의 일부만 적재 수행 시 장점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중첩을 고려하여 프로그래밍할 필요가 없으므로 프로그래밍 용이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프로세서의 이용률과 처리율 향상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응답시간이나 반환시간은 향상되지 않음</a:t>
            </a:r>
            <a:r>
              <a:rPr lang="en-US" altLang="ko-KR" dirty="0" smtClean="0"/>
              <a:t>)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메모리에 프로그램의 일부만 적재 수행 시 문제점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메모리와 디스크 사이에 </a:t>
            </a:r>
            <a:r>
              <a:rPr lang="ko-KR" altLang="en-US" dirty="0" err="1" smtClean="0"/>
              <a:t>이동량</a:t>
            </a:r>
            <a:r>
              <a:rPr lang="ko-KR" altLang="en-US" dirty="0" smtClean="0"/>
              <a:t> 증가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스와핑</a:t>
            </a:r>
            <a:r>
              <a:rPr lang="ko-KR" altLang="en-US" dirty="0" smtClean="0"/>
              <a:t> 공간 필요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페이지 적재와 복귀 할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알고리즘 결정해야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요구된 프로세스의 페이지가 없을 때 처리하는 방안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문제점 해결 방법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실행 중인 프로세스가 참조하는 주소와 메인 메모리에서 사용하는 물리적 주소 분리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실행 중인 프로세스가 참조하는 주소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가상 주소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논리적 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주소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dirty="0" smtClean="0"/>
              <a:t>가상 주소를 물리 적 주소로 변환하는 과정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매핑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매핑은</a:t>
            </a:r>
            <a:r>
              <a:rPr lang="ko-KR" altLang="en-US" dirty="0" smtClean="0"/>
              <a:t> 가능한 빨리 수행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그렇지 않으면 시스템 성능 떨어지고 가상 메모리 사용 효과 낮아짐</a:t>
            </a:r>
          </a:p>
          <a:p>
            <a:pPr lvl="3"/>
            <a:r>
              <a:rPr lang="ko-KR" altLang="en-US" dirty="0" err="1" smtClean="0"/>
              <a:t>매핑은</a:t>
            </a:r>
            <a:r>
              <a:rPr lang="ko-KR" altLang="en-US" dirty="0" smtClean="0"/>
              <a:t> 변환 함수로 표현</a:t>
            </a:r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6" name="그림 5" descr="8-6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06815" y="4914165"/>
            <a:ext cx="5863507" cy="171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페이지 크기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페이지 크기 </a:t>
            </a:r>
          </a:p>
          <a:p>
            <a:pPr lvl="1"/>
            <a:r>
              <a:rPr lang="ko-KR" altLang="en-US" dirty="0" smtClean="0"/>
              <a:t>하드웨어 디자인에서 매우 중요한 요소</a:t>
            </a:r>
          </a:p>
          <a:p>
            <a:pPr lvl="1"/>
            <a:r>
              <a:rPr lang="ko-KR" altLang="en-US" dirty="0" smtClean="0"/>
              <a:t>운영체제를 설계하는 사람에게는 페이지 크기에서 선택권 거의 없지만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최적 페이지 크기와 관련된 결정 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보통 페이지 크기는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지수승이고</a:t>
            </a:r>
            <a:r>
              <a:rPr lang="en-US" altLang="ko-KR" dirty="0" smtClean="0"/>
              <a:t>, 256(2</a:t>
            </a:r>
            <a:r>
              <a:rPr lang="en-US" altLang="ko-KR" sz="400" dirty="0" smtClean="0"/>
              <a:t>8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4,096(2</a:t>
            </a:r>
            <a:r>
              <a:rPr lang="en-US" altLang="ko-KR" sz="400" dirty="0" smtClean="0"/>
              <a:t>12</a:t>
            </a:r>
            <a:r>
              <a:rPr lang="en-US" altLang="ko-KR" dirty="0" smtClean="0"/>
              <a:t>)</a:t>
            </a:r>
            <a:r>
              <a:rPr lang="ko-KR" altLang="en-US" dirty="0" smtClean="0"/>
              <a:t>바이트나 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크기는 메인 메모리의 크기와 프로그램 크기 자체에 영향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객체 지향 접근 방법은 많은 수의 개체 에 참조가 분산되기 때문에 작은 프로그램과 데이터 모듈 요구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다중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응용 프로 그램은 때때로 명령어 </a:t>
            </a:r>
            <a:r>
              <a:rPr lang="ko-KR" altLang="en-US" dirty="0" err="1" smtClean="0"/>
              <a:t>스트림에서</a:t>
            </a:r>
            <a:r>
              <a:rPr lang="ko-KR" altLang="en-US" dirty="0" smtClean="0"/>
              <a:t> 급격한 변화의 원인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페이지 크기 결정 시 페이지 테이블의 크기 고려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가상 메모리 공간이 주어 졌을 때 페이지 크기를 감소시키면 페이지 수가 증가하여 페이지 테이블의 크기도 증가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메모리는 크기가 작은 페이지가 이용 용이</a:t>
            </a:r>
          </a:p>
          <a:p>
            <a:pPr lvl="1"/>
            <a:r>
              <a:rPr lang="ko-KR" altLang="en-US" dirty="0" smtClean="0"/>
              <a:t>내부 단편화를 최소화하려면 크기가 작은 페이지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시간을 최소화시키려면 페이지 크기를 더 크게 하는 것이 유리</a:t>
            </a:r>
          </a:p>
          <a:p>
            <a:pPr lvl="1"/>
            <a:r>
              <a:rPr lang="ko-KR" altLang="en-US" dirty="0" smtClean="0"/>
              <a:t>페이지 크기는 컴퓨터 종류별로 매우 다양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프로세서의 속도와 메모리 용량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 속 도가 증가하면서 오늘날 페이지 크기는 더 커짐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크기를 증가시키는 것이 페이지 부재의 빈도를 줄이는 데 더 유리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크기가 증가하면 내부 단편화 증가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페이지 크기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ko-KR" altLang="en-US" dirty="0" smtClean="0"/>
          </a:p>
        </p:txBody>
      </p:sp>
      <p:pic>
        <p:nvPicPr>
          <p:cNvPr id="5" name="그림 4" descr="표8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863715"/>
            <a:ext cx="78295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페이지 크기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페이지 </a:t>
            </a:r>
            <a:r>
              <a:rPr lang="ko-KR" altLang="en-US" dirty="0" err="1" smtClean="0"/>
              <a:t>크기별</a:t>
            </a:r>
            <a:r>
              <a:rPr lang="ko-KR" altLang="en-US" dirty="0" smtClean="0"/>
              <a:t> 특징 </a:t>
            </a:r>
          </a:p>
        </p:txBody>
      </p:sp>
      <p:pic>
        <p:nvPicPr>
          <p:cNvPr id="5" name="그림 4" descr="표8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268760"/>
            <a:ext cx="78295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페이지 테이블의 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페이지 테이블의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프로세스에는 페이지 테이블이 하나 있으며 페이지 테이블을 이용하여 가상 주소를 프레임 번호와 오프셋으로 구성된 물리적 주소로 변환</a:t>
            </a:r>
          </a:p>
        </p:txBody>
      </p:sp>
      <p:pic>
        <p:nvPicPr>
          <p:cNvPr id="6" name="그림 5" descr="8-4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853825"/>
            <a:ext cx="7587335" cy="291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페이지 테이블의 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전통적인 페이지 테이블과 역 페이지 테이블의 구조</a:t>
            </a:r>
          </a:p>
          <a:p>
            <a:endParaRPr lang="ko-KR" altLang="en-US" dirty="0" smtClean="0"/>
          </a:p>
        </p:txBody>
      </p:sp>
      <p:pic>
        <p:nvPicPr>
          <p:cNvPr id="5" name="그림 4" descr="8-4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313765"/>
            <a:ext cx="7155795" cy="515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페이지 테이블의 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물리적 페이지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가상 주소에 </a:t>
            </a:r>
            <a:r>
              <a:rPr lang="ko-KR" altLang="en-US" dirty="0" err="1" smtClean="0"/>
              <a:t>매핑되므로</a:t>
            </a:r>
            <a:r>
              <a:rPr lang="ko-KR" altLang="en-US" dirty="0" smtClean="0"/>
              <a:t> 각 항목의 내용은 물리 페이지 번호 대신 가상 페이지 번호가 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가상 페이지 번호에 따른 테이블 색인 때문에 물리적 페이지 번호는 저장하지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가상 주소를 변환하려고 가상 페이지 번호와 현재의 프로세스 </a:t>
            </a:r>
            <a:r>
              <a:rPr lang="ko-KR" altLang="en-US" dirty="0" err="1" smtClean="0"/>
              <a:t>식별자를</a:t>
            </a:r>
            <a:r>
              <a:rPr lang="ko-KR" altLang="en-US" dirty="0" smtClean="0"/>
              <a:t> 각 항목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순차적으로 비교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가상 페이지 번호와 일치하는 항목을 찾으면 그 항목의 인덱스가 프레임 번호가 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일치하는 항목이 없으면 페이지 오류가 발생</a:t>
            </a:r>
            <a:r>
              <a:rPr lang="en-US" altLang="ko-KR" dirty="0" smtClean="0"/>
              <a:t>)</a:t>
            </a:r>
          </a:p>
          <a:p>
            <a:endParaRPr lang="ko-KR" altLang="en-US" dirty="0" smtClean="0"/>
          </a:p>
        </p:txBody>
      </p:sp>
      <p:pic>
        <p:nvPicPr>
          <p:cNvPr id="6" name="그림 5" descr="8-4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913534"/>
            <a:ext cx="6109785" cy="394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페이지 테이블의 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해시 역 페이지 테이블 구조의 주소 변환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8-4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268760"/>
            <a:ext cx="7849221" cy="486054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791580" y="1268760"/>
            <a:ext cx="4635515" cy="170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472100" y="548680"/>
            <a:ext cx="35103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해시 함수로 만드는 숫자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문자열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 사용하여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단방향으로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연산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여기서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n-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비트 페이지 번호를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m-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비트 프레임으로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매핑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[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페이지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2n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프레임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(n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＞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m) 2m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])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하고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해시 함수로 해시 값을 생성했다면 해시 값에서 원래 숫자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비트열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 알아내는 것은 불가능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따라서 원본 메시지를 손상했는지 알아내는 데 해시 함수 이용하여 사용자 인증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디지털 서명 등에 응용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소프트웨어의 손상 유무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메시지의 손상을 방지하는 데도 사용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9080500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페이지 테이블의 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변환 우선참조 버퍼를 이용한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시스템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8-4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133745"/>
            <a:ext cx="6902142" cy="4500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022050" y="638690"/>
            <a:ext cx="35103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변환 우선 참조 버퍼</a:t>
            </a:r>
            <a:r>
              <a:rPr lang="en-US" altLang="ko-KR" sz="1200" baseline="300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TLB, Translation Look-aside Buffer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가상 메모리를 참조하는 메모리 액세스 시간이 늘어나는 문제를 해결하려고 페이지 테이블의 항목들에 특별한 캐시 사용하는 것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61910" y="5319210"/>
            <a:ext cx="5040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가상 주소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[V=(p, d)]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 주어지면 프로세서는 먼저 변환 우선참조 버퍼 조사하여 페이지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찾음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원하는 페이지 테이블의 항목이 있으면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(TLB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적중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프레임 번호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PFN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 조사하여 메모리 주소 작성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없으면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(TLB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실패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프로세서는 페이지 번호 사용하여 해당 페이지 테이블 항목 조사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이때 원하는 항목이 있다면 해당 페이지는 메인 메모리에 적재되어 있으므로 변환 우선참조 버퍼를 갱신하여 메모리 주소 작성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48646" y="2933945"/>
            <a:ext cx="29888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변환 우선참조 버퍼를 갱신할 때 페이지 테이블 항목이 변환 우선참조 버퍼에 포함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이때 원하는 항목이 없다면 페이지 부재 현상이 발생하므로 운영체제를 호출하여 처리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가상 메모리의 개념과 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가상 주소와 물리적 주소를 </a:t>
            </a:r>
            <a:r>
              <a:rPr lang="ko-KR" altLang="en-US" dirty="0" err="1" smtClean="0"/>
              <a:t>매핑하는</a:t>
            </a:r>
            <a:r>
              <a:rPr lang="ko-KR" altLang="en-US" dirty="0" smtClean="0"/>
              <a:t> 방법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동적 주소 변환</a:t>
            </a:r>
          </a:p>
          <a:p>
            <a:endParaRPr lang="ko-KR" altLang="en-US" dirty="0" smtClean="0"/>
          </a:p>
        </p:txBody>
      </p:sp>
      <p:pic>
        <p:nvPicPr>
          <p:cNvPr id="5" name="그림 4" descr="8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673805"/>
            <a:ext cx="7609550" cy="493182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816805" y="6174305"/>
            <a:ext cx="5940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인위적으로 연속적인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가상 주소 에서 연속적이라고 메인 메모리에서도 연속적일 필요가 없음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특징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가상 메모리의 개념과 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여러 사용자가 메인 메모리 공유 시 큰 디스크에 데이터나 프로그램 저장하고 유지할 수 있는 방법 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단계 메모리 관리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8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2123855"/>
            <a:ext cx="7609550" cy="299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가상 주소와 테이블 블록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가상 주소의 형태</a:t>
            </a:r>
            <a:endParaRPr lang="en-US" altLang="ko-KR" dirty="0" smtClean="0"/>
          </a:p>
        </p:txBody>
      </p:sp>
      <p:pic>
        <p:nvPicPr>
          <p:cNvPr id="4" name="그림 3" descr="8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268760"/>
            <a:ext cx="6885765" cy="167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1590</TotalTime>
  <Words>4351</Words>
  <Application>Microsoft Office PowerPoint</Application>
  <PresentationFormat>화면 슬라이드 쇼(4:3)</PresentationFormat>
  <Paragraphs>439</Paragraphs>
  <Slides>68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6" baseType="lpstr">
      <vt:lpstr>HY견명조</vt:lpstr>
      <vt:lpstr>HY엽서L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Section 01 가상 메모리의 이해(1. 가상 메모리의 개념과 원리)</vt:lpstr>
      <vt:lpstr>1. 가상 메모리의 개념과 원리</vt:lpstr>
      <vt:lpstr>1. 가상 메모리의 개념과 원리</vt:lpstr>
      <vt:lpstr>1. 가상 메모리의 개념과 원리</vt:lpstr>
      <vt:lpstr>1. 가상 메모리의 개념과 원리</vt:lpstr>
      <vt:lpstr>1. 가상 메모리의 개념과 원리</vt:lpstr>
      <vt:lpstr>2. 가상 주소와 테이블 블록</vt:lpstr>
      <vt:lpstr>2. 가상 주소와 테이블 블록</vt:lpstr>
      <vt:lpstr>2. 가상 주소와 테이블 블록</vt:lpstr>
      <vt:lpstr>Section 02 요구 페이징(1. 요구 페이징의 개념)</vt:lpstr>
      <vt:lpstr>1. 요구 페이징의 개념</vt:lpstr>
      <vt:lpstr>1. 요구 페이징의 개념</vt:lpstr>
      <vt:lpstr>2. 페이지 부재</vt:lpstr>
      <vt:lpstr>2. 페이지 부재</vt:lpstr>
      <vt:lpstr>2. 페이지 부재</vt:lpstr>
      <vt:lpstr>3. 페이지 성능</vt:lpstr>
      <vt:lpstr>4. 페이지 성능을 높이는 페이지 대치</vt:lpstr>
      <vt:lpstr>4. 페이지 성능을 높이는 페이지 대치</vt:lpstr>
      <vt:lpstr>Section 03 페이지 대치 알고리즘 (1. 페이지 부재와 프레임 수 )</vt:lpstr>
      <vt:lpstr>2. 선입 선출 대치 알고리즘 FIFO, First In First Out </vt:lpstr>
      <vt:lpstr>2. 선입 선출 대치 알고리즘 FIFO, First In First Out </vt:lpstr>
      <vt:lpstr>2. 선입 선출 대치 알고리즘 FIFO, First In First Out </vt:lpstr>
      <vt:lpstr>3. 최적 페이지 대치 알고리즘OPT, OPTimal replacement algorithm </vt:lpstr>
      <vt:lpstr>4. 최근 최소 사용LRU, Least Recently Used  대치 알고리즘  </vt:lpstr>
      <vt:lpstr>4. 최근 최소 사용LRU, Least Recently Used  대치 알고리즘  </vt:lpstr>
      <vt:lpstr>4. 최근 최소 사용LRU, Least Recently Used  대치 알고리즘  </vt:lpstr>
      <vt:lpstr>5. 최근 최소 사용 근접 알고리즘  </vt:lpstr>
      <vt:lpstr>5. 최근 최소 사용 근접 알고리즘  </vt:lpstr>
      <vt:lpstr>5. 최근 최소 사용 근접 알고리즘  </vt:lpstr>
      <vt:lpstr>5. 최근 최소 사용 근접 알고리즘  </vt:lpstr>
      <vt:lpstr>5. 최근 최소 사용 근접 알고리즘  </vt:lpstr>
      <vt:lpstr>5. 최근 최소 사용 근접 알고리즘  </vt:lpstr>
      <vt:lpstr>5. 최근 최소 사용 근접 알고리즘  </vt:lpstr>
      <vt:lpstr>5. 최근 최소 사용 근접 알고리즘  </vt:lpstr>
      <vt:lpstr>6. 페이지 대치 알고리즘의 비교  </vt:lpstr>
      <vt:lpstr>Section 04 프레임 할당 알고리즘(1. 필요성)</vt:lpstr>
      <vt:lpstr>2. 균일·비례 프레임 할당 알고리즘  </vt:lpstr>
      <vt:lpstr>2. 균일·비례 프레임 할당 알고리즘  </vt:lpstr>
      <vt:lpstr>Section 05 메모리를 관리하는 프로세스 적재 정책 (1. 스래싱)</vt:lpstr>
      <vt:lpstr>1. 스래싱</vt:lpstr>
      <vt:lpstr>1. 스래싱</vt:lpstr>
      <vt:lpstr>1. 스래싱  </vt:lpstr>
      <vt:lpstr>2. 지역성locality(구역성)  </vt:lpstr>
      <vt:lpstr>2. 지역성locality(구역성)  </vt:lpstr>
      <vt:lpstr>3. 작업 집합 모델WSM, Working Set Model  </vt:lpstr>
      <vt:lpstr>3. 작업 집합 모델WSM, Working Set Model  </vt:lpstr>
      <vt:lpstr>3. 작업 집합 모델WSM, Working Set Model  </vt:lpstr>
      <vt:lpstr>3. 작업 집합 모델WSM, Working Set Model  </vt:lpstr>
      <vt:lpstr>3. 작업 집합 모델WSM, Working Set Model  </vt:lpstr>
      <vt:lpstr>3. 작업 집합 모델WSM, Working Set Model  </vt:lpstr>
      <vt:lpstr>4. 페이지 부재 비율</vt:lpstr>
      <vt:lpstr>4. 페이지 부재 비율</vt:lpstr>
      <vt:lpstr>Section 06 메모리와 관련된 기타 이슈 (1. 대치 범위)</vt:lpstr>
      <vt:lpstr>1. 대치 범위</vt:lpstr>
      <vt:lpstr>1. 대치 범위</vt:lpstr>
      <vt:lpstr>1. 대치 범위</vt:lpstr>
      <vt:lpstr>2. 프리 페이징</vt:lpstr>
      <vt:lpstr>3. 페이지 크기</vt:lpstr>
      <vt:lpstr>3. 페이지 크기</vt:lpstr>
      <vt:lpstr>3. 페이지 크기</vt:lpstr>
      <vt:lpstr>4. 페이지 테이블의 구조</vt:lpstr>
      <vt:lpstr>4. 페이지 테이블의 구조</vt:lpstr>
      <vt:lpstr>4. 페이지 테이블의 구조</vt:lpstr>
      <vt:lpstr>4. 페이지 테이블의 구조</vt:lpstr>
      <vt:lpstr>4. 페이지 테이블의 구조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ch01. 소프트웨어 공학 소개</dc:title>
  <dc:creator>한빛아카데미(주)</dc:creator>
  <cp:lastModifiedBy>UTMain</cp:lastModifiedBy>
  <cp:revision>230</cp:revision>
  <dcterms:created xsi:type="dcterms:W3CDTF">2012-07-23T02:34:37Z</dcterms:created>
  <dcterms:modified xsi:type="dcterms:W3CDTF">2017-03-27T12:36:46Z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