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handoutMasterIdLst>
    <p:handoutMasterId r:id="rId17"/>
  </p:handoutMasterIdLst>
  <p:sldIdLst>
    <p:sldId id="1860" r:id="rId2"/>
    <p:sldId id="1908" r:id="rId3"/>
    <p:sldId id="1909" r:id="rId4"/>
    <p:sldId id="1910" r:id="rId5"/>
    <p:sldId id="1911" r:id="rId6"/>
    <p:sldId id="1912" r:id="rId7"/>
    <p:sldId id="1913" r:id="rId8"/>
    <p:sldId id="1914" r:id="rId9"/>
    <p:sldId id="1915" r:id="rId10"/>
    <p:sldId id="1917" r:id="rId11"/>
    <p:sldId id="1916" r:id="rId12"/>
    <p:sldId id="1918" r:id="rId13"/>
    <p:sldId id="1919" r:id="rId14"/>
    <p:sldId id="1920" r:id="rId15"/>
  </p:sldIdLst>
  <p:sldSz cx="9144000" cy="6858000" type="screen4x3"/>
  <p:notesSz cx="6873875" cy="100631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BE0E3"/>
    <a:srgbClr val="FF9933"/>
    <a:srgbClr val="000000"/>
    <a:srgbClr val="3399FF"/>
    <a:srgbClr val="FFFF66"/>
    <a:srgbClr val="FFFF00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8" autoAdjust="0"/>
    <p:restoredTop sz="80075" autoAdjust="0"/>
  </p:normalViewPr>
  <p:slideViewPr>
    <p:cSldViewPr snapToObjects="1">
      <p:cViewPr varScale="1">
        <p:scale>
          <a:sx n="106" d="100"/>
          <a:sy n="106" d="100"/>
        </p:scale>
        <p:origin x="1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fld id="{7D36EFF7-E46D-4B7E-8A24-2929FB1891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5662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5650"/>
            <a:ext cx="5032375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79963"/>
            <a:ext cx="50419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fld id="{80FED377-E06E-4B0E-85EC-4524A04184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8383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latinLnBrk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latinLnBrk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latinLnBrk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356557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000">
                <a:latin typeface="Verdana" pitchFamily="34" charset="0"/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356558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2CDD7-EA0A-44E1-A8A8-C2DF02D3E6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75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22D18-BB7F-407F-AE14-87A5FA5B1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838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77813"/>
            <a:ext cx="2000250" cy="6175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4213" y="277813"/>
            <a:ext cx="5849937" cy="6175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A5A0D-3C3D-4D3D-9D08-115FF0DF43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9990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277813"/>
            <a:ext cx="8002587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7388" y="1268413"/>
            <a:ext cx="391795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7738" y="1268413"/>
            <a:ext cx="391795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A9B45-D640-4CBA-85A5-16338813E7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419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92EAB-B071-4000-9826-B95DCBEA8E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4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B0A7D-9E60-428A-8195-27AB8AFDA8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57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7388" y="1268413"/>
            <a:ext cx="391795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7738" y="1268413"/>
            <a:ext cx="391795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00FCA-BD05-4E44-8C89-6E28F4A130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59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D933E-D399-415D-839A-7555E20A61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86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06D83-1616-4584-9BB1-DDD5CDCA46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749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182AD-7362-4654-A097-7B0B7F82E2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05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77C62-0B52-496F-AEA8-074C3113BF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270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7FA8E-48D4-426B-A2A0-5EFDB8B364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655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609600" cy="4489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ko-KR" altLang="ko-KR" sz="2400">
              <a:latin typeface="Times New Roman" pitchFamily="18" charset="0"/>
            </a:endParaRPr>
          </a:p>
        </p:txBody>
      </p:sp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381000" y="1030288"/>
            <a:ext cx="8305800" cy="182562"/>
            <a:chOff x="240" y="893"/>
            <a:chExt cx="5232" cy="115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035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77813"/>
            <a:ext cx="8002587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268413"/>
            <a:ext cx="79883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5645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27800"/>
            <a:ext cx="19812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645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24625"/>
            <a:ext cx="2971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645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24625"/>
            <a:ext cx="19050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pPr>
              <a:defRPr/>
            </a:pPr>
            <a:fld id="{CAD835D0-5843-4545-BD66-5619F19EB4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0" y="45085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7EA2AEE-AEAB-4267-81CA-FC649A81ADC4}" type="slidenum">
              <a:rPr kumimoji="0" lang="en-US" altLang="ko-KR" smtClean="0"/>
              <a:pPr eaLnBrk="1" hangingPunct="1"/>
              <a:t>1</a:t>
            </a:fld>
            <a:endParaRPr kumimoji="0" lang="en-US" altLang="ko-KR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35696" y="1143000"/>
            <a:ext cx="6851104" cy="2209800"/>
          </a:xfrm>
        </p:spPr>
        <p:txBody>
          <a:bodyPr/>
          <a:lstStyle/>
          <a:p>
            <a:pPr eaLnBrk="1" hangingPunct="1"/>
            <a:r>
              <a:rPr lang="en-US" altLang="ko-KR" b="1" dirty="0"/>
              <a:t>Java Handbook</a:t>
            </a:r>
            <a:br>
              <a:rPr lang="en-US" altLang="ko-KR" b="1" dirty="0"/>
            </a:br>
            <a:r>
              <a:rPr lang="en-US" altLang="ko-KR" sz="2800" b="1" dirty="0"/>
              <a:t>(Object-Oriented Programming)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10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04. </a:t>
            </a:r>
            <a:r>
              <a:rPr lang="ko-KR" altLang="en-US" dirty="0" err="1"/>
              <a:t>메소드</a:t>
            </a:r>
            <a:r>
              <a:rPr lang="ko-KR" altLang="en-US" dirty="0"/>
              <a:t> 오버로딩</a:t>
            </a:r>
            <a:r>
              <a:rPr lang="en-US" altLang="ko-KR" dirty="0"/>
              <a:t>(</a:t>
            </a:r>
            <a:r>
              <a:rPr lang="ko-KR" altLang="en-US" dirty="0" err="1"/>
              <a:t>정적바인딩</a:t>
            </a:r>
            <a:r>
              <a:rPr lang="en-US" altLang="ko-KR" dirty="0"/>
              <a:t>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메소드의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 이름이 동일한 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메소드를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2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개 이상 정의할 수 있는 것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규칙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인수의 개수가 서로 다르거나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인수의 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자료형이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 달라야 한다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: 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메소드의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 반환형은 고려대상이 아니다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11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b="1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ko-KR" altLang="en-US" sz="2600" b="1" dirty="0" err="1">
                <a:solidFill>
                  <a:srgbClr val="000000"/>
                </a:solidFill>
                <a:ea typeface="함초롬바탕"/>
              </a:rPr>
              <a:t>메소드</a:t>
            </a:r>
            <a:r>
              <a:rPr lang="ko-KR" altLang="en-US" sz="2600" b="1" dirty="0">
                <a:solidFill>
                  <a:srgbClr val="000000"/>
                </a:solidFill>
                <a:ea typeface="함초롬바탕"/>
              </a:rPr>
              <a:t> 오버로딩의 예와 호출</a:t>
            </a:r>
            <a:endParaRPr lang="en-US" altLang="ko-KR" sz="2600" b="1" dirty="0">
              <a:solidFill>
                <a:srgbClr val="000000"/>
              </a:solidFill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000000"/>
              </a:solidFill>
              <a:ea typeface="함초롬바탕"/>
            </a:endParaRP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class Exam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	...</a:t>
            </a:r>
            <a:r>
              <a:rPr lang="ko-KR" altLang="en-US" sz="1800" dirty="0">
                <a:latin typeface="Courier New" pitchFamily="49" charset="0"/>
                <a:cs typeface="Courier New" pitchFamily="49" charset="0"/>
              </a:rPr>
              <a:t>생략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...</a:t>
            </a:r>
            <a:endParaRPr lang="ko-KR" alt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buNone/>
            </a:pPr>
            <a:r>
              <a:rPr lang="ko-KR" alt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getSum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j)		// ①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+ j;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getSum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j,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k)	// ②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+ j + k;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	public double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getSum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, double j)	// ③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+ j;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		Exam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= new Exam();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obj.getSum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(1, 2);		// ①</a:t>
            </a:r>
            <a:r>
              <a:rPr lang="ko-KR" altLang="en-US" sz="1800" dirty="0">
                <a:latin typeface="Courier New" pitchFamily="49" charset="0"/>
                <a:cs typeface="Courier New" pitchFamily="49" charset="0"/>
              </a:rPr>
              <a:t>번 </a:t>
            </a:r>
            <a:r>
              <a:rPr lang="ko-KR" altLang="en-US" sz="1800" dirty="0" err="1">
                <a:latin typeface="Courier New" pitchFamily="49" charset="0"/>
                <a:cs typeface="Courier New" pitchFamily="49" charset="0"/>
              </a:rPr>
              <a:t>메소드</a:t>
            </a:r>
            <a:r>
              <a:rPr lang="ko-KR" altLang="en-US" sz="1800" dirty="0">
                <a:latin typeface="Courier New" pitchFamily="49" charset="0"/>
                <a:cs typeface="Courier New" pitchFamily="49" charset="0"/>
              </a:rPr>
              <a:t> 호출</a:t>
            </a:r>
          </a:p>
          <a:p>
            <a:pPr marL="0" indent="0" latinLnBrk="0">
              <a:buNone/>
            </a:pPr>
            <a:r>
              <a:rPr lang="ko-KR" alt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obj.getSum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(1, 2, 3);	// ②</a:t>
            </a:r>
            <a:r>
              <a:rPr lang="ko-KR" altLang="en-US" sz="1800" dirty="0">
                <a:latin typeface="Courier New" pitchFamily="49" charset="0"/>
                <a:cs typeface="Courier New" pitchFamily="49" charset="0"/>
              </a:rPr>
              <a:t>번 </a:t>
            </a:r>
            <a:r>
              <a:rPr lang="ko-KR" altLang="en-US" sz="1800" dirty="0" err="1">
                <a:latin typeface="Courier New" pitchFamily="49" charset="0"/>
                <a:cs typeface="Courier New" pitchFamily="49" charset="0"/>
              </a:rPr>
              <a:t>메소드</a:t>
            </a:r>
            <a:r>
              <a:rPr lang="ko-KR" altLang="en-US" sz="1800" dirty="0">
                <a:latin typeface="Courier New" pitchFamily="49" charset="0"/>
                <a:cs typeface="Courier New" pitchFamily="49" charset="0"/>
              </a:rPr>
              <a:t> 호출</a:t>
            </a:r>
          </a:p>
          <a:p>
            <a:pPr marL="0" indent="0" latinLnBrk="0">
              <a:buNone/>
            </a:pPr>
            <a:r>
              <a:rPr lang="ko-KR" alt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k =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obj.getSum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(1.0, 2.0);	// ③</a:t>
            </a:r>
            <a:r>
              <a:rPr lang="ko-KR" altLang="en-US" sz="1800" dirty="0">
                <a:latin typeface="Courier New" pitchFamily="49" charset="0"/>
                <a:cs typeface="Courier New" pitchFamily="49" charset="0"/>
              </a:rPr>
              <a:t>번 </a:t>
            </a:r>
            <a:r>
              <a:rPr lang="ko-KR" altLang="en-US" sz="1800" dirty="0" err="1">
                <a:latin typeface="Courier New" pitchFamily="49" charset="0"/>
                <a:cs typeface="Courier New" pitchFamily="49" charset="0"/>
              </a:rPr>
              <a:t>메소드</a:t>
            </a:r>
            <a:r>
              <a:rPr lang="ko-KR" altLang="en-US" sz="1800" dirty="0">
                <a:latin typeface="Courier New" pitchFamily="49" charset="0"/>
                <a:cs typeface="Courier New" pitchFamily="49" charset="0"/>
              </a:rPr>
              <a:t> 호출</a:t>
            </a:r>
          </a:p>
          <a:p>
            <a:pPr marL="0" indent="0" latinLnBrk="0">
              <a:buNone/>
            </a:pPr>
            <a:r>
              <a:rPr lang="ko-KR" alt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7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12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05. this</a:t>
            </a:r>
            <a:r>
              <a:rPr lang="ko-KR" altLang="en-US" dirty="0"/>
              <a:t>와 </a:t>
            </a:r>
            <a:r>
              <a:rPr lang="en-US" altLang="ko-KR" dirty="0"/>
              <a:t>this()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this </a:t>
            </a:r>
            <a:r>
              <a:rPr lang="ko-KR" altLang="en-US" sz="1800" b="1" dirty="0" err="1">
                <a:solidFill>
                  <a:srgbClr val="000000"/>
                </a:solidFill>
                <a:ea typeface="함초롬바탕"/>
              </a:rPr>
              <a:t>레퍼런스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: 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객체 자신을 의미</a:t>
            </a:r>
            <a:endParaRPr lang="en-US" altLang="ko-KR" sz="1800" b="1" dirty="0">
              <a:solidFill>
                <a:srgbClr val="000000"/>
              </a:solidFill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this() : 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다른 </a:t>
            </a:r>
            <a:r>
              <a:rPr lang="ko-KR" altLang="en-US" sz="1800" b="1" dirty="0" err="1">
                <a:solidFill>
                  <a:srgbClr val="000000"/>
                </a:solidFill>
                <a:ea typeface="함초롬바탕"/>
              </a:rPr>
              <a:t>생성자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ko-KR" altLang="en-US" sz="1800" b="1" dirty="0" err="1">
                <a:solidFill>
                  <a:srgbClr val="000000"/>
                </a:solidFill>
                <a:ea typeface="함초롬바탕"/>
              </a:rPr>
              <a:t>메소드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 호출</a:t>
            </a:r>
            <a:endParaRPr lang="ko-KR" altLang="en-US" sz="1800" b="1" dirty="0">
              <a:solidFill>
                <a:srgbClr val="000000"/>
              </a:solidFill>
            </a:endParaRPr>
          </a:p>
          <a:p>
            <a:pPr marL="534988" indent="-53498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     - this 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레퍼런스는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 주로 필드명과 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매개변수명이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 동일 한 경우에 구분을 위해 사용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     - this()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는 반드시 첫 문장에 나와야 함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76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13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Complex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real;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Complex(</a:t>
            </a: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real)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8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ko-KR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ko-KR" sz="18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real;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8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0.0;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Complex(</a:t>
            </a: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real, </a:t>
            </a: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this</a:t>
            </a: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(real);</a:t>
            </a:r>
            <a:r>
              <a:rPr lang="en-US" altLang="ko-KR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ko-KR" altLang="en-US" sz="1800" dirty="0">
                <a:solidFill>
                  <a:srgbClr val="000000"/>
                </a:solidFill>
                <a:latin typeface="Courier New" pitchFamily="49" charset="0"/>
                <a:ea typeface="함초롬바탕"/>
                <a:cs typeface="Courier New" pitchFamily="49" charset="0"/>
              </a:rPr>
              <a:t>다른 </a:t>
            </a:r>
            <a:r>
              <a:rPr lang="ko-KR" altLang="en-US" sz="1800" dirty="0" err="1">
                <a:solidFill>
                  <a:srgbClr val="000000"/>
                </a:solidFill>
                <a:latin typeface="Courier New" pitchFamily="49" charset="0"/>
                <a:ea typeface="함초롬바탕"/>
                <a:cs typeface="Courier New" pitchFamily="49" charset="0"/>
              </a:rPr>
              <a:t>생성자</a:t>
            </a:r>
            <a:r>
              <a:rPr lang="ko-KR" altLang="en-US" sz="1800" dirty="0">
                <a:solidFill>
                  <a:srgbClr val="000000"/>
                </a:solidFill>
                <a:latin typeface="Courier New" pitchFamily="49" charset="0"/>
                <a:ea typeface="함초롬바탕"/>
                <a:cs typeface="Courier New" pitchFamily="49" charset="0"/>
              </a:rPr>
              <a:t> 호출</a:t>
            </a:r>
            <a:endParaRPr lang="ko-KR" alt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8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ko-KR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ko-KR" sz="18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altLang="ko-KR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ko-KR" sz="18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Hello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altLang="ko-KR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Complex n = </a:t>
            </a:r>
            <a:r>
              <a:rPr lang="en-US" altLang="ko-KR" sz="17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Complex(3.4, 2.0);</a:t>
            </a:r>
            <a:endParaRPr lang="en-US" altLang="ko-KR" sz="23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2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altLang="ko-KR" sz="1700" i="1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ko-KR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ko-KR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(n);</a:t>
            </a:r>
            <a:endParaRPr lang="en-US" altLang="ko-KR" sz="23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50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14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06. static </a:t>
            </a:r>
            <a:r>
              <a:rPr lang="ko-KR" altLang="en-US" dirty="0"/>
              <a:t>멤버</a:t>
            </a:r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latin typeface="함초롬바탕"/>
                <a:ea typeface="함초롬바탕"/>
              </a:rPr>
              <a:t>◦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static </a:t>
            </a:r>
            <a:r>
              <a:rPr lang="ko-KR" altLang="en-US" sz="1800" b="1" dirty="0">
                <a:solidFill>
                  <a:srgbClr val="000000"/>
                </a:solidFill>
                <a:latin typeface="함초롬바탕"/>
                <a:ea typeface="함초롬바탕"/>
              </a:rPr>
              <a:t>필드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: </a:t>
            </a:r>
            <a:r>
              <a:rPr lang="ko-KR" altLang="en-US" sz="1800" b="1" dirty="0">
                <a:solidFill>
                  <a:srgbClr val="000000"/>
                </a:solidFill>
                <a:latin typeface="함초롬바탕"/>
                <a:ea typeface="함초롬바탕"/>
              </a:rPr>
              <a:t>모든 객체에 의해 공유되는 메모리</a:t>
            </a:r>
            <a:endParaRPr lang="ko-KR" altLang="en-US" sz="1800" b="1" dirty="0">
              <a:solidFill>
                <a:srgbClr val="000000"/>
              </a:solidFill>
              <a:latin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static </a:t>
            </a:r>
            <a:r>
              <a:rPr lang="ko-KR" altLang="en-US" sz="1800" b="1" dirty="0" err="1">
                <a:solidFill>
                  <a:srgbClr val="000000"/>
                </a:solidFill>
                <a:ea typeface="함초롬바탕"/>
              </a:rPr>
              <a:t>메소드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: static 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필드를 처리하기 위한 </a:t>
            </a:r>
            <a:r>
              <a:rPr lang="ko-KR" altLang="en-US" sz="1800" b="1" dirty="0" err="1">
                <a:solidFill>
                  <a:srgbClr val="000000"/>
                </a:solidFill>
                <a:ea typeface="함초롬바탕"/>
              </a:rPr>
              <a:t>메소드</a:t>
            </a:r>
            <a:endParaRPr lang="ko-KR" altLang="en-US" sz="18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- static 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메소드는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 반드시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static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멤버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필드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메소드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만 접근가능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- this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키워드 사용 불가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일반 </a:t>
            </a:r>
            <a:r>
              <a:rPr lang="ko-KR" altLang="en-US" sz="1800" b="1" dirty="0" err="1">
                <a:solidFill>
                  <a:srgbClr val="000000"/>
                </a:solidFill>
                <a:ea typeface="함초롬바탕"/>
              </a:rPr>
              <a:t>메소드는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static 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필드 및 </a:t>
            </a:r>
            <a:r>
              <a:rPr lang="ko-KR" altLang="en-US" sz="1800" b="1" dirty="0" err="1">
                <a:solidFill>
                  <a:srgbClr val="000000"/>
                </a:solidFill>
                <a:ea typeface="함초롬바탕"/>
              </a:rPr>
              <a:t>메소드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 모두에 접근 가능</a:t>
            </a:r>
            <a:endParaRPr lang="ko-KR" altLang="en-US" sz="18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static 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멤버는 객체를 생성하지 않고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클래스 이름으로 접근 가능</a:t>
            </a:r>
            <a:endParaRPr lang="ko-KR" altLang="en-US" sz="18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34218"/>
              </p:ext>
            </p:extLst>
          </p:nvPr>
        </p:nvGraphicFramePr>
        <p:xfrm>
          <a:off x="1043608" y="4005064"/>
          <a:ext cx="7416824" cy="2232248"/>
        </p:xfrm>
        <a:graphic>
          <a:graphicData uri="http://schemas.openxmlformats.org/drawingml/2006/table">
            <a:tbl>
              <a:tblPr/>
              <a:tblGrid>
                <a:gridCol w="741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Hello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main(String[]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n = 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Math.</a:t>
                      </a: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random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(); </a:t>
                      </a:r>
                      <a:r>
                        <a:rPr lang="en-US" sz="14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//0~1</a:t>
                      </a:r>
                      <a:r>
                        <a:rPr lang="ko-KR" altLang="en-US" sz="14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사이의 </a:t>
                      </a:r>
                      <a:r>
                        <a:rPr lang="ko-KR" altLang="en-US" sz="1400" kern="0" spc="0" dirty="0" err="1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난수발생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400" i="1" kern="0" spc="0" dirty="0" err="1">
                          <a:solidFill>
                            <a:srgbClr val="0000C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ko-KR" altLang="en-US" sz="1400" kern="0" spc="0" dirty="0" err="1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난수</a:t>
                      </a:r>
                      <a:r>
                        <a:rPr lang="ko-KR" altLang="en-US" sz="14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34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2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01. Java </a:t>
            </a:r>
            <a:r>
              <a:rPr lang="ko-KR" altLang="en-US" dirty="0"/>
              <a:t>프로그램의 기본구조</a:t>
            </a:r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package import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/*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* Hello Program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Hello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ko-K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ko-K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y)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altLang="ko-K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MAX = 100; </a:t>
            </a:r>
            <a:r>
              <a:rPr lang="en-US" altLang="ko-K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urier New" pitchFamily="49" charset="0"/>
                <a:ea typeface="함초롬바탕"/>
                <a:cs typeface="Courier New" pitchFamily="49" charset="0"/>
              </a:rPr>
              <a:t>기호상수선언</a:t>
            </a:r>
            <a:endParaRPr lang="ko-KR" altLang="en-US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a, c;</a:t>
            </a:r>
            <a:r>
              <a:rPr lang="en-US" altLang="ko-K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urier New" pitchFamily="49" charset="0"/>
                <a:ea typeface="함초롬바탕"/>
                <a:cs typeface="Courier New" pitchFamily="49" charset="0"/>
              </a:rPr>
              <a:t>내부변수선언</a:t>
            </a:r>
            <a:endParaRPr lang="ko-KR" altLang="en-US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Scanner </a:t>
            </a:r>
            <a:r>
              <a:rPr lang="ko-KR" altLang="en-US" dirty="0">
                <a:solidFill>
                  <a:srgbClr val="3F7F5F"/>
                </a:solidFill>
                <a:latin typeface="Courier New" pitchFamily="49" charset="0"/>
                <a:ea typeface="함초롬바탕"/>
                <a:cs typeface="Courier New" pitchFamily="49" charset="0"/>
              </a:rPr>
              <a:t>클래스를 이용한 입력</a:t>
            </a:r>
            <a:endParaRPr lang="ko-KR" altLang="en-US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Scanner in = </a:t>
            </a:r>
            <a:r>
              <a:rPr lang="en-US" altLang="ko-K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Scanner(System.</a:t>
            </a:r>
            <a:r>
              <a:rPr lang="en-US" altLang="ko-KR" i="1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"a = "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altLang="ko-K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altLang="ko-KR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urier New" pitchFamily="49" charset="0"/>
                <a:ea typeface="함초롬바탕"/>
                <a:cs typeface="Courier New" pitchFamily="49" charset="0"/>
              </a:rPr>
              <a:t>정수읽기</a:t>
            </a:r>
            <a:endParaRPr lang="ko-KR" altLang="en-US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altLang="ko-KR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(a, MAX);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 + </a:t>
            </a:r>
            <a:r>
              <a:rPr lang="en-US" altLang="ko-KR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"+"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MAX + </a:t>
            </a:r>
            <a:r>
              <a:rPr lang="en-US" altLang="ko-KR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"="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c);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3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0000"/>
                </a:solidFill>
                <a:latin typeface="함초롬바탕"/>
                <a:ea typeface="함초롬바탕"/>
              </a:rPr>
              <a:t>◦ </a:t>
            </a:r>
            <a:r>
              <a:rPr lang="ko-KR" altLang="en-US" sz="1800" b="1" dirty="0">
                <a:solidFill>
                  <a:srgbClr val="FF0000"/>
                </a:solidFill>
                <a:latin typeface="함초롬바탕"/>
                <a:ea typeface="함초롬바탕"/>
              </a:rPr>
              <a:t>하나의 파일에는 반드시 하나의 </a:t>
            </a:r>
            <a:r>
              <a:rPr lang="en-US" altLang="ko-KR" sz="1800" b="1" dirty="0">
                <a:solidFill>
                  <a:srgbClr val="FF0000"/>
                </a:solidFill>
                <a:latin typeface="함초롬바탕"/>
              </a:rPr>
              <a:t>public class</a:t>
            </a:r>
            <a:r>
              <a:rPr lang="ko-KR" altLang="en-US" sz="1800" b="1" dirty="0">
                <a:solidFill>
                  <a:srgbClr val="FF0000"/>
                </a:solidFill>
                <a:latin typeface="함초롬바탕"/>
                <a:ea typeface="함초롬바탕"/>
              </a:rPr>
              <a:t>만 존재</a:t>
            </a:r>
            <a:r>
              <a:rPr lang="ko-KR" altLang="en-US" sz="1800" b="1" dirty="0">
                <a:solidFill>
                  <a:srgbClr val="000000"/>
                </a:solidFill>
                <a:latin typeface="함초롬바탕"/>
                <a:ea typeface="함초롬바탕"/>
              </a:rPr>
              <a:t>하여야 한다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.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ko-KR" altLang="en-US" sz="1800" b="1" dirty="0">
                <a:solidFill>
                  <a:srgbClr val="FF0000"/>
                </a:solidFill>
                <a:ea typeface="함초롬바탕"/>
              </a:rPr>
              <a:t>소스파일의 이름은 </a:t>
            </a:r>
            <a:r>
              <a:rPr lang="en-US" altLang="ko-KR" sz="1800" b="1" dirty="0">
                <a:solidFill>
                  <a:srgbClr val="FF0000"/>
                </a:solidFill>
                <a:latin typeface="함초롬바탕"/>
              </a:rPr>
              <a:t>public class</a:t>
            </a:r>
            <a:r>
              <a:rPr lang="ko-KR" altLang="en-US" sz="1800" b="1" dirty="0">
                <a:solidFill>
                  <a:srgbClr val="FF0000"/>
                </a:solidFill>
                <a:ea typeface="함초롬바탕"/>
              </a:rPr>
              <a:t>의 이름과 동일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하여야 한다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.(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예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: One.java)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000000"/>
              </a:solidFill>
              <a:latin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000000"/>
              </a:solidFill>
              <a:latin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000000"/>
              </a:solidFill>
              <a:latin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000000"/>
              </a:solidFill>
              <a:latin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000000"/>
              </a:solidFill>
              <a:latin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static </a:t>
            </a:r>
            <a:r>
              <a:rPr lang="ko-KR" altLang="en-US" sz="1800" b="1" dirty="0" err="1">
                <a:solidFill>
                  <a:srgbClr val="000000"/>
                </a:solidFill>
                <a:ea typeface="함초롬바탕"/>
              </a:rPr>
              <a:t>메소드는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 내부변수 및 상수 이외에는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static 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멤버만 접근할 수 있다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800" b="1" dirty="0">
              <a:solidFill>
                <a:srgbClr val="000000"/>
              </a:solidFill>
            </a:endParaRPr>
          </a:p>
          <a:p>
            <a:pPr marL="534988" indent="-53498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    - static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메소드인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main()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메소드에서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sum()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메소드를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 호출하려면 반드시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sum()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메소드가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static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이어야 한다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.</a:t>
            </a:r>
            <a:endParaRPr lang="en-US" altLang="ko-KR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9854"/>
              </p:ext>
            </p:extLst>
          </p:nvPr>
        </p:nvGraphicFramePr>
        <p:xfrm>
          <a:off x="981650" y="2276872"/>
          <a:ext cx="7560840" cy="1864614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Other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One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static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main(String[]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86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4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0000"/>
                </a:solidFill>
                <a:ea typeface="함초롬바탕"/>
              </a:rPr>
              <a:t>◦ 다른 패키지의 클래스를 참조할 때에는 다음의 두 가지 방법으로 참조할 수 있다</a:t>
            </a:r>
            <a:endParaRPr lang="ko-KR" altLang="en-US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    (1) </a:t>
            </a:r>
            <a:r>
              <a:rPr lang="ko-KR" altLang="en-US" dirty="0">
                <a:solidFill>
                  <a:srgbClr val="000000"/>
                </a:solidFill>
                <a:ea typeface="함초롬바탕"/>
              </a:rPr>
              <a:t>패키지이름과 함께 사용</a:t>
            </a:r>
            <a:endParaRPr lang="ko-KR" alt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	</a:t>
            </a:r>
            <a:r>
              <a:rPr lang="en-US" altLang="ko-KR" dirty="0" err="1">
                <a:solidFill>
                  <a:srgbClr val="C00000"/>
                </a:solidFill>
                <a:latin typeface="함초롬바탕"/>
              </a:rPr>
              <a:t>java.util.</a:t>
            </a:r>
            <a:r>
              <a:rPr lang="en-US" altLang="ko-KR" dirty="0" err="1">
                <a:solidFill>
                  <a:srgbClr val="000000"/>
                </a:solidFill>
                <a:latin typeface="함초롬바탕"/>
              </a:rPr>
              <a:t>Scanner</a:t>
            </a: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 in = new </a:t>
            </a:r>
            <a:r>
              <a:rPr lang="en-US" altLang="ko-KR" dirty="0" err="1">
                <a:solidFill>
                  <a:srgbClr val="C00000"/>
                </a:solidFill>
                <a:latin typeface="함초롬바탕"/>
              </a:rPr>
              <a:t>java.util.</a:t>
            </a:r>
            <a:r>
              <a:rPr lang="en-US" altLang="ko-KR" dirty="0" err="1">
                <a:solidFill>
                  <a:srgbClr val="000000"/>
                </a:solidFill>
                <a:latin typeface="함초롬바탕"/>
              </a:rPr>
              <a:t>Scanner</a:t>
            </a: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(System.in);</a:t>
            </a:r>
            <a:endParaRPr lang="ko-KR" alt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00"/>
                </a:solidFill>
                <a:ea typeface="함초롬바탕"/>
              </a:rPr>
              <a:t>• </a:t>
            </a:r>
            <a:r>
              <a:rPr lang="ko-KR" altLang="en-US" dirty="0">
                <a:solidFill>
                  <a:srgbClr val="000000"/>
                </a:solidFill>
                <a:ea typeface="함초롬바탕"/>
              </a:rPr>
              <a:t>이 경우에는 클래스를 참조할 때</a:t>
            </a: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dirty="0">
                <a:solidFill>
                  <a:srgbClr val="000000"/>
                </a:solidFill>
                <a:ea typeface="함초롬바탕"/>
              </a:rPr>
              <a:t>매번 패키지이름을 함께 사용</a:t>
            </a:r>
            <a:endParaRPr lang="ko-KR" alt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    (2) </a:t>
            </a:r>
            <a:r>
              <a:rPr lang="ko-KR" altLang="en-US" dirty="0">
                <a:solidFill>
                  <a:srgbClr val="000000"/>
                </a:solidFill>
                <a:ea typeface="함초롬바탕"/>
              </a:rPr>
              <a:t>필요한 패키지 또는 클래스를 </a:t>
            </a: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import</a:t>
            </a:r>
            <a:r>
              <a:rPr lang="ko-KR" altLang="en-US" dirty="0">
                <a:solidFill>
                  <a:srgbClr val="000000"/>
                </a:solidFill>
                <a:ea typeface="함초롬바탕"/>
              </a:rPr>
              <a:t>한 후 사용</a:t>
            </a:r>
            <a:endParaRPr lang="ko-KR" alt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import </a:t>
            </a:r>
            <a:r>
              <a:rPr lang="en-US" altLang="ko-KR" dirty="0" err="1">
                <a:solidFill>
                  <a:srgbClr val="000000"/>
                </a:solidFill>
                <a:latin typeface="함초롬바탕"/>
              </a:rPr>
              <a:t>java.util.Scanner</a:t>
            </a: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;</a:t>
            </a:r>
            <a:endParaRPr lang="ko-KR" alt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Scanner in = new Scanner(System.in);</a:t>
            </a:r>
            <a:endParaRPr lang="ko-KR" alt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00"/>
                </a:solidFill>
                <a:ea typeface="함초롬바탕"/>
              </a:rPr>
              <a:t>• </a:t>
            </a:r>
            <a:r>
              <a:rPr lang="ko-KR" altLang="en-US" dirty="0">
                <a:solidFill>
                  <a:srgbClr val="000000"/>
                </a:solidFill>
                <a:ea typeface="함초롬바탕"/>
              </a:rPr>
              <a:t>이 경우에는 클래스이름을 직접 사용할 수 있음</a:t>
            </a:r>
            <a:endParaRPr lang="en-US" altLang="ko-KR" dirty="0">
              <a:solidFill>
                <a:srgbClr val="000000"/>
              </a:solidFill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0000"/>
                </a:solidFill>
                <a:ea typeface="함초롬바탕"/>
              </a:rPr>
              <a:t>◦ 클래스는 </a:t>
            </a:r>
            <a:r>
              <a:rPr lang="en-US" altLang="ko-KR" b="1" dirty="0">
                <a:solidFill>
                  <a:srgbClr val="000000"/>
                </a:solidFill>
                <a:latin typeface="함초롬바탕"/>
              </a:rPr>
              <a:t>class </a:t>
            </a:r>
            <a:r>
              <a:rPr lang="ko-KR" altLang="en-US" b="1" dirty="0">
                <a:solidFill>
                  <a:srgbClr val="000000"/>
                </a:solidFill>
                <a:ea typeface="함초롬바탕"/>
              </a:rPr>
              <a:t>키워드를 사용하여 선언하며</a:t>
            </a:r>
            <a:r>
              <a:rPr lang="en-US" altLang="ko-KR" b="1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ea typeface="함초롬바탕"/>
              </a:rPr>
              <a:t>접근권한을 지정한다</a:t>
            </a:r>
            <a:r>
              <a:rPr lang="en-US" altLang="ko-KR" b="1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dirty="0" err="1">
                <a:solidFill>
                  <a:srgbClr val="000000"/>
                </a:solidFill>
                <a:ea typeface="함초롬바탕"/>
              </a:rPr>
              <a:t>접근지정자</a:t>
            </a:r>
            <a:r>
              <a:rPr lang="ko-KR" altLang="en-US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: private, protected, public, </a:t>
            </a:r>
            <a:r>
              <a:rPr lang="ko-KR" altLang="en-US" dirty="0">
                <a:solidFill>
                  <a:srgbClr val="000000"/>
                </a:solidFill>
                <a:ea typeface="함초롬바탕"/>
              </a:rPr>
              <a:t>생략</a:t>
            </a: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(default)</a:t>
            </a:r>
            <a:endParaRPr lang="ko-KR" altLang="en-US" dirty="0">
              <a:solidFill>
                <a:srgbClr val="000000"/>
              </a:solidFill>
              <a:latin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dirty="0">
                <a:solidFill>
                  <a:srgbClr val="000000"/>
                </a:solidFill>
                <a:ea typeface="함초롬바탕"/>
              </a:rPr>
              <a:t>접근권한을 생략하면 </a:t>
            </a: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default </a:t>
            </a:r>
            <a:r>
              <a:rPr lang="ko-KR" altLang="en-US" dirty="0">
                <a:solidFill>
                  <a:srgbClr val="000000"/>
                </a:solidFill>
                <a:ea typeface="함초롬바탕"/>
              </a:rPr>
              <a:t>접근권한을 갖는다</a:t>
            </a: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(default</a:t>
            </a:r>
            <a:r>
              <a:rPr lang="ko-KR" altLang="en-US" dirty="0">
                <a:solidFill>
                  <a:srgbClr val="000000"/>
                </a:solidFill>
                <a:ea typeface="함초롬바탕"/>
              </a:rPr>
              <a:t>는 키워드가 아님</a:t>
            </a: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).</a:t>
            </a:r>
            <a:endParaRPr lang="ko-KR" alt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3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5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필드</a:t>
            </a:r>
            <a:r>
              <a:rPr lang="en-US" altLang="ko-KR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(field), </a:t>
            </a:r>
            <a:r>
              <a:rPr lang="ko-KR" altLang="en-US" sz="18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생성자</a:t>
            </a:r>
            <a:r>
              <a:rPr lang="en-US" altLang="ko-KR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(constructor), </a:t>
            </a:r>
            <a:r>
              <a:rPr lang="ko-KR" altLang="en-US" sz="18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en-US" altLang="ko-KR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(method)</a:t>
            </a:r>
            <a:r>
              <a:rPr lang="ko-KR" altLang="en-US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포함할 수 있다</a:t>
            </a:r>
            <a:r>
              <a:rPr lang="en-US" altLang="ko-KR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ko-KR" altLang="en-US" sz="18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2049" name="_x165956760" descr="EMB0000200c00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7"/>
            <a:ext cx="4608512" cy="450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4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6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0000"/>
                </a:solidFill>
                <a:ea typeface="함초롬바탕"/>
              </a:rPr>
              <a:t>◦ 변수는 선언된 위치에 따라 다음과 같이 구분된다</a:t>
            </a:r>
            <a:r>
              <a:rPr lang="en-US" altLang="ko-KR" b="1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dirty="0">
                <a:solidFill>
                  <a:srgbClr val="000000"/>
                </a:solidFill>
                <a:ea typeface="함초롬바탕"/>
              </a:rPr>
              <a:t>필드 </a:t>
            </a: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: </a:t>
            </a:r>
            <a:r>
              <a:rPr lang="ko-KR" altLang="en-US" dirty="0" err="1">
                <a:solidFill>
                  <a:srgbClr val="000000"/>
                </a:solidFill>
                <a:ea typeface="함초롬바탕"/>
              </a:rPr>
              <a:t>클래스내에</a:t>
            </a:r>
            <a:r>
              <a:rPr lang="ko-KR" altLang="en-US" dirty="0">
                <a:solidFill>
                  <a:srgbClr val="000000"/>
                </a:solidFill>
                <a:ea typeface="함초롬바탕"/>
              </a:rPr>
              <a:t> 선언된 변수</a:t>
            </a:r>
            <a:endParaRPr lang="ko-KR" alt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dirty="0">
                <a:solidFill>
                  <a:srgbClr val="000000"/>
                </a:solidFill>
                <a:ea typeface="함초롬바탕"/>
              </a:rPr>
              <a:t>내부변수 </a:t>
            </a: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: </a:t>
            </a:r>
            <a:r>
              <a:rPr lang="ko-KR" altLang="en-US" dirty="0" err="1">
                <a:solidFill>
                  <a:srgbClr val="000000"/>
                </a:solidFill>
                <a:ea typeface="함초롬바탕"/>
              </a:rPr>
              <a:t>메소드내에</a:t>
            </a:r>
            <a:r>
              <a:rPr lang="ko-KR" altLang="en-US" dirty="0">
                <a:solidFill>
                  <a:srgbClr val="000000"/>
                </a:solidFill>
                <a:ea typeface="함초롬바탕"/>
              </a:rPr>
              <a:t> 선언된 변수</a:t>
            </a:r>
            <a:endParaRPr lang="en-US" altLang="ko-KR" dirty="0">
              <a:solidFill>
                <a:srgbClr val="000000"/>
              </a:solidFill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000000"/>
              </a:solidFill>
            </a:endParaRPr>
          </a:p>
          <a:p>
            <a:pPr marL="360363" indent="-36036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0000"/>
                </a:solidFill>
                <a:ea typeface="함초롬바탕"/>
              </a:rPr>
              <a:t>◦ 클래스의 모든 멤버</a:t>
            </a:r>
            <a:r>
              <a:rPr lang="en-US" altLang="ko-KR" b="1" dirty="0">
                <a:solidFill>
                  <a:srgbClr val="000000"/>
                </a:solidFill>
                <a:latin typeface="함초롬바탕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ea typeface="함초롬바탕"/>
              </a:rPr>
              <a:t>필드와 </a:t>
            </a:r>
            <a:r>
              <a:rPr lang="ko-KR" altLang="en-US" b="1" dirty="0" err="1">
                <a:solidFill>
                  <a:srgbClr val="000000"/>
                </a:solidFill>
                <a:ea typeface="함초롬바탕"/>
              </a:rPr>
              <a:t>메소드</a:t>
            </a:r>
            <a:r>
              <a:rPr lang="en-US" altLang="ko-KR" b="1" dirty="0">
                <a:solidFill>
                  <a:srgbClr val="000000"/>
                </a:solidFill>
                <a:latin typeface="함초롬바탕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ea typeface="함초롬바탕"/>
              </a:rPr>
              <a:t>는 </a:t>
            </a:r>
            <a:r>
              <a:rPr lang="ko-KR" altLang="en-US" b="1" dirty="0" err="1">
                <a:solidFill>
                  <a:srgbClr val="000000"/>
                </a:solidFill>
                <a:ea typeface="함초롬바탕"/>
              </a:rPr>
              <a:t>접근지정자를</a:t>
            </a:r>
            <a:r>
              <a:rPr lang="ko-KR" altLang="en-US" b="1" dirty="0">
                <a:solidFill>
                  <a:srgbClr val="000000"/>
                </a:solidFill>
                <a:ea typeface="함초롬바탕"/>
              </a:rPr>
              <a:t> 사용하여 접근권한을 부여한다</a:t>
            </a:r>
            <a:r>
              <a:rPr lang="en-US" altLang="ko-KR" b="1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dirty="0">
                <a:solidFill>
                  <a:srgbClr val="000000"/>
                </a:solidFill>
                <a:ea typeface="함초롬바탕"/>
              </a:rPr>
              <a:t>접근지정자의 종류와 의미</a:t>
            </a:r>
            <a:endParaRPr lang="ko-KR" altLang="en-US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ea typeface="함초롬바탕"/>
              </a:rPr>
              <a:t>	•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private :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객체 자신 이외의 모든 클래스 접근 불가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ea typeface="함초롬바탕"/>
              </a:rPr>
              <a:t>	•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default(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생략시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) :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같은 패키지에 속한 클래스 이외의 모든 클래스 접근 불가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ea typeface="함초롬바탕"/>
              </a:rPr>
              <a:t>	•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protected :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같은 패키지 및 상속된 서브클래스 이외의 모든 클래스 접근 불가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ea typeface="함초롬바탕"/>
              </a:rPr>
              <a:t>	•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public :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모든 클래스 접근 가능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dirty="0" err="1">
                <a:solidFill>
                  <a:srgbClr val="000000"/>
                </a:solidFill>
                <a:ea typeface="함초롬바탕"/>
              </a:rPr>
              <a:t>접근지정자</a:t>
            </a:r>
            <a:r>
              <a:rPr lang="ko-KR" altLang="en-US" dirty="0">
                <a:solidFill>
                  <a:srgbClr val="000000"/>
                </a:solidFill>
                <a:ea typeface="함초롬바탕"/>
              </a:rPr>
              <a:t> 접근범위의 크기</a:t>
            </a:r>
            <a:endParaRPr lang="en-US" altLang="ko-KR" dirty="0">
              <a:solidFill>
                <a:srgbClr val="000000"/>
              </a:solidFill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함초롬바탕"/>
                <a:ea typeface="함초롬바탕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함초롬바탕"/>
              </a:rPr>
              <a:t>private &lt; default &lt; protected &lt; public</a:t>
            </a:r>
            <a:endParaRPr lang="ko-KR" alt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29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7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ko-KR" altLang="en-US" b="1" dirty="0" err="1">
                <a:solidFill>
                  <a:srgbClr val="000000"/>
                </a:solidFill>
                <a:ea typeface="함초롬바탕"/>
              </a:rPr>
              <a:t>생성자</a:t>
            </a:r>
            <a:r>
              <a:rPr lang="ko-KR" altLang="en-US" b="1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ea typeface="함초롬바탕"/>
              </a:rPr>
              <a:t>메소드</a:t>
            </a:r>
            <a:endParaRPr lang="ko-KR" altLang="en-US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클래스내에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선언된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메소드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중에서 주로 초기화를 수행하는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메소드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객체가 생성될 때 자동으로 호출되어 실행된다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생성자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메소드는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반환형이 없으며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클래스 이름과 동일한 이름을 갖는다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매개변수의 유무에 따라 다음과 같이 구분된다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ea typeface="함초롬바탕"/>
              </a:rPr>
              <a:t>	•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기본생성자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매개변수가 없는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생성자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ea typeface="함초롬바탕"/>
              </a:rPr>
              <a:t>	•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일반생성자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매개변수가 있는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생성자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FF0000"/>
                </a:solidFill>
                <a:ea typeface="함초롬바탕"/>
              </a:rPr>
              <a:t>만일 생성자가 하나도 정의되지 않으면</a:t>
            </a:r>
            <a:r>
              <a:rPr lang="en-US" altLang="ko-KR" sz="1600" dirty="0">
                <a:solidFill>
                  <a:srgbClr val="FF0000"/>
                </a:solidFill>
                <a:latin typeface="함초롬바탕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ea typeface="함초롬바탕"/>
              </a:rPr>
              <a:t>컴파일러가 </a:t>
            </a:r>
            <a:r>
              <a:rPr lang="ko-KR" altLang="en-US" sz="1600" dirty="0" err="1">
                <a:solidFill>
                  <a:srgbClr val="FF0000"/>
                </a:solidFill>
                <a:ea typeface="함초롬바탕"/>
              </a:rPr>
              <a:t>기본생성자를</a:t>
            </a:r>
            <a:r>
              <a:rPr lang="ko-KR" altLang="en-US" sz="1600" dirty="0">
                <a:solidFill>
                  <a:srgbClr val="FF0000"/>
                </a:solidFill>
                <a:ea typeface="함초롬바탕"/>
              </a:rPr>
              <a:t> 자동으로 생성</a:t>
            </a:r>
            <a:endParaRPr lang="ko-KR" altLang="en-US" sz="16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FF0000"/>
                </a:solidFill>
                <a:ea typeface="함초롬바탕"/>
              </a:rPr>
              <a:t>만일 생성자가 하나 이상 정의되면</a:t>
            </a:r>
            <a:r>
              <a:rPr lang="en-US" altLang="ko-KR" sz="1600" dirty="0">
                <a:solidFill>
                  <a:srgbClr val="FF0000"/>
                </a:solidFill>
                <a:latin typeface="함초롬바탕"/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  <a:ea typeface="함초롬바탕"/>
              </a:rPr>
              <a:t>기본생성자를</a:t>
            </a:r>
            <a:r>
              <a:rPr lang="ko-KR" altLang="en-US" sz="1600" dirty="0">
                <a:solidFill>
                  <a:srgbClr val="FF0000"/>
                </a:solidFill>
                <a:ea typeface="함초롬바탕"/>
              </a:rPr>
              <a:t> 자동으로 생성하지 않음</a:t>
            </a:r>
            <a:endParaRPr lang="ko-KR" alt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74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8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02. </a:t>
            </a:r>
            <a:r>
              <a:rPr lang="ko-KR" altLang="en-US" dirty="0"/>
              <a:t>객체</a:t>
            </a:r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000000"/>
                </a:solidFill>
                <a:ea typeface="함초롬바탕"/>
              </a:rPr>
              <a:t>◦ 모든 클래스는 사용하기 전에 반드시 객체를 생성하여야 한다</a:t>
            </a:r>
            <a:r>
              <a:rPr lang="en-US" altLang="ko-KR" sz="2800" b="1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28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000000"/>
                </a:solidFill>
                <a:ea typeface="함초롬바탕"/>
              </a:rPr>
              <a:t>◦ 객체의 생성은 반드시 </a:t>
            </a:r>
            <a:r>
              <a:rPr lang="en-US" altLang="ko-KR" sz="2800" b="1" dirty="0">
                <a:solidFill>
                  <a:srgbClr val="000000"/>
                </a:solidFill>
                <a:latin typeface="함초롬바탕"/>
              </a:rPr>
              <a:t>new </a:t>
            </a:r>
            <a:r>
              <a:rPr lang="ko-KR" altLang="en-US" sz="2800" b="1" dirty="0">
                <a:solidFill>
                  <a:srgbClr val="000000"/>
                </a:solidFill>
                <a:ea typeface="함초롬바탕"/>
              </a:rPr>
              <a:t>키워드를 이용한다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2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000000"/>
                </a:solidFill>
              </a:rPr>
              <a:t>	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- Person man = </a:t>
            </a:r>
            <a:r>
              <a:rPr lang="en-US" altLang="ko-KR" sz="2800" dirty="0">
                <a:solidFill>
                  <a:srgbClr val="0000FF"/>
                </a:solidFill>
                <a:latin typeface="함초롬바탕"/>
              </a:rPr>
              <a:t>new</a:t>
            </a:r>
            <a:r>
              <a:rPr lang="ko-KR" altLang="en-US" sz="28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en-US" altLang="ko-KR" sz="28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함초롬바탕"/>
              </a:rPr>
              <a:t>Person()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; // </a:t>
            </a:r>
            <a:r>
              <a:rPr lang="ko-KR" altLang="en-US" sz="2800" dirty="0" err="1">
                <a:solidFill>
                  <a:srgbClr val="000000"/>
                </a:solidFill>
                <a:ea typeface="함초롬바탕"/>
              </a:rPr>
              <a:t>기본생성자를</a:t>
            </a:r>
            <a:r>
              <a:rPr lang="ko-KR" altLang="en-US" sz="2800" dirty="0">
                <a:solidFill>
                  <a:srgbClr val="000000"/>
                </a:solidFill>
                <a:ea typeface="함초롬바탕"/>
              </a:rPr>
              <a:t> 이용한 객체생성</a:t>
            </a:r>
            <a:endParaRPr lang="ko-KR" altLang="en-US" sz="2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000000"/>
                </a:solidFill>
              </a:rPr>
              <a:t>				</a:t>
            </a:r>
            <a:r>
              <a:rPr lang="ko-KR" altLang="en-US" sz="28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ea typeface="함초롬바탕"/>
              </a:rPr>
              <a:t>󰀧 </a:t>
            </a:r>
            <a:r>
              <a:rPr lang="ko-KR" altLang="en-US" sz="2800" dirty="0" err="1">
                <a:solidFill>
                  <a:srgbClr val="000000"/>
                </a:solidFill>
                <a:ea typeface="함초롬바탕"/>
              </a:rPr>
              <a:t>기본생성자</a:t>
            </a:r>
            <a:r>
              <a:rPr lang="ko-KR" altLang="en-US" sz="2800" dirty="0">
                <a:solidFill>
                  <a:srgbClr val="000000"/>
                </a:solidFill>
                <a:ea typeface="함초롬바탕"/>
              </a:rPr>
              <a:t> 실행</a:t>
            </a:r>
            <a:endParaRPr lang="ko-KR" altLang="en-US" sz="2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000000"/>
                </a:solidFill>
              </a:rPr>
              <a:t>	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- Person man = </a:t>
            </a:r>
            <a:r>
              <a:rPr lang="en-US" altLang="ko-KR" sz="2800" dirty="0">
                <a:solidFill>
                  <a:srgbClr val="0000FF"/>
                </a:solidFill>
                <a:latin typeface="함초롬바탕"/>
              </a:rPr>
              <a:t>new</a:t>
            </a:r>
            <a:r>
              <a:rPr lang="ko-KR" altLang="en-US" sz="28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en-US" altLang="ko-KR" sz="28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함초롬바탕"/>
              </a:rPr>
              <a:t>Person(“</a:t>
            </a:r>
            <a:r>
              <a:rPr lang="ko-KR" altLang="en-US" sz="28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함초롬바탕"/>
              </a:rPr>
              <a:t>홍길동</a:t>
            </a:r>
            <a:r>
              <a:rPr lang="ko-KR" altLang="en-US" sz="28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함초롬바탕"/>
              </a:rPr>
              <a:t>”</a:t>
            </a:r>
            <a:r>
              <a:rPr lang="en-US" altLang="ko-KR" sz="28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함초롬바탕"/>
              </a:rPr>
              <a:t>)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; // </a:t>
            </a:r>
            <a:r>
              <a:rPr lang="ko-KR" altLang="en-US" sz="2800" dirty="0" err="1">
                <a:solidFill>
                  <a:srgbClr val="000000"/>
                </a:solidFill>
                <a:ea typeface="함초롬바탕"/>
              </a:rPr>
              <a:t>일반생성자를</a:t>
            </a:r>
            <a:r>
              <a:rPr lang="ko-KR" altLang="en-US" sz="2800" dirty="0">
                <a:solidFill>
                  <a:srgbClr val="000000"/>
                </a:solidFill>
                <a:ea typeface="함초롬바탕"/>
              </a:rPr>
              <a:t> 이용한 객체생성</a:t>
            </a:r>
            <a:endParaRPr lang="ko-KR" altLang="en-US" sz="2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000000"/>
                </a:solidFill>
              </a:rPr>
              <a:t>				</a:t>
            </a:r>
            <a:r>
              <a:rPr lang="ko-KR" altLang="en-US" sz="28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ea typeface="함초롬바탕"/>
              </a:rPr>
              <a:t>󰀧 </a:t>
            </a:r>
            <a:r>
              <a:rPr lang="ko-KR" altLang="en-US" sz="2800" dirty="0" err="1">
                <a:solidFill>
                  <a:srgbClr val="000000"/>
                </a:solidFill>
                <a:ea typeface="함초롬바탕"/>
              </a:rPr>
              <a:t>일반생성자</a:t>
            </a:r>
            <a:r>
              <a:rPr lang="ko-KR" altLang="en-US" sz="2800" dirty="0">
                <a:solidFill>
                  <a:srgbClr val="000000"/>
                </a:solidFill>
                <a:ea typeface="함초롬바탕"/>
              </a:rPr>
              <a:t> 실행</a:t>
            </a:r>
            <a:endParaRPr lang="ko-KR" altLang="en-US" sz="2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000000"/>
                </a:solidFill>
                <a:ea typeface="함초롬바탕"/>
              </a:rPr>
              <a:t>◦ 객체 생성의 예외</a:t>
            </a:r>
            <a:r>
              <a:rPr lang="en-US" altLang="ko-KR" sz="2800" b="1" dirty="0">
                <a:solidFill>
                  <a:srgbClr val="000000"/>
                </a:solidFill>
                <a:latin typeface="함초롬바탕"/>
              </a:rPr>
              <a:t>(String </a:t>
            </a:r>
            <a:r>
              <a:rPr lang="ko-KR" altLang="en-US" sz="2800" b="1" dirty="0">
                <a:solidFill>
                  <a:srgbClr val="000000"/>
                </a:solidFill>
                <a:ea typeface="함초롬바탕"/>
              </a:rPr>
              <a:t>클래스의 객체생성</a:t>
            </a:r>
            <a:r>
              <a:rPr lang="en-US" altLang="ko-KR" sz="2800" b="1" dirty="0">
                <a:solidFill>
                  <a:srgbClr val="000000"/>
                </a:solidFill>
                <a:latin typeface="함초롬바탕"/>
              </a:rPr>
              <a:t>)</a:t>
            </a:r>
            <a:endParaRPr lang="ko-KR" altLang="en-US" sz="28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000000"/>
                </a:solidFill>
              </a:rPr>
              <a:t>	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- String </a:t>
            </a:r>
            <a:r>
              <a:rPr lang="en-US" altLang="ko-KR" sz="2800" dirty="0" err="1">
                <a:solidFill>
                  <a:srgbClr val="000000"/>
                </a:solidFill>
                <a:latin typeface="함초롬바탕"/>
              </a:rPr>
              <a:t>str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 = </a:t>
            </a:r>
            <a:r>
              <a:rPr lang="en-US" altLang="ko-KR" sz="2800" dirty="0">
                <a:solidFill>
                  <a:srgbClr val="0000FF"/>
                </a:solidFill>
                <a:latin typeface="함초롬바탕"/>
              </a:rPr>
              <a:t>new</a:t>
            </a:r>
            <a:r>
              <a:rPr lang="ko-KR" altLang="en-US" sz="28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String(“</a:t>
            </a:r>
            <a:r>
              <a:rPr lang="ko-KR" altLang="en-US" sz="2800" dirty="0">
                <a:solidFill>
                  <a:srgbClr val="000000"/>
                </a:solidFill>
                <a:ea typeface="함초롬바탕"/>
              </a:rPr>
              <a:t>한국교통대학교</a:t>
            </a:r>
            <a:r>
              <a:rPr lang="ko-KR" altLang="en-US" sz="2800" dirty="0">
                <a:solidFill>
                  <a:srgbClr val="000000"/>
                </a:solidFill>
                <a:latin typeface="함초롬바탕"/>
              </a:rPr>
              <a:t>”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);</a:t>
            </a:r>
            <a:endParaRPr lang="ko-KR" altLang="en-US" sz="2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000000"/>
                </a:solidFill>
              </a:rPr>
              <a:t>	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- String </a:t>
            </a:r>
            <a:r>
              <a:rPr lang="en-US" altLang="ko-KR" sz="2800" dirty="0" err="1">
                <a:solidFill>
                  <a:srgbClr val="000000"/>
                </a:solidFill>
                <a:latin typeface="함초롬바탕"/>
              </a:rPr>
              <a:t>str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 = “</a:t>
            </a:r>
            <a:r>
              <a:rPr lang="ko-KR" altLang="en-US" sz="2800" dirty="0">
                <a:solidFill>
                  <a:srgbClr val="000000"/>
                </a:solidFill>
                <a:ea typeface="함초롬바탕"/>
              </a:rPr>
              <a:t>한국교통대학교</a:t>
            </a:r>
            <a:r>
              <a:rPr lang="ko-KR" altLang="en-US" sz="2800" dirty="0">
                <a:solidFill>
                  <a:srgbClr val="000000"/>
                </a:solidFill>
                <a:latin typeface="함초롬바탕"/>
              </a:rPr>
              <a:t>”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;</a:t>
            </a:r>
            <a:endParaRPr lang="ko-KR" altLang="en-US" sz="2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en-US" altLang="ko-KR" sz="2800" b="1" dirty="0">
                <a:solidFill>
                  <a:srgbClr val="000000"/>
                </a:solidFill>
                <a:latin typeface="함초롬바탕"/>
              </a:rPr>
              <a:t>new </a:t>
            </a:r>
            <a:r>
              <a:rPr lang="ko-KR" altLang="en-US" sz="2800" b="1" dirty="0">
                <a:solidFill>
                  <a:srgbClr val="000000"/>
                </a:solidFill>
                <a:ea typeface="함초롬바탕"/>
              </a:rPr>
              <a:t>키워드를 사용하지 않으면</a:t>
            </a:r>
            <a:r>
              <a:rPr lang="en-US" altLang="ko-KR" sz="2800" b="1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2800" b="1" dirty="0">
                <a:solidFill>
                  <a:srgbClr val="000000"/>
                </a:solidFill>
                <a:ea typeface="함초롬바탕"/>
              </a:rPr>
              <a:t>객체의 이름은 단순한 </a:t>
            </a:r>
            <a:r>
              <a:rPr lang="en-US" altLang="ko-KR" sz="2800" b="1" dirty="0">
                <a:solidFill>
                  <a:srgbClr val="000000"/>
                </a:solidFill>
                <a:latin typeface="함초롬바탕"/>
              </a:rPr>
              <a:t>reference </a:t>
            </a:r>
            <a:r>
              <a:rPr lang="ko-KR" altLang="en-US" sz="2800" b="1" dirty="0">
                <a:solidFill>
                  <a:srgbClr val="000000"/>
                </a:solidFill>
                <a:ea typeface="함초롬바탕"/>
              </a:rPr>
              <a:t>변수</a:t>
            </a:r>
            <a:endParaRPr lang="ko-KR" altLang="en-US" sz="28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000000"/>
                </a:solidFill>
              </a:rPr>
              <a:t>	</a:t>
            </a:r>
            <a:r>
              <a:rPr lang="ko-KR" altLang="en-US" sz="28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Person woman; // reference </a:t>
            </a:r>
            <a:r>
              <a:rPr lang="ko-KR" altLang="en-US" sz="2800" dirty="0">
                <a:solidFill>
                  <a:srgbClr val="000000"/>
                </a:solidFill>
                <a:ea typeface="함초롬바탕"/>
              </a:rPr>
              <a:t>변수선언</a:t>
            </a:r>
            <a:endParaRPr lang="ko-KR" altLang="en-US" sz="2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000000"/>
                </a:solidFill>
              </a:rPr>
              <a:t>	</a:t>
            </a:r>
            <a:r>
              <a:rPr lang="ko-KR" altLang="en-US" sz="28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woman = </a:t>
            </a:r>
            <a:r>
              <a:rPr lang="en-US" altLang="ko-KR" sz="2800" dirty="0">
                <a:solidFill>
                  <a:srgbClr val="0000FF"/>
                </a:solidFill>
                <a:latin typeface="함초롬바탕"/>
              </a:rPr>
              <a:t>new</a:t>
            </a:r>
            <a:r>
              <a:rPr lang="ko-KR" altLang="en-US" sz="28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Person(“</a:t>
            </a:r>
            <a:r>
              <a:rPr lang="ko-KR" altLang="en-US" sz="2800" dirty="0">
                <a:solidFill>
                  <a:srgbClr val="000000"/>
                </a:solidFill>
                <a:ea typeface="함초롬바탕"/>
              </a:rPr>
              <a:t>영희</a:t>
            </a:r>
            <a:r>
              <a:rPr lang="ko-KR" altLang="en-US" sz="2800" dirty="0">
                <a:solidFill>
                  <a:srgbClr val="000000"/>
                </a:solidFill>
                <a:latin typeface="함초롬바탕"/>
              </a:rPr>
              <a:t>”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); // </a:t>
            </a:r>
            <a:r>
              <a:rPr lang="ko-KR" altLang="en-US" sz="2800" dirty="0">
                <a:solidFill>
                  <a:srgbClr val="000000"/>
                </a:solidFill>
                <a:ea typeface="함초롬바탕"/>
              </a:rPr>
              <a:t>객체 생성</a:t>
            </a:r>
            <a:endParaRPr lang="ko-KR" altLang="en-US" sz="2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000000"/>
                </a:solidFill>
                <a:ea typeface="함초롬바탕"/>
              </a:rPr>
              <a:t>◦ 객체가 생성되면 </a:t>
            </a:r>
            <a:r>
              <a:rPr lang="en-US" altLang="ko-KR" sz="2800" b="1" dirty="0">
                <a:solidFill>
                  <a:srgbClr val="000000"/>
                </a:solidFill>
                <a:latin typeface="함초롬바탕"/>
              </a:rPr>
              <a:t>.</a:t>
            </a:r>
            <a:r>
              <a:rPr lang="ko-KR" altLang="en-US" sz="2800" b="1" dirty="0">
                <a:solidFill>
                  <a:srgbClr val="000000"/>
                </a:solidFill>
                <a:ea typeface="함초롬바탕"/>
              </a:rPr>
              <a:t>연산자를 이용하여 필드와 </a:t>
            </a:r>
            <a:r>
              <a:rPr lang="ko-KR" altLang="en-US" sz="2800" b="1" dirty="0" err="1">
                <a:solidFill>
                  <a:srgbClr val="000000"/>
                </a:solidFill>
                <a:ea typeface="함초롬바탕"/>
              </a:rPr>
              <a:t>메소드에</a:t>
            </a:r>
            <a:r>
              <a:rPr lang="ko-KR" altLang="en-US" sz="2800" b="1" dirty="0">
                <a:solidFill>
                  <a:srgbClr val="000000"/>
                </a:solidFill>
                <a:ea typeface="함초롬바탕"/>
              </a:rPr>
              <a:t> 접근할 수 있다</a:t>
            </a:r>
            <a:r>
              <a:rPr lang="en-US" altLang="ko-KR" sz="2800" b="1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28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000000"/>
                </a:solidFill>
              </a:rPr>
              <a:t>	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- </a:t>
            </a:r>
            <a:r>
              <a:rPr lang="en-US" altLang="ko-KR" sz="2800" b="1" dirty="0" err="1">
                <a:solidFill>
                  <a:srgbClr val="0000FF"/>
                </a:solidFill>
                <a:latin typeface="함초롬바탕"/>
              </a:rPr>
              <a:t>man.</a:t>
            </a:r>
            <a:r>
              <a:rPr lang="en-US" altLang="ko-KR" sz="2800" b="1" dirty="0" err="1">
                <a:solidFill>
                  <a:srgbClr val="000000"/>
                </a:solidFill>
                <a:latin typeface="함초롬바탕"/>
              </a:rPr>
              <a:t>age</a:t>
            </a:r>
            <a:r>
              <a:rPr lang="ko-KR" altLang="en-US" sz="28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= 50;</a:t>
            </a:r>
            <a:endParaRPr lang="ko-KR" altLang="en-US" sz="2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000000"/>
                </a:solidFill>
              </a:rPr>
              <a:t>	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- String s = </a:t>
            </a:r>
            <a:r>
              <a:rPr lang="en-US" altLang="ko-KR" sz="2800" b="1" dirty="0" err="1">
                <a:solidFill>
                  <a:srgbClr val="0000FF"/>
                </a:solidFill>
                <a:latin typeface="함초롬바탕"/>
              </a:rPr>
              <a:t>man.</a:t>
            </a:r>
            <a:r>
              <a:rPr lang="en-US" altLang="ko-KR" sz="2800" b="1" dirty="0" err="1">
                <a:solidFill>
                  <a:srgbClr val="000000"/>
                </a:solidFill>
                <a:latin typeface="함초롬바탕"/>
              </a:rPr>
              <a:t>getName</a:t>
            </a:r>
            <a:r>
              <a:rPr lang="en-US" altLang="ko-KR" sz="2800" b="1" dirty="0">
                <a:solidFill>
                  <a:srgbClr val="000000"/>
                </a:solidFill>
                <a:latin typeface="함초롬바탕"/>
              </a:rPr>
              <a:t>()</a:t>
            </a:r>
            <a:r>
              <a:rPr lang="en-US" altLang="ko-KR" sz="2800" dirty="0">
                <a:solidFill>
                  <a:srgbClr val="000000"/>
                </a:solidFill>
                <a:latin typeface="함초롬바탕"/>
              </a:rPr>
              <a:t>;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2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9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03. </a:t>
            </a:r>
            <a:r>
              <a:rPr lang="ko-KR" altLang="en-US" dirty="0"/>
              <a:t>인수전달</a:t>
            </a:r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call-by-value :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모든 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기본자료형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- </a:t>
            </a:r>
            <a:r>
              <a:rPr lang="en-US" altLang="ko-KR" sz="1800" dirty="0" err="1">
                <a:solidFill>
                  <a:srgbClr val="000000"/>
                </a:solidFill>
                <a:latin typeface="함초롬바탕"/>
              </a:rPr>
              <a:t>boolean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, char, byte, short, </a:t>
            </a:r>
            <a:r>
              <a:rPr lang="en-US" altLang="ko-KR" sz="1800" dirty="0" err="1">
                <a:solidFill>
                  <a:srgbClr val="000000"/>
                </a:solidFill>
                <a:latin typeface="함초롬바탕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, long, float, double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call-by-reference :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배열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객체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배열과 객체의 이름은 메모리주소를 가리키는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reference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변수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10749"/>
      </p:ext>
    </p:extLst>
  </p:cSld>
  <p:clrMapOvr>
    <a:masterClrMapping/>
  </p:clrMapOvr>
</p:sld>
</file>

<file path=ppt/theme/theme1.xml><?xml version="1.0" encoding="utf-8"?>
<a:theme xmlns:a="http://schemas.openxmlformats.org/drawingml/2006/main" name="황토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황토</Template>
  <TotalTime>45855</TotalTime>
  <Words>375</Words>
  <Application>Microsoft Office PowerPoint</Application>
  <PresentationFormat>화면 슬라이드 쇼(4:3)</PresentationFormat>
  <Paragraphs>189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HY견고딕</vt:lpstr>
      <vt:lpstr>굴림</vt:lpstr>
      <vt:lpstr>함초롬바탕</vt:lpstr>
      <vt:lpstr>Courier New</vt:lpstr>
      <vt:lpstr>Times New Roman</vt:lpstr>
      <vt:lpstr>Verdana</vt:lpstr>
      <vt:lpstr>Wingdings</vt:lpstr>
      <vt:lpstr>황토</vt:lpstr>
      <vt:lpstr>Java Handbook (Object-Oriented Programming)</vt:lpstr>
      <vt:lpstr>01. Java 프로그램의 기본구조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02. 객체</vt:lpstr>
      <vt:lpstr>03. 인수전달</vt:lpstr>
      <vt:lpstr>04. 메소드 오버로딩(정적바인딩)</vt:lpstr>
      <vt:lpstr>PowerPoint 프레젠테이션</vt:lpstr>
      <vt:lpstr>05. this와 this()</vt:lpstr>
      <vt:lpstr>PowerPoint 프레젠테이션</vt:lpstr>
      <vt:lpstr>06. static 멤버</vt:lpstr>
    </vt:vector>
  </TitlesOfParts>
  <Company>(주)신성이엔지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하철현</dc:creator>
  <cp:lastModifiedBy>김봉근</cp:lastModifiedBy>
  <cp:revision>3431</cp:revision>
  <dcterms:created xsi:type="dcterms:W3CDTF">2001-09-13T06:26:38Z</dcterms:created>
  <dcterms:modified xsi:type="dcterms:W3CDTF">2018-07-31T04:30:48Z</dcterms:modified>
</cp:coreProperties>
</file>