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2"/>
  </p:notesMasterIdLst>
  <p:handoutMasterIdLst>
    <p:handoutMasterId r:id="rId23"/>
  </p:handoutMasterIdLst>
  <p:sldIdLst>
    <p:sldId id="1860" r:id="rId2"/>
    <p:sldId id="1921" r:id="rId3"/>
    <p:sldId id="1922" r:id="rId4"/>
    <p:sldId id="1923" r:id="rId5"/>
    <p:sldId id="1924" r:id="rId6"/>
    <p:sldId id="1925" r:id="rId7"/>
    <p:sldId id="1926" r:id="rId8"/>
    <p:sldId id="1927" r:id="rId9"/>
    <p:sldId id="1928" r:id="rId10"/>
    <p:sldId id="1929" r:id="rId11"/>
    <p:sldId id="1930" r:id="rId12"/>
    <p:sldId id="1931" r:id="rId13"/>
    <p:sldId id="1932" r:id="rId14"/>
    <p:sldId id="1933" r:id="rId15"/>
    <p:sldId id="1934" r:id="rId16"/>
    <p:sldId id="1935" r:id="rId17"/>
    <p:sldId id="1936" r:id="rId18"/>
    <p:sldId id="1937" r:id="rId19"/>
    <p:sldId id="1938" r:id="rId20"/>
    <p:sldId id="1939" r:id="rId21"/>
  </p:sldIdLst>
  <p:sldSz cx="9144000" cy="6858000" type="screen4x3"/>
  <p:notesSz cx="6873875" cy="100631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BE0E3"/>
    <a:srgbClr val="FF9933"/>
    <a:srgbClr val="000000"/>
    <a:srgbClr val="3399FF"/>
    <a:srgbClr val="FFFF66"/>
    <a:srgbClr val="FFFF00"/>
    <a:srgbClr val="FF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8" autoAdjust="0"/>
    <p:restoredTop sz="80075" autoAdjust="0"/>
  </p:normalViewPr>
  <p:slideViewPr>
    <p:cSldViewPr snapToObjects="1">
      <p:cViewPr varScale="1">
        <p:scale>
          <a:sx n="106" d="100"/>
          <a:sy n="106" d="100"/>
        </p:scale>
        <p:origin x="1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t" anchorCtr="0" compatLnSpc="1">
            <a:prstTxWarp prst="textNoShape">
              <a:avLst/>
            </a:prstTxWarp>
          </a:bodyPr>
          <a:lstStyle>
            <a:lvl1pPr defTabSz="917575">
              <a:spcBef>
                <a:spcPct val="50000"/>
              </a:spcBef>
              <a:defRPr sz="1200" b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5725" y="0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t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50000"/>
              </a:spcBef>
              <a:defRPr sz="1200" b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61513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50000"/>
              </a:spcBef>
              <a:defRPr sz="1200" b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5725" y="9561513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50000"/>
              </a:spcBef>
              <a:defRPr sz="1200" b="1"/>
            </a:lvl1pPr>
          </a:lstStyle>
          <a:p>
            <a:pPr>
              <a:defRPr/>
            </a:pPr>
            <a:fld id="{7D36EFF7-E46D-4B7E-8A24-2929FB1891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5662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t" anchorCtr="0" compatLnSpc="1">
            <a:prstTxWarp prst="textNoShape">
              <a:avLst/>
            </a:prstTxWarp>
          </a:bodyPr>
          <a:lstStyle>
            <a:lvl1pPr defTabSz="91757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55650"/>
            <a:ext cx="5032375" cy="3773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779963"/>
            <a:ext cx="50419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61513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b" anchorCtr="0" compatLnSpc="1">
            <a:prstTxWarp prst="textNoShape">
              <a:avLst/>
            </a:prstTxWarp>
          </a:bodyPr>
          <a:lstStyle>
            <a:lvl1pPr defTabSz="91757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561513"/>
            <a:ext cx="2978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0" tIns="45894" rIns="91790" bIns="45894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/>
            </a:lvl1pPr>
          </a:lstStyle>
          <a:p>
            <a:pPr>
              <a:defRPr/>
            </a:pPr>
            <a:fld id="{80FED377-E06E-4B0E-85EC-4524A04184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8383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latinLnBrk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latinLnBrk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latinLnBrk="0"/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356557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000">
                <a:latin typeface="Verdana" pitchFamily="34" charset="0"/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356558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2CDD7-EA0A-44E1-A8A8-C2DF02D3E6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475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22D18-BB7F-407F-AE14-87A5FA5B1A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838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6550" y="277813"/>
            <a:ext cx="2000250" cy="61753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4213" y="277813"/>
            <a:ext cx="5849937" cy="61753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A5A0D-3C3D-4D3D-9D08-115FF0DF43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9990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277813"/>
            <a:ext cx="8002587" cy="7032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7388" y="1268413"/>
            <a:ext cx="391795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7738" y="1268413"/>
            <a:ext cx="391795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A9B45-D640-4CBA-85A5-16338813E7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419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92EAB-B071-4000-9826-B95DCBEA8E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4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B0A7D-9E60-428A-8195-27AB8AFDA8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557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7388" y="1268413"/>
            <a:ext cx="391795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7738" y="1268413"/>
            <a:ext cx="391795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00FCA-BD05-4E44-8C89-6E28F4A130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959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D933E-D399-415D-839A-7555E20A61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386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06D83-1616-4584-9BB1-DDD5CDCA46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749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182AD-7362-4654-A097-7B0B7F82E2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305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77C62-0B52-496F-AEA8-074C3113BF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270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7FA8E-48D4-426B-A2A0-5EFDB8B364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655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0"/>
            <a:ext cx="609600" cy="4489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ko-KR" altLang="ko-KR" sz="2400">
              <a:latin typeface="Times New Roman" pitchFamily="18" charset="0"/>
            </a:endParaRPr>
          </a:p>
        </p:txBody>
      </p:sp>
      <p:grpSp>
        <p:nvGrpSpPr>
          <p:cNvPr id="1027" name="Group 4"/>
          <p:cNvGrpSpPr>
            <a:grpSpLocks/>
          </p:cNvGrpSpPr>
          <p:nvPr/>
        </p:nvGrpSpPr>
        <p:grpSpPr bwMode="auto">
          <a:xfrm>
            <a:off x="381000" y="1030288"/>
            <a:ext cx="8305800" cy="182562"/>
            <a:chOff x="240" y="893"/>
            <a:chExt cx="5232" cy="115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035" name="Line 6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77813"/>
            <a:ext cx="8002587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268413"/>
            <a:ext cx="798830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56455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27800"/>
            <a:ext cx="19812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645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24625"/>
            <a:ext cx="29718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645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524625"/>
            <a:ext cx="19050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/>
            </a:lvl1pPr>
          </a:lstStyle>
          <a:p>
            <a:pPr>
              <a:defRPr/>
            </a:pPr>
            <a:fld id="{CAD835D0-5843-4545-BD66-5619F19EB4D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3" name="Line 12"/>
          <p:cNvSpPr>
            <a:spLocks noChangeShapeType="1"/>
          </p:cNvSpPr>
          <p:nvPr/>
        </p:nvSpPr>
        <p:spPr bwMode="auto">
          <a:xfrm>
            <a:off x="0" y="45085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kumimoji="1" sz="19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67EA2AEE-AEAB-4267-81CA-FC649A81ADC4}" type="slidenum">
              <a:rPr kumimoji="0" lang="en-US" altLang="ko-KR" smtClean="0"/>
              <a:pPr eaLnBrk="1" hangingPunct="1"/>
              <a:t>1</a:t>
            </a:fld>
            <a:endParaRPr kumimoji="0" lang="en-US" altLang="ko-KR" dirty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35696" y="1143000"/>
            <a:ext cx="6851104" cy="2209800"/>
          </a:xfrm>
        </p:spPr>
        <p:txBody>
          <a:bodyPr/>
          <a:lstStyle/>
          <a:p>
            <a:pPr eaLnBrk="1" hangingPunct="1"/>
            <a:r>
              <a:rPr lang="en-US" altLang="ko-KR" b="1" dirty="0"/>
              <a:t>Java Handbook</a:t>
            </a:r>
            <a:br>
              <a:rPr lang="en-US" altLang="ko-KR" b="1" dirty="0"/>
            </a:br>
            <a:r>
              <a:rPr lang="en-US" altLang="ko-KR" sz="2800" b="1" dirty="0"/>
              <a:t>(Object-Oriented Programming)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10</a:t>
            </a:fld>
            <a:endParaRPr kumimoji="0"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11. </a:t>
            </a:r>
            <a:r>
              <a:rPr lang="ko-KR" altLang="en-US" dirty="0" err="1"/>
              <a:t>업캐스팅과</a:t>
            </a:r>
            <a:r>
              <a:rPr lang="ko-KR" altLang="en-US" dirty="0"/>
              <a:t> 다운캐스팅</a:t>
            </a:r>
            <a:endParaRPr lang="en-US" altLang="ko-KR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◦ </a:t>
            </a:r>
            <a:r>
              <a:rPr lang="ko-KR" altLang="en-US" sz="1800" b="1" dirty="0" err="1">
                <a:solidFill>
                  <a:srgbClr val="000000"/>
                </a:solidFill>
                <a:ea typeface="함초롬바탕"/>
              </a:rPr>
              <a:t>업캐스팅</a:t>
            </a: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함초롬바탕"/>
              </a:rPr>
              <a:t>: </a:t>
            </a: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자식이 부모로 치환되는 것</a:t>
            </a:r>
            <a:endParaRPr lang="ko-KR" altLang="en-US" sz="1800" b="1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자동으로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형변환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 되며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부모클래스의 멤버만 접근 가능하다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단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,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오버라이딩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 된 경우에는 자식클래스의 멤버에 접근 가능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71346"/>
              </p:ext>
            </p:extLst>
          </p:nvPr>
        </p:nvGraphicFramePr>
        <p:xfrm>
          <a:off x="1187624" y="1916832"/>
          <a:ext cx="7488064" cy="471616"/>
        </p:xfrm>
        <a:graphic>
          <a:graphicData uri="http://schemas.openxmlformats.org/drawingml/2006/table">
            <a:tbl>
              <a:tblPr/>
              <a:tblGrid>
                <a:gridCol w="7488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1616">
                <a:tc>
                  <a:txBody>
                    <a:bodyPr/>
                    <a:lstStyle/>
                    <a:p>
                      <a:pPr marL="0" marR="0" indent="-44069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Person p = new Student("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유관순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", 23, 4);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//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up-casting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178822"/>
              </p:ext>
            </p:extLst>
          </p:nvPr>
        </p:nvGraphicFramePr>
        <p:xfrm>
          <a:off x="1187624" y="2636912"/>
          <a:ext cx="7488064" cy="1368152"/>
        </p:xfrm>
        <a:graphic>
          <a:graphicData uri="http://schemas.openxmlformats.org/drawingml/2006/table">
            <a:tbl>
              <a:tblPr/>
              <a:tblGrid>
                <a:gridCol w="7488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pPr marL="0" marR="0" indent="-44069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Person p;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-44069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Student s = new Student("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유관순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", 23, 4);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-44069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 = s;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// up-casting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13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11</a:t>
            </a:fld>
            <a:endParaRPr kumimoji="0"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◦ 다운캐스팅 </a:t>
            </a:r>
            <a:r>
              <a:rPr lang="en-US" altLang="ko-KR" sz="1800" b="1" dirty="0">
                <a:solidFill>
                  <a:srgbClr val="000000"/>
                </a:solidFill>
                <a:latin typeface="함초롬바탕"/>
              </a:rPr>
              <a:t>: </a:t>
            </a:r>
            <a:r>
              <a:rPr lang="ko-KR" altLang="en-US" sz="1800" b="1" dirty="0" err="1">
                <a:solidFill>
                  <a:srgbClr val="000000"/>
                </a:solidFill>
                <a:ea typeface="함초롬바탕"/>
              </a:rPr>
              <a:t>업캐스팅된</a:t>
            </a: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 부모가 자식으로 다시 치환되는 것</a:t>
            </a:r>
            <a:endParaRPr lang="ko-KR" altLang="en-US" sz="1600" b="1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업캐스팅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 된 것을 다시 원래대로 되돌리는 것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반드시 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cast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연산자를 이용하여 강제로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형변환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 해주어야 한다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다운캐스팅 되면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자식클래스의 모든 멤버에 접근 가능하다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90641"/>
              </p:ext>
            </p:extLst>
          </p:nvPr>
        </p:nvGraphicFramePr>
        <p:xfrm>
          <a:off x="1115616" y="2204864"/>
          <a:ext cx="7200800" cy="1157478"/>
        </p:xfrm>
        <a:graphic>
          <a:graphicData uri="http://schemas.openxmlformats.org/drawingml/2006/table">
            <a:tbl>
              <a:tblPr/>
              <a:tblGrid>
                <a:gridCol w="72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pPr marL="0" marR="0" indent="-44069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Person p = new Student("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유관순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", 23, 4);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//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up-casting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-44069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Student s;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-44069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 = (Student)p;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// down-casting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278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12</a:t>
            </a:fld>
            <a:endParaRPr kumimoji="0"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12. </a:t>
            </a:r>
            <a:r>
              <a:rPr lang="en-US" altLang="ko-KR" dirty="0" err="1"/>
              <a:t>instanceof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  <a:endParaRPr lang="en-US" altLang="ko-KR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◦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업캐스팅된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 객체의 원래 클래스를 식별하기 위해 사용한다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521562"/>
              </p:ext>
            </p:extLst>
          </p:nvPr>
        </p:nvGraphicFramePr>
        <p:xfrm>
          <a:off x="1043608" y="1772816"/>
          <a:ext cx="7560840" cy="4932784"/>
        </p:xfrm>
        <a:graphic>
          <a:graphicData uri="http://schemas.openxmlformats.org/drawingml/2006/table">
            <a:tbl>
              <a:tblPr/>
              <a:tblGrid>
                <a:gridCol w="756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3278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Person {}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Student </a:t>
                      </a:r>
                      <a:r>
                        <a:rPr lang="en-US" sz="11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extends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Person {}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Researcher </a:t>
                      </a:r>
                      <a:r>
                        <a:rPr lang="en-US" sz="11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extends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Person {}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Professor </a:t>
                      </a:r>
                      <a:r>
                        <a:rPr lang="en-US" sz="11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extends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Researcher {}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public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1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Hello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public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1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static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1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main(String[]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args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{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Person park = </a:t>
                      </a:r>
                      <a:r>
                        <a:rPr lang="en-US" sz="11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new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Student();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Person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kim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1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new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Professor();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Person lee = </a:t>
                      </a:r>
                      <a:r>
                        <a:rPr lang="en-US" sz="11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new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Researcher();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if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(park </a:t>
                      </a:r>
                      <a:r>
                        <a:rPr lang="en-US" sz="1100" b="1" kern="0" spc="0" dirty="0" err="1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instanceof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Student) </a:t>
                      </a:r>
                      <a:r>
                        <a:rPr 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// park</a:t>
                      </a:r>
                      <a:r>
                        <a:rPr lang="ko-KR" alt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는 </a:t>
                      </a:r>
                      <a:r>
                        <a:rPr 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Student </a:t>
                      </a:r>
                      <a:r>
                        <a:rPr lang="ko-KR" alt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타입이므로 </a:t>
                      </a:r>
                      <a:r>
                        <a:rPr 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100" i="1" kern="0" spc="0" dirty="0" err="1">
                          <a:solidFill>
                            <a:srgbClr val="0000C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1100" kern="0" spc="0" dirty="0" err="1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jee</a:t>
                      </a:r>
                      <a:r>
                        <a:rPr lang="ko-KR" alt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는 </a:t>
                      </a:r>
                      <a:r>
                        <a:rPr 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Student </a:t>
                      </a:r>
                      <a:r>
                        <a:rPr lang="ko-KR" alt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타입</a:t>
                      </a:r>
                      <a:r>
                        <a:rPr lang="en-US" altLang="ko-KR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if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(park </a:t>
                      </a:r>
                      <a:r>
                        <a:rPr lang="en-US" sz="1100" b="1" kern="0" spc="0" dirty="0" err="1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instanceof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Researcher) </a:t>
                      </a:r>
                      <a:r>
                        <a:rPr 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// park</a:t>
                      </a:r>
                      <a:r>
                        <a:rPr lang="ko-KR" alt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는 </a:t>
                      </a:r>
                      <a:r>
                        <a:rPr 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Researcher </a:t>
                      </a:r>
                      <a:r>
                        <a:rPr lang="ko-KR" alt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타입이 아니므로 </a:t>
                      </a:r>
                      <a:r>
                        <a:rPr 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100" i="1" kern="0" spc="0" dirty="0" err="1">
                          <a:solidFill>
                            <a:srgbClr val="0000C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1100" kern="0" spc="0" dirty="0" err="1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jee</a:t>
                      </a:r>
                      <a:r>
                        <a:rPr lang="ko-KR" alt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는 </a:t>
                      </a:r>
                      <a:r>
                        <a:rPr 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Researcher </a:t>
                      </a:r>
                      <a:r>
                        <a:rPr lang="ko-KR" alt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타입</a:t>
                      </a:r>
                      <a:r>
                        <a:rPr lang="en-US" altLang="ko-KR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if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kim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100" b="1" kern="0" spc="0" dirty="0" err="1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instanceof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Student) </a:t>
                      </a:r>
                      <a:r>
                        <a:rPr 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// </a:t>
                      </a:r>
                      <a:r>
                        <a:rPr lang="en-US" sz="1100" kern="0" spc="0" dirty="0" err="1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kim</a:t>
                      </a:r>
                      <a:r>
                        <a:rPr lang="ko-KR" alt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은 </a:t>
                      </a:r>
                      <a:r>
                        <a:rPr 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Student </a:t>
                      </a:r>
                      <a:r>
                        <a:rPr lang="ko-KR" alt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타입이 아니므로 </a:t>
                      </a:r>
                      <a:r>
                        <a:rPr 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100" i="1" kern="0" spc="0" dirty="0" err="1">
                          <a:solidFill>
                            <a:srgbClr val="0000C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1100" kern="0" spc="0" dirty="0" err="1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kim</a:t>
                      </a:r>
                      <a:r>
                        <a:rPr lang="ko-KR" alt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은 </a:t>
                      </a:r>
                      <a:r>
                        <a:rPr 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Student </a:t>
                      </a:r>
                      <a:r>
                        <a:rPr lang="ko-KR" alt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타입</a:t>
                      </a:r>
                      <a:r>
                        <a:rPr lang="en-US" altLang="ko-KR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if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kim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100" b="1" kern="0" spc="0" dirty="0" err="1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instanceof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Professor) </a:t>
                      </a:r>
                      <a:r>
                        <a:rPr 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// </a:t>
                      </a:r>
                      <a:r>
                        <a:rPr lang="en-US" sz="1100" kern="0" spc="0" dirty="0" err="1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kim</a:t>
                      </a:r>
                      <a:r>
                        <a:rPr lang="ko-KR" alt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은 </a:t>
                      </a:r>
                      <a:r>
                        <a:rPr 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Professor </a:t>
                      </a:r>
                      <a:r>
                        <a:rPr lang="ko-KR" alt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타입이므로 </a:t>
                      </a:r>
                      <a:r>
                        <a:rPr 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100" i="1" kern="0" spc="0" dirty="0" err="1">
                          <a:solidFill>
                            <a:srgbClr val="0000C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1100" kern="0" spc="0" dirty="0" err="1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kim</a:t>
                      </a:r>
                      <a:r>
                        <a:rPr lang="ko-KR" alt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은 </a:t>
                      </a:r>
                      <a:r>
                        <a:rPr 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Professor </a:t>
                      </a:r>
                      <a:r>
                        <a:rPr lang="ko-KR" alt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타입</a:t>
                      </a:r>
                      <a:r>
                        <a:rPr lang="en-US" altLang="ko-KR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if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kim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100" b="1" kern="0" spc="0" dirty="0" err="1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instanceof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Researcher) </a:t>
                      </a:r>
                      <a:r>
                        <a:rPr 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// </a:t>
                      </a:r>
                      <a:r>
                        <a:rPr lang="en-US" sz="1100" kern="0" spc="0" dirty="0" err="1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kim</a:t>
                      </a:r>
                      <a:r>
                        <a:rPr lang="ko-KR" alt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은 </a:t>
                      </a:r>
                      <a:r>
                        <a:rPr 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Researcher </a:t>
                      </a:r>
                      <a:r>
                        <a:rPr lang="ko-KR" alt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타입이기도 하므로 </a:t>
                      </a:r>
                      <a:r>
                        <a:rPr 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100" i="1" kern="0" spc="0" dirty="0" err="1">
                          <a:solidFill>
                            <a:srgbClr val="0000C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1100" kern="0" spc="0" dirty="0" err="1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kim</a:t>
                      </a:r>
                      <a:r>
                        <a:rPr lang="ko-KR" alt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은 </a:t>
                      </a:r>
                      <a:r>
                        <a:rPr 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Researcher </a:t>
                      </a:r>
                      <a:r>
                        <a:rPr lang="ko-KR" alt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타입</a:t>
                      </a:r>
                      <a:r>
                        <a:rPr lang="en-US" altLang="ko-KR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if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kim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100" b="1" kern="0" spc="0" dirty="0" err="1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instanceof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Person) </a:t>
                      </a:r>
                      <a:r>
                        <a:rPr 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// </a:t>
                      </a:r>
                      <a:r>
                        <a:rPr lang="en-US" sz="1100" kern="0" spc="0" dirty="0" err="1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kim</a:t>
                      </a:r>
                      <a:r>
                        <a:rPr lang="ko-KR" alt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은 </a:t>
                      </a:r>
                      <a:r>
                        <a:rPr 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Person </a:t>
                      </a:r>
                      <a:r>
                        <a:rPr lang="ko-KR" alt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타입이기도 하므로 </a:t>
                      </a:r>
                      <a:r>
                        <a:rPr 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100" i="1" kern="0" spc="0" dirty="0" err="1">
                          <a:solidFill>
                            <a:srgbClr val="0000C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1100" kern="0" spc="0" dirty="0" err="1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kim</a:t>
                      </a:r>
                      <a:r>
                        <a:rPr lang="ko-KR" alt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은 </a:t>
                      </a:r>
                      <a:r>
                        <a:rPr 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Person </a:t>
                      </a:r>
                      <a:r>
                        <a:rPr lang="ko-KR" alt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타입</a:t>
                      </a:r>
                      <a:r>
                        <a:rPr lang="en-US" altLang="ko-KR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if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(lee </a:t>
                      </a:r>
                      <a:r>
                        <a:rPr lang="en-US" sz="1100" b="1" kern="0" spc="0" dirty="0" err="1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instanceof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Professor) </a:t>
                      </a:r>
                      <a:r>
                        <a:rPr 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// lee</a:t>
                      </a:r>
                      <a:r>
                        <a:rPr lang="ko-KR" alt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는 </a:t>
                      </a:r>
                      <a:r>
                        <a:rPr 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Professor </a:t>
                      </a:r>
                      <a:r>
                        <a:rPr lang="ko-KR" alt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타입이 아니므로 </a:t>
                      </a:r>
                      <a:r>
                        <a:rPr 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100" i="1" kern="0" spc="0" dirty="0" err="1">
                          <a:solidFill>
                            <a:srgbClr val="0000C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"lee</a:t>
                      </a:r>
                      <a:r>
                        <a:rPr lang="ko-KR" alt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는 </a:t>
                      </a:r>
                      <a:r>
                        <a:rPr 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Professor </a:t>
                      </a:r>
                      <a:r>
                        <a:rPr lang="ko-KR" alt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타입</a:t>
                      </a:r>
                      <a:r>
                        <a:rPr lang="en-US" altLang="ko-KR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if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"java"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100" b="1" kern="0" spc="0" dirty="0" err="1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instanceof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String) </a:t>
                      </a:r>
                      <a:r>
                        <a:rPr 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// "java"</a:t>
                      </a:r>
                      <a:r>
                        <a:rPr lang="ko-KR" alt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는 </a:t>
                      </a:r>
                      <a:r>
                        <a:rPr 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String </a:t>
                      </a:r>
                      <a:r>
                        <a:rPr lang="ko-KR" alt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타입의 </a:t>
                      </a:r>
                      <a:r>
                        <a:rPr lang="ko-KR" altLang="en-US" sz="1100" kern="0" spc="0" dirty="0" err="1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인스턴스이므로</a:t>
                      </a:r>
                      <a:r>
                        <a:rPr lang="ko-KR" alt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 </a:t>
                      </a:r>
                      <a:r>
                        <a:rPr lang="en-US" sz="11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en-US" sz="1100" i="1" kern="0" spc="0" dirty="0" err="1">
                          <a:solidFill>
                            <a:srgbClr val="0000C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.println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"\"java\"</a:t>
                      </a:r>
                      <a:r>
                        <a:rPr lang="ko-KR" alt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는 </a:t>
                      </a:r>
                      <a:r>
                        <a:rPr 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String </a:t>
                      </a:r>
                      <a:r>
                        <a:rPr lang="ko-KR" altLang="en-US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타입</a:t>
                      </a:r>
                      <a:r>
                        <a:rPr lang="en-US" altLang="ko-KR" sz="1100" kern="0" spc="0" dirty="0"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}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53" name="_x165957400" descr="EMB0000200c01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00808"/>
            <a:ext cx="4102385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371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13</a:t>
            </a:fld>
            <a:endParaRPr kumimoji="0"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13. </a:t>
            </a:r>
            <a:r>
              <a:rPr lang="ko-KR" altLang="en-US" dirty="0" err="1"/>
              <a:t>추상메소드</a:t>
            </a:r>
            <a:r>
              <a:rPr lang="ko-KR" altLang="en-US" dirty="0"/>
              <a:t> 및 클래스</a:t>
            </a:r>
            <a:endParaRPr lang="en-US" altLang="ko-KR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b="1" dirty="0">
                <a:solidFill>
                  <a:srgbClr val="000000"/>
                </a:solidFill>
                <a:latin typeface="함초롬바탕"/>
                <a:ea typeface="함초롬바탕"/>
              </a:rPr>
              <a:t>◦ </a:t>
            </a:r>
            <a:r>
              <a:rPr lang="ko-KR" altLang="en-US" sz="2100" b="1" dirty="0" err="1">
                <a:solidFill>
                  <a:srgbClr val="000000"/>
                </a:solidFill>
                <a:latin typeface="함초롬바탕"/>
                <a:ea typeface="함초롬바탕"/>
              </a:rPr>
              <a:t>추상메소드</a:t>
            </a:r>
            <a:endParaRPr lang="ko-KR" altLang="en-US" sz="2100" b="1" dirty="0">
              <a:solidFill>
                <a:srgbClr val="000000"/>
              </a:solidFill>
              <a:latin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선언만 되고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구현되지 않은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메소드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    - abstract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키워드를 사용한다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0000"/>
                </a:solidFill>
              </a:rPr>
              <a:t>	</a:t>
            </a:r>
            <a:r>
              <a:rPr lang="ko-KR" altLang="en-US" sz="1600" b="1" dirty="0">
                <a:solidFill>
                  <a:srgbClr val="000000"/>
                </a:solidFill>
                <a:latin typeface="함초롬바탕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ea typeface="함초롬바탕"/>
              </a:rPr>
              <a:t>• </a:t>
            </a:r>
            <a:r>
              <a:rPr lang="en-US" altLang="ko-KR" sz="1600" b="1" dirty="0">
                <a:solidFill>
                  <a:srgbClr val="000000"/>
                </a:solidFill>
                <a:latin typeface="함초롬바탕"/>
              </a:rPr>
              <a:t>abstract</a:t>
            </a:r>
            <a:r>
              <a:rPr lang="ko-KR" altLang="en-US" sz="1600" dirty="0">
                <a:solidFill>
                  <a:srgbClr val="000000"/>
                </a:solidFill>
                <a:latin typeface="함초롬바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public </a:t>
            </a:r>
            <a:r>
              <a:rPr lang="en-US" altLang="ko-KR" sz="1600" dirty="0" err="1">
                <a:solidFill>
                  <a:srgbClr val="000000"/>
                </a:solidFill>
                <a:latin typeface="함초롬바탕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함초롬바탕"/>
              </a:rPr>
              <a:t>getValue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();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b="1" dirty="0">
                <a:solidFill>
                  <a:srgbClr val="000000"/>
                </a:solidFill>
                <a:ea typeface="함초롬바탕"/>
              </a:rPr>
              <a:t>◦ 추상클래스</a:t>
            </a:r>
            <a:endParaRPr lang="ko-KR" altLang="en-US" sz="2100" b="1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추상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메소드를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 하나이상 가지고 있는 클래스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0000"/>
                </a:solidFill>
              </a:rPr>
              <a:t>	</a:t>
            </a:r>
            <a:r>
              <a:rPr lang="ko-KR" altLang="en-US" sz="1600" dirty="0">
                <a:solidFill>
                  <a:srgbClr val="000000"/>
                </a:solidFill>
                <a:latin typeface="함초롬바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함초롬바탕"/>
              </a:rPr>
              <a:t>•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반드시 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abstract class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로 선언해야 한다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    - abstract class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로 선언된 클래스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객체를 생성하지 못한다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.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b="1" dirty="0">
                <a:solidFill>
                  <a:srgbClr val="000000"/>
                </a:solidFill>
                <a:ea typeface="함초롬바탕"/>
              </a:rPr>
              <a:t>◦ 추상클래스를 상속받는 자식클래스</a:t>
            </a:r>
            <a:endParaRPr lang="ko-KR" altLang="en-US" sz="2100" b="1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반드시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추상메소드를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 모두 구현하여야 한다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442913" indent="-442913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추상메소드를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 모두 구현하지 않으면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상속받은 클래스도 추상클래스가 되므로 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abstract class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로 선언하여야 한다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추상메소드를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 모두 구현하면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추상클래스가 되지 않는다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.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85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14</a:t>
            </a:fld>
            <a:endParaRPr kumimoji="0"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14. interface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◦ 모든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메소드가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추상메소드인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 클래스 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=&gt;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이것을 인터페이스라고 부른다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◦ 인터페이스는 기호상수와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추상메소드만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 갖는다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◦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메소드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선언시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abstract, public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생략 가능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모든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메소드는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public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으로 간주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)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◦ 객체를 생성하지 못한다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◦ </a:t>
            </a:r>
            <a:r>
              <a:rPr lang="ko-KR" altLang="en-US" sz="1600" dirty="0">
                <a:solidFill>
                  <a:srgbClr val="FF0000"/>
                </a:solidFill>
                <a:ea typeface="함초롬바탕"/>
              </a:rPr>
              <a:t>인터페이스간 상속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이 가능하며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다중상속도 허용된다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.(extends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키워드 사용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)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499995"/>
              </p:ext>
            </p:extLst>
          </p:nvPr>
        </p:nvGraphicFramePr>
        <p:xfrm>
          <a:off x="1043608" y="3284984"/>
          <a:ext cx="7272808" cy="3168204"/>
        </p:xfrm>
        <a:graphic>
          <a:graphicData uri="http://schemas.openxmlformats.org/drawingml/2006/table">
            <a:tbl>
              <a:tblPr/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820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interface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MobilePhone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1200" b="1" kern="0" spc="0" dirty="0" err="1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sendCall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();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1200" b="1" kern="0" spc="0" dirty="0" err="1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receiveCall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();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1200" b="1" kern="0" spc="0" dirty="0" err="1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sendSMS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();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1200" b="1" kern="0" spc="0" dirty="0" err="1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receiveSMS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();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interface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MP3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void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play();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void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stop();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interface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MusicPhone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extends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MobilePhone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MP3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void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playMP3RingTone();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01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15</a:t>
            </a:fld>
            <a:endParaRPr kumimoji="0"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함초롬바탕"/>
                <a:ea typeface="함초롬바탕"/>
              </a:rPr>
              <a:t>◦ </a:t>
            </a:r>
            <a:r>
              <a:rPr lang="en-US" altLang="ko-KR" sz="1800" b="1" dirty="0" err="1">
                <a:solidFill>
                  <a:srgbClr val="000000"/>
                </a:solidFill>
                <a:latin typeface="함초롬바탕"/>
                <a:ea typeface="함초롬바탕"/>
              </a:rPr>
              <a:t>클래스에서</a:t>
            </a:r>
            <a:r>
              <a:rPr lang="en-US" altLang="ko-KR" sz="1800" b="1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함초롬바탕"/>
                <a:ea typeface="함초롬바탕"/>
              </a:rPr>
              <a:t>인터페이스</a:t>
            </a:r>
            <a:r>
              <a:rPr lang="en-US" altLang="ko-KR" sz="1800" b="1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함초롬바탕"/>
                <a:ea typeface="함초롬바탕"/>
              </a:rPr>
              <a:t>상속</a:t>
            </a:r>
            <a:endParaRPr lang="en-US" altLang="ko-KR" sz="1800" b="1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00"/>
                </a:solidFill>
                <a:latin typeface="함초롬바탕"/>
              </a:rPr>
              <a:t>- </a:t>
            </a:r>
            <a:r>
              <a:rPr lang="ko-KR" altLang="en-US" sz="1400" dirty="0">
                <a:solidFill>
                  <a:srgbClr val="000000"/>
                </a:solidFill>
                <a:ea typeface="함초롬바탕"/>
              </a:rPr>
              <a:t>인터페이스를 상속하면</a:t>
            </a:r>
            <a:r>
              <a:rPr lang="en-US" altLang="ko-KR" sz="1400" dirty="0">
                <a:solidFill>
                  <a:srgbClr val="000000"/>
                </a:solidFill>
                <a:latin typeface="함초롬바탕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ea typeface="함초롬바탕"/>
              </a:rPr>
              <a:t>반드시 모든 </a:t>
            </a:r>
            <a:r>
              <a:rPr lang="ko-KR" altLang="en-US" sz="1400" dirty="0" err="1">
                <a:solidFill>
                  <a:srgbClr val="000000"/>
                </a:solidFill>
                <a:ea typeface="함초롬바탕"/>
              </a:rPr>
              <a:t>추상메소드를</a:t>
            </a:r>
            <a:r>
              <a:rPr lang="ko-KR" altLang="en-US" sz="1400" dirty="0">
                <a:solidFill>
                  <a:srgbClr val="000000"/>
                </a:solidFill>
                <a:ea typeface="함초롬바탕"/>
              </a:rPr>
              <a:t> 구현하여야 한다</a:t>
            </a:r>
            <a:r>
              <a:rPr lang="en-US" altLang="ko-KR" sz="1400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4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00"/>
                </a:solidFill>
                <a:latin typeface="함초롬바탕"/>
              </a:rPr>
              <a:t>- </a:t>
            </a:r>
            <a:r>
              <a:rPr lang="ko-KR" altLang="en-US" sz="1400" dirty="0">
                <a:solidFill>
                  <a:srgbClr val="000000"/>
                </a:solidFill>
                <a:ea typeface="함초롬바탕"/>
              </a:rPr>
              <a:t>인터페이스 상속</a:t>
            </a:r>
            <a:r>
              <a:rPr lang="en-US" altLang="ko-KR" sz="1400" dirty="0">
                <a:solidFill>
                  <a:srgbClr val="000000"/>
                </a:solidFill>
                <a:latin typeface="함초롬바탕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ea typeface="함초롬바탕"/>
              </a:rPr>
              <a:t>구현한다고 말한다</a:t>
            </a:r>
            <a:r>
              <a:rPr lang="en-US" altLang="ko-KR" sz="1400" dirty="0">
                <a:solidFill>
                  <a:srgbClr val="000000"/>
                </a:solidFill>
                <a:latin typeface="함초롬바탕"/>
              </a:rPr>
              <a:t>)</a:t>
            </a:r>
            <a:endParaRPr lang="ko-KR" altLang="en-US" sz="14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00"/>
                </a:solidFill>
                <a:latin typeface="함초롬바탕"/>
              </a:rPr>
              <a:t>- </a:t>
            </a:r>
            <a:r>
              <a:rPr lang="ko-KR" altLang="en-US" sz="1400" dirty="0">
                <a:solidFill>
                  <a:srgbClr val="000000"/>
                </a:solidFill>
                <a:ea typeface="함초롬바탕"/>
              </a:rPr>
              <a:t>다중인터페이스 상속이 가능하다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  <a:latin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481032"/>
              </p:ext>
            </p:extLst>
          </p:nvPr>
        </p:nvGraphicFramePr>
        <p:xfrm>
          <a:off x="1043608" y="1772816"/>
          <a:ext cx="7632080" cy="2952328"/>
        </p:xfrm>
        <a:graphic>
          <a:graphicData uri="http://schemas.openxmlformats.org/drawingml/2006/table">
            <a:tbl>
              <a:tblPr/>
              <a:tblGrid>
                <a:gridCol w="763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232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interface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USBMouseInterface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void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mouseMove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();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void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mouseClick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();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interface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RollMouseInterface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void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roll();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public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MouseDriver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implements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RollMouseInterface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,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USBMouseInterface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{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void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mouseMove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() { .... }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void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mouseClick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() { ... }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void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roll() { ... }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// </a:t>
                      </a:r>
                      <a:r>
                        <a:rPr lang="ko-KR" altLang="en-US" sz="12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추가적으로 다른 </a:t>
                      </a:r>
                      <a:r>
                        <a:rPr lang="ko-KR" altLang="en-US" sz="1200" kern="0" spc="0" dirty="0" err="1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메소드를</a:t>
                      </a:r>
                      <a:r>
                        <a:rPr lang="ko-KR" altLang="en-US" sz="12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ea typeface="함초롬바탕"/>
                          <a:cs typeface="Courier New" pitchFamily="49" charset="0"/>
                        </a:rPr>
                        <a:t> 작성할 수 있다</a:t>
                      </a:r>
                      <a:r>
                        <a:rPr lang="en-US" altLang="ko-KR" sz="1200" kern="0" spc="0" dirty="0">
                          <a:solidFill>
                            <a:srgbClr val="3F7F5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556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16</a:t>
            </a:fld>
            <a:endParaRPr kumimoji="0"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함초롬바탕"/>
              </a:rPr>
              <a:t>- </a:t>
            </a:r>
            <a:r>
              <a:rPr lang="ko-KR" altLang="en-US" sz="1600" b="1" dirty="0">
                <a:solidFill>
                  <a:srgbClr val="000000"/>
                </a:solidFill>
                <a:ea typeface="함초롬바탕"/>
              </a:rPr>
              <a:t>일반상속과 인터페이스 구현을 함께 할 수 있다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00349"/>
              </p:ext>
            </p:extLst>
          </p:nvPr>
        </p:nvGraphicFramePr>
        <p:xfrm>
          <a:off x="971600" y="1772816"/>
          <a:ext cx="7704088" cy="4303014"/>
        </p:xfrm>
        <a:graphic>
          <a:graphicData uri="http://schemas.openxmlformats.org/drawingml/2006/table">
            <a:tbl>
              <a:tblPr/>
              <a:tblGrid>
                <a:gridCol w="7704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44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MobilePhone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...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interface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MP3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public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play();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public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stop();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public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Hello </a:t>
                      </a:r>
                      <a:r>
                        <a:rPr lang="en-US" sz="16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extends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MobilePhone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implements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MP3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...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public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play() {}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public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stop() {}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190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17</a:t>
            </a:fld>
            <a:endParaRPr kumimoji="0"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15. inner class, </a:t>
            </a:r>
            <a:r>
              <a:rPr lang="ko-KR" altLang="en-US" dirty="0"/>
              <a:t>익명 </a:t>
            </a:r>
            <a:r>
              <a:rPr lang="en-US" altLang="ko-KR" dirty="0"/>
              <a:t>inner class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000000"/>
                </a:solidFill>
                <a:ea typeface="함초롬바탕"/>
              </a:rPr>
              <a:t>◦ 클래스 내부에 클래스를 중복해서 정의할 수 있다</a:t>
            </a:r>
            <a:r>
              <a:rPr lang="en-US" altLang="ko-KR" sz="1600" b="1" dirty="0">
                <a:solidFill>
                  <a:srgbClr val="000000"/>
                </a:solidFill>
                <a:latin typeface="함초롬바탕"/>
              </a:rPr>
              <a:t>.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600" b="1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◦ 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inner class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03679"/>
              </p:ext>
            </p:extLst>
          </p:nvPr>
        </p:nvGraphicFramePr>
        <p:xfrm>
          <a:off x="1043608" y="2564904"/>
          <a:ext cx="7632080" cy="1742694"/>
        </p:xfrm>
        <a:graphic>
          <a:graphicData uri="http://schemas.openxmlformats.org/drawingml/2006/table">
            <a:tbl>
              <a:tblPr/>
              <a:tblGrid>
                <a:gridCol w="763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466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Outer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...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private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Inner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{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...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}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386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18</a:t>
            </a:fld>
            <a:endParaRPr kumimoji="0"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000000"/>
                </a:solidFill>
                <a:ea typeface="함초롬바탕"/>
              </a:rPr>
              <a:t>◦ 익명 </a:t>
            </a:r>
            <a:r>
              <a:rPr lang="en-US" altLang="ko-KR" sz="1600" b="1" dirty="0">
                <a:solidFill>
                  <a:srgbClr val="000000"/>
                </a:solidFill>
                <a:latin typeface="함초롬바탕"/>
              </a:rPr>
              <a:t>inner class</a:t>
            </a:r>
            <a:endParaRPr lang="ko-KR" altLang="en-US" sz="1600" b="1" dirty="0">
              <a:solidFill>
                <a:srgbClr val="000000"/>
              </a:solidFill>
            </a:endParaRPr>
          </a:p>
          <a:p>
            <a:pPr marL="442913" indent="-442913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400" dirty="0">
                <a:solidFill>
                  <a:srgbClr val="000000"/>
                </a:solidFill>
                <a:ea typeface="함초롬바탕"/>
              </a:rPr>
              <a:t>좌측과 같이 클래스 선언과 객체생성을 하는 경우</a:t>
            </a:r>
            <a:r>
              <a:rPr lang="en-US" altLang="ko-KR" sz="1400" dirty="0">
                <a:solidFill>
                  <a:srgbClr val="000000"/>
                </a:solidFill>
                <a:latin typeface="함초롬바탕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ea typeface="함초롬바탕"/>
              </a:rPr>
              <a:t>오른쪽과 같이 클래스선언과 객체생성을 함께 할 수 있다</a:t>
            </a:r>
            <a:r>
              <a:rPr lang="en-US" altLang="ko-KR" sz="1400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4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400" dirty="0" err="1">
                <a:solidFill>
                  <a:srgbClr val="000000"/>
                </a:solidFill>
                <a:ea typeface="함초롬바탕"/>
              </a:rPr>
              <a:t>클래스명이</a:t>
            </a:r>
            <a:r>
              <a:rPr lang="ko-KR" altLang="en-US" sz="1400" dirty="0">
                <a:solidFill>
                  <a:srgbClr val="000000"/>
                </a:solidFill>
                <a:ea typeface="함초롬바탕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ea typeface="함초롬바탕"/>
              </a:rPr>
              <a:t>필요없는</a:t>
            </a:r>
            <a:r>
              <a:rPr lang="ko-KR" altLang="en-US" sz="1400" dirty="0">
                <a:solidFill>
                  <a:srgbClr val="000000"/>
                </a:solidFill>
                <a:ea typeface="함초롬바탕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함초롬바탕"/>
              </a:rPr>
              <a:t>inner class</a:t>
            </a:r>
            <a:r>
              <a:rPr lang="ko-KR" altLang="en-US" sz="1400" dirty="0">
                <a:solidFill>
                  <a:srgbClr val="000000"/>
                </a:solidFill>
                <a:ea typeface="함초롬바탕"/>
              </a:rPr>
              <a:t>를 정의하고 </a:t>
            </a:r>
            <a:r>
              <a:rPr lang="ko-KR" altLang="en-US" sz="1400" dirty="0">
                <a:solidFill>
                  <a:srgbClr val="FF0000"/>
                </a:solidFill>
                <a:ea typeface="함초롬바탕"/>
              </a:rPr>
              <a:t>일회성 객체를 생성</a:t>
            </a:r>
            <a:r>
              <a:rPr lang="ko-KR" altLang="en-US" sz="1400" dirty="0">
                <a:solidFill>
                  <a:srgbClr val="000000"/>
                </a:solidFill>
                <a:ea typeface="함초롬바탕"/>
              </a:rPr>
              <a:t>하는 경우에 사용한다</a:t>
            </a:r>
            <a:r>
              <a:rPr lang="en-US" altLang="ko-KR" sz="1400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4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400" dirty="0">
                <a:solidFill>
                  <a:srgbClr val="000000"/>
                </a:solidFill>
                <a:ea typeface="함초롬바탕"/>
              </a:rPr>
              <a:t>형식 </a:t>
            </a:r>
            <a:r>
              <a:rPr lang="en-US" altLang="ko-KR" sz="1400" dirty="0">
                <a:solidFill>
                  <a:srgbClr val="000000"/>
                </a:solidFill>
                <a:latin typeface="함초롬바탕"/>
              </a:rPr>
              <a:t>:</a:t>
            </a:r>
            <a:endParaRPr lang="ko-KR" altLang="en-US" sz="1400" dirty="0">
              <a:solidFill>
                <a:srgbClr val="000000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000000"/>
                </a:solidFill>
              </a:rPr>
              <a:t>		</a:t>
            </a:r>
            <a:r>
              <a:rPr lang="en-US" altLang="ko-KR" sz="1400" dirty="0">
                <a:solidFill>
                  <a:srgbClr val="000000"/>
                </a:solidFill>
                <a:latin typeface="함초롬바탕"/>
              </a:rPr>
              <a:t>new </a:t>
            </a:r>
            <a:r>
              <a:rPr lang="ko-KR" altLang="en-US" sz="1400" dirty="0" err="1">
                <a:solidFill>
                  <a:srgbClr val="000000"/>
                </a:solidFill>
                <a:ea typeface="함초롬바탕"/>
              </a:rPr>
              <a:t>부모클래스명</a:t>
            </a:r>
            <a:r>
              <a:rPr lang="en-US" altLang="ko-KR" sz="1400" dirty="0">
                <a:solidFill>
                  <a:srgbClr val="000000"/>
                </a:solidFill>
                <a:latin typeface="함초롬바탕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ea typeface="함초롬바탕"/>
              </a:rPr>
              <a:t>매개변수</a:t>
            </a:r>
            <a:r>
              <a:rPr lang="en-US" altLang="ko-KR" sz="1400" dirty="0">
                <a:solidFill>
                  <a:srgbClr val="000000"/>
                </a:solidFill>
                <a:latin typeface="함초롬바탕"/>
              </a:rPr>
              <a:t>) // </a:t>
            </a:r>
            <a:r>
              <a:rPr lang="ko-KR" altLang="en-US" sz="1400" dirty="0" err="1">
                <a:solidFill>
                  <a:srgbClr val="000000"/>
                </a:solidFill>
                <a:ea typeface="함초롬바탕"/>
              </a:rPr>
              <a:t>생성자호출</a:t>
            </a:r>
            <a:endParaRPr lang="ko-KR" altLang="en-US" sz="1400" dirty="0">
              <a:solidFill>
                <a:srgbClr val="000000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000000"/>
                </a:solidFill>
              </a:rPr>
              <a:t>		</a:t>
            </a:r>
            <a:r>
              <a:rPr lang="en-US" altLang="ko-KR" sz="1400" dirty="0">
                <a:solidFill>
                  <a:srgbClr val="000000"/>
                </a:solidFill>
                <a:latin typeface="함초롬바탕"/>
              </a:rPr>
              <a:t>{</a:t>
            </a:r>
            <a:endParaRPr lang="ko-KR" altLang="en-US" sz="1400" dirty="0">
              <a:solidFill>
                <a:srgbClr val="000000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000000"/>
                </a:solidFill>
              </a:rPr>
              <a:t>			</a:t>
            </a:r>
            <a:r>
              <a:rPr lang="ko-KR" altLang="en-US" sz="1400" dirty="0">
                <a:solidFill>
                  <a:srgbClr val="000000"/>
                </a:solidFill>
                <a:ea typeface="함초롬바탕"/>
              </a:rPr>
              <a:t>필드</a:t>
            </a:r>
            <a:r>
              <a:rPr lang="en-US" altLang="ko-KR" sz="1400" dirty="0">
                <a:solidFill>
                  <a:srgbClr val="000000"/>
                </a:solidFill>
                <a:latin typeface="함초롬바탕"/>
              </a:rPr>
              <a:t>;</a:t>
            </a:r>
            <a:endParaRPr lang="ko-KR" altLang="en-US" sz="1400" dirty="0">
              <a:solidFill>
                <a:srgbClr val="000000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000000"/>
                </a:solidFill>
              </a:rPr>
              <a:t>			</a:t>
            </a:r>
            <a:r>
              <a:rPr lang="ko-KR" altLang="en-US" sz="1400" dirty="0" err="1">
                <a:solidFill>
                  <a:srgbClr val="000000"/>
                </a:solidFill>
                <a:ea typeface="함초롬바탕"/>
              </a:rPr>
              <a:t>메소드</a:t>
            </a:r>
            <a:r>
              <a:rPr lang="en-US" altLang="ko-KR" sz="1400" dirty="0">
                <a:solidFill>
                  <a:srgbClr val="000000"/>
                </a:solidFill>
                <a:latin typeface="함초롬바탕"/>
              </a:rPr>
              <a:t>;</a:t>
            </a:r>
            <a:endParaRPr lang="ko-KR" altLang="en-US" sz="1400" dirty="0">
              <a:solidFill>
                <a:srgbClr val="000000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000000"/>
                </a:solidFill>
              </a:rPr>
              <a:t>		</a:t>
            </a:r>
            <a:r>
              <a:rPr lang="en-US" altLang="ko-KR" sz="1400" dirty="0">
                <a:solidFill>
                  <a:srgbClr val="000000"/>
                </a:solidFill>
                <a:latin typeface="함초롬바탕"/>
              </a:rPr>
              <a:t>}</a:t>
            </a:r>
            <a:endParaRPr lang="ko-KR" altLang="en-US" sz="14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555335"/>
              </p:ext>
            </p:extLst>
          </p:nvPr>
        </p:nvGraphicFramePr>
        <p:xfrm>
          <a:off x="1187624" y="4653136"/>
          <a:ext cx="3960440" cy="1800052"/>
        </p:xfrm>
        <a:graphic>
          <a:graphicData uri="http://schemas.openxmlformats.org/drawingml/2006/table">
            <a:tbl>
              <a:tblPr/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5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MyOuter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implements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SuperCls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...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...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...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...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new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MyOuter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337975"/>
              </p:ext>
            </p:extLst>
          </p:nvPr>
        </p:nvGraphicFramePr>
        <p:xfrm>
          <a:off x="5508104" y="4653136"/>
          <a:ext cx="3024336" cy="1800052"/>
        </p:xfrm>
        <a:graphic>
          <a:graphicData uri="http://schemas.openxmlformats.org/drawingml/2006/table">
            <a:tbl>
              <a:tblPr/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5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Hello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...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new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SuperCls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(...)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{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...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}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583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19</a:t>
            </a:fld>
            <a:endParaRPr kumimoji="0"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16. package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000000"/>
                </a:solidFill>
                <a:latin typeface="함초롬바탕"/>
                <a:ea typeface="함초롬바탕"/>
              </a:rPr>
              <a:t>◦ 서로 관련된 클래스와 인터페이스를 하나의 </a:t>
            </a:r>
            <a:r>
              <a:rPr lang="ko-KR" altLang="en-US" sz="1600" b="1" dirty="0" err="1">
                <a:solidFill>
                  <a:srgbClr val="000000"/>
                </a:solidFill>
                <a:latin typeface="함초롬바탕"/>
                <a:ea typeface="함초롬바탕"/>
              </a:rPr>
              <a:t>디렉토리에</a:t>
            </a:r>
            <a:r>
              <a:rPr lang="ko-KR" altLang="en-US" sz="1600" b="1" dirty="0">
                <a:solidFill>
                  <a:srgbClr val="000000"/>
                </a:solidFill>
                <a:latin typeface="함초롬바탕"/>
                <a:ea typeface="함초롬바탕"/>
              </a:rPr>
              <a:t> 묶어놓은 것을 말한다</a:t>
            </a:r>
            <a:r>
              <a:rPr lang="en-US" altLang="ko-KR" sz="1600" b="1" dirty="0">
                <a:solidFill>
                  <a:srgbClr val="000000"/>
                </a:solidFill>
                <a:latin typeface="함초롬바탕"/>
              </a:rPr>
              <a:t>.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000000"/>
                </a:solidFill>
                <a:ea typeface="함초롬바탕"/>
              </a:rPr>
              <a:t>◦ 패키지 만들기</a:t>
            </a:r>
            <a:endParaRPr lang="ko-KR" altLang="en-US" sz="1600" b="1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패키지로 사용할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디렉토리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 생성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소스파일내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첫줄에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package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선언</a:t>
            </a:r>
            <a:endParaRPr lang="en-US" altLang="ko-KR" sz="1600" dirty="0">
              <a:solidFill>
                <a:srgbClr val="000000"/>
              </a:solidFill>
              <a:ea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  <a:ea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  <a:ea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  <a:ea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  <a:ea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  <a:ea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  <a:ea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  <a:ea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컴파일한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class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파일을 패키지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디렉토리에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 저장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000000"/>
                </a:solidFill>
                <a:ea typeface="함초롬바탕"/>
              </a:rPr>
              <a:t>◦ 패키지 선언을 생략하면 </a:t>
            </a:r>
            <a:r>
              <a:rPr lang="en-US" altLang="ko-KR" sz="1600" b="1" dirty="0">
                <a:solidFill>
                  <a:srgbClr val="000000"/>
                </a:solidFill>
                <a:latin typeface="함초롬바탕"/>
              </a:rPr>
              <a:t>default </a:t>
            </a:r>
            <a:r>
              <a:rPr lang="ko-KR" altLang="en-US" sz="1600" b="1" dirty="0">
                <a:solidFill>
                  <a:srgbClr val="000000"/>
                </a:solidFill>
                <a:ea typeface="함초롬바탕"/>
              </a:rPr>
              <a:t>패키지가 된다</a:t>
            </a:r>
            <a:r>
              <a:rPr lang="en-US" altLang="ko-KR" sz="1600" b="1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600" b="1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600" b="1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286302"/>
              </p:ext>
            </p:extLst>
          </p:nvPr>
        </p:nvGraphicFramePr>
        <p:xfrm>
          <a:off x="1115616" y="2924944"/>
          <a:ext cx="7571184" cy="2592288"/>
        </p:xfrm>
        <a:graphic>
          <a:graphicData uri="http://schemas.openxmlformats.org/drawingml/2006/table">
            <a:tbl>
              <a:tblPr/>
              <a:tblGrid>
                <a:gridCol w="7571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28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package </a:t>
                      </a:r>
                      <a:r>
                        <a:rPr 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MyPackage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...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...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public class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Hello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...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33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2</a:t>
            </a:fld>
            <a:endParaRPr kumimoji="0"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07. </a:t>
            </a: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◦ 클래스는 </a:t>
            </a:r>
            <a:r>
              <a:rPr lang="en-US" altLang="ko-KR" sz="1800" b="1" dirty="0">
                <a:solidFill>
                  <a:srgbClr val="000000"/>
                </a:solidFill>
                <a:latin typeface="함초롬바탕"/>
              </a:rPr>
              <a:t>extends </a:t>
            </a: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키워드를 이용하여 다른 클래스를 상속받을 수 있다</a:t>
            </a:r>
            <a:r>
              <a:rPr lang="en-US" altLang="ko-KR" sz="1800" b="1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800" b="1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상속하는 클래스 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: super class, parent class</a:t>
            </a:r>
            <a:endParaRPr lang="ko-KR" altLang="en-US" sz="1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상속받는 클래스 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: sub class(derived class), child class</a:t>
            </a:r>
            <a:endParaRPr lang="ko-KR" altLang="en-US" sz="1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◦ 상속의 선언</a:t>
            </a:r>
            <a:endParaRPr lang="ko-KR" altLang="en-US" sz="1800" b="1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     - extends 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키워드 사용</a:t>
            </a:r>
            <a:endParaRPr lang="ko-KR" altLang="en-US" sz="1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◦ 상속범위</a:t>
            </a:r>
            <a:endParaRPr lang="ko-KR" altLang="en-US" sz="1800" b="1" dirty="0">
              <a:solidFill>
                <a:srgbClr val="000000"/>
              </a:solidFill>
            </a:endParaRPr>
          </a:p>
          <a:p>
            <a:pPr marL="534988" indent="-534988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부모클래스의 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private 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멤버와 </a:t>
            </a:r>
            <a:r>
              <a:rPr lang="ko-KR" altLang="en-US" sz="1800" dirty="0" err="1">
                <a:solidFill>
                  <a:srgbClr val="000000"/>
                </a:solidFill>
                <a:ea typeface="함초롬바탕"/>
              </a:rPr>
              <a:t>생성자메소드를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 제외한 모든 멤버는 상속된다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◦ 다중상속을 지원하지 않는다</a:t>
            </a:r>
            <a:r>
              <a:rPr lang="en-US" altLang="ko-KR" sz="1800" b="1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800" b="1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◦ 모든 클래스는 자동으로 </a:t>
            </a:r>
            <a:r>
              <a:rPr lang="en-US" altLang="ko-KR" sz="1800" b="1" dirty="0" err="1">
                <a:solidFill>
                  <a:srgbClr val="000000"/>
                </a:solidFill>
                <a:latin typeface="함초롬바탕"/>
              </a:rPr>
              <a:t>java.lang.Object</a:t>
            </a:r>
            <a:r>
              <a:rPr lang="en-US" altLang="ko-KR" sz="1800" b="1" dirty="0">
                <a:solidFill>
                  <a:srgbClr val="000000"/>
                </a:solidFill>
                <a:latin typeface="함초롬바탕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클래스를 상속받는다</a:t>
            </a:r>
            <a:r>
              <a:rPr lang="en-US" altLang="ko-KR" sz="1800" b="1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800" b="1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814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프로그래밍의 간략한 절차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객체지향 분석</a:t>
            </a:r>
            <a:endParaRPr lang="en-US" altLang="ko-KR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주어진 문제를 분석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주어진 문제로부터 객체와 클래스 추출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객체지향 설계</a:t>
            </a:r>
            <a:endParaRPr lang="en-US" altLang="ko-KR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클래스 정의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필요한 경우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코드의 중복을 줄이기 위해 </a:t>
            </a:r>
            <a:r>
              <a:rPr lang="ko-KR" altLang="en-US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수퍼클래스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정의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필요한 경우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인터페이스 및 추상클래스 정의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각 클래스의 필드와 </a:t>
            </a:r>
            <a:r>
              <a:rPr lang="ko-KR" altLang="en-US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메소드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정의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각 클래스의 </a:t>
            </a:r>
            <a:r>
              <a:rPr lang="ko-KR" altLang="en-US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생성자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및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setter, setter </a:t>
            </a:r>
            <a:r>
              <a:rPr lang="ko-KR" altLang="en-US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메소드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정의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코드의 유연성을 위해 </a:t>
            </a:r>
            <a:r>
              <a:rPr lang="ko-KR" altLang="en-US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다형성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개념 추가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객체지향 구현</a:t>
            </a:r>
            <a:endParaRPr lang="en-US" altLang="ko-KR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각 클래스의 </a:t>
            </a:r>
            <a:r>
              <a:rPr lang="ko-KR" altLang="en-US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메소드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구현 및 테스트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92EAB-B071-4000-9826-B95DCBEA8EAA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900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3</a:t>
            </a:fld>
            <a:endParaRPr kumimoji="0"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Person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altLang="ko-KR" sz="1800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Person()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	name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800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""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	age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Person(String name, </a:t>
            </a:r>
            <a:r>
              <a:rPr lang="en-US" altLang="ko-KR" sz="1800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age)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this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ko-KR" sz="1800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name;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800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ko-KR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ko-KR" sz="1800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age;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altLang="ko-KR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getAge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print()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altLang="ko-KR" sz="1800" i="1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altLang="ko-KR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800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altLang="ko-KR" sz="1800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":"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altLang="ko-KR" sz="1800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9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4</a:t>
            </a:fld>
            <a:endParaRPr kumimoji="0"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Student </a:t>
            </a: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Person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grade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Student(String name, </a:t>
            </a:r>
            <a:r>
              <a:rPr lang="en-US" altLang="ko-KR" sz="1800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age, </a:t>
            </a:r>
            <a:r>
              <a:rPr lang="en-US" altLang="ko-KR" sz="1800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grade)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super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(name, age); </a:t>
            </a:r>
            <a:r>
              <a:rPr lang="en-US" altLang="ko-KR" sz="1800" dirty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urier New" pitchFamily="49" charset="0"/>
                <a:ea typeface="함초롬바탕"/>
                <a:cs typeface="Courier New" pitchFamily="49" charset="0"/>
              </a:rPr>
              <a:t>부모클래스의 </a:t>
            </a:r>
            <a:r>
              <a:rPr lang="ko-KR" altLang="en-US" sz="1800" dirty="0" err="1">
                <a:solidFill>
                  <a:srgbClr val="3F7F5F"/>
                </a:solidFill>
                <a:latin typeface="Courier New" pitchFamily="49" charset="0"/>
                <a:ea typeface="함초롬바탕"/>
                <a:cs typeface="Courier New" pitchFamily="49" charset="0"/>
              </a:rPr>
              <a:t>생성자</a:t>
            </a:r>
            <a:r>
              <a:rPr lang="ko-KR" altLang="en-US" sz="1800" dirty="0">
                <a:solidFill>
                  <a:srgbClr val="3F7F5F"/>
                </a:solidFill>
                <a:latin typeface="Courier New" pitchFamily="49" charset="0"/>
                <a:ea typeface="함초롬바탕"/>
                <a:cs typeface="Courier New" pitchFamily="49" charset="0"/>
              </a:rPr>
              <a:t> 호출</a:t>
            </a:r>
            <a:endParaRPr lang="ko-KR" altLang="en-US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	// super.name = name; // </a:t>
            </a:r>
            <a:r>
              <a:rPr lang="ko-KR" altLang="en-US" sz="1800" dirty="0">
                <a:solidFill>
                  <a:srgbClr val="3F7F5F"/>
                </a:solidFill>
                <a:latin typeface="Courier New" pitchFamily="49" charset="0"/>
                <a:ea typeface="함초롬바탕"/>
                <a:cs typeface="Courier New" pitchFamily="49" charset="0"/>
              </a:rPr>
              <a:t>부모클래스의 필드 참조</a:t>
            </a:r>
            <a:endParaRPr lang="ko-KR" altLang="en-US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altLang="ko-KR" sz="1800" dirty="0" err="1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super.age</a:t>
            </a:r>
            <a:r>
              <a:rPr lang="en-US" altLang="ko-KR" sz="1800" dirty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 = age; // </a:t>
            </a:r>
            <a:r>
              <a:rPr lang="ko-KR" altLang="en-US" sz="1800" dirty="0">
                <a:solidFill>
                  <a:srgbClr val="3F7F5F"/>
                </a:solidFill>
                <a:latin typeface="Courier New" pitchFamily="49" charset="0"/>
                <a:ea typeface="함초롬바탕"/>
                <a:cs typeface="Courier New" pitchFamily="49" charset="0"/>
              </a:rPr>
              <a:t>부모클래스의 필드 참조</a:t>
            </a:r>
            <a:endParaRPr lang="ko-KR" altLang="en-US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	// this.name = name; // </a:t>
            </a:r>
            <a:r>
              <a:rPr lang="ko-KR" altLang="en-US" sz="1800" dirty="0">
                <a:solidFill>
                  <a:srgbClr val="3F7F5F"/>
                </a:solidFill>
                <a:latin typeface="Courier New" pitchFamily="49" charset="0"/>
                <a:ea typeface="함초롬바탕"/>
                <a:cs typeface="Courier New" pitchFamily="49" charset="0"/>
              </a:rPr>
              <a:t>상속받은 필드 참조</a:t>
            </a:r>
            <a:endParaRPr lang="ko-KR" altLang="en-US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altLang="ko-KR" sz="1800" dirty="0" err="1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this.age</a:t>
            </a:r>
            <a:r>
              <a:rPr lang="en-US" altLang="ko-KR" sz="1800" dirty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 = age; // </a:t>
            </a:r>
            <a:r>
              <a:rPr lang="ko-KR" altLang="en-US" sz="1800" dirty="0">
                <a:solidFill>
                  <a:srgbClr val="3F7F5F"/>
                </a:solidFill>
                <a:latin typeface="Courier New" pitchFamily="49" charset="0"/>
                <a:ea typeface="함초롬바탕"/>
                <a:cs typeface="Courier New" pitchFamily="49" charset="0"/>
              </a:rPr>
              <a:t>상속받은 필드 참조</a:t>
            </a:r>
            <a:endParaRPr lang="ko-KR" altLang="en-US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800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ko-KR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ko-KR" sz="1800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grade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grade;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getGrade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grade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print() </a:t>
            </a:r>
            <a:r>
              <a:rPr lang="en-US" altLang="ko-KR" sz="1800" dirty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// method overriding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altLang="ko-KR" sz="1800" i="1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altLang="ko-KR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800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altLang="ko-KR" sz="1800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":"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altLang="ko-KR" sz="1800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altLang="ko-KR" sz="1800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":"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altLang="ko-KR" sz="1800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grade</a:t>
            </a: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64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5</a:t>
            </a:fld>
            <a:endParaRPr kumimoji="0"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Hello</a:t>
            </a:r>
            <a:endParaRPr lang="en-US" altLang="ko-KR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ko-KR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ko-KR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Student s = </a:t>
            </a:r>
            <a:r>
              <a:rPr lang="en-US" altLang="ko-KR" sz="16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Student(</a:t>
            </a:r>
            <a:r>
              <a:rPr lang="en-US" altLang="ko-KR" sz="1600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latin typeface="Courier New" pitchFamily="49" charset="0"/>
                <a:ea typeface="함초롬바탕"/>
                <a:cs typeface="Courier New" pitchFamily="49" charset="0"/>
              </a:rPr>
              <a:t>유관순</a:t>
            </a:r>
            <a:r>
              <a:rPr lang="en-US" altLang="ko-KR" sz="1600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23, 4);</a:t>
            </a:r>
            <a:endParaRPr lang="ko-KR" alt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s.print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altLang="ko-KR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57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6</a:t>
            </a:fld>
            <a:endParaRPr kumimoji="0"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◦ </a:t>
            </a:r>
            <a:r>
              <a:rPr lang="ko-KR" altLang="en-US" sz="1800" b="1" dirty="0" err="1">
                <a:solidFill>
                  <a:srgbClr val="000000"/>
                </a:solidFill>
                <a:ea typeface="함초롬바탕"/>
              </a:rPr>
              <a:t>생성자</a:t>
            </a: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 </a:t>
            </a:r>
            <a:r>
              <a:rPr lang="ko-KR" altLang="en-US" sz="1800" b="1" dirty="0" err="1">
                <a:solidFill>
                  <a:srgbClr val="000000"/>
                </a:solidFill>
                <a:ea typeface="함초롬바탕"/>
              </a:rPr>
              <a:t>메소드</a:t>
            </a: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 호출순서</a:t>
            </a:r>
            <a:endParaRPr lang="ko-KR" altLang="en-US" sz="1800" b="1" dirty="0">
              <a:solidFill>
                <a:srgbClr val="000000"/>
              </a:solidFill>
            </a:endParaRPr>
          </a:p>
          <a:p>
            <a:pPr marL="534988" indent="-534988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자식클래스의 객체가 생성될 때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,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생성자는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 자식클래스부터 부모클래스의 순으로 차례대로 호출된다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.</a:t>
            </a:r>
          </a:p>
          <a:p>
            <a:pPr marL="534988" indent="-534988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◦ </a:t>
            </a:r>
            <a:r>
              <a:rPr lang="ko-KR" altLang="en-US" sz="1800" b="1" dirty="0" err="1">
                <a:solidFill>
                  <a:srgbClr val="000000"/>
                </a:solidFill>
                <a:ea typeface="함초롬바탕"/>
              </a:rPr>
              <a:t>생성자</a:t>
            </a: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 </a:t>
            </a:r>
            <a:r>
              <a:rPr lang="ko-KR" altLang="en-US" sz="1800" b="1" dirty="0" err="1">
                <a:solidFill>
                  <a:srgbClr val="000000"/>
                </a:solidFill>
                <a:ea typeface="함초롬바탕"/>
              </a:rPr>
              <a:t>메소드</a:t>
            </a: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 실행순서</a:t>
            </a:r>
            <a:endParaRPr lang="ko-KR" altLang="en-US" sz="1800" b="1" dirty="0">
              <a:solidFill>
                <a:srgbClr val="000000"/>
              </a:solidFill>
            </a:endParaRPr>
          </a:p>
          <a:p>
            <a:pPr marL="534988" indent="-534988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자식클래스의 객체가 생성될 때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,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생성자는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 부모클래스부터 자식클래스의 순으로 차례대로 실행된다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534988" indent="-534988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600" dirty="0">
                <a:solidFill>
                  <a:srgbClr val="FF0000"/>
                </a:solidFill>
                <a:ea typeface="함초롬바탕"/>
              </a:rPr>
              <a:t>기본적으로 부모클래스의 </a:t>
            </a:r>
            <a:r>
              <a:rPr lang="ko-KR" altLang="en-US" sz="1600" dirty="0" err="1">
                <a:solidFill>
                  <a:srgbClr val="FF0000"/>
                </a:solidFill>
                <a:ea typeface="함초롬바탕"/>
              </a:rPr>
              <a:t>기본생성자를</a:t>
            </a:r>
            <a:r>
              <a:rPr lang="ko-KR" altLang="en-US" sz="1600" dirty="0">
                <a:solidFill>
                  <a:srgbClr val="FF0000"/>
                </a:solidFill>
                <a:ea typeface="함초롬바탕"/>
              </a:rPr>
              <a:t> 찾아 실행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한다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534988" indent="-534988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만일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기본생성자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메소드가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 없다면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, </a:t>
            </a:r>
            <a:r>
              <a:rPr lang="ko-KR" altLang="en-US" sz="1600" u="sng" dirty="0">
                <a:solidFill>
                  <a:srgbClr val="000000"/>
                </a:solidFill>
                <a:ea typeface="함초롬바탕"/>
              </a:rPr>
              <a:t>반드시 자식클래스의 </a:t>
            </a:r>
            <a:r>
              <a:rPr lang="ko-KR" altLang="en-US" sz="1600" u="sng" dirty="0" err="1">
                <a:solidFill>
                  <a:srgbClr val="000000"/>
                </a:solidFill>
                <a:ea typeface="함초롬바탕"/>
              </a:rPr>
              <a:t>생성자</a:t>
            </a:r>
            <a:r>
              <a:rPr lang="ko-KR" altLang="en-US" sz="1600" u="sng" dirty="0">
                <a:solidFill>
                  <a:srgbClr val="000000"/>
                </a:solidFill>
                <a:ea typeface="함초롬바탕"/>
              </a:rPr>
              <a:t> </a:t>
            </a:r>
            <a:r>
              <a:rPr lang="ko-KR" altLang="en-US" sz="1600" u="sng" dirty="0" err="1">
                <a:solidFill>
                  <a:srgbClr val="000000"/>
                </a:solidFill>
                <a:ea typeface="함초롬바탕"/>
              </a:rPr>
              <a:t>메소드</a:t>
            </a:r>
            <a:r>
              <a:rPr lang="ko-KR" altLang="en-US" sz="1600" u="sng" dirty="0">
                <a:solidFill>
                  <a:srgbClr val="000000"/>
                </a:solidFill>
                <a:ea typeface="함초롬바탕"/>
              </a:rPr>
              <a:t> 첫 줄에 </a:t>
            </a:r>
            <a:r>
              <a:rPr lang="en-US" altLang="ko-KR" sz="1600" u="sng" dirty="0">
                <a:solidFill>
                  <a:srgbClr val="000000"/>
                </a:solidFill>
                <a:latin typeface="함초롬바탕"/>
              </a:rPr>
              <a:t>super() </a:t>
            </a:r>
            <a:r>
              <a:rPr lang="ko-KR" altLang="en-US" sz="1600" u="sng" dirty="0">
                <a:solidFill>
                  <a:srgbClr val="000000"/>
                </a:solidFill>
                <a:ea typeface="함초롬바탕"/>
              </a:rPr>
              <a:t>키워드를 사용하여 원하는 </a:t>
            </a:r>
            <a:r>
              <a:rPr lang="ko-KR" altLang="en-US" sz="1600" u="sng" dirty="0" err="1">
                <a:solidFill>
                  <a:srgbClr val="000000"/>
                </a:solidFill>
                <a:ea typeface="함초롬바탕"/>
              </a:rPr>
              <a:t>생성자를</a:t>
            </a:r>
            <a:r>
              <a:rPr lang="ko-KR" altLang="en-US" sz="1600" u="sng" dirty="0">
                <a:solidFill>
                  <a:srgbClr val="000000"/>
                </a:solidFill>
                <a:ea typeface="함초롬바탕"/>
              </a:rPr>
              <a:t> 호출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하여야 한다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534988" indent="-534988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기본생성자가 있더라도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원하는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생성자를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 호출하기 위해 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super()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키워드 사용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534988" indent="-534988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56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7</a:t>
            </a:fld>
            <a:endParaRPr kumimoji="0"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08.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en-US" altLang="ko-KR" dirty="0"/>
              <a:t>(</a:t>
            </a:r>
            <a:r>
              <a:rPr lang="ko-KR" altLang="en-US" dirty="0" err="1"/>
              <a:t>동적바인딩</a:t>
            </a:r>
            <a:r>
              <a:rPr lang="en-US" altLang="ko-KR" dirty="0"/>
              <a:t>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000000"/>
                </a:solidFill>
                <a:ea typeface="함초롬바탕"/>
              </a:rPr>
              <a:t>◦ 부모클래스의 </a:t>
            </a:r>
            <a:r>
              <a:rPr lang="ko-KR" altLang="en-US" sz="1600" b="1" dirty="0" err="1">
                <a:solidFill>
                  <a:srgbClr val="000000"/>
                </a:solidFill>
                <a:ea typeface="함초롬바탕"/>
              </a:rPr>
              <a:t>메소드를</a:t>
            </a:r>
            <a:r>
              <a:rPr lang="ko-KR" altLang="en-US" sz="1600" b="1" dirty="0">
                <a:solidFill>
                  <a:srgbClr val="000000"/>
                </a:solidFill>
                <a:ea typeface="함초롬바탕"/>
              </a:rPr>
              <a:t> 무시하고</a:t>
            </a:r>
            <a:r>
              <a:rPr lang="en-US" altLang="ko-KR" sz="1600" b="1" dirty="0">
                <a:solidFill>
                  <a:srgbClr val="000000"/>
                </a:solidFill>
                <a:latin typeface="함초롬바탕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ea typeface="함초롬바탕"/>
              </a:rPr>
              <a:t>재정의 하는 행위</a:t>
            </a:r>
            <a:endParaRPr lang="ko-KR" altLang="en-US" sz="1600" b="1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000000"/>
                </a:solidFill>
                <a:ea typeface="함초롬바탕"/>
              </a:rPr>
              <a:t>◦ 반드시 부모클래스의 </a:t>
            </a:r>
            <a:r>
              <a:rPr lang="ko-KR" altLang="en-US" sz="1600" b="1" dirty="0" err="1">
                <a:solidFill>
                  <a:srgbClr val="000000"/>
                </a:solidFill>
                <a:ea typeface="함초롬바탕"/>
              </a:rPr>
              <a:t>메소드와</a:t>
            </a:r>
            <a:r>
              <a:rPr lang="ko-KR" altLang="en-US" sz="1600" b="1" dirty="0">
                <a:solidFill>
                  <a:srgbClr val="000000"/>
                </a:solidFill>
                <a:ea typeface="함초롬바탕"/>
              </a:rPr>
              <a:t> 같은 반환형</a:t>
            </a:r>
            <a:r>
              <a:rPr lang="en-US" altLang="ko-KR" sz="1600" b="1" dirty="0">
                <a:solidFill>
                  <a:srgbClr val="000000"/>
                </a:solidFill>
                <a:latin typeface="함초롬바탕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ea typeface="함초롬바탕"/>
              </a:rPr>
              <a:t>이름</a:t>
            </a:r>
            <a:r>
              <a:rPr lang="en-US" altLang="ko-KR" sz="1600" b="1" dirty="0">
                <a:solidFill>
                  <a:srgbClr val="000000"/>
                </a:solidFill>
                <a:latin typeface="함초롬바탕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ea typeface="함초롬바탕"/>
              </a:rPr>
              <a:t>인수를 가져야 한다</a:t>
            </a:r>
            <a:r>
              <a:rPr lang="en-US" altLang="ko-KR" sz="1600" b="1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600" b="1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000000"/>
                </a:solidFill>
                <a:ea typeface="함초롬바탕"/>
              </a:rPr>
              <a:t>◦ </a:t>
            </a:r>
            <a:r>
              <a:rPr lang="ko-KR" altLang="en-US" sz="1600" b="1" dirty="0" err="1">
                <a:solidFill>
                  <a:srgbClr val="000000"/>
                </a:solidFill>
                <a:ea typeface="함초롬바탕"/>
              </a:rPr>
              <a:t>접근지정자는</a:t>
            </a:r>
            <a:r>
              <a:rPr lang="ko-KR" altLang="en-US" sz="1600" b="1" dirty="0">
                <a:solidFill>
                  <a:srgbClr val="000000"/>
                </a:solidFill>
                <a:ea typeface="함초롬바탕"/>
              </a:rPr>
              <a:t> 부모클래스의 </a:t>
            </a:r>
            <a:r>
              <a:rPr lang="ko-KR" altLang="en-US" sz="1600" b="1" dirty="0" err="1">
                <a:solidFill>
                  <a:srgbClr val="000000"/>
                </a:solidFill>
                <a:ea typeface="함초롬바탕"/>
              </a:rPr>
              <a:t>접근지정자</a:t>
            </a:r>
            <a:r>
              <a:rPr lang="ko-KR" altLang="en-US" sz="1600" b="1" dirty="0">
                <a:solidFill>
                  <a:srgbClr val="000000"/>
                </a:solidFill>
                <a:ea typeface="함초롬바탕"/>
              </a:rPr>
              <a:t> 보다 접근범위가 좁아질 수 없다</a:t>
            </a:r>
            <a:r>
              <a:rPr lang="en-US" altLang="ko-KR" sz="1600" b="1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600" b="1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접근지정자의 범위 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: private &lt; default &lt; protected &lt; public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000000"/>
                </a:solidFill>
                <a:ea typeface="함초롬바탕"/>
              </a:rPr>
              <a:t>◦ </a:t>
            </a:r>
            <a:r>
              <a:rPr lang="en-US" altLang="ko-KR" sz="1600" b="1" dirty="0">
                <a:solidFill>
                  <a:srgbClr val="000000"/>
                </a:solidFill>
                <a:latin typeface="함초롬바탕"/>
              </a:rPr>
              <a:t>static, final </a:t>
            </a:r>
            <a:r>
              <a:rPr lang="ko-KR" altLang="en-US" sz="1600" b="1" dirty="0" err="1">
                <a:solidFill>
                  <a:srgbClr val="000000"/>
                </a:solidFill>
                <a:ea typeface="함초롬바탕"/>
              </a:rPr>
              <a:t>메소드는</a:t>
            </a:r>
            <a:r>
              <a:rPr lang="ko-KR" altLang="en-US" sz="1600" b="1" dirty="0">
                <a:solidFill>
                  <a:srgbClr val="000000"/>
                </a:solidFill>
                <a:ea typeface="함초롬바탕"/>
              </a:rPr>
              <a:t> </a:t>
            </a:r>
            <a:r>
              <a:rPr lang="ko-KR" altLang="en-US" sz="1600" b="1" dirty="0" err="1">
                <a:solidFill>
                  <a:srgbClr val="000000"/>
                </a:solidFill>
                <a:ea typeface="함초롬바탕"/>
              </a:rPr>
              <a:t>오버라이딩</a:t>
            </a:r>
            <a:r>
              <a:rPr lang="ko-KR" altLang="en-US" sz="1600" b="1" dirty="0">
                <a:solidFill>
                  <a:srgbClr val="000000"/>
                </a:solidFill>
                <a:ea typeface="함초롬바탕"/>
              </a:rPr>
              <a:t> 될 수 없다</a:t>
            </a:r>
            <a:r>
              <a:rPr lang="en-US" altLang="ko-KR" sz="1600" b="1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600" b="1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000000"/>
                </a:solidFill>
                <a:ea typeface="함초롬바탕"/>
              </a:rPr>
              <a:t>◦ 무조건 자식클래스의 </a:t>
            </a:r>
            <a:r>
              <a:rPr lang="ko-KR" altLang="en-US" sz="1600" b="1" dirty="0" err="1">
                <a:solidFill>
                  <a:srgbClr val="000000"/>
                </a:solidFill>
                <a:ea typeface="함초롬바탕"/>
              </a:rPr>
              <a:t>메소드가</a:t>
            </a:r>
            <a:r>
              <a:rPr lang="ko-KR" altLang="en-US" sz="1600" b="1" dirty="0">
                <a:solidFill>
                  <a:srgbClr val="000000"/>
                </a:solidFill>
                <a:ea typeface="함초롬바탕"/>
              </a:rPr>
              <a:t> 호출되어 사용된다</a:t>
            </a:r>
            <a:r>
              <a:rPr lang="en-US" altLang="ko-KR" sz="1600" b="1" dirty="0">
                <a:solidFill>
                  <a:srgbClr val="000000"/>
                </a:solidFill>
                <a:latin typeface="함초롬바탕"/>
              </a:rPr>
              <a:t>(</a:t>
            </a:r>
            <a:r>
              <a:rPr lang="ko-KR" altLang="en-US" sz="1600" b="1" dirty="0" err="1">
                <a:solidFill>
                  <a:srgbClr val="000000"/>
                </a:solidFill>
                <a:ea typeface="함초롬바탕"/>
              </a:rPr>
              <a:t>동적바인딩</a:t>
            </a:r>
            <a:r>
              <a:rPr lang="en-US" altLang="ko-KR" sz="1600" b="1" dirty="0">
                <a:solidFill>
                  <a:srgbClr val="000000"/>
                </a:solidFill>
                <a:latin typeface="함초롬바탕"/>
              </a:rPr>
              <a:t>).</a:t>
            </a:r>
            <a:endParaRPr lang="ko-KR" altLang="en-US" sz="1600" b="1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부모클래스의 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메소드를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 호출하려면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, super.</a:t>
            </a:r>
            <a:r>
              <a:rPr lang="ko-KR" altLang="en-US" sz="1600" dirty="0" err="1">
                <a:solidFill>
                  <a:srgbClr val="000000"/>
                </a:solidFill>
                <a:ea typeface="함초롬바탕"/>
              </a:rPr>
              <a:t>메소드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(); </a:t>
            </a:r>
            <a:r>
              <a:rPr lang="ko-KR" altLang="en-US" sz="1600" dirty="0">
                <a:solidFill>
                  <a:srgbClr val="000000"/>
                </a:solidFill>
                <a:ea typeface="함초롬바탕"/>
              </a:rPr>
              <a:t>와 같이 사용해야만 한다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.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3313" name="_x31038488" descr="EMB0000200c01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5"/>
            <a:ext cx="4968552" cy="224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12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8</a:t>
            </a:fld>
            <a:endParaRPr kumimoji="0"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09. super</a:t>
            </a:r>
            <a:r>
              <a:rPr lang="ko-KR" altLang="en-US" dirty="0"/>
              <a:t>와 </a:t>
            </a:r>
            <a:r>
              <a:rPr lang="en-US" altLang="ko-KR" dirty="0"/>
              <a:t>super()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000000"/>
                </a:solidFill>
                <a:latin typeface="함초롬바탕"/>
                <a:ea typeface="함초롬바탕"/>
              </a:rPr>
              <a:t>◦ </a:t>
            </a:r>
            <a:r>
              <a:rPr lang="en-US" altLang="ko-KR" sz="1800" b="1" dirty="0">
                <a:solidFill>
                  <a:srgbClr val="000000"/>
                </a:solidFill>
                <a:latin typeface="함초롬바탕"/>
              </a:rPr>
              <a:t>super </a:t>
            </a:r>
            <a:r>
              <a:rPr lang="ko-KR" altLang="en-US" sz="1800" b="1" dirty="0" err="1">
                <a:solidFill>
                  <a:srgbClr val="000000"/>
                </a:solidFill>
                <a:latin typeface="함초롬바탕"/>
                <a:ea typeface="함초롬바탕"/>
              </a:rPr>
              <a:t>레퍼런스</a:t>
            </a:r>
            <a:r>
              <a:rPr lang="ko-KR" altLang="en-US" sz="1800" b="1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latin typeface="함초롬바탕"/>
                <a:ea typeface="함초롬바탕"/>
              </a:rPr>
              <a:t>부모 클래스를 의미</a:t>
            </a:r>
            <a:endParaRPr lang="ko-KR" altLang="en-US" sz="1800" dirty="0">
              <a:solidFill>
                <a:srgbClr val="000000"/>
              </a:solidFill>
              <a:latin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부모클래스의 필드 또는 </a:t>
            </a:r>
            <a:r>
              <a:rPr lang="ko-KR" altLang="en-US" sz="1800" dirty="0" err="1">
                <a:solidFill>
                  <a:srgbClr val="000000"/>
                </a:solidFill>
                <a:ea typeface="함초롬바탕"/>
              </a:rPr>
              <a:t>메소드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 참조</a:t>
            </a:r>
            <a:endParaRPr lang="en-US" altLang="ko-KR" sz="1800" dirty="0">
              <a:solidFill>
                <a:srgbClr val="000000"/>
              </a:solidFill>
              <a:ea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◦ </a:t>
            </a:r>
            <a:r>
              <a:rPr lang="en-US" altLang="ko-KR" sz="1800" b="1" dirty="0">
                <a:solidFill>
                  <a:srgbClr val="000000"/>
                </a:solidFill>
                <a:latin typeface="함초롬바탕"/>
              </a:rPr>
              <a:t>super() 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함초롬바탕"/>
              </a:rPr>
              <a:t>     -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부모 클래스의 </a:t>
            </a:r>
            <a:r>
              <a:rPr lang="ko-KR" altLang="en-US" sz="1800" dirty="0" err="1">
                <a:solidFill>
                  <a:srgbClr val="000000"/>
                </a:solidFill>
                <a:ea typeface="함초롬바탕"/>
              </a:rPr>
              <a:t>생성자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 </a:t>
            </a:r>
            <a:r>
              <a:rPr lang="ko-KR" altLang="en-US" sz="1800" dirty="0" err="1">
                <a:solidFill>
                  <a:srgbClr val="000000"/>
                </a:solidFill>
                <a:ea typeface="함초롬바탕"/>
              </a:rPr>
              <a:t>메소드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 호출</a:t>
            </a:r>
            <a:endParaRPr lang="ko-KR" altLang="en-US" sz="1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15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BC-144C-4489-8556-C105AEC1A3A2}" type="slidenum">
              <a:rPr kumimoji="0" lang="en-US" altLang="ko-KR" smtClean="0"/>
              <a:pPr eaLnBrk="1" hangingPunct="1"/>
              <a:t>9</a:t>
            </a:fld>
            <a:endParaRPr kumimoji="0"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10. final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000000"/>
                </a:solidFill>
                <a:latin typeface="함초롬바탕"/>
                <a:ea typeface="함초롬바탕"/>
              </a:rPr>
              <a:t>◦ </a:t>
            </a:r>
            <a:r>
              <a:rPr lang="en-US" altLang="ko-KR" sz="1800" b="1" dirty="0">
                <a:solidFill>
                  <a:srgbClr val="000000"/>
                </a:solidFill>
                <a:latin typeface="함초롬바탕"/>
              </a:rPr>
              <a:t>final </a:t>
            </a:r>
            <a:r>
              <a:rPr lang="ko-KR" altLang="en-US" sz="1800" b="1" dirty="0">
                <a:solidFill>
                  <a:srgbClr val="000000"/>
                </a:solidFill>
                <a:latin typeface="함초롬바탕"/>
                <a:ea typeface="함초롬바탕"/>
              </a:rPr>
              <a:t>필드 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latin typeface="함초롬바탕"/>
                <a:ea typeface="함초롬바탕"/>
              </a:rPr>
              <a:t>기호상수 정의</a:t>
            </a:r>
            <a:endParaRPr lang="ko-KR" altLang="en-US" sz="1800" dirty="0">
              <a:solidFill>
                <a:srgbClr val="000000"/>
              </a:solidFill>
              <a:latin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     - public static </a:t>
            </a:r>
            <a:r>
              <a:rPr lang="en-US" altLang="ko-KR" sz="1800" b="1" dirty="0">
                <a:solidFill>
                  <a:srgbClr val="000000"/>
                </a:solidFill>
                <a:latin typeface="함초롬바탕"/>
              </a:rPr>
              <a:t>final</a:t>
            </a:r>
            <a:r>
              <a:rPr lang="ko-KR" altLang="en-US" sz="1800" dirty="0">
                <a:solidFill>
                  <a:srgbClr val="000000"/>
                </a:solidFill>
                <a:latin typeface="함초롬바탕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double PI = 3.141592;</a:t>
            </a:r>
            <a:endParaRPr lang="ko-KR" altLang="en-US" sz="1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     - 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반드시 초기값을 지정하여야 한다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.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◦ </a:t>
            </a:r>
            <a:r>
              <a:rPr lang="en-US" altLang="ko-KR" sz="1800" b="1" dirty="0">
                <a:solidFill>
                  <a:srgbClr val="000000"/>
                </a:solidFill>
                <a:latin typeface="함초롬바탕"/>
              </a:rPr>
              <a:t>final </a:t>
            </a: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클래스 </a:t>
            </a:r>
            <a:endParaRPr lang="en-US" altLang="ko-KR" sz="1800" b="1" dirty="0">
              <a:solidFill>
                <a:srgbClr val="000000"/>
              </a:solidFill>
              <a:ea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함초롬바탕"/>
                <a:ea typeface="함초롬바탕"/>
              </a:rPr>
              <a:t>     -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상속해줄 수 없는 클래스</a:t>
            </a:r>
            <a:endParaRPr lang="en-US" altLang="ko-KR" sz="1800" dirty="0">
              <a:solidFill>
                <a:srgbClr val="000000"/>
              </a:solidFill>
              <a:ea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◦ </a:t>
            </a:r>
            <a:r>
              <a:rPr lang="en-US" altLang="ko-KR" sz="1800" b="1" dirty="0">
                <a:solidFill>
                  <a:srgbClr val="000000"/>
                </a:solidFill>
                <a:latin typeface="함초롬바탕"/>
              </a:rPr>
              <a:t>final </a:t>
            </a:r>
            <a:r>
              <a:rPr lang="ko-KR" altLang="en-US" sz="1800" b="1" dirty="0" err="1">
                <a:solidFill>
                  <a:srgbClr val="000000"/>
                </a:solidFill>
                <a:ea typeface="함초롬바탕"/>
              </a:rPr>
              <a:t>메소드</a:t>
            </a:r>
            <a:r>
              <a:rPr lang="ko-KR" altLang="en-US" sz="1800" b="1" dirty="0">
                <a:solidFill>
                  <a:srgbClr val="000000"/>
                </a:solidFill>
                <a:ea typeface="함초롬바탕"/>
              </a:rPr>
              <a:t> </a:t>
            </a:r>
            <a:endParaRPr lang="en-US" altLang="ko-KR" sz="1800" b="1" dirty="0">
              <a:solidFill>
                <a:srgbClr val="000000"/>
              </a:solidFill>
              <a:ea typeface="함초롬바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함초롬바탕"/>
                <a:ea typeface="함초롬바탕"/>
              </a:rPr>
              <a:t>      -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</a:rPr>
              <a:t> </a:t>
            </a:r>
            <a:r>
              <a:rPr lang="ko-KR" altLang="en-US" sz="1800" dirty="0" err="1">
                <a:solidFill>
                  <a:srgbClr val="000000"/>
                </a:solidFill>
                <a:ea typeface="함초롬바탕"/>
              </a:rPr>
              <a:t>메소드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 </a:t>
            </a:r>
            <a:r>
              <a:rPr lang="ko-KR" altLang="en-US" sz="1800" dirty="0" err="1">
                <a:solidFill>
                  <a:srgbClr val="000000"/>
                </a:solidFill>
                <a:ea typeface="함초롬바탕"/>
              </a:rPr>
              <a:t>오버라이딩이</a:t>
            </a:r>
            <a:r>
              <a:rPr lang="ko-KR" altLang="en-US" sz="1800" dirty="0">
                <a:solidFill>
                  <a:srgbClr val="000000"/>
                </a:solidFill>
                <a:ea typeface="함초롬바탕"/>
              </a:rPr>
              <a:t> 불가능한 </a:t>
            </a:r>
            <a:r>
              <a:rPr lang="ko-KR" altLang="en-US" sz="1800" dirty="0" err="1">
                <a:solidFill>
                  <a:srgbClr val="000000"/>
                </a:solidFill>
                <a:ea typeface="함초롬바탕"/>
              </a:rPr>
              <a:t>메소드</a:t>
            </a:r>
            <a:endParaRPr lang="ko-KR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00624"/>
      </p:ext>
    </p:extLst>
  </p:cSld>
  <p:clrMapOvr>
    <a:masterClrMapping/>
  </p:clrMapOvr>
</p:sld>
</file>

<file path=ppt/theme/theme1.xml><?xml version="1.0" encoding="utf-8"?>
<a:theme xmlns:a="http://schemas.openxmlformats.org/drawingml/2006/main" name="황토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황토</Template>
  <TotalTime>45855</TotalTime>
  <Words>1285</Words>
  <Application>Microsoft Office PowerPoint</Application>
  <PresentationFormat>화면 슬라이드 쇼(4:3)</PresentationFormat>
  <Paragraphs>344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HY견고딕</vt:lpstr>
      <vt:lpstr>굴림</vt:lpstr>
      <vt:lpstr>함초롬바탕</vt:lpstr>
      <vt:lpstr>Courier New</vt:lpstr>
      <vt:lpstr>Times New Roman</vt:lpstr>
      <vt:lpstr>Verdana</vt:lpstr>
      <vt:lpstr>Wingdings</vt:lpstr>
      <vt:lpstr>황토</vt:lpstr>
      <vt:lpstr>Java Handbook (Object-Oriented Programming)</vt:lpstr>
      <vt:lpstr>07. 상속</vt:lpstr>
      <vt:lpstr>PowerPoint 프레젠테이션</vt:lpstr>
      <vt:lpstr>PowerPoint 프레젠테이션</vt:lpstr>
      <vt:lpstr>PowerPoint 프레젠테이션</vt:lpstr>
      <vt:lpstr>PowerPoint 프레젠테이션</vt:lpstr>
      <vt:lpstr>08. 메소드 오버라이딩(동적바인딩)</vt:lpstr>
      <vt:lpstr>09. super와 super()</vt:lpstr>
      <vt:lpstr>10. final</vt:lpstr>
      <vt:lpstr>11. 업캐스팅과 다운캐스팅</vt:lpstr>
      <vt:lpstr>PowerPoint 프레젠테이션</vt:lpstr>
      <vt:lpstr>12. instanceof 연산자</vt:lpstr>
      <vt:lpstr>13. 추상메소드 및 클래스</vt:lpstr>
      <vt:lpstr>14. interface</vt:lpstr>
      <vt:lpstr>PowerPoint 프레젠테이션</vt:lpstr>
      <vt:lpstr>PowerPoint 프레젠테이션</vt:lpstr>
      <vt:lpstr>15. inner class, 익명 inner class</vt:lpstr>
      <vt:lpstr>PowerPoint 프레젠테이션</vt:lpstr>
      <vt:lpstr>16. package</vt:lpstr>
      <vt:lpstr>객체지향 프로그래밍의 간략한 절차</vt:lpstr>
    </vt:vector>
  </TitlesOfParts>
  <Company>(주)신성이엔지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하철현</dc:creator>
  <cp:lastModifiedBy>김봉근</cp:lastModifiedBy>
  <cp:revision>3431</cp:revision>
  <dcterms:created xsi:type="dcterms:W3CDTF">2001-09-13T06:26:38Z</dcterms:created>
  <dcterms:modified xsi:type="dcterms:W3CDTF">2018-07-31T04:31:32Z</dcterms:modified>
</cp:coreProperties>
</file>