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3" r:id="rId2"/>
    <p:sldId id="257" r:id="rId3"/>
    <p:sldId id="270" r:id="rId4"/>
    <p:sldId id="258" r:id="rId5"/>
    <p:sldId id="259" r:id="rId6"/>
    <p:sldId id="261" r:id="rId7"/>
    <p:sldId id="375" r:id="rId8"/>
    <p:sldId id="373" r:id="rId9"/>
    <p:sldId id="262" r:id="rId10"/>
    <p:sldId id="263" r:id="rId11"/>
    <p:sldId id="264" r:id="rId12"/>
    <p:sldId id="265" r:id="rId13"/>
    <p:sldId id="266" r:id="rId14"/>
    <p:sldId id="267" r:id="rId15"/>
    <p:sldId id="54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E7B51-91B2-43D9-9E68-E64F9A685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JavaFX </a:t>
            </a:r>
            <a:r>
              <a:rPr lang="ko-KR" altLang="en-US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8899E-2E26-4FD8-A62E-B8DF95283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2E437D-4E6F-4242-A727-A96DFDF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en-US" altLang="ko-KR" dirty="0" err="1"/>
              <a:t>LifeCycle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24283" y="1484784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Appliction.launch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624283" y="2356234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기본생성자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624283" y="3212976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24283" y="4077072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start()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567098" y="2348880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567098" y="3212976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Platform.exit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Stage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80112" y="4077072"/>
            <a:ext cx="2160240" cy="504056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stop()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 bwMode="auto">
          <a:xfrm>
            <a:off x="2704403" y="1988840"/>
            <a:ext cx="0" cy="367394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 bwMode="auto">
          <a:xfrm>
            <a:off x="2704403" y="2860290"/>
            <a:ext cx="0" cy="352686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 bwMode="auto">
          <a:xfrm>
            <a:off x="2704403" y="3717032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2"/>
            <a:endCxn id="9" idx="0"/>
          </p:cNvCxnSpPr>
          <p:nvPr/>
        </p:nvCxnSpPr>
        <p:spPr bwMode="auto">
          <a:xfrm rot="5400000" flipH="1" flipV="1">
            <a:off x="3559686" y="1493596"/>
            <a:ext cx="2232248" cy="3942815"/>
          </a:xfrm>
          <a:prstGeom prst="bentConnector5">
            <a:avLst>
              <a:gd name="adj1" fmla="val -10241"/>
              <a:gd name="adj2" fmla="val 50000"/>
              <a:gd name="adj3" fmla="val 110241"/>
            </a:avLst>
          </a:prstGeom>
          <a:ln>
            <a:headEnd type="none" w="med" len="med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0" idx="0"/>
          </p:cNvCxnSpPr>
          <p:nvPr/>
        </p:nvCxnSpPr>
        <p:spPr bwMode="auto">
          <a:xfrm>
            <a:off x="6647218" y="2852936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  <a:endCxn id="11" idx="0"/>
          </p:cNvCxnSpPr>
          <p:nvPr/>
        </p:nvCxnSpPr>
        <p:spPr bwMode="auto">
          <a:xfrm>
            <a:off x="6647218" y="3717032"/>
            <a:ext cx="13014" cy="360040"/>
          </a:xfrm>
          <a:prstGeom prst="straightConnector1">
            <a:avLst/>
          </a:prstGeom>
          <a:ln>
            <a:headEnd type="none" w="med" len="med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914400" y="5013176"/>
            <a:ext cx="7772400" cy="136857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종료되는 경우</a:t>
            </a:r>
            <a:endParaRPr lang="en-US" altLang="ko-KR" dirty="0"/>
          </a:p>
          <a:p>
            <a:pPr lvl="1"/>
            <a:r>
              <a:rPr lang="en-US" altLang="ko-KR" dirty="0"/>
              <a:t>Stage</a:t>
            </a:r>
            <a:r>
              <a:rPr lang="ko-KR" altLang="en-US" dirty="0"/>
              <a:t>의 </a:t>
            </a:r>
            <a:r>
              <a:rPr lang="ko-KR" altLang="en-US" dirty="0" err="1"/>
              <a:t>닫기버튼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r>
              <a:rPr lang="ko-KR" altLang="en-US" dirty="0"/>
              <a:t>마지막 </a:t>
            </a:r>
            <a:r>
              <a:rPr lang="en-US" altLang="ko-KR" dirty="0"/>
              <a:t>Stage</a:t>
            </a:r>
            <a:r>
              <a:rPr lang="ko-KR" altLang="en-US" dirty="0"/>
              <a:t>의 </a:t>
            </a:r>
            <a:r>
              <a:rPr lang="en-US" altLang="ko-KR" dirty="0"/>
              <a:t>close()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en-US" altLang="ko-KR" dirty="0" err="1"/>
              <a:t>Platform.exit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System.exit</a:t>
            </a:r>
            <a:r>
              <a:rPr lang="en-US" altLang="ko-KR" dirty="0"/>
              <a:t>(0)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150507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launch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launch(</a:t>
            </a:r>
            <a:r>
              <a:rPr lang="en-US" altLang="ko-KR" dirty="0" err="1"/>
              <a:t>args</a:t>
            </a:r>
            <a:r>
              <a:rPr lang="en-US" altLang="ko-KR" dirty="0"/>
              <a:t>); </a:t>
            </a:r>
            <a:r>
              <a:rPr lang="ko-KR" altLang="en-US" dirty="0"/>
              <a:t>는 두 개의 </a:t>
            </a:r>
            <a:r>
              <a:rPr lang="ko-KR" altLang="en-US" dirty="0" err="1"/>
              <a:t>스레드를</a:t>
            </a:r>
            <a:r>
              <a:rPr lang="ko-KR" altLang="en-US" dirty="0"/>
              <a:t> 생성하고 시작시킨다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JavaFX launcher</a:t>
            </a:r>
          </a:p>
          <a:p>
            <a:pPr lvl="2"/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lvl="2"/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은 응용프로그램의 초기값을 설정하기 위해 사용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UI</a:t>
            </a:r>
            <a:r>
              <a:rPr lang="ko-KR" altLang="en-US" dirty="0">
                <a:solidFill>
                  <a:srgbClr val="FF0000"/>
                </a:solidFill>
              </a:rPr>
              <a:t>생성 등의 다른 작업을 하면 오류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JavaFX </a:t>
            </a:r>
            <a:r>
              <a:rPr lang="en-US" altLang="ko-KR" dirty="0" err="1"/>
              <a:t>Appliction</a:t>
            </a:r>
            <a:r>
              <a:rPr lang="en-US" altLang="ko-KR" dirty="0"/>
              <a:t> Thread</a:t>
            </a:r>
          </a:p>
          <a:p>
            <a:pPr lvl="2"/>
            <a:r>
              <a:rPr lang="ko-KR" altLang="en-US" dirty="0" err="1"/>
              <a:t>기본생성자</a:t>
            </a:r>
            <a:r>
              <a:rPr lang="en-US" altLang="ko-KR" dirty="0"/>
              <a:t>, start(), stop() </a:t>
            </a:r>
            <a:r>
              <a:rPr lang="ko-KR" altLang="en-US" dirty="0" err="1"/>
              <a:t>메소드를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2"/>
            <a:r>
              <a:rPr lang="en-US" altLang="ko-KR" dirty="0"/>
              <a:t>Stage, UI </a:t>
            </a:r>
            <a:r>
              <a:rPr lang="ko-KR" altLang="en-US" dirty="0"/>
              <a:t>생성 및 수정</a:t>
            </a:r>
            <a:r>
              <a:rPr lang="en-US" altLang="ko-KR" dirty="0"/>
              <a:t>, </a:t>
            </a:r>
            <a:r>
              <a:rPr lang="ko-KR" altLang="en-US" dirty="0"/>
              <a:t>이벤트 처리 등의 작업을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0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무대</a:t>
            </a:r>
            <a:r>
              <a:rPr lang="en-US" altLang="ko-KR" dirty="0"/>
              <a:t>(Stage)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장면</a:t>
            </a:r>
            <a:r>
              <a:rPr lang="en-US" altLang="ko-KR" dirty="0"/>
              <a:t>(Scene)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</a:p>
          <a:p>
            <a:pPr lvl="1"/>
            <a:r>
              <a:rPr lang="en-US" altLang="ko-KR" dirty="0"/>
              <a:t>Stage</a:t>
            </a:r>
            <a:r>
              <a:rPr lang="ko-KR" altLang="en-US" dirty="0"/>
              <a:t>는 하나의 장면</a:t>
            </a:r>
            <a:r>
              <a:rPr lang="en-US" altLang="ko-KR" dirty="0"/>
              <a:t>(Scene)</a:t>
            </a:r>
            <a:r>
              <a:rPr lang="ko-KR" altLang="en-US" dirty="0"/>
              <a:t>만 가질 수 있음</a:t>
            </a:r>
            <a:endParaRPr lang="en-US" altLang="ko-KR" dirty="0"/>
          </a:p>
          <a:p>
            <a:pPr lvl="1"/>
            <a:r>
              <a:rPr lang="en-US" altLang="ko-KR" dirty="0"/>
              <a:t>start()</a:t>
            </a:r>
            <a:r>
              <a:rPr lang="ko-KR" altLang="en-US" dirty="0"/>
              <a:t>의 매개변수로 전달 됨</a:t>
            </a:r>
            <a:endParaRPr lang="en-US" altLang="ko-KR" dirty="0"/>
          </a:p>
          <a:p>
            <a:r>
              <a:rPr lang="en-US" altLang="ko-KR" dirty="0"/>
              <a:t>Scene</a:t>
            </a:r>
          </a:p>
          <a:p>
            <a:pPr lvl="1"/>
            <a:r>
              <a:rPr lang="ko-KR" altLang="en-US" dirty="0"/>
              <a:t>직접 생성해야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331640" y="3789040"/>
            <a:ext cx="6984776" cy="2592288"/>
            <a:chOff x="1115616" y="3789040"/>
            <a:chExt cx="6984776" cy="259228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1115616" y="3789040"/>
              <a:ext cx="6984776" cy="259228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Stage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1907704" y="4005064"/>
              <a:ext cx="5760640" cy="213278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Scene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2483768" y="4437112"/>
              <a:ext cx="4680520" cy="1512168"/>
            </a:xfrm>
            <a:prstGeom prst="roundRect">
              <a:avLst>
                <a:gd name="adj" fmla="val 10978"/>
              </a:avLst>
            </a:prstGeom>
            <a:solidFill>
              <a:schemeClr val="accent5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Parent(</a:t>
              </a:r>
              <a:r>
                <a: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루트 컨테이너</a:t>
              </a: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HBox</a:t>
              </a: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BorderPane</a:t>
              </a: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3275856" y="4869160"/>
              <a:ext cx="3240360" cy="927720"/>
            </a:xfrm>
            <a:prstGeom prst="roundRect">
              <a:avLst>
                <a:gd name="adj" fmla="val 10978"/>
              </a:avLst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Controls</a:t>
              </a:r>
            </a:p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Label, Button </a:t>
              </a:r>
              <a:r>
                <a:rPr kumimoji="1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4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Scene</a:t>
            </a:r>
            <a:r>
              <a:rPr lang="ko-KR" altLang="en-US" dirty="0"/>
              <a:t>의 생성과 무대설정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생성</a:t>
            </a:r>
            <a:endParaRPr lang="en-US" altLang="ko-KR" dirty="0"/>
          </a:p>
          <a:p>
            <a:pPr lvl="1"/>
            <a:r>
              <a:rPr lang="en-US" altLang="ko-KR" dirty="0" err="1"/>
              <a:t>Vbox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44A1A"/>
                </a:solidFill>
              </a:rPr>
              <a:t>root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Vbox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컨트롤을 컨테이너에 추가</a:t>
            </a:r>
            <a:endParaRPr lang="en-US" altLang="ko-KR" dirty="0"/>
          </a:p>
          <a:p>
            <a:pPr lvl="1"/>
            <a:r>
              <a:rPr lang="en-US" altLang="ko-KR" dirty="0"/>
              <a:t>Button </a:t>
            </a:r>
            <a:r>
              <a:rPr lang="en-US" altLang="ko-KR" dirty="0" err="1">
                <a:solidFill>
                  <a:srgbClr val="844A1A"/>
                </a:solidFill>
              </a:rPr>
              <a:t>btn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Button();</a:t>
            </a:r>
          </a:p>
          <a:p>
            <a:pPr lvl="1"/>
            <a:r>
              <a:rPr lang="en-US" altLang="ko-KR" dirty="0" err="1">
                <a:solidFill>
                  <a:srgbClr val="844A1A"/>
                </a:solidFill>
              </a:rPr>
              <a:t>root</a:t>
            </a:r>
            <a:r>
              <a:rPr lang="en-US" altLang="ko-KR" dirty="0" err="1"/>
              <a:t>.getChildren</a:t>
            </a:r>
            <a:r>
              <a:rPr lang="en-US" altLang="ko-KR" dirty="0"/>
              <a:t>().add(</a:t>
            </a:r>
            <a:r>
              <a:rPr lang="en-US" altLang="ko-KR" dirty="0" err="1">
                <a:solidFill>
                  <a:srgbClr val="844A1A"/>
                </a:solidFill>
              </a:rPr>
              <a:t>btn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장면</a:t>
            </a:r>
            <a:r>
              <a:rPr lang="en-US" altLang="ko-KR" dirty="0"/>
              <a:t>(Scene)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Scene </a:t>
            </a:r>
            <a:r>
              <a:rPr lang="en-US" altLang="ko-KR" dirty="0" err="1">
                <a:solidFill>
                  <a:srgbClr val="844A1A"/>
                </a:solidFill>
              </a:rPr>
              <a:t>scene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new</a:t>
            </a:r>
            <a:r>
              <a:rPr lang="en-US" altLang="ko-KR" dirty="0"/>
              <a:t> Scene(</a:t>
            </a:r>
            <a:r>
              <a:rPr lang="en-US" altLang="ko-KR" dirty="0">
                <a:solidFill>
                  <a:srgbClr val="844A1A"/>
                </a:solidFill>
              </a:rPr>
              <a:t>root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무대</a:t>
            </a:r>
            <a:r>
              <a:rPr lang="en-US" altLang="ko-KR" dirty="0"/>
              <a:t>(Stage)</a:t>
            </a:r>
            <a:r>
              <a:rPr lang="ko-KR" altLang="en-US" dirty="0"/>
              <a:t>에 장면 설정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844A1A"/>
                </a:solidFill>
              </a:rPr>
              <a:t>primaryStage</a:t>
            </a:r>
            <a:r>
              <a:rPr lang="en-US" altLang="ko-KR" dirty="0" err="1"/>
              <a:t>.setScene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844A1A"/>
                </a:solidFill>
              </a:rPr>
              <a:t>scene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6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907704" y="1939680"/>
            <a:ext cx="4248472" cy="103760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907704" y="3212976"/>
            <a:ext cx="4248472" cy="79208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07704" y="4221088"/>
            <a:ext cx="4248472" cy="43204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29122" y="5258696"/>
            <a:ext cx="4248472" cy="36004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start(Stage </a:t>
            </a:r>
            <a:r>
              <a:rPr lang="en-US" altLang="ko-KR" sz="1800" dirty="0" err="1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primaryStage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</a:t>
            </a:r>
            <a:r>
              <a:rPr lang="en-US" altLang="ko-KR" sz="1800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throws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Exception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VBox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VBox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.setPrefSize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(350, 150);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.setAlignment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Pos.</a:t>
            </a:r>
            <a:r>
              <a:rPr lang="en-US" altLang="ko-KR" sz="1800" i="1" dirty="0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en-US" altLang="ko-KR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Button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Button(</a:t>
            </a:r>
            <a:r>
              <a:rPr lang="en-US" altLang="ko-KR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Consolas"/>
              </a:rPr>
              <a:t>확인</a:t>
            </a:r>
            <a:r>
              <a:rPr lang="en-US" altLang="ko-KR" sz="18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root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.getChildren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().add(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btn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Scene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scene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Scene(</a:t>
            </a:r>
            <a:r>
              <a:rPr lang="en-US" altLang="ko-KR" sz="1800" dirty="0">
                <a:solidFill>
                  <a:srgbClr val="6A3E3E"/>
                </a:solidFill>
                <a:latin typeface="Consolas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.setTitle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Consolas"/>
              </a:rPr>
              <a:t>"First JavaFX Application"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.setScene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/>
              </a:rPr>
              <a:t>scene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800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8830" y="1921607"/>
            <a:ext cx="188224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 만들기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44208" y="3068960"/>
            <a:ext cx="1875835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 만들고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컨테이너에 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4208" y="4077072"/>
            <a:ext cx="2343911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컨테이너를 이용하여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(Scene)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4208" y="5229200"/>
            <a:ext cx="21162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무대에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</a:p>
        </p:txBody>
      </p:sp>
      <p:cxnSp>
        <p:nvCxnSpPr>
          <p:cNvPr id="17" name="직선 화살표 연결선 16"/>
          <p:cNvCxnSpPr>
            <a:stCxn id="11" idx="1"/>
          </p:cNvCxnSpPr>
          <p:nvPr/>
        </p:nvCxnSpPr>
        <p:spPr bwMode="auto">
          <a:xfrm flipH="1">
            <a:off x="6156176" y="2106273"/>
            <a:ext cx="27265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13" idx="1"/>
          </p:cNvCxnSpPr>
          <p:nvPr/>
        </p:nvCxnSpPr>
        <p:spPr bwMode="auto">
          <a:xfrm flipH="1">
            <a:off x="6156176" y="3392126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>
            <a:stCxn id="14" idx="1"/>
          </p:cNvCxnSpPr>
          <p:nvPr/>
        </p:nvCxnSpPr>
        <p:spPr bwMode="auto">
          <a:xfrm flipH="1" flipV="1">
            <a:off x="6156176" y="4400237"/>
            <a:ext cx="288032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>
            <a:stCxn id="15" idx="1"/>
          </p:cNvCxnSpPr>
          <p:nvPr/>
        </p:nvCxnSpPr>
        <p:spPr bwMode="auto">
          <a:xfrm flipH="1">
            <a:off x="6177594" y="5413866"/>
            <a:ext cx="26661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4A44E17-1CEA-4FFD-B671-4C45B534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80" y="153403"/>
            <a:ext cx="2120788" cy="10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81D7-F7E0-44BA-90DE-7078523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사용되는 </a:t>
            </a:r>
            <a:r>
              <a:rPr lang="en-US" altLang="ko-KR" dirty="0"/>
              <a:t>import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2FBBD-BD1C-4E9D-B436-97F939B4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68413"/>
            <a:ext cx="4017640" cy="5113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javafx.application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javafx.stage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javafx.scene.layout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javafx.scene.input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00FFFF"/>
                </a:highlight>
                <a:latin typeface="Consolas" panose="020B0609020204030204" pitchFamily="49" charset="0"/>
              </a:rPr>
              <a:t>javafx.scene.image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javafx.scene.media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javafx.scene.paint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javafx.scene.shape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javafx.scene.text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javafx.scene.control.Alert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javafx.scene.control.cell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javafx.scene.effect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javafx.scene.transform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javafx.scene.chart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highlight>
                  <a:srgbClr val="FFFF00"/>
                </a:highlight>
                <a:latin typeface="Consolas" panose="020B0609020204030204" pitchFamily="49" charset="0"/>
              </a:rPr>
              <a:t>javafx.event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javafx.collections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javafx.geometry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javafx.beans.binding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javafx.beans.property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javafx.beans.value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428F2-E4E7-4EE2-B0C4-6B64040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0A2F05-7244-4B04-9FFB-C745C491A2B0}"/>
              </a:ext>
            </a:extLst>
          </p:cNvPr>
          <p:cNvSpPr txBox="1">
            <a:spLocks/>
          </p:cNvSpPr>
          <p:nvPr/>
        </p:nvSpPr>
        <p:spPr bwMode="auto">
          <a:xfrm>
            <a:off x="5364088" y="1484784"/>
            <a:ext cx="3322712" cy="4608512"/>
          </a:xfrm>
          <a:prstGeom prst="rect">
            <a:avLst/>
          </a:prstGeom>
          <a:solidFill>
            <a:srgbClr val="03D73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Bookman Old Style" panose="02050604050505020204" pitchFamily="18" charset="0"/>
                <a:ea typeface="HY견명조" panose="02030600000101010101" pitchFamily="18" charset="-127"/>
                <a:cs typeface="Consolas" panose="020B0609020204030204" pitchFamily="49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kumimoji="1" sz="2000" b="0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Bookman Old Style" panose="02050604050505020204" pitchFamily="18" charset="0"/>
                <a:ea typeface="HY견명조" panose="02030600000101010101" pitchFamily="18" charset="-127"/>
                <a:cs typeface="Consolas" panose="020B0609020204030204" pitchFamily="49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[</a:t>
            </a:r>
            <a:r>
              <a:rPr lang="ko-KR" altLang="en-US" kern="0" dirty="0">
                <a:latin typeface="Consolas" panose="020B0609020204030204" pitchFamily="49" charset="0"/>
              </a:rPr>
              <a:t>유용한 단축키</a:t>
            </a:r>
            <a:r>
              <a:rPr lang="en-US" altLang="ko-KR" kern="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kern="0" dirty="0">
                <a:latin typeface="Consolas" panose="020B0609020204030204" pitchFamily="49" charset="0"/>
              </a:rPr>
              <a:t> - eclipse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16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1. </a:t>
            </a:r>
            <a:r>
              <a:rPr lang="ko-KR" altLang="en-US" sz="2000" kern="0" dirty="0">
                <a:latin typeface="Consolas" panose="020B0609020204030204" pitchFamily="49" charset="0"/>
              </a:rPr>
              <a:t>자동 </a:t>
            </a:r>
            <a:r>
              <a:rPr lang="en-US" altLang="ko-KR" sz="2000" kern="0" dirty="0">
                <a:latin typeface="Consolas" panose="020B0609020204030204" pitchFamily="49" charset="0"/>
              </a:rPr>
              <a:t>import</a:t>
            </a:r>
          </a:p>
          <a:p>
            <a:pPr marL="0" indent="0"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  Ctrl</a:t>
            </a:r>
            <a:r>
              <a:rPr lang="ko-KR" altLang="en-US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+ Shift + M</a:t>
            </a:r>
          </a:p>
          <a:p>
            <a:pPr marL="0" indent="0">
              <a:buNone/>
            </a:pP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2. </a:t>
            </a:r>
            <a:r>
              <a:rPr lang="ko-KR" altLang="en-US" sz="2000" kern="0" dirty="0">
                <a:latin typeface="Consolas" panose="020B0609020204030204" pitchFamily="49" charset="0"/>
              </a:rPr>
              <a:t>한꺼번에 이름 고치기</a:t>
            </a: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  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Alt + Shift + R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3. </a:t>
            </a:r>
            <a:r>
              <a:rPr lang="ko-KR" altLang="en-US" sz="2000" kern="0" dirty="0">
                <a:latin typeface="Consolas" panose="020B0609020204030204" pitchFamily="49" charset="0"/>
              </a:rPr>
              <a:t>인텔리센스</a:t>
            </a:r>
            <a:endParaRPr lang="en-US" altLang="ko-KR" sz="2000" kern="0" dirty="0"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kern="0" dirty="0">
                <a:latin typeface="Consolas" panose="020B0609020204030204" pitchFamily="49" charset="0"/>
              </a:rPr>
              <a:t>   </a:t>
            </a:r>
            <a:r>
              <a:rPr lang="en-US" altLang="ko-KR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Ctrl + Space</a:t>
            </a:r>
            <a:r>
              <a:rPr lang="ko-KR" altLang="en-US" sz="2000" kern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0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Bookman Old Style" panose="020506040505050202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JavaFX</a:t>
            </a:r>
            <a:endParaRPr lang="ko-KR" altLang="en-US" sz="4000" dirty="0">
              <a:latin typeface="Bookman Old Style" panose="020506040505050202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Bookman Old Style" panose="02050604050505020204" pitchFamily="18" charset="0"/>
              </a:rPr>
              <a:t>Graphic &amp; Media Package</a:t>
            </a:r>
          </a:p>
          <a:p>
            <a:pPr lvl="1"/>
            <a:r>
              <a:rPr lang="ko-KR" altLang="en-US" dirty="0">
                <a:latin typeface="Bookman Old Style" panose="02050604050505020204" pitchFamily="18" charset="0"/>
              </a:rPr>
              <a:t>크로스 플랫폼에서 실행하는 </a:t>
            </a:r>
            <a:r>
              <a:rPr lang="en-US" altLang="ko-KR" dirty="0">
                <a:latin typeface="Bookman Old Style" panose="02050604050505020204" pitchFamily="18" charset="0"/>
              </a:rPr>
              <a:t>Rich Client Application(RIA)</a:t>
            </a:r>
            <a:r>
              <a:rPr lang="ko-KR" altLang="en-US" dirty="0">
                <a:latin typeface="Bookman Old Style" panose="02050604050505020204" pitchFamily="18" charset="0"/>
              </a:rPr>
              <a:t>을 개발하기 위한 것</a:t>
            </a:r>
            <a:endParaRPr lang="en-US" altLang="ko-KR" dirty="0">
              <a:latin typeface="Bookman Old Style" panose="02050604050505020204" pitchFamily="18" charset="0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Bookman Old Style" panose="02050604050505020204" pitchFamily="18" charset="0"/>
              </a:rPr>
              <a:t>Flash &amp; </a:t>
            </a:r>
            <a:r>
              <a:rPr lang="en-US" altLang="ko-KR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silverlight</a:t>
            </a:r>
            <a:r>
              <a:rPr lang="ko-KR" alt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대항마</a:t>
            </a:r>
            <a:endParaRPr lang="en-US" altLang="ko-KR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ko-KR" altLang="en-US" dirty="0">
                <a:latin typeface="Bookman Old Style" panose="02050604050505020204" pitchFamily="18" charset="0"/>
              </a:rPr>
              <a:t>특징</a:t>
            </a:r>
            <a:endParaRPr lang="en-US" altLang="ko-KR" dirty="0">
              <a:latin typeface="Bookman Old Style" panose="02050604050505020204" pitchFamily="18" charset="0"/>
            </a:endParaRPr>
          </a:p>
          <a:p>
            <a:pPr lvl="1"/>
            <a:r>
              <a:rPr lang="en-US" altLang="ko-KR" dirty="0">
                <a:latin typeface="Bookman Old Style" panose="02050604050505020204" pitchFamily="18" charset="0"/>
              </a:rPr>
              <a:t>JDK</a:t>
            </a:r>
            <a:r>
              <a:rPr lang="ko-KR" altLang="en-US" dirty="0">
                <a:latin typeface="Bookman Old Style" panose="02050604050505020204" pitchFamily="18" charset="0"/>
              </a:rPr>
              <a:t>에 포함되어 있음</a:t>
            </a:r>
            <a:endParaRPr lang="en-US" altLang="ko-KR" dirty="0">
              <a:latin typeface="Bookman Old Style" panose="02050604050505020204" pitchFamily="18" charset="0"/>
            </a:endParaRPr>
          </a:p>
          <a:p>
            <a:pPr lvl="2"/>
            <a:r>
              <a:rPr lang="en-US" altLang="ko-KR" dirty="0">
                <a:latin typeface="Bookman Old Style" panose="02050604050505020204" pitchFamily="18" charset="0"/>
              </a:rPr>
              <a:t>Java 7</a:t>
            </a:r>
            <a:r>
              <a:rPr lang="ko-KR" altLang="en-US" dirty="0">
                <a:latin typeface="Bookman Old Style" panose="02050604050505020204" pitchFamily="18" charset="0"/>
              </a:rPr>
              <a:t>부터 </a:t>
            </a:r>
            <a:r>
              <a:rPr lang="en-US" altLang="ko-KR" dirty="0">
                <a:latin typeface="Bookman Old Style" panose="02050604050505020204" pitchFamily="18" charset="0"/>
              </a:rPr>
              <a:t>JDK</a:t>
            </a:r>
            <a:r>
              <a:rPr lang="ko-KR" altLang="en-US" dirty="0">
                <a:latin typeface="Bookman Old Style" panose="02050604050505020204" pitchFamily="18" charset="0"/>
              </a:rPr>
              <a:t>에 포함됨</a:t>
            </a:r>
            <a:endParaRPr lang="en-US" altLang="ko-KR" dirty="0">
              <a:latin typeface="Bookman Old Style" panose="02050604050505020204" pitchFamily="18" charset="0"/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Swing</a:t>
            </a:r>
            <a:r>
              <a:rPr lang="ko-KR" alt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을 대체</a:t>
            </a:r>
            <a:r>
              <a:rPr lang="ko-KR" altLang="en-US" dirty="0">
                <a:latin typeface="Bookman Old Style" panose="02050604050505020204" pitchFamily="18" charset="0"/>
              </a:rPr>
              <a:t>하는 새로운 라이브러리</a:t>
            </a:r>
            <a:endParaRPr lang="en-US" altLang="ko-KR" dirty="0">
              <a:latin typeface="Bookman Old Style" panose="02050604050505020204" pitchFamily="18" charset="0"/>
            </a:endParaRPr>
          </a:p>
          <a:p>
            <a:pPr lvl="1"/>
            <a:r>
              <a:rPr lang="ko-KR" altLang="en-US" dirty="0">
                <a:latin typeface="Bookman Old Style" panose="02050604050505020204" pitchFamily="18" charset="0"/>
              </a:rPr>
              <a:t>가볍고 풍부한 </a:t>
            </a:r>
            <a:r>
              <a:rPr lang="en-US" altLang="ko-KR" dirty="0">
                <a:latin typeface="Bookman Old Style" panose="02050604050505020204" pitchFamily="18" charset="0"/>
              </a:rPr>
              <a:t>UI</a:t>
            </a:r>
            <a:r>
              <a:rPr lang="ko-KR" altLang="en-US" dirty="0">
                <a:latin typeface="Bookman Old Style" panose="02050604050505020204" pitchFamily="18" charset="0"/>
              </a:rPr>
              <a:t>를 제공</a:t>
            </a:r>
            <a:endParaRPr lang="en-US" altLang="ko-KR" dirty="0">
              <a:latin typeface="Bookman Old Style" panose="02050604050505020204" pitchFamily="18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Bookman Old Style" panose="02050604050505020204" pitchFamily="18" charset="0"/>
              </a:rPr>
              <a:t>Desktop, Mobile, Embedded </a:t>
            </a:r>
            <a:r>
              <a:rPr lang="ko-KR" altLang="en-US" dirty="0">
                <a:solidFill>
                  <a:srgbClr val="0000FF"/>
                </a:solidFill>
                <a:latin typeface="Bookman Old Style" panose="02050604050505020204" pitchFamily="18" charset="0"/>
              </a:rPr>
              <a:t>응용프로그램 개발에 사용</a:t>
            </a:r>
            <a:r>
              <a:rPr lang="ko-KR" altLang="en-US" dirty="0">
                <a:latin typeface="Bookman Old Style" panose="02050604050505020204" pitchFamily="18" charset="0"/>
              </a:rPr>
              <a:t>될 수 있음</a:t>
            </a:r>
            <a:endParaRPr lang="en-US" altLang="ko-KR" dirty="0">
              <a:latin typeface="Bookman Old Style" panose="020506040505050202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0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</a:t>
            </a:r>
            <a:r>
              <a:rPr lang="ko-KR" altLang="en-US" dirty="0"/>
              <a:t>의 주요특징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Java APIs</a:t>
            </a:r>
          </a:p>
          <a:p>
            <a:pPr lvl="1"/>
            <a:r>
              <a:rPr lang="en-US" altLang="ko-KR" dirty="0"/>
              <a:t>Java, Groovy, </a:t>
            </a:r>
            <a:r>
              <a:rPr lang="en-US" altLang="ko-KR" dirty="0" err="1"/>
              <a:t>JRuby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JVM</a:t>
            </a:r>
            <a:r>
              <a:rPr lang="ko-KR" altLang="en-US" dirty="0"/>
              <a:t>기반 언어에 사용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FXML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00FF"/>
                </a:solidFill>
              </a:rPr>
              <a:t>Scene Builder</a:t>
            </a:r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디자인과 코딩을 분리</a:t>
            </a:r>
            <a:endParaRPr lang="en-US" altLang="ko-KR" dirty="0"/>
          </a:p>
          <a:p>
            <a:r>
              <a:rPr lang="en-US" altLang="ko-KR" dirty="0"/>
              <a:t>Built-in </a:t>
            </a:r>
            <a:r>
              <a:rPr lang="en-US" altLang="ko-KR" dirty="0">
                <a:solidFill>
                  <a:srgbClr val="0000FF"/>
                </a:solidFill>
              </a:rPr>
              <a:t>UI controls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0000FF"/>
                </a:solidFill>
              </a:rPr>
              <a:t>CSS</a:t>
            </a:r>
          </a:p>
          <a:p>
            <a:pPr lvl="1"/>
            <a:r>
              <a:rPr lang="ko-KR" altLang="en-US" dirty="0"/>
              <a:t>풍부하고 화려한 </a:t>
            </a:r>
            <a:r>
              <a:rPr lang="en-US" altLang="ko-KR" dirty="0"/>
              <a:t>UI </a:t>
            </a:r>
            <a:r>
              <a:rPr lang="ko-KR" altLang="en-US" dirty="0"/>
              <a:t>제공 및 </a:t>
            </a:r>
            <a:r>
              <a:rPr lang="en-US" altLang="ko-KR" dirty="0"/>
              <a:t>CSS Styling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Swing interoperability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Swing </a:t>
            </a:r>
            <a:r>
              <a:rPr lang="ko-KR" altLang="en-US" dirty="0"/>
              <a:t>프로그램 업데이트 가능</a:t>
            </a:r>
            <a:endParaRPr lang="en-US" altLang="ko-KR" dirty="0"/>
          </a:p>
          <a:p>
            <a:r>
              <a:rPr lang="en-US" altLang="ko-KR" dirty="0"/>
              <a:t>Canvas &amp; Printing API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3D Graphics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en-US" altLang="ko-KR" dirty="0"/>
              <a:t>etc.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응용프로그램 개발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JavaFX </a:t>
            </a:r>
            <a:r>
              <a:rPr lang="ko-KR" altLang="en-US" sz="2400" dirty="0"/>
              <a:t>응용프로그램 개발</a:t>
            </a:r>
            <a:endParaRPr lang="en-US" altLang="ko-KR" sz="2400" dirty="0"/>
          </a:p>
          <a:p>
            <a:pPr lvl="1"/>
            <a:r>
              <a:rPr lang="en-US" altLang="ko-KR" sz="2000" dirty="0"/>
              <a:t>UI, </a:t>
            </a:r>
            <a:r>
              <a:rPr lang="ko-KR" altLang="en-US" sz="2000" dirty="0"/>
              <a:t>이벤트처리</a:t>
            </a:r>
            <a:r>
              <a:rPr lang="en-US" altLang="ko-KR" sz="2000" dirty="0"/>
              <a:t>, </a:t>
            </a:r>
            <a:r>
              <a:rPr lang="ko-KR" altLang="en-US" sz="2000" dirty="0"/>
              <a:t>멀티미디어 재생 등</a:t>
            </a:r>
            <a:endParaRPr lang="en-US" altLang="ko-KR" sz="2000" dirty="0"/>
          </a:p>
          <a:p>
            <a:pPr lvl="2"/>
            <a:r>
              <a:rPr lang="en-US" altLang="ko-KR" sz="1800" dirty="0"/>
              <a:t>JavaFX API </a:t>
            </a:r>
            <a:r>
              <a:rPr lang="ko-KR" altLang="en-US" sz="1800" dirty="0"/>
              <a:t>이용</a:t>
            </a:r>
            <a:endParaRPr lang="en-US" altLang="ko-KR" sz="1800" dirty="0"/>
          </a:p>
          <a:p>
            <a:pPr lvl="1"/>
            <a:r>
              <a:rPr lang="ko-KR" altLang="en-US" sz="2000" dirty="0" err="1"/>
              <a:t>멀티스레딩</a:t>
            </a:r>
            <a:r>
              <a:rPr lang="en-US" altLang="ko-KR" sz="2000" dirty="0"/>
              <a:t>, </a:t>
            </a:r>
            <a:r>
              <a:rPr lang="ko-KR" altLang="en-US" sz="2000" dirty="0"/>
              <a:t>통신</a:t>
            </a:r>
            <a:r>
              <a:rPr lang="en-US" altLang="ko-KR" sz="2000" dirty="0"/>
              <a:t> </a:t>
            </a:r>
            <a:r>
              <a:rPr lang="ko-KR" altLang="en-US" sz="2000" dirty="0"/>
              <a:t>등 기타 기능</a:t>
            </a:r>
            <a:endParaRPr lang="en-US" altLang="ko-KR" sz="2000" dirty="0"/>
          </a:p>
          <a:p>
            <a:pPr lvl="2"/>
            <a:r>
              <a:rPr lang="en-US" altLang="ko-KR" sz="1800" dirty="0"/>
              <a:t>Java </a:t>
            </a:r>
            <a:r>
              <a:rPr lang="ko-KR" altLang="en-US" sz="1800" dirty="0"/>
              <a:t>표준 </a:t>
            </a:r>
            <a:r>
              <a:rPr lang="en-US" altLang="ko-KR" sz="1800" dirty="0"/>
              <a:t>API </a:t>
            </a:r>
            <a:r>
              <a:rPr lang="ko-KR" altLang="en-US" sz="1800" dirty="0"/>
              <a:t>이용</a:t>
            </a:r>
            <a:endParaRPr lang="en-US" altLang="ko-KR" sz="1800" dirty="0"/>
          </a:p>
          <a:p>
            <a:r>
              <a:rPr lang="ko-KR" altLang="en-US" sz="2400" dirty="0">
                <a:solidFill>
                  <a:srgbClr val="0000FF"/>
                </a:solidFill>
              </a:rPr>
              <a:t>디자인과 프로그램 </a:t>
            </a:r>
            <a:r>
              <a:rPr lang="ko-KR" altLang="en-US" sz="2400" dirty="0" err="1">
                <a:solidFill>
                  <a:srgbClr val="0000FF"/>
                </a:solidFill>
              </a:rPr>
              <a:t>로직을</a:t>
            </a:r>
            <a:r>
              <a:rPr lang="ko-KR" altLang="en-US" sz="2400" dirty="0">
                <a:solidFill>
                  <a:srgbClr val="0000FF"/>
                </a:solidFill>
              </a:rPr>
              <a:t> 분리 개발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lvl="1"/>
            <a:r>
              <a:rPr lang="ko-KR" altLang="en-US" sz="2000" dirty="0"/>
              <a:t>그래픽 디자이너</a:t>
            </a:r>
            <a:r>
              <a:rPr lang="en-US" altLang="ko-KR" sz="2000" dirty="0"/>
              <a:t>(</a:t>
            </a:r>
            <a:r>
              <a:rPr lang="ko-KR" altLang="en-US" sz="2000" dirty="0"/>
              <a:t>화면 레이아웃</a:t>
            </a:r>
            <a:r>
              <a:rPr lang="en-US" altLang="ko-KR" sz="2000" dirty="0"/>
              <a:t>, </a:t>
            </a:r>
            <a:r>
              <a:rPr lang="ko-KR" altLang="en-US" sz="2000" dirty="0"/>
              <a:t>스타일 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프로그래머</a:t>
            </a:r>
            <a:r>
              <a:rPr lang="en-US" altLang="ko-KR" sz="2000" dirty="0"/>
              <a:t>(</a:t>
            </a:r>
            <a:r>
              <a:rPr lang="ko-KR" altLang="en-US" sz="2000" dirty="0"/>
              <a:t>응용프로그램 </a:t>
            </a:r>
            <a:r>
              <a:rPr lang="ko-KR" altLang="en-US" sz="2000" dirty="0" err="1"/>
              <a:t>로직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475656" y="4509120"/>
            <a:ext cx="6480720" cy="180020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JavaFX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응용프로그램 구성요소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91680" y="4941168"/>
            <a:ext cx="1872208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코드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FXML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868144" y="4941168"/>
            <a:ext cx="1872208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그림파일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동영상파일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779912" y="4941168"/>
            <a:ext cx="1872208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외관 및 스타일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779912" y="5625244"/>
            <a:ext cx="1872208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</a:t>
            </a:r>
            <a:r>
              <a:rPr kumimoji="1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코드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77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에 </a:t>
            </a:r>
            <a:r>
              <a:rPr lang="en-US" altLang="ko-KR" dirty="0"/>
              <a:t>JavaFX </a:t>
            </a:r>
            <a:r>
              <a:rPr lang="ko-KR" altLang="en-US" dirty="0"/>
              <a:t>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 1.7</a:t>
            </a:r>
            <a:r>
              <a:rPr lang="ko-KR" altLang="en-US" dirty="0"/>
              <a:t>부터 </a:t>
            </a:r>
            <a:r>
              <a:rPr lang="en-US" altLang="ko-KR" dirty="0"/>
              <a:t>JavaFX</a:t>
            </a:r>
            <a:r>
              <a:rPr lang="ko-KR" altLang="en-US" dirty="0"/>
              <a:t>가 포함되어 있음</a:t>
            </a:r>
            <a:endParaRPr lang="en-US" altLang="ko-KR" dirty="0"/>
          </a:p>
          <a:p>
            <a:r>
              <a:rPr lang="ko-KR" altLang="en-US" dirty="0"/>
              <a:t>설정순서</a:t>
            </a:r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java project(</a:t>
            </a:r>
            <a:r>
              <a:rPr lang="ko-KR" altLang="en-US" dirty="0"/>
              <a:t>예</a:t>
            </a:r>
            <a:r>
              <a:rPr lang="en-US" altLang="ko-KR" dirty="0"/>
              <a:t>: JavaFX)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/>
              <a:t>프로젝트 </a:t>
            </a:r>
            <a:r>
              <a:rPr lang="en-US" altLang="ko-KR" dirty="0"/>
              <a:t>JavaFX</a:t>
            </a:r>
            <a:r>
              <a:rPr lang="ko-KR" altLang="en-US" dirty="0"/>
              <a:t>에서 마우스 오른쪽 버튼</a:t>
            </a:r>
            <a:endParaRPr lang="en-US" altLang="ko-KR" dirty="0"/>
          </a:p>
          <a:p>
            <a:pPr lvl="1"/>
            <a:r>
              <a:rPr lang="en-US" altLang="ko-KR" dirty="0"/>
              <a:t>Properties </a:t>
            </a:r>
            <a:r>
              <a:rPr lang="ko-KR" altLang="en-US" dirty="0"/>
              <a:t>클릭</a:t>
            </a:r>
            <a:r>
              <a:rPr lang="en-US" altLang="ko-KR" dirty="0"/>
              <a:t>(</a:t>
            </a:r>
            <a:r>
              <a:rPr lang="en-US" altLang="ko-KR" dirty="0" err="1"/>
              <a:t>Alt+Enter</a:t>
            </a:r>
            <a:r>
              <a:rPr lang="en-US" altLang="ko-KR" dirty="0"/>
              <a:t>)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4320480" cy="29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27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 java build path -&gt; libraries</a:t>
            </a:r>
            <a:r>
              <a:rPr lang="ko-KR" altLang="en-US" dirty="0"/>
              <a:t> 에서 </a:t>
            </a:r>
            <a:r>
              <a:rPr lang="en-US" altLang="ko-KR" dirty="0">
                <a:solidFill>
                  <a:srgbClr val="0000FF"/>
                </a:solidFill>
              </a:rPr>
              <a:t>jfxrt.jar</a:t>
            </a:r>
            <a:r>
              <a:rPr lang="ko-KR" altLang="en-US" dirty="0"/>
              <a:t>를 </a:t>
            </a:r>
            <a:r>
              <a:rPr lang="en-US" altLang="ko-KR" dirty="0"/>
              <a:t>Add external jars</a:t>
            </a:r>
            <a:r>
              <a:rPr lang="ko-KR" altLang="en-US" dirty="0"/>
              <a:t>로 등록</a:t>
            </a:r>
            <a:endParaRPr lang="en-US" altLang="ko-KR" dirty="0"/>
          </a:p>
          <a:p>
            <a:pPr lvl="2"/>
            <a:r>
              <a:rPr lang="en-US" altLang="ko-KR" dirty="0"/>
              <a:t>JDK 1.7</a:t>
            </a:r>
          </a:p>
          <a:p>
            <a:pPr lvl="3"/>
            <a:r>
              <a:rPr lang="en-US" altLang="ko-KR" sz="1200" dirty="0"/>
              <a:t>C:\Program Files\Java\jdk1.7.0\</a:t>
            </a:r>
            <a:r>
              <a:rPr lang="en-US" altLang="ko-KR" sz="1200" dirty="0" err="1"/>
              <a:t>jre</a:t>
            </a:r>
            <a:r>
              <a:rPr lang="en-US" altLang="ko-KR" sz="1200" dirty="0"/>
              <a:t>\lib\jfxrt.jar</a:t>
            </a:r>
          </a:p>
          <a:p>
            <a:pPr lvl="2"/>
            <a:r>
              <a:rPr lang="en-US" altLang="ko-KR" dirty="0"/>
              <a:t>JDK 1.8</a:t>
            </a:r>
          </a:p>
          <a:p>
            <a:pPr lvl="3"/>
            <a:r>
              <a:rPr lang="en-US" altLang="ko-KR" sz="1200" dirty="0"/>
              <a:t>C:\Program Files\Java\jdk1.8.0\</a:t>
            </a:r>
            <a:r>
              <a:rPr lang="en-US" altLang="ko-KR" sz="1200" dirty="0" err="1"/>
              <a:t>jre</a:t>
            </a:r>
            <a:r>
              <a:rPr lang="en-US" altLang="ko-KR" sz="1200" dirty="0"/>
              <a:t>\lib\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\jfxrt.jar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44702"/>
            <a:ext cx="4752528" cy="32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 bwMode="auto">
          <a:xfrm>
            <a:off x="6730526" y="4221088"/>
            <a:ext cx="1224136" cy="21602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3138010" cy="251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6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B13D8-C426-42B6-A190-C3E0F71F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Application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CC48A-CE02-46A7-B54F-9D55DA31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</a:p>
          <a:p>
            <a:pPr lvl="1"/>
            <a:r>
              <a:rPr lang="en-US" altLang="ko-KR" dirty="0"/>
              <a:t>window(frame)</a:t>
            </a:r>
          </a:p>
          <a:p>
            <a:r>
              <a:rPr lang="en-US" altLang="ko-KR" dirty="0"/>
              <a:t>Scene</a:t>
            </a:r>
          </a:p>
          <a:p>
            <a:pPr lvl="1"/>
            <a:r>
              <a:rPr lang="en-US" altLang="ko-KR" dirty="0"/>
              <a:t>contents</a:t>
            </a:r>
          </a:p>
          <a:p>
            <a:r>
              <a:rPr lang="en-US" altLang="ko-KR" dirty="0"/>
              <a:t>Scene Graph</a:t>
            </a:r>
          </a:p>
          <a:p>
            <a:pPr lvl="1"/>
            <a:r>
              <a:rPr lang="en-US" altLang="ko-KR" dirty="0"/>
              <a:t>tree-like </a:t>
            </a:r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en-US" altLang="ko-KR" dirty="0"/>
              <a:t>scene</a:t>
            </a:r>
            <a:r>
              <a:rPr lang="ko-KR" altLang="en-US" dirty="0"/>
              <a:t>의 </a:t>
            </a:r>
            <a:r>
              <a:rPr lang="en-US" altLang="ko-KR" dirty="0"/>
              <a:t>contents</a:t>
            </a:r>
            <a:r>
              <a:rPr lang="ko-KR" altLang="en-US" dirty="0"/>
              <a:t>를 표현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: scene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</a:p>
          <a:p>
            <a:pPr lvl="2"/>
            <a:r>
              <a:rPr lang="en-US" altLang="ko-KR" dirty="0"/>
              <a:t>graphic object, UI control, container, media element </a:t>
            </a:r>
            <a:r>
              <a:rPr lang="ko-KR" altLang="en-US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18395-1AA0-4988-9A98-D3B0354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2" name="Picture 2" descr="JavaFX Application Structure">
            <a:extLst>
              <a:ext uri="{FF2B5EF4-FFF2-40B4-BE49-F238E27FC236}">
                <a16:creationId xmlns:a16="http://schemas.microsoft.com/office/drawing/2014/main" id="{ABD57679-7106-4C43-AB95-3FD565B02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90" y="1484784"/>
            <a:ext cx="2818006" cy="301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EDC99-3DA7-4BB6-A9BA-F0FF7B5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</a:t>
            </a:r>
            <a:r>
              <a:rPr lang="ko-KR" altLang="en-US" dirty="0"/>
              <a:t>의 주요 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1BF36-5EFF-4D14-8001-92742F91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err="1"/>
              <a:t>javafx.application</a:t>
            </a:r>
            <a:endParaRPr lang="en-US" altLang="ko-KR" sz="2400" dirty="0"/>
          </a:p>
          <a:p>
            <a:pPr lvl="1"/>
            <a:r>
              <a:rPr lang="en-US" altLang="ko-KR" sz="1800" b="0" dirty="0"/>
              <a:t>classes responsible for the JavaFX application life cycle</a:t>
            </a:r>
          </a:p>
          <a:p>
            <a:r>
              <a:rPr lang="en-US" altLang="ko-KR" sz="2400" dirty="0" err="1"/>
              <a:t>javafx.stage</a:t>
            </a:r>
            <a:endParaRPr lang="en-US" altLang="ko-KR" sz="2400" dirty="0"/>
          </a:p>
          <a:p>
            <a:pPr lvl="1"/>
            <a:r>
              <a:rPr lang="en-US" altLang="ko-KR" sz="1800" b="0" dirty="0"/>
              <a:t>top level container classes for JavaFX</a:t>
            </a:r>
          </a:p>
          <a:p>
            <a:r>
              <a:rPr lang="en-US" altLang="ko-KR" sz="2400" dirty="0" err="1"/>
              <a:t>javafx.scene</a:t>
            </a:r>
            <a:endParaRPr lang="en-US" altLang="ko-KR" sz="2400" dirty="0"/>
          </a:p>
          <a:p>
            <a:pPr lvl="1"/>
            <a:r>
              <a:rPr lang="en-US" altLang="ko-KR" sz="1800" b="0" dirty="0"/>
              <a:t>classes and interfaces to support the scene graph</a:t>
            </a:r>
          </a:p>
          <a:p>
            <a:pPr lvl="1"/>
            <a:r>
              <a:rPr lang="en-US" altLang="ko-KR" sz="1800" b="0" dirty="0"/>
              <a:t>sub-packages(such as canvas, chart, control, effect, image, input, layout, media, paint, shape, text, transform, web)</a:t>
            </a:r>
            <a:endParaRPr lang="ko-KR" altLang="en-US" sz="1800" dirty="0"/>
          </a:p>
          <a:p>
            <a:r>
              <a:rPr lang="en-US" altLang="ko-KR" sz="2400" dirty="0"/>
              <a:t>javafx.css</a:t>
            </a:r>
          </a:p>
          <a:p>
            <a:pPr lvl="1"/>
            <a:r>
              <a:rPr lang="en-US" altLang="ko-KR" sz="1800" b="0" dirty="0"/>
              <a:t>classes to add CSS–like styling to JavaFX</a:t>
            </a:r>
          </a:p>
          <a:p>
            <a:r>
              <a:rPr lang="en-US" altLang="ko-KR" sz="2400" dirty="0" err="1"/>
              <a:t>javafx.event</a:t>
            </a:r>
            <a:endParaRPr lang="en-US" altLang="ko-KR" sz="2400" dirty="0"/>
          </a:p>
          <a:p>
            <a:pPr lvl="1"/>
            <a:r>
              <a:rPr lang="en-US" altLang="ko-KR" sz="1800" b="0" dirty="0"/>
              <a:t>classes and interfaces to deliver and handle JavaFX events</a:t>
            </a:r>
          </a:p>
          <a:p>
            <a:r>
              <a:rPr lang="en-US" altLang="ko-KR" sz="2400" dirty="0" err="1"/>
              <a:t>javafx.geometry</a:t>
            </a:r>
            <a:endParaRPr lang="en-US" altLang="ko-KR" sz="2400" dirty="0"/>
          </a:p>
          <a:p>
            <a:pPr lvl="1"/>
            <a:r>
              <a:rPr lang="en-US" altLang="ko-KR" sz="1800" b="0" dirty="0"/>
              <a:t>classes to define 2D objects and perform operations on them</a:t>
            </a:r>
          </a:p>
          <a:p>
            <a:r>
              <a:rPr lang="en-US" altLang="ko-KR" sz="2400" dirty="0" err="1"/>
              <a:t>javafx.animation</a:t>
            </a:r>
            <a:endParaRPr lang="en-US" altLang="ko-KR" sz="2400" dirty="0"/>
          </a:p>
          <a:p>
            <a:pPr lvl="1"/>
            <a:r>
              <a:rPr lang="en-US" altLang="ko-KR" sz="1800" b="0" dirty="0"/>
              <a:t>classes to add transition based animations(such as fill, fade, rotate, scale and translation)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A13A9-E7D3-4E4F-9B80-730B9B6E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7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3563888" y="2060848"/>
            <a:ext cx="2520280" cy="36004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907704" y="3140968"/>
            <a:ext cx="1872208" cy="36004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03648" y="3933056"/>
            <a:ext cx="7056784" cy="1872208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99592" y="1239264"/>
            <a:ext cx="3744416" cy="648072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메인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javafx.application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javafx.stage.Stage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ko-KR" altLang="en-US" dirty="0">
              <a:latin typeface="Consolas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AppMain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Consolas"/>
              </a:rPr>
              <a:t>extends Application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launch(</a:t>
            </a:r>
            <a:r>
              <a:rPr lang="en-US" altLang="ko-KR" i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Consolas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start(Stage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Exception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.setTitle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/>
              </a:rPr>
              <a:t>"First JavaFX Application"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dirty="0" err="1">
                <a:solidFill>
                  <a:srgbClr val="6A3E3E"/>
                </a:solidFill>
                <a:latin typeface="Consolas"/>
              </a:rPr>
              <a:t>primaryStage</a:t>
            </a:r>
            <a:r>
              <a:rPr lang="en-US" altLang="ko-KR" dirty="0" err="1">
                <a:solidFill>
                  <a:srgbClr val="000000"/>
                </a:solidFill>
                <a:latin typeface="Consolas"/>
              </a:rPr>
              <a:t>.show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39" y="649086"/>
            <a:ext cx="26289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25131" y="3315062"/>
            <a:ext cx="180369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Stage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 bwMode="auto">
          <a:xfrm flipH="1">
            <a:off x="5220072" y="3684394"/>
            <a:ext cx="306909" cy="6087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1352102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8363</TotalTime>
  <Words>1030</Words>
  <Application>Microsoft Office PowerPoint</Application>
  <PresentationFormat>화면 슬라이드 쇼(4:3)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1. JavaFX 개요</vt:lpstr>
      <vt:lpstr>JavaFX</vt:lpstr>
      <vt:lpstr>JavaFX의 주요특징</vt:lpstr>
      <vt:lpstr>JavaFX 응용프로그램 개발</vt:lpstr>
      <vt:lpstr>Eclipse에 JavaFX 설정하기</vt:lpstr>
      <vt:lpstr>PowerPoint 프레젠테이션</vt:lpstr>
      <vt:lpstr>JavaFX Application Structure</vt:lpstr>
      <vt:lpstr>JavaFX의 주요 패키지</vt:lpstr>
      <vt:lpstr>JavaFX 메인 클래스</vt:lpstr>
      <vt:lpstr>JavaFX LifeCycle</vt:lpstr>
      <vt:lpstr>launch 메소드</vt:lpstr>
      <vt:lpstr>무대(Stage)와 장면(Scene)</vt:lpstr>
      <vt:lpstr>Scene의 생성과 무대설정(예)</vt:lpstr>
      <vt:lpstr>PowerPoint 프레젠테이션</vt:lpstr>
      <vt:lpstr>자주 사용되는 import문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476</cp:revision>
  <dcterms:created xsi:type="dcterms:W3CDTF">2006-10-05T04:04:58Z</dcterms:created>
  <dcterms:modified xsi:type="dcterms:W3CDTF">2018-07-31T04:18:46Z</dcterms:modified>
</cp:coreProperties>
</file>