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570" r:id="rId2"/>
    <p:sldId id="268" r:id="rId3"/>
    <p:sldId id="269" r:id="rId4"/>
    <p:sldId id="293" r:id="rId5"/>
    <p:sldId id="273" r:id="rId6"/>
    <p:sldId id="280" r:id="rId7"/>
    <p:sldId id="274" r:id="rId8"/>
    <p:sldId id="278" r:id="rId9"/>
    <p:sldId id="279" r:id="rId10"/>
    <p:sldId id="281" r:id="rId11"/>
    <p:sldId id="282" r:id="rId12"/>
    <p:sldId id="275" r:id="rId13"/>
    <p:sldId id="283" r:id="rId14"/>
    <p:sldId id="335" r:id="rId15"/>
    <p:sldId id="568" r:id="rId16"/>
    <p:sldId id="336" r:id="rId17"/>
    <p:sldId id="337" r:id="rId18"/>
    <p:sldId id="338" r:id="rId19"/>
    <p:sldId id="339" r:id="rId20"/>
    <p:sldId id="340" r:id="rId21"/>
    <p:sldId id="341" r:id="rId22"/>
    <p:sldId id="573" r:id="rId23"/>
    <p:sldId id="574" r:id="rId24"/>
    <p:sldId id="575" r:id="rId25"/>
    <p:sldId id="576" r:id="rId26"/>
    <p:sldId id="577" r:id="rId27"/>
    <p:sldId id="578" r:id="rId28"/>
    <p:sldId id="569" r:id="rId29"/>
    <p:sldId id="527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3D73B"/>
    <a:srgbClr val="844A1A"/>
    <a:srgbClr val="FFFFFF"/>
    <a:srgbClr val="FFFFD5"/>
    <a:srgbClr val="FFFFCD"/>
    <a:srgbClr val="FFF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24637-643A-41AD-8BA3-084A17D98775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0F630-718D-447A-BD13-97AAFF2D5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075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</p:grpSp>
      <p:sp>
        <p:nvSpPr>
          <p:cNvPr id="4199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990600" y="1143000"/>
            <a:ext cx="7696200" cy="2209800"/>
          </a:xfrm>
        </p:spPr>
        <p:txBody>
          <a:bodyPr/>
          <a:lstStyle>
            <a:lvl1pPr>
              <a:defRPr sz="5400" b="0">
                <a:latin typeface="Elephant" panose="02020904090505020303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360363" indent="-360363">
              <a:defRPr b="1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DBF8359-61F8-45A9-9FFD-0C4BCF51CB51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23253-9A90-4BF0-B947-091EA95BB4A5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610393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61039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371658-E98C-405C-987A-F20D5D31EA7F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847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914400" y="1268413"/>
            <a:ext cx="7772400" cy="5113337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7F0D94-EAC6-4AAB-946D-F4FC65B5C6B6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847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14400" y="1268413"/>
            <a:ext cx="3810000" cy="5113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68413"/>
            <a:ext cx="3810000" cy="5113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E8184-1FD7-48A5-B935-D27133DB606A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847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268413"/>
            <a:ext cx="7772400" cy="2479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3900488"/>
            <a:ext cx="7772400" cy="24812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A234C4-CD28-41F2-9435-7E3A24384110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Bookman Old Style" panose="02050604050505020204" pitchFamily="18" charset="0"/>
                <a:ea typeface="+mj-ea"/>
                <a:cs typeface="Verdan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1"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1pPr>
            <a:lvl2pPr>
              <a:defRPr sz="2400" b="1">
                <a:latin typeface="Bookman Old Style" panose="02050604050505020204" pitchFamily="18" charset="0"/>
                <a:cs typeface="Consolas" panose="020B0609020204030204" pitchFamily="49" charset="0"/>
              </a:defRPr>
            </a:lvl2pPr>
            <a:lvl3pPr>
              <a:defRPr sz="2000"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3pPr>
            <a:lvl4pPr>
              <a:defRPr sz="1600">
                <a:latin typeface="Bookman Old Style" panose="02050604050505020204" pitchFamily="18" charset="0"/>
                <a:cs typeface="Consolas" panose="020B0609020204030204" pitchFamily="49" charset="0"/>
              </a:defRPr>
            </a:lvl4pPr>
            <a:lvl5pPr>
              <a:defRPr sz="1400"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3256E4-2F73-4BEC-AB5C-F25FC9673B9A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AC094-35B0-45B5-883E-A230A9B9C3F3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268413"/>
            <a:ext cx="38100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68413"/>
            <a:ext cx="38100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268FF-8110-4B32-9689-47022DB4FB87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D875A1-3A94-4DD4-9453-73F6A64A041F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41A15-6899-4772-BD9B-79F11343EAEE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5BDED3-4BF8-4C05-940A-BDE468991E13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A856F0-FCF9-4236-BEB8-BA423F55B277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6D64B1-57BA-4310-9FD9-619A059D7C22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609600" cy="4876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ko-KR" sz="2400">
              <a:latin typeface="Times New Roman" pitchFamily="18" charset="0"/>
            </a:endParaRP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381000" y="1125538"/>
            <a:ext cx="8305800" cy="182562"/>
            <a:chOff x="240" y="893"/>
            <a:chExt cx="5232" cy="115"/>
          </a:xfrm>
        </p:grpSpPr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40965" name="Line 5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410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10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68413"/>
            <a:ext cx="77724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456363"/>
            <a:ext cx="19812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000"/>
            </a:lvl1pPr>
          </a:lstStyle>
          <a:p>
            <a:fld id="{3E1E3CB5-8D56-41ED-AAB6-CD39ED405736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53188"/>
            <a:ext cx="29718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/>
            </a:lvl1pPr>
          </a:lstStyle>
          <a:p>
            <a:endParaRPr lang="ko-KR" altLang="en-US"/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53188"/>
            <a:ext cx="19050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kumimoji="1" sz="2800" b="0">
          <a:solidFill>
            <a:schemeClr val="tx1"/>
          </a:solidFill>
          <a:latin typeface="+mj-ea"/>
          <a:ea typeface="+mj-ea"/>
          <a:cs typeface="Consolas" panose="020B0609020204030204" pitchFamily="49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600">
          <a:solidFill>
            <a:schemeClr val="tx1"/>
          </a:solidFill>
          <a:latin typeface="Consolas" panose="020B0609020204030204" pitchFamily="49" charset="0"/>
          <a:ea typeface="HY견명조" panose="02030600000101010101" pitchFamily="18" charset="-127"/>
          <a:cs typeface="Consolas" panose="020B0609020204030204" pitchFamily="49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kumimoji="1" sz="20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Consolas" panose="020B0609020204030204" pitchFamily="49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800">
          <a:solidFill>
            <a:schemeClr val="tx1"/>
          </a:solidFill>
          <a:latin typeface="Consolas" panose="020B0609020204030204" pitchFamily="49" charset="0"/>
          <a:ea typeface="HY견명조" panose="02030600000101010101" pitchFamily="18" charset="-127"/>
          <a:cs typeface="Consolas" panose="020B0609020204030204" pitchFamily="49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Consolas" panose="020B0609020204030204" pitchFamily="49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fxscenebuilder-1x-archive-2199384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racle.com/technetwork/java/javafxscenebuilder-1x-archive-2199384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11167-64EF-49C5-A589-000548EDA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JavaFX</a:t>
            </a:r>
            <a:r>
              <a:rPr lang="ko-KR" altLang="en-US" dirty="0"/>
              <a:t> 레이아웃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8420B1-78E3-4E1A-8FA9-8B3E151740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FXML</a:t>
            </a:r>
          </a:p>
          <a:p>
            <a:r>
              <a:rPr lang="en-US" altLang="ko-KR" dirty="0"/>
              <a:t>JavaFX Scene Builder 2.0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374560-6768-40E3-82EE-EF9B1891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12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FXML </a:t>
            </a:r>
            <a:r>
              <a:rPr lang="ko-KR" altLang="en-US" dirty="0"/>
              <a:t>파일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New – Other – JavaFX – New FXML Document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500062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492896"/>
            <a:ext cx="3639674" cy="346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032" y="4154066"/>
            <a:ext cx="2875012" cy="23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원형 화살표 7"/>
          <p:cNvSpPr/>
          <p:nvPr/>
        </p:nvSpPr>
        <p:spPr bwMode="auto">
          <a:xfrm rot="15453957">
            <a:off x="3579924" y="5740272"/>
            <a:ext cx="504056" cy="504056"/>
          </a:xfrm>
          <a:prstGeom prst="circularArrow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원형 화살표 8"/>
          <p:cNvSpPr/>
          <p:nvPr/>
        </p:nvSpPr>
        <p:spPr bwMode="auto">
          <a:xfrm rot="3991549">
            <a:off x="6735510" y="3902038"/>
            <a:ext cx="504056" cy="504056"/>
          </a:xfrm>
          <a:prstGeom prst="circularArrow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3803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FXML </a:t>
            </a:r>
            <a:r>
              <a:rPr lang="ko-KR" altLang="en-US" dirty="0"/>
              <a:t>편집하기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FXML </a:t>
            </a:r>
            <a:r>
              <a:rPr lang="ko-KR" altLang="en-US" sz="2400" dirty="0"/>
              <a:t>파일 </a:t>
            </a:r>
            <a:r>
              <a:rPr lang="en-US" altLang="ko-KR" sz="2400" dirty="0"/>
              <a:t>– </a:t>
            </a:r>
            <a:r>
              <a:rPr lang="ko-KR" altLang="en-US" sz="2400" dirty="0"/>
              <a:t>마우스 오른쪽버튼 </a:t>
            </a:r>
            <a:r>
              <a:rPr lang="en-US" altLang="ko-KR" sz="2400" dirty="0"/>
              <a:t>– Open with </a:t>
            </a:r>
            <a:r>
              <a:rPr lang="en-US" altLang="ko-KR" sz="2400" dirty="0" err="1"/>
              <a:t>SceneBuilder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32856"/>
            <a:ext cx="41814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377" y="3284984"/>
            <a:ext cx="4787255" cy="327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원형 화살표 6"/>
          <p:cNvSpPr/>
          <p:nvPr/>
        </p:nvSpPr>
        <p:spPr bwMode="auto">
          <a:xfrm rot="3991549">
            <a:off x="5276884" y="2860462"/>
            <a:ext cx="504056" cy="504056"/>
          </a:xfrm>
          <a:prstGeom prst="circularArrow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4372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 bwMode="auto">
          <a:xfrm>
            <a:off x="1331640" y="3501008"/>
            <a:ext cx="7344816" cy="1152128"/>
          </a:xfrm>
          <a:prstGeom prst="roundRect">
            <a:avLst>
              <a:gd name="adj" fmla="val 10978"/>
            </a:avLst>
          </a:prstGeom>
          <a:solidFill>
            <a:schemeClr val="accent3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1331640" y="5661248"/>
            <a:ext cx="7344816" cy="396044"/>
          </a:xfrm>
          <a:prstGeom prst="roundRect">
            <a:avLst>
              <a:gd name="adj" fmla="val 30839"/>
            </a:avLst>
          </a:prstGeom>
          <a:solidFill>
            <a:schemeClr val="accent3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1331640" y="1772816"/>
            <a:ext cx="7344816" cy="792088"/>
          </a:xfrm>
          <a:prstGeom prst="roundRect">
            <a:avLst>
              <a:gd name="adj" fmla="val 10978"/>
            </a:avLst>
          </a:prstGeom>
          <a:solidFill>
            <a:schemeClr val="accent3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FXML Loading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FXML </a:t>
            </a:r>
            <a:r>
              <a:rPr lang="en-US" altLang="ko-KR" dirty="0" err="1"/>
              <a:t>Loding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Parent </a:t>
            </a:r>
            <a:r>
              <a:rPr lang="en-US" altLang="ko-KR" sz="2000" i="1" dirty="0">
                <a:solidFill>
                  <a:srgbClr val="7030A0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FXMLLoader.load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		     </a:t>
            </a:r>
            <a:r>
              <a:rPr lang="en-US" altLang="ko-KR" sz="2000" dirty="0" err="1">
                <a:latin typeface="Consolas" panose="020B0609020204030204" pitchFamily="49" charset="0"/>
              </a:rPr>
              <a:t>getClass</a:t>
            </a:r>
            <a:r>
              <a:rPr lang="en-US" altLang="ko-KR" sz="2000" dirty="0">
                <a:latin typeface="Consolas" panose="020B0609020204030204" pitchFamily="49" charset="0"/>
              </a:rPr>
              <a:t>().</a:t>
            </a:r>
            <a:r>
              <a:rPr lang="en-US" altLang="ko-KR" sz="2000" dirty="0" err="1">
                <a:latin typeface="Consolas" panose="020B0609020204030204" pitchFamily="49" charset="0"/>
              </a:rPr>
              <a:t>getResource</a:t>
            </a:r>
            <a:r>
              <a:rPr lang="en-US" altLang="ko-KR" sz="2000" dirty="0">
                <a:latin typeface="Consolas" panose="020B0609020204030204" pitchFamily="49" charset="0"/>
              </a:rPr>
              <a:t>(“</a:t>
            </a:r>
            <a:r>
              <a:rPr lang="en-US" altLang="ko-KR" sz="2000" i="1" dirty="0" err="1">
                <a:solidFill>
                  <a:srgbClr val="7030A0"/>
                </a:solidFill>
                <a:latin typeface="Consolas" panose="020B0609020204030204" pitchFamily="49" charset="0"/>
              </a:rPr>
              <a:t>Test.fxml</a:t>
            </a:r>
            <a:r>
              <a:rPr lang="en-US" altLang="ko-KR" sz="2000" dirty="0">
                <a:latin typeface="Consolas" panose="020B0609020204030204" pitchFamily="49" charset="0"/>
              </a:rPr>
              <a:t>"));</a:t>
            </a:r>
          </a:p>
          <a:p>
            <a:pPr marL="457200" lvl="1" indent="0">
              <a:buNone/>
            </a:pPr>
            <a:endParaRPr lang="en-US" altLang="ko-KR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ko-KR" altLang="en-US" sz="2000" dirty="0">
                <a:latin typeface="Consolas" panose="020B0609020204030204" pitchFamily="49" charset="0"/>
              </a:rPr>
              <a:t>또는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ko-KR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ko-KR" sz="2000" dirty="0" err="1">
                <a:latin typeface="Consolas" panose="020B0609020204030204" pitchFamily="49" charset="0"/>
              </a:rPr>
              <a:t>FXMLLoader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i="1" dirty="0">
                <a:solidFill>
                  <a:srgbClr val="7030A0"/>
                </a:solidFill>
                <a:latin typeface="Consolas" panose="020B0609020204030204" pitchFamily="49" charset="0"/>
              </a:rPr>
              <a:t>loader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FXMLLoader</a:t>
            </a:r>
            <a:r>
              <a:rPr lang="en-US" altLang="ko-KR" sz="2000" dirty="0">
                <a:latin typeface="Consolas" panose="020B0609020204030204" pitchFamily="49" charset="0"/>
              </a:rPr>
              <a:t>(		     			    </a:t>
            </a:r>
            <a:r>
              <a:rPr lang="en-US" altLang="ko-KR" sz="2000" dirty="0" err="1">
                <a:latin typeface="Consolas" panose="020B0609020204030204" pitchFamily="49" charset="0"/>
              </a:rPr>
              <a:t>getClass</a:t>
            </a:r>
            <a:r>
              <a:rPr lang="en-US" altLang="ko-KR" sz="2000" dirty="0">
                <a:latin typeface="Consolas" panose="020B0609020204030204" pitchFamily="49" charset="0"/>
              </a:rPr>
              <a:t>().</a:t>
            </a:r>
            <a:r>
              <a:rPr lang="en-US" altLang="ko-KR" sz="2000" dirty="0" err="1">
                <a:latin typeface="Consolas" panose="020B0609020204030204" pitchFamily="49" charset="0"/>
              </a:rPr>
              <a:t>getResource</a:t>
            </a:r>
            <a:r>
              <a:rPr lang="en-US" altLang="ko-KR" sz="2000" dirty="0">
                <a:latin typeface="Consolas" panose="020B0609020204030204" pitchFamily="49" charset="0"/>
              </a:rPr>
              <a:t>(“</a:t>
            </a:r>
            <a:r>
              <a:rPr lang="en-US" altLang="ko-KR" sz="2000" i="1" dirty="0" err="1">
                <a:solidFill>
                  <a:srgbClr val="7030A0"/>
                </a:solidFill>
                <a:latin typeface="Consolas" panose="020B0609020204030204" pitchFamily="49" charset="0"/>
              </a:rPr>
              <a:t>Test.fxml</a:t>
            </a:r>
            <a:r>
              <a:rPr lang="en-US" altLang="ko-KR" sz="2000" dirty="0">
                <a:latin typeface="Consolas" panose="020B0609020204030204" pitchFamily="49" charset="0"/>
              </a:rPr>
              <a:t>"));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Parent </a:t>
            </a:r>
            <a:r>
              <a:rPr lang="en-US" altLang="ko-KR" sz="2000" i="1" dirty="0">
                <a:solidFill>
                  <a:srgbClr val="7030A0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2000" dirty="0">
                <a:latin typeface="Consolas" panose="020B0609020204030204" pitchFamily="49" charset="0"/>
              </a:rPr>
              <a:t> = (Parent)</a:t>
            </a:r>
            <a:r>
              <a:rPr lang="en-US" altLang="ko-KR" sz="2000" i="1" dirty="0" err="1">
                <a:solidFill>
                  <a:srgbClr val="7030A0"/>
                </a:solidFill>
                <a:latin typeface="Consolas" panose="020B0609020204030204" pitchFamily="49" charset="0"/>
              </a:rPr>
              <a:t>loader</a:t>
            </a:r>
            <a:r>
              <a:rPr lang="en-US" altLang="ko-KR" sz="2000" dirty="0" err="1">
                <a:latin typeface="Consolas" panose="020B0609020204030204" pitchFamily="49" charset="0"/>
              </a:rPr>
              <a:t>.load</a:t>
            </a:r>
            <a:r>
              <a:rPr lang="en-US" altLang="ko-KR" sz="2000" dirty="0">
                <a:latin typeface="Consolas" panose="020B0609020204030204" pitchFamily="49" charset="0"/>
              </a:rPr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Scene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Scene </a:t>
            </a:r>
            <a:r>
              <a:rPr lang="en-US" altLang="ko-KR" sz="2000" i="1" dirty="0" err="1">
                <a:solidFill>
                  <a:srgbClr val="7030A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chemeClr val="accent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2000" dirty="0">
                <a:latin typeface="Consolas" panose="020B0609020204030204" pitchFamily="49" charset="0"/>
              </a:rPr>
              <a:t> Scene(</a:t>
            </a:r>
            <a:r>
              <a:rPr lang="en-US" altLang="ko-KR" sz="2000" i="1" dirty="0">
                <a:solidFill>
                  <a:srgbClr val="7030A0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20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913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FXML Loading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268413"/>
            <a:ext cx="8050088" cy="5113337"/>
          </a:xfrm>
          <a:noFill/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altLang="ko-KR" dirty="0">
              <a:solidFill>
                <a:srgbClr val="7F0055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2700" dirty="0" err="1">
                <a:solidFill>
                  <a:srgbClr val="000000"/>
                </a:solidFill>
                <a:latin typeface="Consolas"/>
              </a:rPr>
              <a:t>AppMain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2700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2700" dirty="0">
                <a:solidFill>
                  <a:srgbClr val="000000"/>
                </a:solidFill>
                <a:latin typeface="Consolas"/>
              </a:rPr>
              <a:t>Application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ko-KR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i="1" dirty="0">
                <a:solidFill>
                  <a:srgbClr val="000000"/>
                </a:solidFill>
                <a:latin typeface="Consolas"/>
              </a:rPr>
              <a:t>launch(</a:t>
            </a:r>
            <a:r>
              <a:rPr lang="en-US" altLang="ko-KR" i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-KR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ko-KR" altLang="en-US" dirty="0">
              <a:latin typeface="Consolas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dirty="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start(Stage </a:t>
            </a:r>
            <a:r>
              <a:rPr lang="en-US" altLang="ko-KR" dirty="0" err="1">
                <a:solidFill>
                  <a:srgbClr val="6A3E3E"/>
                </a:solidFill>
                <a:latin typeface="Consolas"/>
              </a:rPr>
              <a:t>primaryStage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-KR" dirty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Exception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highlight>
                  <a:srgbClr val="00FF00"/>
                </a:highlight>
                <a:latin typeface="Consolas"/>
              </a:rPr>
              <a:t>Parent </a:t>
            </a:r>
            <a:r>
              <a:rPr lang="en-US" altLang="ko-KR" dirty="0">
                <a:solidFill>
                  <a:srgbClr val="6A3E3E"/>
                </a:solidFill>
                <a:highlight>
                  <a:srgbClr val="00FF00"/>
                </a:highlight>
                <a:latin typeface="Consolas"/>
              </a:rPr>
              <a:t>root</a:t>
            </a:r>
            <a:r>
              <a:rPr lang="en-US" altLang="ko-KR" dirty="0">
                <a:solidFill>
                  <a:srgbClr val="000000"/>
                </a:solidFill>
                <a:highlight>
                  <a:srgbClr val="00FF00"/>
                </a:highlight>
                <a:latin typeface="Consolas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00FF00"/>
                </a:highlight>
                <a:latin typeface="Consolas"/>
              </a:rPr>
              <a:t>FXMLLoader.</a:t>
            </a:r>
            <a:r>
              <a:rPr lang="en-US" altLang="ko-KR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/>
              </a:rPr>
              <a:t>load</a:t>
            </a:r>
            <a:r>
              <a:rPr lang="en-US" altLang="ko-KR" i="1" dirty="0">
                <a:solidFill>
                  <a:srgbClr val="000000"/>
                </a:solidFill>
                <a:highlight>
                  <a:srgbClr val="00FF00"/>
                </a:highlight>
                <a:latin typeface="Consolas"/>
              </a:rPr>
              <a:t>(</a:t>
            </a:r>
            <a:r>
              <a:rPr lang="en-US" altLang="ko-KR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/>
              </a:rPr>
              <a:t>getClass</a:t>
            </a:r>
            <a:r>
              <a:rPr lang="en-US" altLang="ko-KR" i="1" dirty="0">
                <a:solidFill>
                  <a:srgbClr val="000000"/>
                </a:solidFill>
                <a:highlight>
                  <a:srgbClr val="00FF00"/>
                </a:highlight>
                <a:latin typeface="Consolas"/>
              </a:rPr>
              <a:t>().</a:t>
            </a:r>
            <a:r>
              <a:rPr lang="en-US" altLang="ko-KR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/>
              </a:rPr>
              <a:t>getResource</a:t>
            </a:r>
            <a:r>
              <a:rPr lang="en-US" altLang="ko-KR" i="1" dirty="0">
                <a:solidFill>
                  <a:srgbClr val="000000"/>
                </a:solidFill>
                <a:highlight>
                  <a:srgbClr val="00FF00"/>
                </a:highlight>
                <a:latin typeface="Consolas"/>
              </a:rPr>
              <a:t>(</a:t>
            </a:r>
            <a:r>
              <a:rPr lang="en-US" altLang="ko-KR" i="1" dirty="0">
                <a:solidFill>
                  <a:srgbClr val="2A00FF"/>
                </a:solidFill>
                <a:highlight>
                  <a:srgbClr val="00FF00"/>
                </a:highlight>
                <a:latin typeface="Consolas"/>
              </a:rPr>
              <a:t>“</a:t>
            </a:r>
            <a:r>
              <a:rPr lang="en-US" altLang="ko-KR" i="1" dirty="0" err="1">
                <a:solidFill>
                  <a:srgbClr val="2A00FF"/>
                </a:solidFill>
                <a:highlight>
                  <a:srgbClr val="00FF00"/>
                </a:highlight>
                <a:latin typeface="Consolas"/>
              </a:rPr>
              <a:t>Test.fxml</a:t>
            </a:r>
            <a:r>
              <a:rPr lang="en-US" altLang="ko-KR" i="1" dirty="0">
                <a:solidFill>
                  <a:srgbClr val="2A00FF"/>
                </a:solidFill>
                <a:highlight>
                  <a:srgbClr val="00FF00"/>
                </a:highlight>
                <a:latin typeface="Consolas"/>
              </a:rPr>
              <a:t>"</a:t>
            </a:r>
            <a:r>
              <a:rPr lang="en-US" altLang="ko-KR" i="1" dirty="0">
                <a:solidFill>
                  <a:srgbClr val="000000"/>
                </a:solidFill>
                <a:highlight>
                  <a:srgbClr val="00FF00"/>
                </a:highlight>
                <a:latin typeface="Consolas"/>
              </a:rPr>
              <a:t>));</a:t>
            </a:r>
          </a:p>
          <a:p>
            <a:pPr marL="0" indent="0">
              <a:buNone/>
            </a:pPr>
            <a:endParaRPr lang="ko-KR" altLang="en-US" dirty="0">
              <a:latin typeface="Consolas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/>
              </a:rPr>
              <a:t>        Scene </a:t>
            </a:r>
            <a:r>
              <a:rPr lang="en-US" altLang="ko-KR" dirty="0" err="1">
                <a:solidFill>
                  <a:srgbClr val="6A3E3E"/>
                </a:solidFill>
                <a:latin typeface="Consolas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Scene(</a:t>
            </a:r>
            <a:r>
              <a:rPr lang="en-US" altLang="ko-KR" dirty="0">
                <a:solidFill>
                  <a:srgbClr val="6A3E3E"/>
                </a:solidFill>
                <a:latin typeface="Consolas"/>
              </a:rPr>
              <a:t>root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Consolas"/>
              </a:rPr>
              <a:t>       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dirty="0" err="1">
                <a:solidFill>
                  <a:srgbClr val="6A3E3E"/>
                </a:solidFill>
                <a:latin typeface="Consolas"/>
              </a:rPr>
              <a:t>primaryStage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.setTitle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/>
              </a:rPr>
              <a:t>"First JavaFX Application"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dirty="0" err="1">
                <a:solidFill>
                  <a:srgbClr val="6A3E3E"/>
                </a:solidFill>
                <a:latin typeface="Consolas"/>
              </a:rPr>
              <a:t>primaryStage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.setScene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dirty="0" err="1">
                <a:solidFill>
                  <a:srgbClr val="6A3E3E"/>
                </a:solidFill>
                <a:latin typeface="Consolas"/>
              </a:rPr>
              <a:t>primaryStage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.show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();        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683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6C03F-05FD-454D-9C34-32A17E32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다음을 </a:t>
            </a:r>
            <a:r>
              <a:rPr lang="en-US" altLang="ko-KR" dirty="0"/>
              <a:t>FXML</a:t>
            </a:r>
            <a:r>
              <a:rPr lang="ko-KR" altLang="en-US" dirty="0"/>
              <a:t>로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0FA2E-1789-447A-8C86-B191361FA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F6381D-64AC-4134-B08B-0E9091EB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DE548A-7BD4-4E3E-BE8D-5CA7B1D1FFAF}"/>
              </a:ext>
            </a:extLst>
          </p:cNvPr>
          <p:cNvSpPr/>
          <p:nvPr/>
        </p:nvSpPr>
        <p:spPr bwMode="auto">
          <a:xfrm>
            <a:off x="914400" y="1339999"/>
            <a:ext cx="7772400" cy="511333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	</a:t>
            </a:r>
            <a:r>
              <a:rPr lang="en-US" altLang="ko-KR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// Parent</a:t>
            </a:r>
            <a:r>
              <a:rPr lang="ko-KR" alt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의 하위인 </a:t>
            </a:r>
            <a:r>
              <a:rPr lang="en-US" altLang="ko-KR" sz="12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VBox</a:t>
            </a:r>
            <a:r>
              <a:rPr lang="en-US" altLang="ko-KR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생성</a:t>
            </a:r>
          </a:p>
          <a:p>
            <a:pPr lvl="2"/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.setPrefSize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(400, 150);	</a:t>
            </a:r>
            <a:r>
              <a:rPr lang="en-US" altLang="ko-KR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컨테이너의 크기</a:t>
            </a:r>
          </a:p>
          <a:p>
            <a:pPr lvl="2"/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.setAlignment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Pos.</a:t>
            </a:r>
            <a:r>
              <a:rPr lang="en-US" altLang="ko-K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	</a:t>
            </a:r>
            <a:r>
              <a:rPr lang="en-US" altLang="ko-KR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컨트롤의 정렬방식 </a:t>
            </a:r>
          </a:p>
          <a:p>
            <a:pPr lvl="2"/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.setSpacing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(30);		</a:t>
            </a:r>
            <a:r>
              <a:rPr lang="en-US" altLang="ko-KR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컨트롤의 수직간격</a:t>
            </a:r>
          </a:p>
          <a:p>
            <a:pPr lvl="2"/>
            <a:endParaRPr lang="ko-KR" altLang="en-US" sz="1200" b="1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"Hello, JavaFX"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	</a:t>
            </a:r>
            <a:r>
              <a:rPr lang="en-US" altLang="ko-KR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// Label </a:t>
            </a:r>
            <a:r>
              <a:rPr lang="ko-KR" alt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객체생성</a:t>
            </a:r>
          </a:p>
          <a:p>
            <a:pPr lvl="2"/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.setFont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Font(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"Consolas"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50));	</a:t>
            </a:r>
            <a:r>
              <a:rPr lang="en-US" altLang="ko-KR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폰트 설정</a:t>
            </a:r>
          </a:p>
          <a:p>
            <a:pPr lvl="2"/>
            <a:endParaRPr lang="ko-KR" altLang="en-US" sz="1200" b="1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확인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		</a:t>
            </a:r>
            <a:r>
              <a:rPr lang="en-US" altLang="ko-KR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// Button </a:t>
            </a:r>
            <a:r>
              <a:rPr lang="ko-KR" alt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객체생성</a:t>
            </a:r>
          </a:p>
          <a:p>
            <a:pPr lvl="2"/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.setPrefWidth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(80);			</a:t>
            </a:r>
            <a:r>
              <a:rPr lang="en-US" altLang="ko-KR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// Button</a:t>
            </a:r>
            <a:r>
              <a:rPr lang="ko-KR" alt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의 너비 지정</a:t>
            </a:r>
          </a:p>
          <a:p>
            <a:pPr lvl="2"/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.setOnAction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Platform.exit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());	</a:t>
            </a:r>
            <a:r>
              <a:rPr lang="en-US" altLang="ko-KR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// Button</a:t>
            </a:r>
            <a:r>
              <a:rPr lang="ko-KR" alt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에 </a:t>
            </a:r>
            <a:r>
              <a:rPr lang="en-US" altLang="ko-KR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Action</a:t>
            </a:r>
            <a:r>
              <a:rPr lang="ko-KR" alt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이벤트 처리 추가</a:t>
            </a:r>
          </a:p>
          <a:p>
            <a:pPr lvl="2"/>
            <a:endParaRPr lang="ko-KR" altLang="en-US" sz="1200" b="1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	</a:t>
            </a:r>
            <a:r>
              <a:rPr lang="en-US" altLang="ko-KR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2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VBox</a:t>
            </a:r>
            <a:r>
              <a:rPr lang="ko-KR" alt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에 </a:t>
            </a:r>
            <a:r>
              <a:rPr lang="en-US" altLang="ko-KR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label</a:t>
            </a:r>
            <a:r>
              <a:rPr lang="ko-KR" alt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추가</a:t>
            </a:r>
          </a:p>
          <a:p>
            <a:pPr lvl="2"/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	</a:t>
            </a:r>
            <a:r>
              <a:rPr lang="en-US" altLang="ko-KR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2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VBox</a:t>
            </a:r>
            <a:r>
              <a:rPr lang="ko-KR" alt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에 </a:t>
            </a:r>
            <a:r>
              <a:rPr lang="en-US" altLang="ko-KR" sz="12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btn</a:t>
            </a:r>
            <a:r>
              <a:rPr lang="ko-KR" alt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추가</a:t>
            </a:r>
          </a:p>
          <a:p>
            <a:pPr lvl="2"/>
            <a:endParaRPr lang="ko-KR" altLang="en-US" sz="1200" b="1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		</a:t>
            </a:r>
            <a:r>
              <a:rPr lang="en-US" altLang="ko-KR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2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VBox</a:t>
            </a:r>
            <a:r>
              <a:rPr lang="ko-KR" alt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가 루트컨테이너인 </a:t>
            </a:r>
            <a:r>
              <a:rPr lang="en-US" altLang="ko-KR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Scene</a:t>
            </a:r>
            <a:r>
              <a:rPr lang="ko-KR" alt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생성</a:t>
            </a:r>
          </a:p>
          <a:p>
            <a:pPr lvl="2"/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"First Sample"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	</a:t>
            </a:r>
            <a:r>
              <a:rPr lang="en-US" altLang="ko-KR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윈도우의 제목설정</a:t>
            </a:r>
          </a:p>
          <a:p>
            <a:pPr lvl="2"/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		</a:t>
            </a:r>
            <a:r>
              <a:rPr lang="en-US" altLang="ko-KR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윈도우에 </a:t>
            </a:r>
            <a:r>
              <a:rPr lang="en-US" altLang="ko-KR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scene </a:t>
            </a:r>
            <a:r>
              <a:rPr lang="ko-KR" alt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설정</a:t>
            </a:r>
          </a:p>
          <a:p>
            <a:pPr lvl="2"/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			</a:t>
            </a:r>
            <a:r>
              <a:rPr lang="en-US" altLang="ko-KR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윈도우를 화면에 보여주기</a:t>
            </a:r>
          </a:p>
          <a:p>
            <a:pPr lvl="1"/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1" lang="ko-KR" altLang="en-US" sz="12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E979A8-0ADD-42D8-8B2B-0EE91BA51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422606"/>
            <a:ext cx="3300434" cy="149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31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F68CF-B49D-44BA-A601-0D48ACB7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FXML</a:t>
            </a:r>
            <a:r>
              <a:rPr lang="ko-KR" altLang="en-US" dirty="0"/>
              <a:t>로 응용프로그램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A89E28-CA50-444E-B45F-2164338E7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작업순서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(1) </a:t>
            </a:r>
            <a:r>
              <a:rPr lang="ko-KR" altLang="en-US" dirty="0"/>
              <a:t>프로젝트 생성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(2) </a:t>
            </a:r>
            <a:r>
              <a:rPr lang="ko-KR" altLang="en-US" dirty="0"/>
              <a:t>프로젝트에 새로운 </a:t>
            </a:r>
            <a:r>
              <a:rPr lang="en-US" altLang="ko-KR" dirty="0"/>
              <a:t>FXML</a:t>
            </a:r>
            <a:r>
              <a:rPr lang="ko-KR" altLang="en-US" dirty="0"/>
              <a:t> </a:t>
            </a:r>
            <a:r>
              <a:rPr lang="en-US" altLang="ko-KR" dirty="0"/>
              <a:t>Document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(3) </a:t>
            </a:r>
            <a:r>
              <a:rPr lang="en-US" altLang="ko-KR" dirty="0" err="1"/>
              <a:t>SceneBuilder</a:t>
            </a:r>
            <a:r>
              <a:rPr lang="ko-KR" altLang="en-US" dirty="0"/>
              <a:t> </a:t>
            </a:r>
            <a:r>
              <a:rPr lang="en-US" altLang="ko-KR" dirty="0"/>
              <a:t>2.0 </a:t>
            </a:r>
            <a:r>
              <a:rPr lang="ko-KR" altLang="en-US" dirty="0"/>
              <a:t>열기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(4) </a:t>
            </a:r>
            <a:r>
              <a:rPr lang="ko-KR" altLang="en-US" dirty="0"/>
              <a:t>각종 컨트롤 배치</a:t>
            </a:r>
            <a:r>
              <a:rPr lang="en-US" altLang="ko-KR" dirty="0"/>
              <a:t>(</a:t>
            </a:r>
            <a:r>
              <a:rPr lang="en-US" altLang="ko-KR" dirty="0" err="1"/>
              <a:t>Root.fxml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(5) </a:t>
            </a:r>
            <a:r>
              <a:rPr lang="en-US" altLang="ko-KR" dirty="0" err="1"/>
              <a:t>Root.fxml</a:t>
            </a:r>
            <a:r>
              <a:rPr lang="ko-KR" altLang="en-US" dirty="0"/>
              <a:t>에 </a:t>
            </a:r>
            <a:r>
              <a:rPr lang="en-US" altLang="ko-KR" dirty="0" err="1"/>
              <a:t>fx:controller</a:t>
            </a:r>
            <a:r>
              <a:rPr lang="en-US" altLang="ko-KR" dirty="0"/>
              <a:t> </a:t>
            </a:r>
            <a:r>
              <a:rPr lang="ko-KR" altLang="en-US" dirty="0"/>
              <a:t>속성 추가</a:t>
            </a:r>
            <a:endParaRPr lang="en-US" altLang="ko-KR" dirty="0"/>
          </a:p>
          <a:p>
            <a:pPr lvl="2"/>
            <a:r>
              <a:rPr lang="en-US" altLang="ko-KR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fx:controller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application.RootController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(6) </a:t>
            </a: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컨트롤에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ko-KR" altLang="en-US" dirty="0" err="1"/>
              <a:t>이벤트핸들러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2"/>
            <a:r>
              <a:rPr lang="en-US" altLang="ko-KR" dirty="0" err="1">
                <a:solidFill>
                  <a:srgbClr val="7F007F"/>
                </a:solidFill>
                <a:latin typeface="Consolas" panose="020B0609020204030204" pitchFamily="49" charset="0"/>
              </a:rPr>
              <a:t>fx:id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endParaRPr lang="en-US" altLang="ko-KR" dirty="0"/>
          </a:p>
          <a:p>
            <a:pPr lvl="2"/>
            <a:r>
              <a:rPr lang="en-US" altLang="ko-KR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onAction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"#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handleBtnAction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(7) </a:t>
            </a:r>
            <a:r>
              <a:rPr lang="en-US" altLang="ko-KR" dirty="0" err="1"/>
              <a:t>Rootcontroller</a:t>
            </a:r>
            <a:r>
              <a:rPr lang="ko-KR" altLang="en-US" dirty="0"/>
              <a:t> 클래스</a:t>
            </a:r>
            <a:r>
              <a:rPr lang="en-US" altLang="ko-KR" dirty="0"/>
              <a:t> </a:t>
            </a:r>
            <a:r>
              <a:rPr lang="ko-KR" altLang="en-US" dirty="0"/>
              <a:t>생성 후</a:t>
            </a:r>
            <a:r>
              <a:rPr lang="en-US" altLang="ko-KR" dirty="0"/>
              <a:t>, </a:t>
            </a:r>
            <a:r>
              <a:rPr lang="ko-KR" altLang="en-US" dirty="0"/>
              <a:t>변수추가 등</a:t>
            </a:r>
            <a:endParaRPr lang="en-US" altLang="ko-KR" dirty="0"/>
          </a:p>
          <a:p>
            <a:pPr lvl="2"/>
            <a:r>
              <a:rPr lang="en-US" altLang="ko-KR" dirty="0"/>
              <a:t>@FXML</a:t>
            </a:r>
            <a:r>
              <a:rPr lang="ko-KR" altLang="en-US" dirty="0"/>
              <a:t> </a:t>
            </a:r>
            <a:r>
              <a:rPr lang="ko-KR" altLang="en-US" dirty="0" err="1"/>
              <a:t>어노테이션으로</a:t>
            </a:r>
            <a:r>
              <a:rPr lang="ko-KR" altLang="en-US" dirty="0"/>
              <a:t> </a:t>
            </a:r>
            <a:r>
              <a:rPr lang="en-US" altLang="ko-KR" dirty="0" err="1">
                <a:solidFill>
                  <a:srgbClr val="0000FF"/>
                </a:solidFill>
              </a:rPr>
              <a:t>btn</a:t>
            </a:r>
            <a:r>
              <a:rPr lang="en-US" altLang="ko-KR" dirty="0"/>
              <a:t> </a:t>
            </a:r>
            <a:r>
              <a:rPr lang="ko-KR" altLang="en-US" dirty="0"/>
              <a:t>변수추가</a:t>
            </a:r>
            <a:endParaRPr lang="en-US" altLang="ko-KR" dirty="0"/>
          </a:p>
          <a:p>
            <a:pPr lvl="2"/>
            <a:r>
              <a:rPr lang="en-US" altLang="ko-KR" dirty="0" err="1"/>
              <a:t>btn</a:t>
            </a:r>
            <a:r>
              <a:rPr lang="ko-KR" altLang="en-US" dirty="0"/>
              <a:t>에 </a:t>
            </a:r>
            <a:r>
              <a:rPr lang="en-US" altLang="ko-KR" dirty="0" err="1"/>
              <a:t>ActionEvent</a:t>
            </a:r>
            <a:r>
              <a:rPr lang="ko-KR" altLang="en-US" dirty="0"/>
              <a:t>처리기</a:t>
            </a:r>
            <a:r>
              <a:rPr lang="en-US" altLang="ko-KR" dirty="0"/>
              <a:t>(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handleBtnAction</a:t>
            </a:r>
            <a:r>
              <a:rPr lang="en-US" altLang="ko-KR" dirty="0"/>
              <a:t>)</a:t>
            </a:r>
            <a:r>
              <a:rPr lang="ko-KR" altLang="en-US" dirty="0"/>
              <a:t> 등록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(8) Main </a:t>
            </a:r>
            <a:r>
              <a:rPr lang="ko-KR" altLang="en-US" dirty="0"/>
              <a:t>클래스 작성 및 실행</a:t>
            </a:r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0A2184-E2C5-4E60-A9BB-F0F9F7C5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589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D2469-4AE1-490A-9341-074F3675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(2) FXML</a:t>
            </a:r>
            <a:r>
              <a:rPr lang="ko-KR" altLang="en-US" dirty="0"/>
              <a:t> </a:t>
            </a:r>
            <a:r>
              <a:rPr lang="en-US" altLang="ko-KR" dirty="0"/>
              <a:t>Document </a:t>
            </a:r>
            <a:r>
              <a:rPr lang="ko-KR" altLang="en-US" dirty="0"/>
              <a:t>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2891D6-6CD3-49E6-9A37-CED36B870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application package</a:t>
            </a:r>
            <a:r>
              <a:rPr lang="ko-KR" altLang="en-US" dirty="0"/>
              <a:t>에서</a:t>
            </a:r>
            <a:endParaRPr lang="en-US" altLang="ko-KR" dirty="0"/>
          </a:p>
          <a:p>
            <a:pPr lvl="1"/>
            <a:r>
              <a:rPr lang="ko-KR" altLang="en-US" dirty="0"/>
              <a:t>마우스 오른쪽 버튼 </a:t>
            </a:r>
            <a:r>
              <a:rPr lang="en-US" altLang="ko-KR" dirty="0"/>
              <a:t>– New – Other </a:t>
            </a:r>
          </a:p>
          <a:p>
            <a:pPr marL="457200" lvl="1" indent="0">
              <a:buNone/>
            </a:pPr>
            <a:r>
              <a:rPr lang="en-US" altLang="ko-KR" dirty="0"/>
              <a:t>			– New FXML Document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1"/>
            <a:r>
              <a:rPr lang="en-US" altLang="ko-KR" dirty="0"/>
              <a:t>Name</a:t>
            </a:r>
            <a:r>
              <a:rPr lang="ko-KR" altLang="en-US" dirty="0"/>
              <a:t>에 </a:t>
            </a:r>
            <a:r>
              <a:rPr lang="en-US" altLang="ko-KR" dirty="0"/>
              <a:t>Root </a:t>
            </a:r>
            <a:r>
              <a:rPr lang="ko-KR" altLang="en-US" dirty="0"/>
              <a:t>입력 </a:t>
            </a:r>
            <a:r>
              <a:rPr lang="en-US" altLang="ko-KR" dirty="0"/>
              <a:t>- </a:t>
            </a:r>
            <a:r>
              <a:rPr lang="en-US" altLang="ko-KR" dirty="0" err="1"/>
              <a:t>VBox</a:t>
            </a:r>
            <a:r>
              <a:rPr lang="ko-KR" altLang="en-US" dirty="0"/>
              <a:t>선택 </a:t>
            </a:r>
            <a:r>
              <a:rPr lang="en-US" altLang="ko-KR" dirty="0"/>
              <a:t>- Finish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8508FB-6C51-45C1-96F3-29D41931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1A2AE3-D3FA-4EAF-A487-7832DCE32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99" y="3212976"/>
            <a:ext cx="3474577" cy="33521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031162-5106-4C20-BE58-0A2FA6887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1" y="3212976"/>
            <a:ext cx="4208847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74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F6939-2B01-4011-817F-E74DE4A8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(3) </a:t>
            </a:r>
            <a:r>
              <a:rPr lang="en-US" altLang="ko-KR" dirty="0" err="1"/>
              <a:t>SceneBuilder</a:t>
            </a:r>
            <a:r>
              <a:rPr lang="ko-KR" altLang="en-US" dirty="0"/>
              <a:t> </a:t>
            </a:r>
            <a:r>
              <a:rPr lang="en-US" altLang="ko-KR" dirty="0"/>
              <a:t>2.0 </a:t>
            </a:r>
            <a:r>
              <a:rPr lang="ko-KR" altLang="en-US" dirty="0"/>
              <a:t>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BD8EE7-DE3D-46EA-B30A-3E8404E66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Root.fxml</a:t>
            </a:r>
            <a:r>
              <a:rPr lang="en-US" altLang="ko-KR" dirty="0"/>
              <a:t> </a:t>
            </a:r>
            <a:r>
              <a:rPr lang="ko-KR" altLang="en-US" dirty="0"/>
              <a:t>에서</a:t>
            </a:r>
            <a:endParaRPr lang="en-US" altLang="ko-KR" dirty="0"/>
          </a:p>
          <a:p>
            <a:pPr lvl="1"/>
            <a:r>
              <a:rPr lang="ko-KR" altLang="en-US" dirty="0"/>
              <a:t>마우스 오른쪽 버튼 </a:t>
            </a:r>
            <a:r>
              <a:rPr lang="en-US" altLang="ko-KR" dirty="0"/>
              <a:t>– Open with </a:t>
            </a:r>
            <a:r>
              <a:rPr lang="en-US" altLang="ko-KR" dirty="0" err="1"/>
              <a:t>SceneBuilder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0FAEE3-C3D7-4C78-89E8-C05BCA7D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CCD791-99A6-451E-A853-FE5C224F4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348880"/>
            <a:ext cx="2905125" cy="1695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2E8E7E-B021-4FCB-AE61-0724B44DA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241717"/>
            <a:ext cx="2808312" cy="229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94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E3312-9885-41B6-B035-0D3CCCDB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(4) </a:t>
            </a:r>
            <a:r>
              <a:rPr lang="ko-KR" altLang="en-US" dirty="0"/>
              <a:t>컨트롤 배치 </a:t>
            </a:r>
            <a:r>
              <a:rPr lang="en-US" altLang="ko-KR" dirty="0"/>
              <a:t>: </a:t>
            </a:r>
            <a:r>
              <a:rPr lang="en-US" altLang="ko-KR" dirty="0" err="1"/>
              <a:t>Root.fxml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396EBE-654E-4FC9-BBA6-D45DDBEC5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VBox</a:t>
            </a:r>
            <a:r>
              <a:rPr lang="en-US" altLang="ko-KR" dirty="0"/>
              <a:t> </a:t>
            </a:r>
            <a:r>
              <a:rPr lang="ko-KR" altLang="en-US" dirty="0"/>
              <a:t>속성편집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Label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en-US" altLang="ko-KR" dirty="0"/>
              <a:t>Label </a:t>
            </a:r>
            <a:r>
              <a:rPr lang="ko-KR" altLang="en-US" dirty="0"/>
              <a:t>속성편집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5ADF82-B0D1-49D5-AE0C-8EEAFC06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B8E5FF-66A0-4BCF-84BB-344954DC1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737" y="1849338"/>
            <a:ext cx="2524125" cy="41719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63172F0-1C29-4B88-86F1-59C8FAB41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1848199"/>
            <a:ext cx="2695575" cy="895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C946FA-D10F-4823-86FC-49591E56E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721" y="4437112"/>
            <a:ext cx="25241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65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23FDF-4A9A-4129-83FE-7105A7BF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B15B2-7E7E-4352-A276-03D107229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Button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en-US" altLang="ko-KR" dirty="0"/>
              <a:t>Button </a:t>
            </a:r>
            <a:r>
              <a:rPr lang="ko-KR" altLang="en-US" dirty="0"/>
              <a:t>속성편집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899FBA-D53C-42F0-A202-A1288533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85545F-1725-403D-902E-E7766D876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982" y="2420888"/>
            <a:ext cx="2514600" cy="3067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71642B-5392-498E-8998-319DEDFCD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420888"/>
            <a:ext cx="2514600" cy="8953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5820E4-9FF1-4CD9-BAB9-6C7FFBEEF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237" y="3728767"/>
            <a:ext cx="25050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7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JavaFX </a:t>
            </a:r>
            <a:r>
              <a:rPr lang="ko-KR" altLang="en-US" dirty="0"/>
              <a:t>레이아웃</a:t>
            </a:r>
            <a:r>
              <a:rPr lang="en-US" altLang="ko-KR" dirty="0"/>
              <a:t>(Layout)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JavaFX</a:t>
            </a:r>
            <a:r>
              <a:rPr lang="ko-KR" altLang="en-US" dirty="0"/>
              <a:t>의 레이아웃 만들기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</a:rPr>
              <a:t>프로그램적 레이아웃</a:t>
            </a:r>
            <a:endParaRPr lang="en-US" altLang="ko-KR" dirty="0">
              <a:solidFill>
                <a:srgbClr val="0000FF"/>
              </a:solidFill>
            </a:endParaRPr>
          </a:p>
          <a:p>
            <a:pPr lvl="2"/>
            <a:r>
              <a:rPr lang="ko-KR" altLang="en-US" dirty="0"/>
              <a:t>코드로 </a:t>
            </a:r>
            <a:r>
              <a:rPr lang="en-US" altLang="ko-KR" dirty="0"/>
              <a:t>UI</a:t>
            </a:r>
            <a:r>
              <a:rPr lang="ko-KR" altLang="en-US" dirty="0"/>
              <a:t>컨트롤을 배치</a:t>
            </a:r>
            <a:endParaRPr lang="en-US" altLang="ko-KR" dirty="0"/>
          </a:p>
          <a:p>
            <a:pPr lvl="2"/>
            <a:r>
              <a:rPr lang="ko-KR" altLang="en-US" dirty="0"/>
              <a:t>특징</a:t>
            </a:r>
            <a:endParaRPr lang="en-US" altLang="ko-KR" dirty="0"/>
          </a:p>
          <a:p>
            <a:pPr lvl="3"/>
            <a:r>
              <a:rPr lang="ko-KR" altLang="en-US" dirty="0"/>
              <a:t>모든 것을 개발자가 직접 작성해야 하므로</a:t>
            </a:r>
            <a:r>
              <a:rPr lang="en-US" altLang="ko-KR" dirty="0"/>
              <a:t>, </a:t>
            </a:r>
            <a:r>
              <a:rPr lang="ko-KR" altLang="en-US" dirty="0"/>
              <a:t>디자이너와 협업이 어렵다</a:t>
            </a:r>
            <a:endParaRPr lang="en-US" altLang="ko-KR" dirty="0"/>
          </a:p>
          <a:p>
            <a:pPr lvl="3"/>
            <a:r>
              <a:rPr lang="ko-KR" altLang="en-US" dirty="0"/>
              <a:t>코드가 복잡해져 </a:t>
            </a:r>
            <a:r>
              <a:rPr lang="ko-KR" altLang="en-US" dirty="0" err="1"/>
              <a:t>가독성이</a:t>
            </a:r>
            <a:r>
              <a:rPr lang="ko-KR" altLang="en-US" dirty="0"/>
              <a:t> 훼손된다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</a:rPr>
              <a:t>선언적 레이아웃</a:t>
            </a:r>
            <a:r>
              <a:rPr lang="en-US" altLang="ko-KR" dirty="0">
                <a:solidFill>
                  <a:srgbClr val="0000FF"/>
                </a:solidFill>
              </a:rPr>
              <a:t>(FXML)</a:t>
            </a:r>
          </a:p>
          <a:p>
            <a:pPr lvl="2"/>
            <a:r>
              <a:rPr lang="en-US" altLang="ko-KR" dirty="0"/>
              <a:t>FXML</a:t>
            </a:r>
            <a:r>
              <a:rPr lang="ko-KR" altLang="en-US" dirty="0"/>
              <a:t>은 </a:t>
            </a:r>
            <a:r>
              <a:rPr lang="en-US" altLang="ko-KR" dirty="0"/>
              <a:t>XML</a:t>
            </a:r>
            <a:r>
              <a:rPr lang="ko-KR" altLang="en-US" dirty="0"/>
              <a:t>기반의 </a:t>
            </a:r>
            <a:r>
              <a:rPr lang="ko-KR" altLang="en-US" dirty="0" err="1"/>
              <a:t>마크업</a:t>
            </a:r>
            <a:r>
              <a:rPr lang="ko-KR" altLang="en-US" dirty="0"/>
              <a:t> 언어</a:t>
            </a:r>
            <a:endParaRPr lang="en-US" altLang="ko-KR" dirty="0"/>
          </a:p>
          <a:p>
            <a:pPr lvl="2"/>
            <a:r>
              <a:rPr lang="en-US" altLang="ko-KR" dirty="0"/>
              <a:t>UI</a:t>
            </a:r>
            <a:r>
              <a:rPr lang="ko-KR" altLang="en-US" dirty="0"/>
              <a:t>레이아웃을 코드와 분리해서 태그로 선언</a:t>
            </a:r>
            <a:endParaRPr lang="en-US" altLang="ko-KR" dirty="0"/>
          </a:p>
          <a:p>
            <a:pPr lvl="2"/>
            <a:r>
              <a:rPr lang="ko-KR" altLang="en-US" dirty="0"/>
              <a:t>특징</a:t>
            </a:r>
            <a:endParaRPr lang="en-US" altLang="ko-KR" dirty="0"/>
          </a:p>
          <a:p>
            <a:pPr lvl="3"/>
            <a:r>
              <a:rPr lang="ko-KR" altLang="en-US" dirty="0"/>
              <a:t>디자이너와 협업이 가능하다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레이아웃의 재사용이 가능하므로 개발기간을 단축시킬 수 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626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81DFB-2055-454F-A786-0981AC65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(5,6) Controller &amp;</a:t>
            </a:r>
            <a:r>
              <a:rPr lang="ko-KR" altLang="en-US" dirty="0"/>
              <a:t> 이벤트처리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644A5-B954-4B2D-8420-C60882DDD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sz="5800" dirty="0" err="1"/>
              <a:t>Root.fxml</a:t>
            </a:r>
            <a:r>
              <a:rPr lang="en-US" altLang="ko-KR" sz="5800" dirty="0"/>
              <a:t> </a:t>
            </a:r>
            <a:r>
              <a:rPr lang="ko-KR" altLang="en-US" sz="5800" dirty="0"/>
              <a:t>에서 </a:t>
            </a:r>
            <a:r>
              <a:rPr lang="en-US" altLang="ko-KR" sz="5800" dirty="0" err="1"/>
              <a:t>fx:controller</a:t>
            </a:r>
            <a:r>
              <a:rPr lang="en-US" altLang="ko-KR" sz="5800" dirty="0"/>
              <a:t> </a:t>
            </a:r>
            <a:r>
              <a:rPr lang="ko-KR" altLang="en-US" sz="5800" dirty="0"/>
              <a:t>추가</a:t>
            </a:r>
            <a:endParaRPr lang="en-US" altLang="ko-KR" sz="5800" dirty="0"/>
          </a:p>
          <a:p>
            <a:pPr marL="457200" lvl="1" indent="0">
              <a:buNone/>
            </a:pPr>
            <a:r>
              <a:rPr lang="en-US" altLang="ko-KR" sz="25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en-US" altLang="ko-KR" sz="2500" dirty="0">
                <a:solidFill>
                  <a:srgbClr val="3F7F7F"/>
                </a:solidFill>
                <a:latin typeface="Consolas" panose="020B0609020204030204" pitchFamily="49" charset="0"/>
              </a:rPr>
              <a:t>xml </a:t>
            </a:r>
            <a:r>
              <a:rPr lang="en-US" altLang="ko-KR" sz="2500" dirty="0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25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5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en-US" altLang="ko-KR" sz="2500" i="1" dirty="0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en-US" altLang="ko-KR" sz="25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5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25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pPr marL="457200" lvl="1" indent="0">
              <a:buNone/>
            </a:pPr>
            <a:endParaRPr lang="ko-KR" altLang="en-US" sz="25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ko-KR" sz="25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en-US" altLang="ko-KR" sz="2500" dirty="0">
                <a:solidFill>
                  <a:srgbClr val="3F7F7F"/>
                </a:solidFill>
                <a:latin typeface="Consolas" panose="020B0609020204030204" pitchFamily="49" charset="0"/>
              </a:rPr>
              <a:t>import </a:t>
            </a:r>
            <a:r>
              <a:rPr lang="en-US" altLang="ko-KR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javafx.scene.text</a:t>
            </a:r>
            <a:r>
              <a:rPr lang="en-US" altLang="ko-KR" sz="2500" dirty="0">
                <a:solidFill>
                  <a:srgbClr val="000000"/>
                </a:solidFill>
                <a:latin typeface="Consolas" panose="020B0609020204030204" pitchFamily="49" charset="0"/>
              </a:rPr>
              <a:t>.*</a:t>
            </a:r>
            <a:r>
              <a:rPr lang="en-US" altLang="ko-KR" sz="2500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pPr marL="457200" lvl="1" indent="0">
              <a:buNone/>
            </a:pPr>
            <a:r>
              <a:rPr lang="en-US" altLang="ko-KR" sz="25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en-US" altLang="ko-KR" sz="2500" dirty="0">
                <a:solidFill>
                  <a:srgbClr val="3F7F7F"/>
                </a:solidFill>
                <a:latin typeface="Consolas" panose="020B0609020204030204" pitchFamily="49" charset="0"/>
              </a:rPr>
              <a:t>import </a:t>
            </a:r>
            <a:r>
              <a:rPr lang="en-US" altLang="ko-KR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javafx.scene.control</a:t>
            </a:r>
            <a:r>
              <a:rPr lang="en-US" altLang="ko-KR" sz="2500" dirty="0">
                <a:solidFill>
                  <a:srgbClr val="000000"/>
                </a:solidFill>
                <a:latin typeface="Consolas" panose="020B0609020204030204" pitchFamily="49" charset="0"/>
              </a:rPr>
              <a:t>.*</a:t>
            </a:r>
            <a:r>
              <a:rPr lang="en-US" altLang="ko-KR" sz="2500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pPr marL="457200" lvl="1" indent="0">
              <a:buNone/>
            </a:pPr>
            <a:r>
              <a:rPr lang="en-US" altLang="ko-KR" sz="25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en-US" altLang="ko-KR" sz="2500" dirty="0">
                <a:solidFill>
                  <a:srgbClr val="3F7F7F"/>
                </a:solidFill>
                <a:latin typeface="Consolas" panose="020B0609020204030204" pitchFamily="49" charset="0"/>
              </a:rPr>
              <a:t>import </a:t>
            </a:r>
            <a:r>
              <a:rPr lang="en-US" altLang="ko-KR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</a:t>
            </a:r>
            <a:r>
              <a:rPr lang="en-US" altLang="ko-KR" sz="2500" dirty="0">
                <a:solidFill>
                  <a:srgbClr val="000000"/>
                </a:solidFill>
                <a:latin typeface="Consolas" panose="020B0609020204030204" pitchFamily="49" charset="0"/>
              </a:rPr>
              <a:t>.*</a:t>
            </a:r>
            <a:r>
              <a:rPr lang="en-US" altLang="ko-KR" sz="2500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pPr marL="457200" lvl="1" indent="0">
              <a:buNone/>
            </a:pPr>
            <a:r>
              <a:rPr lang="en-US" altLang="ko-KR" sz="25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en-US" altLang="ko-KR" sz="2500" dirty="0">
                <a:solidFill>
                  <a:srgbClr val="3F7F7F"/>
                </a:solidFill>
                <a:latin typeface="Consolas" panose="020B0609020204030204" pitchFamily="49" charset="0"/>
              </a:rPr>
              <a:t>import </a:t>
            </a:r>
            <a:r>
              <a:rPr lang="en-US" altLang="ko-KR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javafx.scene.layout</a:t>
            </a:r>
            <a:r>
              <a:rPr lang="en-US" altLang="ko-KR" sz="2500" dirty="0">
                <a:solidFill>
                  <a:srgbClr val="000000"/>
                </a:solidFill>
                <a:latin typeface="Consolas" panose="020B0609020204030204" pitchFamily="49" charset="0"/>
              </a:rPr>
              <a:t>.*</a:t>
            </a:r>
            <a:r>
              <a:rPr lang="en-US" altLang="ko-KR" sz="2500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pPr marL="457200" lvl="1" indent="0">
              <a:buNone/>
            </a:pPr>
            <a:r>
              <a:rPr lang="en-US" altLang="ko-KR" sz="25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en-US" altLang="ko-KR" sz="2500" dirty="0">
                <a:solidFill>
                  <a:srgbClr val="3F7F7F"/>
                </a:solidFill>
                <a:latin typeface="Consolas" panose="020B0609020204030204" pitchFamily="49" charset="0"/>
              </a:rPr>
              <a:t>import </a:t>
            </a:r>
            <a:r>
              <a:rPr lang="en-US" altLang="ko-KR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javafx.scene.layout.VBox</a:t>
            </a:r>
            <a:r>
              <a:rPr lang="en-US" altLang="ko-KR" sz="2500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pPr marL="457200" lvl="1" indent="0">
              <a:buNone/>
            </a:pPr>
            <a:endParaRPr lang="ko-KR" altLang="en-US" sz="25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ko-KR" sz="25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500" dirty="0" err="1">
                <a:solidFill>
                  <a:srgbClr val="3F7F7F"/>
                </a:solidFill>
                <a:latin typeface="Consolas" panose="020B0609020204030204" pitchFamily="49" charset="0"/>
              </a:rPr>
              <a:t>VBox</a:t>
            </a:r>
            <a:r>
              <a:rPr lang="en-US" altLang="ko-KR" sz="25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500" dirty="0">
                <a:solidFill>
                  <a:srgbClr val="7F007F"/>
                </a:solidFill>
                <a:latin typeface="Consolas" panose="020B0609020204030204" pitchFamily="49" charset="0"/>
              </a:rPr>
              <a:t>alignment</a:t>
            </a:r>
            <a:r>
              <a:rPr lang="en-US" altLang="ko-KR" sz="25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500" i="1" dirty="0">
                <a:solidFill>
                  <a:srgbClr val="2A00FF"/>
                </a:solidFill>
                <a:latin typeface="Consolas" panose="020B0609020204030204" pitchFamily="49" charset="0"/>
              </a:rPr>
              <a:t>"CENTER" </a:t>
            </a:r>
            <a:r>
              <a:rPr lang="en-US" altLang="ko-KR" sz="25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prefHeight</a:t>
            </a:r>
            <a:r>
              <a:rPr lang="en-US" altLang="ko-KR" sz="25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500" i="1" dirty="0">
                <a:solidFill>
                  <a:srgbClr val="2A00FF"/>
                </a:solidFill>
                <a:latin typeface="Consolas" panose="020B0609020204030204" pitchFamily="49" charset="0"/>
              </a:rPr>
              <a:t>"150.0" </a:t>
            </a:r>
            <a:r>
              <a:rPr lang="en-US" altLang="ko-KR" sz="25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prefWidth</a:t>
            </a:r>
            <a:r>
              <a:rPr lang="en-US" altLang="ko-KR" sz="25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500" i="1" dirty="0">
                <a:solidFill>
                  <a:srgbClr val="2A00FF"/>
                </a:solidFill>
                <a:latin typeface="Consolas" panose="020B0609020204030204" pitchFamily="49" charset="0"/>
              </a:rPr>
              <a:t>"400.0" 	</a:t>
            </a:r>
            <a:r>
              <a:rPr lang="en-US" altLang="ko-KR" sz="2500" i="1" dirty="0">
                <a:solidFill>
                  <a:srgbClr val="7F007F"/>
                </a:solidFill>
                <a:latin typeface="Consolas" panose="020B0609020204030204" pitchFamily="49" charset="0"/>
              </a:rPr>
              <a:t>spacing</a:t>
            </a:r>
            <a:r>
              <a:rPr lang="en-US" altLang="ko-KR" sz="25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500" i="1" dirty="0">
                <a:solidFill>
                  <a:srgbClr val="2A00FF"/>
                </a:solidFill>
                <a:latin typeface="Consolas" panose="020B0609020204030204" pitchFamily="49" charset="0"/>
              </a:rPr>
              <a:t>"30.0" </a:t>
            </a:r>
            <a:r>
              <a:rPr lang="en-US" altLang="ko-KR" sz="25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en-US" altLang="ko-KR" sz="25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5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"http://javafx.com/</a:t>
            </a:r>
            <a:r>
              <a:rPr lang="en-US" altLang="ko-KR" sz="25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javafx</a:t>
            </a:r>
            <a:r>
              <a:rPr lang="en-US" altLang="ko-KR" sz="2500" i="1" dirty="0">
                <a:solidFill>
                  <a:srgbClr val="2A00FF"/>
                </a:solidFill>
                <a:latin typeface="Consolas" panose="020B0609020204030204" pitchFamily="49" charset="0"/>
              </a:rPr>
              <a:t>/8" 	</a:t>
            </a:r>
            <a:r>
              <a:rPr lang="en-US" altLang="ko-KR" sz="25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xmlns:fx</a:t>
            </a:r>
            <a:r>
              <a:rPr lang="en-US" altLang="ko-KR" sz="25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5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"http://javafx.com/</a:t>
            </a:r>
            <a:r>
              <a:rPr lang="en-US" altLang="ko-KR" sz="25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fxml</a:t>
            </a:r>
            <a:r>
              <a:rPr lang="en-US" altLang="ko-KR" sz="2500" i="1" dirty="0">
                <a:solidFill>
                  <a:srgbClr val="2A00FF"/>
                </a:solidFill>
                <a:latin typeface="Consolas" panose="020B0609020204030204" pitchFamily="49" charset="0"/>
              </a:rPr>
              <a:t>/1" 	</a:t>
            </a:r>
            <a:r>
              <a:rPr lang="en-US" altLang="ko-KR" sz="3600" i="1" dirty="0" err="1">
                <a:solidFill>
                  <a:srgbClr val="7F007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fx:controller</a:t>
            </a:r>
            <a:r>
              <a:rPr lang="en-US" altLang="ko-KR" sz="36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3600" i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3600" i="1" dirty="0" err="1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application.RootController</a:t>
            </a:r>
            <a:r>
              <a:rPr lang="en-US" altLang="ko-KR" sz="3600" i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25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altLang="ko-KR" sz="25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25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500" dirty="0">
                <a:solidFill>
                  <a:srgbClr val="3F7F7F"/>
                </a:solidFill>
                <a:latin typeface="Consolas" panose="020B0609020204030204" pitchFamily="49" charset="0"/>
              </a:rPr>
              <a:t>children</a:t>
            </a:r>
            <a:r>
              <a:rPr lang="en-US" altLang="ko-KR" sz="2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altLang="ko-KR" sz="2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25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500" dirty="0">
                <a:solidFill>
                  <a:srgbClr val="3F7F7F"/>
                </a:solidFill>
                <a:latin typeface="Consolas" panose="020B0609020204030204" pitchFamily="49" charset="0"/>
              </a:rPr>
              <a:t>Label </a:t>
            </a:r>
            <a:r>
              <a:rPr lang="en-US" altLang="ko-KR" sz="2500" dirty="0">
                <a:solidFill>
                  <a:srgbClr val="7F007F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25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500" i="1" dirty="0">
                <a:solidFill>
                  <a:srgbClr val="2A00FF"/>
                </a:solidFill>
                <a:latin typeface="Consolas" panose="020B0609020204030204" pitchFamily="49" charset="0"/>
              </a:rPr>
              <a:t>"Hello, JavaFX"</a:t>
            </a:r>
            <a:r>
              <a:rPr lang="en-US" altLang="ko-KR" sz="25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altLang="ko-KR" sz="25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25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500" dirty="0">
                <a:solidFill>
                  <a:srgbClr val="3F7F7F"/>
                </a:solidFill>
                <a:latin typeface="Consolas" panose="020B0609020204030204" pitchFamily="49" charset="0"/>
              </a:rPr>
              <a:t>font</a:t>
            </a:r>
            <a:r>
              <a:rPr lang="en-US" altLang="ko-KR" sz="2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fr-FR" altLang="ko-KR" sz="2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altLang="ko-KR" sz="25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altLang="ko-KR" sz="2500" dirty="0">
                <a:solidFill>
                  <a:srgbClr val="3F7F7F"/>
                </a:solidFill>
                <a:latin typeface="Consolas" panose="020B0609020204030204" pitchFamily="49" charset="0"/>
              </a:rPr>
              <a:t>Font </a:t>
            </a:r>
            <a:r>
              <a:rPr lang="fr-FR" altLang="ko-KR" sz="25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fr-FR" altLang="ko-KR" sz="25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2500" i="1" dirty="0">
                <a:solidFill>
                  <a:srgbClr val="2A00FF"/>
                </a:solidFill>
                <a:latin typeface="Consolas" panose="020B0609020204030204" pitchFamily="49" charset="0"/>
              </a:rPr>
              <a:t>"Consolas" </a:t>
            </a:r>
            <a:r>
              <a:rPr lang="fr-FR" altLang="ko-KR" sz="2500" i="1" dirty="0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fr-FR" altLang="ko-KR" sz="25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2500" i="1" dirty="0">
                <a:solidFill>
                  <a:srgbClr val="2A00FF"/>
                </a:solidFill>
                <a:latin typeface="Consolas" panose="020B0609020204030204" pitchFamily="49" charset="0"/>
              </a:rPr>
              <a:t>"50.0" </a:t>
            </a:r>
            <a:r>
              <a:rPr lang="fr-FR" altLang="ko-KR" sz="25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457200" lvl="1" indent="0">
              <a:buNone/>
            </a:pPr>
            <a:r>
              <a:rPr lang="en-US" altLang="ko-KR" sz="25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25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500" dirty="0">
                <a:solidFill>
                  <a:srgbClr val="3F7F7F"/>
                </a:solidFill>
                <a:latin typeface="Consolas" panose="020B0609020204030204" pitchFamily="49" charset="0"/>
              </a:rPr>
              <a:t>font</a:t>
            </a:r>
            <a:r>
              <a:rPr lang="en-US" altLang="ko-KR" sz="2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altLang="ko-KR" sz="2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25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500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2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altLang="ko-KR" sz="2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25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500" dirty="0">
                <a:solidFill>
                  <a:srgbClr val="3F7F7F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2500" dirty="0" err="1">
                <a:solidFill>
                  <a:srgbClr val="7F007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fx:id</a:t>
            </a:r>
            <a:r>
              <a:rPr lang="en-US" altLang="ko-KR" sz="25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2500" i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2500" i="1" dirty="0" err="1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btn</a:t>
            </a:r>
            <a:r>
              <a:rPr lang="en-US" altLang="ko-KR" sz="2500" i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 </a:t>
            </a:r>
            <a:r>
              <a:rPr lang="en-US" altLang="ko-KR" sz="25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mnemonicParsing</a:t>
            </a:r>
            <a:r>
              <a:rPr lang="en-US" altLang="ko-KR" sz="25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500" i="1" dirty="0">
                <a:solidFill>
                  <a:srgbClr val="2A00FF"/>
                </a:solidFill>
                <a:latin typeface="Consolas" panose="020B0609020204030204" pitchFamily="49" charset="0"/>
              </a:rPr>
              <a:t>"false" 	</a:t>
            </a:r>
            <a:r>
              <a:rPr lang="en-US" altLang="ko-KR" sz="2500" i="1" dirty="0" err="1">
                <a:solidFill>
                  <a:srgbClr val="7F007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onAction</a:t>
            </a:r>
            <a:r>
              <a:rPr lang="en-US" altLang="ko-KR" sz="25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2500" i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"#</a:t>
            </a:r>
            <a:r>
              <a:rPr lang="en-US" altLang="ko-KR" sz="2500" i="1" dirty="0" err="1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handleBtnAction</a:t>
            </a:r>
            <a:r>
              <a:rPr lang="en-US" altLang="ko-KR" sz="2500" i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25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5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prefWidth</a:t>
            </a:r>
            <a:r>
              <a:rPr lang="en-US" altLang="ko-KR" sz="25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500" i="1" dirty="0">
                <a:solidFill>
                  <a:srgbClr val="2A00FF"/>
                </a:solidFill>
                <a:latin typeface="Consolas" panose="020B0609020204030204" pitchFamily="49" charset="0"/>
              </a:rPr>
              <a:t>"80.0" </a:t>
            </a:r>
            <a:r>
              <a:rPr lang="en-US" altLang="ko-KR" sz="2500" i="1" dirty="0">
                <a:solidFill>
                  <a:srgbClr val="7F007F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25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5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500" i="1" dirty="0">
                <a:solidFill>
                  <a:srgbClr val="2A00FF"/>
                </a:solidFill>
                <a:latin typeface="Consolas" panose="020B0609020204030204" pitchFamily="49" charset="0"/>
              </a:rPr>
              <a:t>확인</a:t>
            </a:r>
            <a:r>
              <a:rPr lang="en-US" altLang="ko-KR" sz="25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25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457200" lvl="1" indent="0">
              <a:buNone/>
            </a:pPr>
            <a:r>
              <a:rPr lang="en-US" altLang="ko-KR" sz="25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25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500" dirty="0">
                <a:solidFill>
                  <a:srgbClr val="3F7F7F"/>
                </a:solidFill>
                <a:latin typeface="Consolas" panose="020B0609020204030204" pitchFamily="49" charset="0"/>
              </a:rPr>
              <a:t>children</a:t>
            </a:r>
            <a:r>
              <a:rPr lang="en-US" altLang="ko-KR" sz="2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altLang="ko-KR" sz="25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500" dirty="0" err="1">
                <a:solidFill>
                  <a:srgbClr val="3F7F7F"/>
                </a:solidFill>
                <a:latin typeface="Consolas" panose="020B0609020204030204" pitchFamily="49" charset="0"/>
              </a:rPr>
              <a:t>VBox</a:t>
            </a:r>
            <a:r>
              <a:rPr lang="en-US" altLang="ko-KR" sz="2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25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07FAD4-8301-466E-9AE8-BF43755C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10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50F25-FBDB-4375-9EF0-A101B1A3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(7) </a:t>
            </a:r>
            <a:r>
              <a:rPr lang="en-US" altLang="ko-KR" dirty="0" err="1"/>
              <a:t>Rootcontroller</a:t>
            </a:r>
            <a:r>
              <a:rPr lang="en-US" altLang="ko-KR" dirty="0"/>
              <a:t> </a:t>
            </a:r>
            <a:r>
              <a:rPr lang="ko-KR" altLang="en-US" dirty="0"/>
              <a:t>클래스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02C34D-BA91-428A-98E6-9920100A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Rootcontroller</a:t>
            </a:r>
            <a:r>
              <a:rPr lang="ko-KR" altLang="en-US" dirty="0"/>
              <a:t> </a:t>
            </a:r>
            <a:r>
              <a:rPr lang="en-US" altLang="ko-KR" dirty="0"/>
              <a:t>Class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en-US" altLang="ko-KR" dirty="0"/>
              <a:t>@FXML</a:t>
            </a:r>
            <a:r>
              <a:rPr lang="ko-KR" altLang="en-US" dirty="0"/>
              <a:t> </a:t>
            </a:r>
            <a:r>
              <a:rPr lang="ko-KR" altLang="en-US" dirty="0" err="1"/>
              <a:t>어노테이션으로</a:t>
            </a:r>
            <a:r>
              <a:rPr lang="ko-KR" altLang="en-US" dirty="0"/>
              <a:t> </a:t>
            </a:r>
            <a:r>
              <a:rPr lang="en-US" altLang="ko-KR" dirty="0" err="1"/>
              <a:t>btn</a:t>
            </a:r>
            <a:r>
              <a:rPr lang="en-US" altLang="ko-KR" dirty="0"/>
              <a:t> </a:t>
            </a:r>
            <a:r>
              <a:rPr lang="ko-KR" altLang="en-US" dirty="0"/>
              <a:t>변수추가</a:t>
            </a:r>
            <a:endParaRPr lang="en-US" altLang="ko-KR" dirty="0"/>
          </a:p>
          <a:p>
            <a:pPr lvl="1"/>
            <a:r>
              <a:rPr lang="en-US" altLang="ko-KR" dirty="0" err="1"/>
              <a:t>btn</a:t>
            </a:r>
            <a:r>
              <a:rPr lang="ko-KR" altLang="en-US" dirty="0"/>
              <a:t>에 </a:t>
            </a:r>
            <a:r>
              <a:rPr lang="en-US" altLang="ko-KR" dirty="0" err="1"/>
              <a:t>ActionEvent</a:t>
            </a:r>
            <a:r>
              <a:rPr lang="ko-KR" altLang="en-US" dirty="0"/>
              <a:t>처리기 등록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A2C566-DDC8-4089-B97A-F8A0CC55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3A4101-CD6D-47B9-BBD9-88A8283ECDD1}"/>
              </a:ext>
            </a:extLst>
          </p:cNvPr>
          <p:cNvSpPr/>
          <p:nvPr/>
        </p:nvSpPr>
        <p:spPr bwMode="auto">
          <a:xfrm>
            <a:off x="914400" y="2778545"/>
            <a:ext cx="7772400" cy="36004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RootController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Initializable</a:t>
            </a:r>
            <a:endParaRPr lang="en-US" altLang="ko-K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dirty="0">
                <a:solidFill>
                  <a:srgbClr val="646464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@FXML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Button </a:t>
            </a:r>
            <a:r>
              <a:rPr lang="en-US" altLang="ko-KR" sz="1600" b="1" dirty="0" err="1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btn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initialize(URL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location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ResourceBundle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resources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btn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.setOnAction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event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-&gt;</a:t>
            </a:r>
            <a:r>
              <a:rPr lang="en-US" altLang="ko-KR" sz="1600" b="1" dirty="0" err="1">
                <a:solidFill>
                  <a:srgbClr val="FF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handleBtnAction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event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handleBtnAction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ActionEvent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event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Platform.</a:t>
            </a:r>
            <a:r>
              <a:rPr lang="en-US" altLang="ko-KR" sz="1600" i="1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exit</a:t>
            </a:r>
            <a:r>
              <a:rPr lang="en-US" altLang="ko-KR" sz="1600" i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1" lang="ko-KR" altLang="en-US" sz="12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43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FMXL </a:t>
            </a:r>
            <a:r>
              <a:rPr lang="ko-KR" altLang="en-US" dirty="0"/>
              <a:t>컨트롤러</a:t>
            </a:r>
            <a:r>
              <a:rPr lang="en-US" altLang="ko-KR" dirty="0"/>
              <a:t>(</a:t>
            </a:r>
            <a:r>
              <a:rPr lang="ko-KR" altLang="en-US" dirty="0"/>
              <a:t>방법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FXML </a:t>
            </a:r>
            <a:r>
              <a:rPr lang="ko-KR" altLang="en-US" dirty="0"/>
              <a:t>파일 당 하나의 </a:t>
            </a:r>
            <a:r>
              <a:rPr lang="en-US" altLang="ko-KR" dirty="0"/>
              <a:t>Controller</a:t>
            </a:r>
            <a:r>
              <a:rPr lang="ko-KR" altLang="en-US" dirty="0"/>
              <a:t>를 지정해 이벤트 처리</a:t>
            </a:r>
            <a:endParaRPr lang="en-US" altLang="ko-KR" dirty="0"/>
          </a:p>
          <a:p>
            <a:pPr lvl="1"/>
            <a:r>
              <a:rPr lang="en-US" altLang="ko-KR" dirty="0"/>
              <a:t>FXML</a:t>
            </a:r>
            <a:r>
              <a:rPr lang="ko-KR" altLang="en-US" dirty="0"/>
              <a:t>과 이벤트처리코드 완전 분리</a:t>
            </a:r>
            <a:endParaRPr lang="en-US" altLang="ko-KR" dirty="0"/>
          </a:p>
          <a:p>
            <a:r>
              <a:rPr lang="ko-KR" altLang="en-US" dirty="0"/>
              <a:t>사용방법</a:t>
            </a:r>
            <a:r>
              <a:rPr lang="en-US" altLang="ko-KR" dirty="0"/>
              <a:t>(@FXML </a:t>
            </a:r>
            <a:r>
              <a:rPr lang="ko-KR" altLang="en-US" dirty="0"/>
              <a:t>컨트롤 주입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FXML</a:t>
            </a:r>
            <a:r>
              <a:rPr lang="ko-KR" altLang="en-US" dirty="0"/>
              <a:t>파일</a:t>
            </a:r>
            <a:endParaRPr lang="en-US" altLang="ko-KR" dirty="0"/>
          </a:p>
          <a:p>
            <a:pPr lvl="2"/>
            <a:r>
              <a:rPr lang="ko-KR" altLang="en-US" dirty="0"/>
              <a:t>루트태그 </a:t>
            </a:r>
            <a:r>
              <a:rPr lang="en-US" altLang="ko-KR" dirty="0"/>
              <a:t>-&gt; </a:t>
            </a:r>
            <a:r>
              <a:rPr lang="en-US" altLang="ko-KR" dirty="0" err="1"/>
              <a:t>fx:controller</a:t>
            </a:r>
            <a:r>
              <a:rPr lang="en-US" altLang="ko-KR" dirty="0"/>
              <a:t> </a:t>
            </a:r>
            <a:r>
              <a:rPr lang="ko-KR" altLang="en-US" dirty="0"/>
              <a:t>속성으로 </a:t>
            </a:r>
            <a:r>
              <a:rPr lang="en-US" altLang="ko-KR" dirty="0"/>
              <a:t>controller </a:t>
            </a:r>
            <a:r>
              <a:rPr lang="ko-KR" altLang="en-US" dirty="0"/>
              <a:t>지정</a:t>
            </a:r>
            <a:endParaRPr lang="en-US" altLang="ko-KR" dirty="0"/>
          </a:p>
          <a:p>
            <a:pPr lvl="2"/>
            <a:r>
              <a:rPr lang="ko-KR" altLang="en-US" dirty="0"/>
              <a:t>컨트롤들 </a:t>
            </a:r>
            <a:r>
              <a:rPr lang="en-US" altLang="ko-KR" dirty="0"/>
              <a:t>-&gt; </a:t>
            </a:r>
            <a:r>
              <a:rPr lang="en-US" altLang="ko-KR" dirty="0" err="1"/>
              <a:t>fx:id</a:t>
            </a:r>
            <a:r>
              <a:rPr lang="en-US" altLang="ko-KR" dirty="0"/>
              <a:t> </a:t>
            </a:r>
            <a:r>
              <a:rPr lang="ko-KR" altLang="en-US" dirty="0"/>
              <a:t>속성 지정</a:t>
            </a:r>
            <a:endParaRPr lang="en-US" altLang="ko-KR" dirty="0"/>
          </a:p>
          <a:p>
            <a:pPr lvl="1"/>
            <a:r>
              <a:rPr lang="en-US" altLang="ko-KR" dirty="0"/>
              <a:t>Controller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2"/>
            <a:r>
              <a:rPr lang="en-US" altLang="ko-KR" dirty="0" err="1"/>
              <a:t>Initializable</a:t>
            </a:r>
            <a:r>
              <a:rPr lang="en-US" altLang="ko-KR" dirty="0"/>
              <a:t> </a:t>
            </a:r>
            <a:r>
              <a:rPr lang="ko-KR" altLang="en-US" dirty="0"/>
              <a:t>인터페이스 구현</a:t>
            </a:r>
            <a:endParaRPr lang="en-US" altLang="ko-KR" dirty="0"/>
          </a:p>
          <a:p>
            <a:pPr lvl="2"/>
            <a:r>
              <a:rPr lang="en-US" altLang="ko-KR" dirty="0"/>
              <a:t>@FXML </a:t>
            </a:r>
            <a:r>
              <a:rPr lang="ko-KR" altLang="en-US" dirty="0" err="1"/>
              <a:t>어노테이션에</a:t>
            </a:r>
            <a:r>
              <a:rPr lang="ko-KR" altLang="en-US" dirty="0"/>
              <a:t> 컨트롤 필드</a:t>
            </a:r>
            <a:r>
              <a:rPr lang="en-US" altLang="ko-KR" dirty="0"/>
              <a:t>(</a:t>
            </a:r>
            <a:r>
              <a:rPr lang="en-US" altLang="ko-KR" dirty="0" err="1"/>
              <a:t>fx:id</a:t>
            </a:r>
            <a:r>
              <a:rPr lang="ko-KR" altLang="en-US" dirty="0"/>
              <a:t>속성</a:t>
            </a:r>
            <a:r>
              <a:rPr lang="en-US" altLang="ko-KR" dirty="0"/>
              <a:t>) </a:t>
            </a:r>
            <a:r>
              <a:rPr lang="ko-KR" altLang="en-US" dirty="0"/>
              <a:t>선언</a:t>
            </a:r>
            <a:endParaRPr lang="en-US" altLang="ko-KR" dirty="0"/>
          </a:p>
          <a:p>
            <a:pPr lvl="2"/>
            <a:r>
              <a:rPr lang="ko-KR" altLang="en-US" dirty="0" err="1"/>
              <a:t>이벤트핸들러</a:t>
            </a:r>
            <a:r>
              <a:rPr lang="ko-KR" altLang="en-US" dirty="0"/>
              <a:t> 등록 및 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318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FMXL </a:t>
            </a:r>
            <a:r>
              <a:rPr lang="ko-KR" altLang="en-US" dirty="0"/>
              <a:t>컨트롤러 사용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FXML </a:t>
            </a:r>
            <a:r>
              <a:rPr lang="ko-KR" altLang="en-US" dirty="0"/>
              <a:t>파일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600" dirty="0" err="1">
                <a:solidFill>
                  <a:srgbClr val="3F7F7F"/>
                </a:solidFill>
                <a:latin typeface="Consolas"/>
              </a:rPr>
              <a:t>Hbox</a:t>
            </a:r>
            <a:r>
              <a:rPr lang="en-US" altLang="ko-KR" sz="1600" dirty="0">
                <a:solidFill>
                  <a:srgbClr val="3F7F7F"/>
                </a:solidFill>
                <a:latin typeface="Consolas"/>
              </a:rPr>
              <a:t> … </a:t>
            </a:r>
            <a:r>
              <a:rPr lang="en-US" altLang="ko-KR" sz="1600" i="1" dirty="0" err="1">
                <a:solidFill>
                  <a:srgbClr val="7F007F"/>
                </a:solidFill>
                <a:latin typeface="Consolas"/>
              </a:rPr>
              <a:t>fx:controller</a:t>
            </a:r>
            <a:r>
              <a:rPr lang="en-US" altLang="ko-KR" sz="16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latin typeface="Consolas"/>
              </a:rPr>
              <a:t>application.RootController</a:t>
            </a:r>
            <a:r>
              <a:rPr lang="en-US" altLang="ko-KR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6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Consolas"/>
              </a:rPr>
              <a:t>children</a:t>
            </a: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Consolas"/>
              </a:rPr>
              <a:t>Button </a:t>
            </a:r>
            <a:r>
              <a:rPr lang="en-US" altLang="ko-KR" sz="1600" dirty="0" err="1">
                <a:solidFill>
                  <a:srgbClr val="7F007F"/>
                </a:solidFill>
                <a:latin typeface="Consolas"/>
              </a:rPr>
              <a:t>fx:id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latin typeface="Consolas"/>
              </a:rPr>
              <a:t>btn</a:t>
            </a:r>
            <a:r>
              <a:rPr lang="en-US" altLang="ko-KR" sz="16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ko-KR" sz="1600" i="1" dirty="0" err="1">
                <a:solidFill>
                  <a:srgbClr val="7F007F"/>
                </a:solidFill>
                <a:latin typeface="Consolas"/>
              </a:rPr>
              <a:t>mnemonicParsing</a:t>
            </a:r>
            <a:r>
              <a:rPr lang="en-US" altLang="ko-KR" sz="16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Consolas"/>
              </a:rPr>
              <a:t>"false" </a:t>
            </a:r>
            <a:r>
              <a:rPr lang="en-US" altLang="ko-KR" sz="1600" i="1" dirty="0">
                <a:solidFill>
                  <a:srgbClr val="7F007F"/>
                </a:solidFill>
                <a:latin typeface="Consolas"/>
              </a:rPr>
              <a:t>text</a:t>
            </a:r>
            <a:r>
              <a:rPr lang="en-US" altLang="ko-KR" sz="16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Consolas"/>
              </a:rPr>
              <a:t>"Button" </a:t>
            </a:r>
            <a:r>
              <a:rPr lang="en-US" altLang="ko-KR" sz="16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   &lt;/</a:t>
            </a:r>
            <a:r>
              <a:rPr lang="en-US" altLang="ko-KR" sz="1600" dirty="0">
                <a:solidFill>
                  <a:srgbClr val="3F7F7F"/>
                </a:solidFill>
                <a:latin typeface="Consolas"/>
              </a:rPr>
              <a:t>children</a:t>
            </a: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600" dirty="0" err="1">
                <a:solidFill>
                  <a:srgbClr val="3F7F7F"/>
                </a:solidFill>
                <a:latin typeface="Consolas"/>
              </a:rPr>
              <a:t>HBox</a:t>
            </a: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008080"/>
              </a:solidFill>
              <a:latin typeface="Consolas"/>
            </a:endParaRPr>
          </a:p>
          <a:p>
            <a:pPr lvl="0">
              <a:buClr>
                <a:srgbClr val="B2B2B2"/>
              </a:buClr>
            </a:pPr>
            <a:r>
              <a:rPr lang="en-US" altLang="ko-KR" dirty="0">
                <a:solidFill>
                  <a:srgbClr val="000000"/>
                </a:solidFill>
              </a:rPr>
              <a:t>Controller </a:t>
            </a:r>
            <a:r>
              <a:rPr lang="ko-KR" altLang="en-US" dirty="0">
                <a:solidFill>
                  <a:srgbClr val="000000"/>
                </a:solidFill>
              </a:rPr>
              <a:t>클래스</a:t>
            </a: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/>
              </a:rPr>
              <a:t>RootController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/>
              </a:rPr>
              <a:t>Initializable</a:t>
            </a:r>
            <a:endParaRPr lang="en-US" altLang="ko-KR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600" dirty="0">
                <a:solidFill>
                  <a:srgbClr val="646464"/>
                </a:solidFill>
                <a:latin typeface="Consolas"/>
              </a:rPr>
              <a:t>@FXML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Button </a:t>
            </a:r>
            <a:r>
              <a:rPr lang="en-US" altLang="ko-KR" sz="1600" dirty="0" err="1">
                <a:solidFill>
                  <a:srgbClr val="0000C0"/>
                </a:solidFill>
                <a:latin typeface="Consolas"/>
              </a:rPr>
              <a:t>btn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600" dirty="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6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initialize(URL </a:t>
            </a:r>
            <a:r>
              <a:rPr lang="en-US" altLang="ko-KR" sz="1600" dirty="0">
                <a:solidFill>
                  <a:srgbClr val="6A3E3E"/>
                </a:solidFill>
                <a:latin typeface="Consolas"/>
              </a:rPr>
              <a:t>location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nsolas"/>
              </a:rPr>
              <a:t>ResourceBundle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/>
              </a:rPr>
              <a:t>resources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16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altLang="ko-KR" sz="1600" dirty="0">
                <a:solidFill>
                  <a:srgbClr val="7F9FBF"/>
                </a:solidFill>
                <a:latin typeface="Consolas"/>
              </a:rPr>
              <a:t>TODO</a:t>
            </a:r>
            <a:r>
              <a:rPr lang="en-US" altLang="ko-KR" sz="1600" dirty="0">
                <a:solidFill>
                  <a:srgbClr val="3F7F5F"/>
                </a:solidFill>
                <a:latin typeface="Consolas"/>
              </a:rPr>
              <a:t> Auto-generated method stub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1600" dirty="0" err="1">
                <a:solidFill>
                  <a:srgbClr val="0000C0"/>
                </a:solidFill>
                <a:latin typeface="Consolas"/>
              </a:rPr>
              <a:t>btn</a:t>
            </a:r>
            <a:r>
              <a:rPr lang="en-US" altLang="ko-KR" sz="1600" dirty="0" err="1">
                <a:solidFill>
                  <a:srgbClr val="000000"/>
                </a:solidFill>
                <a:latin typeface="Consolas"/>
              </a:rPr>
              <a:t>.setOnAction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/>
              </a:rPr>
              <a:t>event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600" i="1" dirty="0">
                <a:solidFill>
                  <a:srgbClr val="2A00FF"/>
                </a:solidFill>
                <a:latin typeface="Consolas"/>
              </a:rPr>
              <a:t>＂</a:t>
            </a:r>
            <a:r>
              <a:rPr lang="ko-KR" altLang="en-US" sz="1600" i="1" dirty="0">
                <a:solidFill>
                  <a:srgbClr val="2A00FF"/>
                </a:solidFill>
                <a:latin typeface="Consolas"/>
              </a:rPr>
              <a:t>버튼클릭</a:t>
            </a:r>
            <a:r>
              <a:rPr lang="en-US" altLang="ko-KR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600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}</a:t>
            </a:r>
            <a:endParaRPr lang="ko-KR" altLang="en-US" sz="1600" dirty="0">
              <a:latin typeface="Consolas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1600" dirty="0">
              <a:solidFill>
                <a:srgbClr val="008080"/>
              </a:solidFill>
              <a:latin typeface="Consola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899592" y="1628800"/>
            <a:ext cx="7776864" cy="1368152"/>
          </a:xfrm>
          <a:prstGeom prst="roundRect">
            <a:avLst>
              <a:gd name="adj" fmla="val 10978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890085" y="3645024"/>
            <a:ext cx="7776864" cy="2592288"/>
          </a:xfrm>
          <a:prstGeom prst="roundRect">
            <a:avLst>
              <a:gd name="adj" fmla="val 5811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2483768" y="2440552"/>
            <a:ext cx="10801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/>
          <p:cNvCxnSpPr/>
          <p:nvPr/>
        </p:nvCxnSpPr>
        <p:spPr bwMode="auto">
          <a:xfrm>
            <a:off x="1403648" y="4397784"/>
            <a:ext cx="26642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1799692" y="5661248"/>
            <a:ext cx="16201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78895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또는 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/>
              </a:rPr>
              <a:t>RootController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/>
              </a:rPr>
              <a:t>Initializable</a:t>
            </a:r>
            <a:endParaRPr lang="en-US" altLang="ko-KR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600" dirty="0">
                <a:solidFill>
                  <a:srgbClr val="646464"/>
                </a:solidFill>
                <a:latin typeface="Consolas"/>
              </a:rPr>
              <a:t>@FXML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Button </a:t>
            </a:r>
            <a:r>
              <a:rPr lang="en-US" altLang="ko-KR" sz="1600" dirty="0" err="1">
                <a:solidFill>
                  <a:srgbClr val="0000C0"/>
                </a:solidFill>
                <a:latin typeface="Consolas"/>
              </a:rPr>
              <a:t>btn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600" dirty="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6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initialize(URL </a:t>
            </a:r>
            <a:r>
              <a:rPr lang="en-US" altLang="ko-KR" sz="1600" dirty="0">
                <a:solidFill>
                  <a:srgbClr val="6A3E3E"/>
                </a:solidFill>
                <a:latin typeface="Consolas"/>
              </a:rPr>
              <a:t>location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nsolas"/>
              </a:rPr>
              <a:t>ResourceBundle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/>
              </a:rPr>
              <a:t>resources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16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altLang="ko-KR" sz="1600" dirty="0">
                <a:solidFill>
                  <a:srgbClr val="7F9FBF"/>
                </a:solidFill>
                <a:latin typeface="Consolas"/>
              </a:rPr>
              <a:t>TODO</a:t>
            </a:r>
            <a:r>
              <a:rPr lang="en-US" altLang="ko-KR" sz="1600" dirty="0">
                <a:solidFill>
                  <a:srgbClr val="3F7F5F"/>
                </a:solidFill>
                <a:latin typeface="Consolas"/>
              </a:rPr>
              <a:t> Auto-generated method stub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1600" dirty="0" err="1">
                <a:solidFill>
                  <a:srgbClr val="0000C0"/>
                </a:solidFill>
                <a:latin typeface="Consolas"/>
              </a:rPr>
              <a:t>btn</a:t>
            </a:r>
            <a:r>
              <a:rPr lang="en-US" altLang="ko-KR" sz="1600" dirty="0" err="1">
                <a:solidFill>
                  <a:srgbClr val="000000"/>
                </a:solidFill>
                <a:latin typeface="Consolas"/>
              </a:rPr>
              <a:t>.setOnAction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/>
              </a:rPr>
              <a:t>event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Consolas"/>
              </a:rPr>
              <a:t>handleBtnAction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(event))</a:t>
            </a:r>
            <a:r>
              <a:rPr lang="en-US" altLang="ko-KR" sz="16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/>
              </a:rPr>
              <a:t>handleBtnAction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/>
              </a:rPr>
              <a:t>ActionEvent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/>
              </a:rPr>
              <a:t>event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600" i="1" dirty="0">
                <a:solidFill>
                  <a:srgbClr val="2A00FF"/>
                </a:solidFill>
                <a:latin typeface="Consolas"/>
              </a:rPr>
              <a:t>＂</a:t>
            </a:r>
            <a:r>
              <a:rPr lang="ko-KR" altLang="en-US" sz="1600" i="1" dirty="0">
                <a:solidFill>
                  <a:srgbClr val="2A00FF"/>
                </a:solidFill>
                <a:latin typeface="Consolas"/>
              </a:rPr>
              <a:t>버튼클릭</a:t>
            </a:r>
            <a:r>
              <a:rPr lang="en-US" altLang="ko-KR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600" i="1" dirty="0">
                <a:solidFill>
                  <a:srgbClr val="000000"/>
                </a:solidFill>
                <a:latin typeface="Consolas"/>
              </a:rPr>
              <a:t>);</a:t>
            </a:r>
            <a:endParaRPr lang="en-US" altLang="ko-KR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   }</a:t>
            </a:r>
            <a:endParaRPr lang="ko-KR" altLang="en-US" sz="1600" dirty="0">
              <a:latin typeface="Consolas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1600" dirty="0">
              <a:solidFill>
                <a:srgbClr val="008080"/>
              </a:solidFill>
              <a:latin typeface="Consola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890085" y="1268760"/>
            <a:ext cx="7776864" cy="4464496"/>
          </a:xfrm>
          <a:prstGeom prst="roundRect">
            <a:avLst>
              <a:gd name="adj" fmla="val 3388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403648" y="4221088"/>
            <a:ext cx="5256584" cy="1224136"/>
          </a:xfrm>
          <a:prstGeom prst="roundRect">
            <a:avLst>
              <a:gd name="adj" fmla="val 0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1907704" y="3645024"/>
            <a:ext cx="511256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/>
          <p:cNvCxnSpPr/>
          <p:nvPr/>
        </p:nvCxnSpPr>
        <p:spPr bwMode="auto">
          <a:xfrm>
            <a:off x="1475656" y="2165536"/>
            <a:ext cx="273630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71285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또는 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6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/>
              </a:rPr>
              <a:t>RootController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/>
              </a:rPr>
              <a:t>Initializable</a:t>
            </a:r>
            <a:endParaRPr lang="en-US" altLang="ko-KR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600" dirty="0">
                <a:solidFill>
                  <a:srgbClr val="646464"/>
                </a:solidFill>
                <a:latin typeface="Consolas"/>
              </a:rPr>
              <a:t>@FXML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Button </a:t>
            </a:r>
            <a:r>
              <a:rPr lang="en-US" altLang="ko-KR" sz="1600" dirty="0" err="1">
                <a:solidFill>
                  <a:srgbClr val="0000C0"/>
                </a:solidFill>
                <a:latin typeface="Consolas"/>
              </a:rPr>
              <a:t>btn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600" dirty="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6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initialize(URL </a:t>
            </a:r>
            <a:r>
              <a:rPr lang="en-US" altLang="ko-KR" sz="1600" dirty="0">
                <a:solidFill>
                  <a:srgbClr val="6A3E3E"/>
                </a:solidFill>
                <a:latin typeface="Consolas"/>
              </a:rPr>
              <a:t>location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nsolas"/>
              </a:rPr>
              <a:t>ResourceBundle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/>
              </a:rPr>
              <a:t>resources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16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altLang="ko-KR" sz="1600" dirty="0">
                <a:solidFill>
                  <a:srgbClr val="7F9FBF"/>
                </a:solidFill>
                <a:latin typeface="Consolas"/>
              </a:rPr>
              <a:t>TODO</a:t>
            </a:r>
            <a:r>
              <a:rPr lang="en-US" altLang="ko-KR" sz="1600" dirty="0">
                <a:solidFill>
                  <a:srgbClr val="3F7F5F"/>
                </a:solidFill>
                <a:latin typeface="Consolas"/>
              </a:rPr>
              <a:t> Auto-generated method stub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1600" dirty="0" err="1">
                <a:solidFill>
                  <a:srgbClr val="6A3E3E"/>
                </a:solidFill>
                <a:latin typeface="Consolas"/>
              </a:rPr>
              <a:t>btn</a:t>
            </a:r>
            <a:r>
              <a:rPr lang="en-US" altLang="ko-KR" sz="1600" dirty="0" err="1">
                <a:solidFill>
                  <a:srgbClr val="000000"/>
                </a:solidFill>
                <a:latin typeface="Consolas"/>
              </a:rPr>
              <a:t>.setOnAction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6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/>
              </a:rPr>
              <a:t>EventHandler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altLang="ko-KR" sz="1600" dirty="0" err="1">
                <a:solidFill>
                  <a:srgbClr val="000000"/>
                </a:solidFill>
                <a:latin typeface="Consolas"/>
              </a:rPr>
              <a:t>ActionEvent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&gt;() 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-KR" sz="1600" dirty="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-KR" sz="16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handle(</a:t>
            </a:r>
            <a:r>
              <a:rPr lang="en-US" altLang="ko-KR" sz="1600" dirty="0" err="1">
                <a:solidFill>
                  <a:srgbClr val="000000"/>
                </a:solidFill>
                <a:latin typeface="Consolas"/>
              </a:rPr>
              <a:t>ActionEvent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/>
              </a:rPr>
              <a:t>event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-KR" sz="16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altLang="ko-KR" sz="1600" dirty="0">
                <a:solidFill>
                  <a:srgbClr val="7F9FBF"/>
                </a:solidFill>
                <a:latin typeface="Consolas"/>
              </a:rPr>
              <a:t>TODO</a:t>
            </a:r>
            <a:r>
              <a:rPr lang="en-US" altLang="ko-KR" sz="1600" dirty="0">
                <a:solidFill>
                  <a:srgbClr val="3F7F5F"/>
                </a:solidFill>
                <a:latin typeface="Consolas"/>
              </a:rPr>
              <a:t> Auto-generated method stub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-KR" sz="1600" u="sng" dirty="0" err="1">
                <a:solidFill>
                  <a:srgbClr val="000000"/>
                </a:solidFill>
                <a:latin typeface="Consolas"/>
              </a:rPr>
              <a:t>handleBtnAction</a:t>
            </a:r>
            <a:r>
              <a:rPr lang="en-US" altLang="ko-KR" sz="1600" u="sng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600" u="sng" dirty="0">
                <a:solidFill>
                  <a:srgbClr val="6A3E3E"/>
                </a:solidFill>
                <a:latin typeface="Consolas"/>
              </a:rPr>
              <a:t>event</a:t>
            </a:r>
            <a:r>
              <a:rPr lang="en-US" altLang="ko-KR" sz="1600" u="sng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});</a:t>
            </a:r>
            <a:r>
              <a:rPr lang="ko-KR" altLang="en-US" sz="1600" dirty="0">
                <a:solidFill>
                  <a:srgbClr val="000000"/>
                </a:solidFill>
                <a:latin typeface="Consolas"/>
              </a:rPr>
              <a:t>    </a:t>
            </a:r>
            <a:endParaRPr lang="en-US" altLang="ko-KR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/>
              </a:rPr>
              <a:t>handleBtnAction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/>
              </a:rPr>
              <a:t>ActionEvent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/>
              </a:rPr>
              <a:t>event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600" i="1" dirty="0">
                <a:solidFill>
                  <a:srgbClr val="2A00FF"/>
                </a:solidFill>
                <a:latin typeface="Consolas"/>
              </a:rPr>
              <a:t>＂</a:t>
            </a:r>
            <a:r>
              <a:rPr lang="ko-KR" altLang="en-US" sz="1600" i="1" dirty="0">
                <a:solidFill>
                  <a:srgbClr val="2A00FF"/>
                </a:solidFill>
                <a:latin typeface="Consolas"/>
              </a:rPr>
              <a:t>버튼클릭</a:t>
            </a:r>
            <a:r>
              <a:rPr lang="en-US" altLang="ko-KR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600" i="1" dirty="0">
                <a:solidFill>
                  <a:srgbClr val="000000"/>
                </a:solidFill>
                <a:latin typeface="Consolas"/>
              </a:rPr>
              <a:t>);</a:t>
            </a:r>
            <a:endParaRPr lang="en-US" altLang="ko-KR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   }</a:t>
            </a:r>
            <a:endParaRPr lang="ko-KR" altLang="en-US" sz="1600" dirty="0">
              <a:latin typeface="Consolas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1600" dirty="0">
              <a:solidFill>
                <a:srgbClr val="008080"/>
              </a:solidFill>
              <a:latin typeface="Consola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890085" y="1268760"/>
            <a:ext cx="7776864" cy="5184576"/>
          </a:xfrm>
          <a:prstGeom prst="roundRect">
            <a:avLst>
              <a:gd name="adj" fmla="val 3388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380087" y="5157192"/>
            <a:ext cx="5256584" cy="936104"/>
          </a:xfrm>
          <a:prstGeom prst="roundRect">
            <a:avLst>
              <a:gd name="adj" fmla="val 0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 bwMode="auto">
          <a:xfrm>
            <a:off x="2640227" y="4221088"/>
            <a:ext cx="250783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모서리가 둥근 직사각형 9"/>
          <p:cNvSpPr/>
          <p:nvPr/>
        </p:nvSpPr>
        <p:spPr bwMode="auto">
          <a:xfrm>
            <a:off x="1763688" y="2852936"/>
            <a:ext cx="5256584" cy="1872208"/>
          </a:xfrm>
          <a:prstGeom prst="roundRect">
            <a:avLst>
              <a:gd name="adj" fmla="val 0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7422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FMXL </a:t>
            </a:r>
            <a:r>
              <a:rPr lang="ko-KR" altLang="en-US" dirty="0"/>
              <a:t>컨트롤러</a:t>
            </a:r>
            <a:r>
              <a:rPr lang="en-US" altLang="ko-KR" dirty="0"/>
              <a:t>(</a:t>
            </a:r>
            <a:r>
              <a:rPr lang="ko-KR" altLang="en-US" dirty="0"/>
              <a:t>방법 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사용방법</a:t>
            </a:r>
            <a:r>
              <a:rPr lang="en-US" altLang="ko-KR" dirty="0"/>
              <a:t>(</a:t>
            </a:r>
            <a:r>
              <a:rPr lang="ko-KR" altLang="en-US" dirty="0"/>
              <a:t>이벤트처리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FXML</a:t>
            </a:r>
            <a:r>
              <a:rPr lang="ko-KR" altLang="en-US" dirty="0"/>
              <a:t>파일</a:t>
            </a:r>
            <a:endParaRPr lang="en-US" altLang="ko-KR" dirty="0"/>
          </a:p>
          <a:p>
            <a:pPr lvl="2"/>
            <a:r>
              <a:rPr lang="ko-KR" altLang="en-US" dirty="0"/>
              <a:t>루트태그 </a:t>
            </a:r>
            <a:r>
              <a:rPr lang="en-US" altLang="ko-KR" dirty="0"/>
              <a:t>-&gt; </a:t>
            </a:r>
            <a:r>
              <a:rPr lang="en-US" altLang="ko-KR" dirty="0" err="1"/>
              <a:t>fx:controller</a:t>
            </a:r>
            <a:r>
              <a:rPr lang="en-US" altLang="ko-KR" dirty="0"/>
              <a:t> </a:t>
            </a:r>
            <a:r>
              <a:rPr lang="ko-KR" altLang="en-US" dirty="0"/>
              <a:t>속성으로 </a:t>
            </a:r>
            <a:r>
              <a:rPr lang="en-US" altLang="ko-KR" dirty="0"/>
              <a:t>controller </a:t>
            </a:r>
            <a:r>
              <a:rPr lang="ko-KR" altLang="en-US" dirty="0"/>
              <a:t>지정</a:t>
            </a:r>
            <a:endParaRPr lang="en-US" altLang="ko-KR" dirty="0"/>
          </a:p>
          <a:p>
            <a:pPr lvl="2"/>
            <a:r>
              <a:rPr lang="ko-KR" altLang="en-US" dirty="0"/>
              <a:t>컨트롤들 </a:t>
            </a:r>
            <a:r>
              <a:rPr lang="en-US" altLang="ko-KR" dirty="0"/>
              <a:t>-&gt; </a:t>
            </a:r>
            <a:r>
              <a:rPr lang="en-US" altLang="ko-KR" dirty="0" err="1"/>
              <a:t>fx:id</a:t>
            </a:r>
            <a:r>
              <a:rPr lang="en-US" altLang="ko-KR" dirty="0"/>
              <a:t> </a:t>
            </a:r>
            <a:r>
              <a:rPr lang="ko-KR" altLang="en-US" dirty="0"/>
              <a:t>속성 지정</a:t>
            </a:r>
            <a:endParaRPr lang="en-US" altLang="ko-KR" dirty="0"/>
          </a:p>
          <a:p>
            <a:pPr lvl="2"/>
            <a:r>
              <a:rPr lang="ko-KR" altLang="en-US" dirty="0"/>
              <a:t>컨트롤들 </a:t>
            </a:r>
            <a:r>
              <a:rPr lang="en-US" altLang="ko-KR" dirty="0"/>
              <a:t>-&gt; </a:t>
            </a:r>
            <a:r>
              <a:rPr lang="ko-KR" altLang="en-US" dirty="0"/>
              <a:t>필요한 이벤트처리 </a:t>
            </a:r>
            <a:r>
              <a:rPr lang="ko-KR" altLang="en-US" dirty="0" err="1"/>
              <a:t>메소드</a:t>
            </a:r>
            <a:r>
              <a:rPr lang="ko-KR" altLang="en-US" dirty="0"/>
              <a:t> 지정</a:t>
            </a:r>
            <a:endParaRPr lang="en-US" altLang="ko-KR" dirty="0"/>
          </a:p>
          <a:p>
            <a:pPr lvl="3"/>
            <a:r>
              <a:rPr lang="en-US" altLang="ko-KR" dirty="0"/>
              <a:t>#</a:t>
            </a:r>
            <a:r>
              <a:rPr lang="ko-KR" altLang="en-US" dirty="0" err="1"/>
              <a:t>메소드이름</a:t>
            </a:r>
            <a:endParaRPr lang="en-US" altLang="ko-KR" dirty="0"/>
          </a:p>
          <a:p>
            <a:pPr lvl="3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rgbClr val="FF0000"/>
                </a:solidFill>
              </a:rPr>
              <a:t>#</a:t>
            </a:r>
            <a:r>
              <a:rPr lang="en-US" altLang="ko-KR" dirty="0" err="1">
                <a:solidFill>
                  <a:srgbClr val="FF0000"/>
                </a:solidFill>
              </a:rPr>
              <a:t>handleBtnAction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Controller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2"/>
            <a:r>
              <a:rPr lang="en-US" altLang="ko-KR" dirty="0" err="1"/>
              <a:t>Initializable</a:t>
            </a:r>
            <a:r>
              <a:rPr lang="en-US" altLang="ko-KR" dirty="0"/>
              <a:t> </a:t>
            </a:r>
            <a:r>
              <a:rPr lang="ko-KR" altLang="en-US" dirty="0"/>
              <a:t>인터페이스 구현</a:t>
            </a:r>
            <a:endParaRPr lang="en-US" altLang="ko-KR" dirty="0"/>
          </a:p>
          <a:p>
            <a:pPr lvl="2"/>
            <a:r>
              <a:rPr lang="ko-KR" altLang="en-US" dirty="0"/>
              <a:t>해당 </a:t>
            </a:r>
            <a:r>
              <a:rPr lang="ko-KR" altLang="en-US" dirty="0" err="1"/>
              <a:t>메소드</a:t>
            </a:r>
            <a:r>
              <a:rPr lang="ko-KR" altLang="en-US" dirty="0"/>
              <a:t> 구현</a:t>
            </a:r>
            <a:endParaRPr lang="en-US" altLang="ko-KR" dirty="0"/>
          </a:p>
          <a:p>
            <a:pPr lvl="3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public void </a:t>
            </a:r>
            <a:r>
              <a:rPr lang="en-US" altLang="ko-KR" dirty="0" err="1">
                <a:solidFill>
                  <a:srgbClr val="FF0000"/>
                </a:solidFill>
              </a:rPr>
              <a:t>handleBtnAction</a:t>
            </a:r>
            <a:r>
              <a:rPr lang="en-US" altLang="ko-KR" dirty="0"/>
              <a:t>(</a:t>
            </a:r>
            <a:r>
              <a:rPr lang="en-US" altLang="ko-KR" dirty="0" err="1"/>
              <a:t>ActionEvent</a:t>
            </a:r>
            <a:r>
              <a:rPr lang="en-US" altLang="ko-KR" dirty="0"/>
              <a:t> event)</a:t>
            </a:r>
          </a:p>
          <a:p>
            <a:pPr lvl="3"/>
            <a:r>
              <a:rPr lang="en-US" altLang="ko-KR" dirty="0"/>
              <a:t>{</a:t>
            </a:r>
          </a:p>
          <a:p>
            <a:pPr lvl="3"/>
            <a:r>
              <a:rPr lang="en-US" altLang="ko-KR" dirty="0"/>
              <a:t>    ……</a:t>
            </a:r>
          </a:p>
          <a:p>
            <a:pPr lvl="3"/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509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FMXL </a:t>
            </a:r>
            <a:r>
              <a:rPr lang="ko-KR" altLang="en-US" dirty="0"/>
              <a:t>컨트롤러 사용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FXML </a:t>
            </a:r>
            <a:r>
              <a:rPr lang="ko-KR" altLang="en-US" dirty="0"/>
              <a:t>파일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600" dirty="0" err="1">
                <a:solidFill>
                  <a:srgbClr val="3F7F7F"/>
                </a:solidFill>
                <a:latin typeface="Consolas"/>
              </a:rPr>
              <a:t>Hbox</a:t>
            </a:r>
            <a:r>
              <a:rPr lang="en-US" altLang="ko-KR" sz="1600" dirty="0">
                <a:solidFill>
                  <a:srgbClr val="3F7F7F"/>
                </a:solidFill>
                <a:latin typeface="Consolas"/>
              </a:rPr>
              <a:t> … </a:t>
            </a:r>
            <a:r>
              <a:rPr lang="en-US" altLang="ko-KR" sz="1600" i="1" dirty="0" err="1">
                <a:solidFill>
                  <a:srgbClr val="7F007F"/>
                </a:solidFill>
                <a:latin typeface="Consolas"/>
              </a:rPr>
              <a:t>fx:controller</a:t>
            </a:r>
            <a:r>
              <a:rPr lang="en-US" altLang="ko-KR" sz="16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latin typeface="Consolas"/>
              </a:rPr>
              <a:t>application.RootController</a:t>
            </a:r>
            <a:r>
              <a:rPr lang="en-US" altLang="ko-KR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6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Consolas"/>
              </a:rPr>
              <a:t>children</a:t>
            </a: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Consolas"/>
              </a:rPr>
              <a:t>Button </a:t>
            </a:r>
            <a:r>
              <a:rPr lang="en-US" altLang="ko-KR" sz="1600" dirty="0" err="1">
                <a:solidFill>
                  <a:srgbClr val="7F007F"/>
                </a:solidFill>
                <a:latin typeface="Consolas"/>
              </a:rPr>
              <a:t>fx:id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latin typeface="Consolas"/>
              </a:rPr>
              <a:t>btn</a:t>
            </a:r>
            <a:r>
              <a:rPr lang="en-US" altLang="ko-KR" sz="16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ko-KR" sz="1600" dirty="0" err="1">
                <a:solidFill>
                  <a:srgbClr val="7F007F"/>
                </a:solidFill>
                <a:highlight>
                  <a:srgbClr val="E8F2FE"/>
                </a:highlight>
                <a:latin typeface="Consolas"/>
              </a:rPr>
              <a:t>onAction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"#</a:t>
            </a:r>
            <a:r>
              <a:rPr lang="en-US" altLang="ko-KR" sz="1600" i="1" dirty="0" err="1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handleBtnAction</a:t>
            </a:r>
            <a:r>
              <a:rPr lang="en-US" altLang="ko-KR" sz="1600" i="1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 </a:t>
            </a:r>
            <a:r>
              <a:rPr lang="en-US" altLang="ko-KR" sz="1600" i="1" dirty="0">
                <a:solidFill>
                  <a:srgbClr val="7F007F"/>
                </a:solidFill>
                <a:latin typeface="Consolas"/>
              </a:rPr>
              <a:t>text</a:t>
            </a:r>
            <a:r>
              <a:rPr lang="en-US" altLang="ko-KR" sz="16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Consolas"/>
              </a:rPr>
              <a:t>"Button" </a:t>
            </a:r>
            <a:r>
              <a:rPr lang="en-US" altLang="ko-KR" sz="16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   &lt;/</a:t>
            </a:r>
            <a:r>
              <a:rPr lang="en-US" altLang="ko-KR" sz="1600" dirty="0">
                <a:solidFill>
                  <a:srgbClr val="3F7F7F"/>
                </a:solidFill>
                <a:latin typeface="Consolas"/>
              </a:rPr>
              <a:t>children</a:t>
            </a: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600" dirty="0" err="1">
                <a:solidFill>
                  <a:srgbClr val="3F7F7F"/>
                </a:solidFill>
                <a:latin typeface="Consolas"/>
              </a:rPr>
              <a:t>HBox</a:t>
            </a: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008080"/>
              </a:solidFill>
              <a:latin typeface="Consolas"/>
            </a:endParaRPr>
          </a:p>
          <a:p>
            <a:pPr lvl="0">
              <a:buClr>
                <a:srgbClr val="B2B2B2"/>
              </a:buClr>
            </a:pPr>
            <a:r>
              <a:rPr lang="en-US" altLang="ko-KR" dirty="0">
                <a:solidFill>
                  <a:srgbClr val="000000"/>
                </a:solidFill>
              </a:rPr>
              <a:t>Controller </a:t>
            </a:r>
            <a:r>
              <a:rPr lang="ko-KR" altLang="en-US" dirty="0">
                <a:solidFill>
                  <a:srgbClr val="000000"/>
                </a:solidFill>
              </a:rPr>
              <a:t>클래스</a:t>
            </a: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/>
              </a:rPr>
              <a:t>RootController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/>
              </a:rPr>
              <a:t>Initializable</a:t>
            </a:r>
            <a:endParaRPr lang="en-US" altLang="ko-KR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646464"/>
                </a:solidFill>
                <a:latin typeface="Consolas"/>
              </a:rPr>
              <a:t>    @Override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6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initialize(URL </a:t>
            </a:r>
            <a:r>
              <a:rPr lang="en-US" altLang="ko-KR" sz="1600" dirty="0">
                <a:solidFill>
                  <a:srgbClr val="6A3E3E"/>
                </a:solidFill>
                <a:latin typeface="Consolas"/>
              </a:rPr>
              <a:t>location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nsolas"/>
              </a:rPr>
              <a:t>ResourceBundle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/>
              </a:rPr>
              <a:t>resources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16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altLang="ko-KR" sz="1600" dirty="0">
                <a:solidFill>
                  <a:srgbClr val="7F9FBF"/>
                </a:solidFill>
                <a:latin typeface="Consolas"/>
              </a:rPr>
              <a:t>TODO</a:t>
            </a:r>
            <a:r>
              <a:rPr lang="en-US" altLang="ko-KR" sz="1600" dirty="0">
                <a:solidFill>
                  <a:srgbClr val="3F7F5F"/>
                </a:solidFill>
                <a:latin typeface="Consolas"/>
              </a:rPr>
              <a:t> Auto-generated method stub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6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/>
              </a:rPr>
              <a:t>handleBtnAction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/>
              </a:rPr>
              <a:t>ActionEvent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/>
              </a:rPr>
              <a:t>event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600" i="1" dirty="0">
                <a:solidFill>
                  <a:srgbClr val="2A00FF"/>
                </a:solidFill>
                <a:latin typeface="Consolas"/>
              </a:rPr>
              <a:t>＂</a:t>
            </a:r>
            <a:r>
              <a:rPr lang="ko-KR" altLang="en-US" sz="1600" i="1" dirty="0">
                <a:solidFill>
                  <a:srgbClr val="2A00FF"/>
                </a:solidFill>
                <a:latin typeface="Consolas"/>
              </a:rPr>
              <a:t>버튼클릭</a:t>
            </a:r>
            <a:r>
              <a:rPr lang="en-US" altLang="ko-KR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600" i="1" dirty="0">
                <a:solidFill>
                  <a:srgbClr val="000000"/>
                </a:solidFill>
                <a:latin typeface="Consolas"/>
              </a:rPr>
              <a:t>);</a:t>
            </a:r>
            <a:endParaRPr lang="en-US" altLang="ko-KR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   }</a:t>
            </a:r>
            <a:endParaRPr lang="ko-KR" altLang="en-US" sz="1600" dirty="0">
              <a:latin typeface="Consolas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1600" dirty="0">
              <a:solidFill>
                <a:srgbClr val="008080"/>
              </a:solidFill>
              <a:latin typeface="Consola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899592" y="1631984"/>
            <a:ext cx="7776864" cy="1181624"/>
          </a:xfrm>
          <a:prstGeom prst="roundRect">
            <a:avLst>
              <a:gd name="adj" fmla="val 10978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890085" y="3389672"/>
            <a:ext cx="7776864" cy="2847640"/>
          </a:xfrm>
          <a:prstGeom prst="roundRect">
            <a:avLst>
              <a:gd name="adj" fmla="val 5811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2483768" y="2348880"/>
            <a:ext cx="10801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>
            <a:off x="3716288" y="2348880"/>
            <a:ext cx="28719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모서리가 둥근 직사각형 11"/>
          <p:cNvSpPr/>
          <p:nvPr/>
        </p:nvSpPr>
        <p:spPr bwMode="auto">
          <a:xfrm>
            <a:off x="1339718" y="5006660"/>
            <a:ext cx="4960474" cy="942620"/>
          </a:xfrm>
          <a:prstGeom prst="roundRect">
            <a:avLst>
              <a:gd name="adj" fmla="val 0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3996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29E39-E583-4B49-8C35-C548177D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(8) Main </a:t>
            </a:r>
            <a:r>
              <a:rPr lang="ko-KR" altLang="en-US" dirty="0"/>
              <a:t>클래스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9C524-DE7B-4652-BDB4-B8C3DEC4B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539D97-1A12-45B4-8B6D-04C58C8F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B7C8B1-191F-42A3-AE7C-E205723001D2}"/>
              </a:ext>
            </a:extLst>
          </p:cNvPr>
          <p:cNvSpPr/>
          <p:nvPr/>
        </p:nvSpPr>
        <p:spPr bwMode="auto">
          <a:xfrm>
            <a:off x="914400" y="1268413"/>
            <a:ext cx="7772400" cy="5184923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Application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Parent </a:t>
            </a:r>
            <a:r>
              <a:rPr lang="en-US" altLang="ko-KR" sz="14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root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FXMLLoader.</a:t>
            </a:r>
            <a:r>
              <a:rPr lang="en-US" altLang="ko-KR" sz="1400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load</a:t>
            </a:r>
            <a:r>
              <a:rPr lang="en-US" altLang="ko-KR" sz="14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1" i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this</a:t>
            </a:r>
            <a:r>
              <a:rPr lang="en-US" altLang="ko-KR" sz="1400" b="1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.getClass</a:t>
            </a:r>
            <a:r>
              <a:rPr lang="en-US" altLang="ko-KR" sz="1400" b="1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</a:t>
            </a:r>
          </a:p>
          <a:p>
            <a:pPr lvl="3"/>
            <a:r>
              <a:rPr lang="en-US" altLang="ko-KR" sz="1400" b="1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				.</a:t>
            </a:r>
            <a:r>
              <a:rPr lang="en-US" altLang="ko-KR" sz="1400" b="1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getResource</a:t>
            </a:r>
            <a:r>
              <a:rPr lang="en-US" altLang="ko-KR" sz="1400" b="1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400" b="1" i="1" dirty="0" err="1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Root.fxml</a:t>
            </a:r>
            <a:r>
              <a:rPr lang="en-US" altLang="ko-KR" sz="1400" b="1" i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400" b="1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))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endParaRPr lang="ko-KR" altLang="en-US" sz="1400" dirty="0">
              <a:latin typeface="Consolas" panose="020B0609020204030204" pitchFamily="49" charset="0"/>
            </a:endParaRPr>
          </a:p>
          <a:p>
            <a:pPr lvl="3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ko-KR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4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VBox</a:t>
            </a:r>
            <a:r>
              <a:rPr lang="ko-KR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가 루트컨테이너인 </a:t>
            </a:r>
            <a:r>
              <a:rPr lang="en-US" altLang="ko-KR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Scene</a:t>
            </a:r>
            <a:r>
              <a:rPr lang="ko-KR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생성</a:t>
            </a:r>
          </a:p>
          <a:p>
            <a:pPr lvl="3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"First Sample"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윈도우의 제목설정</a:t>
            </a:r>
          </a:p>
          <a:p>
            <a:pPr lvl="3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윈도우에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scene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설정</a:t>
            </a:r>
          </a:p>
          <a:p>
            <a:pPr lvl="3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윈도우를 화면에 보여주기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	launch(</a:t>
            </a:r>
            <a:r>
              <a:rPr lang="en-US" altLang="ko-KR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1" lang="ko-KR" altLang="en-US" sz="14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2733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481D7-F7E0-44BA-90DE-70785231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자주 사용되는 </a:t>
            </a:r>
            <a:r>
              <a:rPr lang="en-US" altLang="ko-KR" dirty="0"/>
              <a:t>import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2FBBD-BD1C-4E9D-B436-97F939B4E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68413"/>
            <a:ext cx="4017640" cy="511333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highlight>
                  <a:srgbClr val="FFFF00"/>
                </a:highlight>
                <a:latin typeface="Consolas" panose="020B0609020204030204" pitchFamily="49" charset="0"/>
              </a:rPr>
              <a:t>javafx.application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highlight>
                  <a:srgbClr val="FFFF00"/>
                </a:highlight>
                <a:latin typeface="Consolas" panose="020B0609020204030204" pitchFamily="49" charset="0"/>
              </a:rPr>
              <a:t>javafx.stage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highlight>
                  <a:srgbClr val="00FFFF"/>
                </a:highlight>
                <a:latin typeface="Consolas" panose="020B0609020204030204" pitchFamily="49" charset="0"/>
              </a:rPr>
              <a:t>javafx.scene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highlight>
                  <a:srgbClr val="00FFFF"/>
                </a:highlight>
                <a:latin typeface="Consolas" panose="020B0609020204030204" pitchFamily="49" charset="0"/>
              </a:rPr>
              <a:t>javafx.scene.layout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highlight>
                  <a:srgbClr val="00FFFF"/>
                </a:highlight>
                <a:latin typeface="Consolas" panose="020B0609020204030204" pitchFamily="49" charset="0"/>
              </a:rPr>
              <a:t>javafx.scene.input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highlight>
                  <a:srgbClr val="00FFFF"/>
                </a:highlight>
                <a:latin typeface="Consolas" panose="020B0609020204030204" pitchFamily="49" charset="0"/>
              </a:rPr>
              <a:t>javafx.scene.image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javafx.scene.media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javafx.scene.paint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javafx.scene.shape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javafx.scene.text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javafx.scene.control.Alert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javafx.scene.control.cell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javafx.scene.effect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javafx.scene.transform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javafx.scene.chart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highlight>
                  <a:srgbClr val="FFFF00"/>
                </a:highlight>
                <a:latin typeface="Consolas" panose="020B0609020204030204" pitchFamily="49" charset="0"/>
              </a:rPr>
              <a:t>javafx.event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javafx.collections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javafx.geometry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javafx.beans.binding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javafx.beans.property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javafx.beans.value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6428F2-E4E7-4EE2-B0C4-6B64040C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D0A2F05-7244-4B04-9FFB-C745C491A2B0}"/>
              </a:ext>
            </a:extLst>
          </p:cNvPr>
          <p:cNvSpPr txBox="1">
            <a:spLocks/>
          </p:cNvSpPr>
          <p:nvPr/>
        </p:nvSpPr>
        <p:spPr bwMode="auto">
          <a:xfrm>
            <a:off x="5364088" y="1484784"/>
            <a:ext cx="3322712" cy="4608512"/>
          </a:xfrm>
          <a:prstGeom prst="rect">
            <a:avLst/>
          </a:prstGeom>
          <a:solidFill>
            <a:srgbClr val="03D73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Bookman Old Style" panose="02050604050505020204" pitchFamily="18" charset="0"/>
                <a:ea typeface="HY견명조" panose="02030600000101010101" pitchFamily="18" charset="-127"/>
                <a:cs typeface="Consolas" panose="020B0609020204030204" pitchFamily="49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kumimoji="1" sz="2000" b="0">
                <a:solidFill>
                  <a:schemeClr val="tx1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Bookman Old Style" panose="02050604050505020204" pitchFamily="18" charset="0"/>
                <a:ea typeface="HY견명조" panose="02030600000101010101" pitchFamily="18" charset="-127"/>
                <a:cs typeface="Consolas" panose="020B0609020204030204" pitchFamily="49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[</a:t>
            </a:r>
            <a:r>
              <a:rPr lang="ko-KR" altLang="en-US" kern="0" dirty="0">
                <a:latin typeface="Consolas" panose="020B0609020204030204" pitchFamily="49" charset="0"/>
              </a:rPr>
              <a:t>유용한 단축키</a:t>
            </a:r>
            <a:r>
              <a:rPr lang="en-US" altLang="ko-KR" kern="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 - eclipse</a:t>
            </a:r>
          </a:p>
          <a:p>
            <a:pPr marL="0" indent="0">
              <a:buFont typeface="Wingdings" pitchFamily="2" charset="2"/>
              <a:buNone/>
            </a:pPr>
            <a:endParaRPr lang="en-US" altLang="ko-KR" sz="1600" kern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kern="0" dirty="0">
                <a:latin typeface="Consolas" panose="020B0609020204030204" pitchFamily="49" charset="0"/>
              </a:rPr>
              <a:t>1. </a:t>
            </a:r>
            <a:r>
              <a:rPr lang="ko-KR" altLang="en-US" sz="2000" kern="0" dirty="0">
                <a:latin typeface="Consolas" panose="020B0609020204030204" pitchFamily="49" charset="0"/>
              </a:rPr>
              <a:t>자동 </a:t>
            </a:r>
            <a:r>
              <a:rPr lang="en-US" altLang="ko-KR" sz="2000" kern="0" dirty="0">
                <a:latin typeface="Consolas" panose="020B0609020204030204" pitchFamily="49" charset="0"/>
              </a:rPr>
              <a:t>import</a:t>
            </a:r>
          </a:p>
          <a:p>
            <a:pPr marL="0" indent="0">
              <a:buNone/>
            </a:pPr>
            <a:r>
              <a:rPr lang="en-US" altLang="ko-KR" sz="2000" kern="0" dirty="0">
                <a:solidFill>
                  <a:srgbClr val="FF0000"/>
                </a:solidFill>
                <a:latin typeface="Consolas" panose="020B0609020204030204" pitchFamily="49" charset="0"/>
              </a:rPr>
              <a:t>   Ctrl</a:t>
            </a:r>
            <a:r>
              <a:rPr lang="ko-KR" altLang="en-US" sz="2000" kern="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kern="0" dirty="0">
                <a:solidFill>
                  <a:srgbClr val="FF0000"/>
                </a:solidFill>
                <a:latin typeface="Consolas" panose="020B0609020204030204" pitchFamily="49" charset="0"/>
              </a:rPr>
              <a:t>+ Shift + M</a:t>
            </a:r>
          </a:p>
          <a:p>
            <a:pPr marL="0" indent="0">
              <a:buNone/>
            </a:pPr>
            <a:endParaRPr lang="en-US" altLang="ko-KR" sz="2000" kern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kern="0" dirty="0">
                <a:latin typeface="Consolas" panose="020B0609020204030204" pitchFamily="49" charset="0"/>
              </a:rPr>
              <a:t>2. </a:t>
            </a:r>
            <a:r>
              <a:rPr lang="ko-KR" altLang="en-US" sz="2000" kern="0" dirty="0">
                <a:latin typeface="Consolas" panose="020B0609020204030204" pitchFamily="49" charset="0"/>
              </a:rPr>
              <a:t>한꺼번에 이름 고치기</a:t>
            </a:r>
            <a:endParaRPr lang="en-US" altLang="ko-KR" sz="2000" kern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kern="0" dirty="0">
                <a:latin typeface="Consolas" panose="020B0609020204030204" pitchFamily="49" charset="0"/>
              </a:rPr>
              <a:t>   </a:t>
            </a:r>
            <a:r>
              <a:rPr lang="en-US" altLang="ko-KR" sz="2000" kern="0" dirty="0">
                <a:solidFill>
                  <a:srgbClr val="FF0000"/>
                </a:solidFill>
                <a:latin typeface="Consolas" panose="020B0609020204030204" pitchFamily="49" charset="0"/>
              </a:rPr>
              <a:t>Alt + Shift + R</a:t>
            </a:r>
          </a:p>
          <a:p>
            <a:pPr marL="0" indent="0">
              <a:buFont typeface="Wingdings" pitchFamily="2" charset="2"/>
              <a:buNone/>
            </a:pPr>
            <a:endParaRPr lang="en-US" altLang="ko-KR" sz="2000" kern="0" dirty="0"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ko-KR" sz="2000" kern="0" dirty="0">
                <a:latin typeface="Consolas" panose="020B0609020204030204" pitchFamily="49" charset="0"/>
              </a:rPr>
              <a:t>3. </a:t>
            </a:r>
            <a:r>
              <a:rPr lang="ko-KR" altLang="en-US" sz="2000" kern="0" dirty="0">
                <a:latin typeface="Consolas" panose="020B0609020204030204" pitchFamily="49" charset="0"/>
              </a:rPr>
              <a:t>인텔리센스</a:t>
            </a:r>
            <a:endParaRPr lang="en-US" altLang="ko-KR" sz="2000" kern="0" dirty="0"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ko-KR" sz="2000" kern="0" dirty="0">
                <a:latin typeface="Consolas" panose="020B0609020204030204" pitchFamily="49" charset="0"/>
              </a:rPr>
              <a:t>   </a:t>
            </a:r>
            <a:r>
              <a:rPr lang="en-US" altLang="ko-KR" sz="2000" kern="0" dirty="0">
                <a:solidFill>
                  <a:srgbClr val="FF0000"/>
                </a:solidFill>
                <a:latin typeface="Consolas" panose="020B0609020204030204" pitchFamily="49" charset="0"/>
              </a:rPr>
              <a:t>Ctrl + Space</a:t>
            </a:r>
            <a:r>
              <a:rPr lang="ko-KR" altLang="en-US" sz="2000" kern="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651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FXML </a:t>
            </a:r>
            <a:r>
              <a:rPr lang="ko-KR" altLang="en-US" dirty="0"/>
              <a:t>작성규칙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FXML </a:t>
            </a:r>
            <a:r>
              <a:rPr lang="ko-KR" altLang="en-US" dirty="0"/>
              <a:t>파일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2000" i="1" dirty="0" err="1"/>
              <a:t>Filename</a:t>
            </a:r>
            <a:r>
              <a:rPr lang="en-US" altLang="ko-KR" sz="2000" dirty="0" err="1">
                <a:solidFill>
                  <a:srgbClr val="FF0000"/>
                </a:solidFill>
              </a:rPr>
              <a:t>.fxml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r>
              <a:rPr lang="ko-KR" altLang="en-US" dirty="0"/>
              <a:t>기본구조 및 패키지 선언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2000" dirty="0"/>
              <a:t>&lt;?xml version=“1.0” encoding=“UTF-8”?&gt;</a:t>
            </a:r>
          </a:p>
          <a:p>
            <a:pPr marL="457200" lvl="1" indent="0">
              <a:buNone/>
            </a:pPr>
            <a:r>
              <a:rPr lang="en-US" altLang="ko-KR" sz="2000" dirty="0"/>
              <a:t>&lt;?import </a:t>
            </a:r>
            <a:r>
              <a:rPr lang="en-US" altLang="ko-KR" sz="2000" b="0" i="1" dirty="0" err="1"/>
              <a:t>Package.Class</a:t>
            </a:r>
            <a:r>
              <a:rPr lang="en-US" altLang="ko-KR" sz="2000" i="1" dirty="0"/>
              <a:t> </a:t>
            </a:r>
            <a:r>
              <a:rPr lang="en-US" altLang="ko-KR" sz="2000" dirty="0"/>
              <a:t>?&gt;</a:t>
            </a:r>
          </a:p>
          <a:p>
            <a:pPr marL="457200" lvl="1" indent="0">
              <a:buNone/>
            </a:pPr>
            <a:r>
              <a:rPr lang="en-US" altLang="ko-KR" sz="2000" dirty="0"/>
              <a:t>&lt;?import </a:t>
            </a:r>
            <a:r>
              <a:rPr lang="en-US" altLang="ko-KR" sz="2000" b="0" i="1" dirty="0"/>
              <a:t>Package.*</a:t>
            </a:r>
            <a:r>
              <a:rPr lang="en-US" altLang="ko-KR" sz="2000" i="1" dirty="0"/>
              <a:t> </a:t>
            </a:r>
            <a:r>
              <a:rPr lang="en-US" altLang="ko-KR" sz="2000" dirty="0"/>
              <a:t>?&gt;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&lt;</a:t>
            </a:r>
            <a:r>
              <a:rPr lang="en-US" altLang="ko-KR" sz="2000" b="0" i="1" dirty="0" err="1"/>
              <a:t>rootContainer</a:t>
            </a:r>
            <a:r>
              <a:rPr lang="en-US" altLang="ko-KR" sz="2000" i="1" dirty="0"/>
              <a:t>  </a:t>
            </a:r>
            <a:r>
              <a:rPr lang="en-US" altLang="ko-KR" sz="2000" dirty="0" err="1"/>
              <a:t>xmlns</a:t>
            </a:r>
            <a:r>
              <a:rPr lang="en-US" altLang="ko-KR" sz="2000" dirty="0"/>
              <a:t>=http://javafx.com/javafx/8</a:t>
            </a:r>
          </a:p>
          <a:p>
            <a:pPr marL="457200" lvl="1" indent="0">
              <a:buNone/>
            </a:pPr>
            <a:r>
              <a:rPr lang="en-US" altLang="ko-KR" sz="2000" dirty="0"/>
              <a:t>		     	</a:t>
            </a:r>
            <a:r>
              <a:rPr lang="en-US" altLang="ko-KR" sz="2000" dirty="0" err="1"/>
              <a:t>xmlns:fx</a:t>
            </a:r>
            <a:r>
              <a:rPr lang="en-US" altLang="ko-KR" sz="2000" dirty="0"/>
              <a:t>=http://javafx.com/fxml/1&gt;</a:t>
            </a:r>
          </a:p>
          <a:p>
            <a:pPr marL="457200" lvl="1" indent="0">
              <a:buNone/>
            </a:pPr>
            <a:r>
              <a:rPr lang="en-US" altLang="ko-KR" sz="2000" dirty="0"/>
              <a:t>	&lt;</a:t>
            </a:r>
            <a:r>
              <a:rPr lang="en-US" altLang="ko-KR" sz="2000" b="0" i="1" dirty="0"/>
              <a:t>tag attribute</a:t>
            </a:r>
            <a:r>
              <a:rPr lang="en-US" altLang="ko-KR" sz="2000" b="0" dirty="0"/>
              <a:t>=“</a:t>
            </a:r>
            <a:r>
              <a:rPr lang="en-US" altLang="ko-KR" sz="2000" b="0" i="1" dirty="0"/>
              <a:t>value</a:t>
            </a:r>
            <a:r>
              <a:rPr lang="en-US" altLang="ko-KR" sz="2000" b="0" dirty="0"/>
              <a:t>”</a:t>
            </a:r>
            <a:r>
              <a:rPr lang="en-US" altLang="ko-KR" sz="2000" dirty="0"/>
              <a:t>&gt; </a:t>
            </a:r>
          </a:p>
          <a:p>
            <a:pPr marL="457200" lvl="1" indent="0">
              <a:buNone/>
            </a:pPr>
            <a:r>
              <a:rPr lang="en-US" altLang="ko-KR" sz="2000" dirty="0"/>
              <a:t>		…</a:t>
            </a:r>
          </a:p>
          <a:p>
            <a:pPr marL="457200" lvl="1" indent="0">
              <a:buNone/>
            </a:pPr>
            <a:r>
              <a:rPr lang="en-US" altLang="ko-KR" sz="2000" dirty="0"/>
              <a:t>	&lt;</a:t>
            </a:r>
            <a:r>
              <a:rPr lang="en-US" altLang="ko-KR" sz="2000" b="0" dirty="0"/>
              <a:t>/</a:t>
            </a:r>
            <a:r>
              <a:rPr lang="en-US" altLang="ko-KR" sz="2000" b="0" i="1" dirty="0"/>
              <a:t>tag</a:t>
            </a:r>
            <a:r>
              <a:rPr lang="en-US" altLang="ko-KR" sz="2000" dirty="0"/>
              <a:t>&gt;</a:t>
            </a:r>
          </a:p>
          <a:p>
            <a:pPr marL="457200" lvl="1" indent="0">
              <a:buNone/>
            </a:pPr>
            <a:r>
              <a:rPr lang="en-US" altLang="ko-KR" sz="2000" dirty="0"/>
              <a:t>	&lt;</a:t>
            </a:r>
            <a:r>
              <a:rPr lang="en-US" altLang="ko-KR" sz="2000" b="0" i="1" dirty="0"/>
              <a:t>tag attribute</a:t>
            </a:r>
            <a:r>
              <a:rPr lang="en-US" altLang="ko-KR" sz="2000" b="0" dirty="0"/>
              <a:t>=“</a:t>
            </a:r>
            <a:r>
              <a:rPr lang="en-US" altLang="ko-KR" sz="2000" b="0" i="1" dirty="0"/>
              <a:t>value</a:t>
            </a:r>
            <a:r>
              <a:rPr lang="en-US" altLang="ko-KR" sz="2000" b="0" dirty="0"/>
              <a:t>”</a:t>
            </a:r>
            <a:r>
              <a:rPr lang="en-US" altLang="ko-KR" sz="2000" dirty="0"/>
              <a:t>/&gt;</a:t>
            </a:r>
          </a:p>
          <a:p>
            <a:pPr marL="457200" lvl="1" indent="0">
              <a:buNone/>
            </a:pPr>
            <a:r>
              <a:rPr lang="en-US" altLang="ko-KR" sz="2000" dirty="0"/>
              <a:t>&lt;/</a:t>
            </a:r>
            <a:r>
              <a:rPr lang="en-US" altLang="ko-KR" sz="2000" b="0" i="1" dirty="0" err="1"/>
              <a:t>rootContainer</a:t>
            </a:r>
            <a:r>
              <a:rPr lang="en-US" altLang="ko-KR" sz="2000" dirty="0"/>
              <a:t>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28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FXML </a:t>
            </a:r>
            <a:r>
              <a:rPr lang="ko-KR" altLang="en-US" dirty="0"/>
              <a:t>레이아웃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레이아웃 여백</a:t>
            </a:r>
            <a:r>
              <a:rPr lang="en-US" altLang="ko-KR" sz="2400" dirty="0"/>
              <a:t>: </a:t>
            </a:r>
            <a:r>
              <a:rPr lang="ko-KR" altLang="en-US" sz="2400" dirty="0"/>
              <a:t>마진</a:t>
            </a:r>
            <a:r>
              <a:rPr lang="en-US" altLang="ko-KR" sz="2400" dirty="0"/>
              <a:t>(margin)</a:t>
            </a:r>
            <a:r>
              <a:rPr lang="ko-KR" altLang="en-US" sz="2400" dirty="0"/>
              <a:t>과 </a:t>
            </a:r>
            <a:r>
              <a:rPr lang="ko-KR" altLang="en-US" sz="2400" dirty="0" err="1"/>
              <a:t>패딩</a:t>
            </a:r>
            <a:r>
              <a:rPr lang="en-US" altLang="ko-KR" sz="2400" dirty="0"/>
              <a:t>(padding)</a:t>
            </a:r>
          </a:p>
          <a:p>
            <a:pPr lvl="1"/>
            <a:r>
              <a:rPr lang="ko-KR" altLang="en-US" sz="2000" dirty="0" err="1"/>
              <a:t>패딩은</a:t>
            </a:r>
            <a:r>
              <a:rPr lang="ko-KR" altLang="en-US" sz="2000" dirty="0"/>
              <a:t> 안쪽 여백</a:t>
            </a:r>
            <a:r>
              <a:rPr lang="en-US" altLang="ko-KR" sz="2000" dirty="0"/>
              <a:t>, </a:t>
            </a:r>
            <a:r>
              <a:rPr lang="ko-KR" altLang="en-US" sz="2000" dirty="0"/>
              <a:t>마진은 바깥 여백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832" y="2132856"/>
            <a:ext cx="7086600" cy="458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081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Code &amp; FXML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002234"/>
              </p:ext>
            </p:extLst>
          </p:nvPr>
        </p:nvGraphicFramePr>
        <p:xfrm>
          <a:off x="899592" y="1449288"/>
          <a:ext cx="77724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275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프로그램적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레이아웃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Consolas"/>
                        </a:rPr>
                        <a:t>HBox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rgbClr val="6A3E3E"/>
                          </a:solidFill>
                          <a:latin typeface="Consolas"/>
                        </a:rPr>
                        <a:t>root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altLang="ko-KR" sz="1600" b="1" dirty="0">
                          <a:solidFill>
                            <a:srgbClr val="7F0055"/>
                          </a:solidFill>
                          <a:latin typeface="Consolas"/>
                        </a:rPr>
                        <a:t>new</a:t>
                      </a: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altLang="ko-KR" sz="1600" b="1" dirty="0" err="1">
                          <a:solidFill>
                            <a:srgbClr val="000000"/>
                          </a:solidFill>
                          <a:latin typeface="Consolas"/>
                        </a:rPr>
                        <a:t>HBox</a:t>
                      </a: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Consolas"/>
                        </a:rPr>
                        <a:t>();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 dirty="0" err="1">
                          <a:solidFill>
                            <a:srgbClr val="6A3E3E"/>
                          </a:solidFill>
                          <a:latin typeface="Consolas"/>
                        </a:rPr>
                        <a:t>root</a:t>
                      </a: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Consolas"/>
                        </a:rPr>
                        <a:t>.setPadding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altLang="ko-KR" sz="1600" b="1" dirty="0">
                          <a:solidFill>
                            <a:srgbClr val="7F0055"/>
                          </a:solidFill>
                          <a:latin typeface="Consolas"/>
                        </a:rPr>
                        <a:t>new</a:t>
                      </a: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Consolas"/>
                        </a:rPr>
                        <a:t> Insets(50, 10, 10, 50));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 dirty="0" err="1">
                          <a:solidFill>
                            <a:srgbClr val="6A3E3E"/>
                          </a:solidFill>
                          <a:latin typeface="Consolas"/>
                        </a:rPr>
                        <a:t>root</a:t>
                      </a: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Consolas"/>
                        </a:rPr>
                        <a:t>.setSpacing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Consolas"/>
                        </a:rPr>
                        <a:t>(10);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altLang="ko-KR" sz="16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Consolas"/>
                        </a:rPr>
                        <a:t>Button </a:t>
                      </a:r>
                      <a:r>
                        <a:rPr lang="en-US" altLang="ko-KR" sz="1600" dirty="0" err="1">
                          <a:solidFill>
                            <a:srgbClr val="6A3E3E"/>
                          </a:solidFill>
                          <a:latin typeface="Consolas"/>
                        </a:rPr>
                        <a:t>btn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altLang="ko-KR" sz="1600" b="1" dirty="0">
                          <a:solidFill>
                            <a:srgbClr val="7F0055"/>
                          </a:solidFill>
                          <a:latin typeface="Consolas"/>
                        </a:rPr>
                        <a:t>new</a:t>
                      </a: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Consolas"/>
                        </a:rPr>
                        <a:t> Button(</a:t>
                      </a:r>
                      <a:r>
                        <a:rPr lang="en-US" altLang="ko-KR" sz="1600" b="1" dirty="0">
                          <a:solidFill>
                            <a:srgbClr val="2A00FF"/>
                          </a:solidFill>
                          <a:latin typeface="Consolas"/>
                        </a:rPr>
                        <a:t>“Button"</a:t>
                      </a: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 dirty="0" err="1">
                          <a:solidFill>
                            <a:srgbClr val="6A3E3E"/>
                          </a:solidFill>
                          <a:latin typeface="Consolas"/>
                        </a:rPr>
                        <a:t>btn</a:t>
                      </a: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Consolas"/>
                        </a:rPr>
                        <a:t>.setPrefWidth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Consolas"/>
                        </a:rPr>
                        <a:t>(100);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altLang="ko-KR" sz="16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 b="1" kern="1200" dirty="0" err="1">
                          <a:solidFill>
                            <a:srgbClr val="6A3E3E"/>
                          </a:solidFill>
                          <a:latin typeface="Consolas"/>
                          <a:ea typeface="+mn-ea"/>
                          <a:cs typeface="+mn-cs"/>
                        </a:rPr>
                        <a:t>root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.getChildren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().add(</a:t>
                      </a:r>
                      <a:r>
                        <a:rPr lang="en-US" altLang="ko-KR" sz="1600" b="1" kern="1200" dirty="0" err="1">
                          <a:solidFill>
                            <a:srgbClr val="6A3E3E"/>
                          </a:solidFill>
                          <a:latin typeface="Consolas"/>
                          <a:ea typeface="+mn-ea"/>
                          <a:cs typeface="+mn-cs"/>
                        </a:rPr>
                        <a:t>btn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622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FXML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레이아웃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en-US" altLang="ko-KR" sz="16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Hbox</a:t>
                      </a:r>
                      <a:r>
                        <a:rPr lang="en-US" altLang="ko-KR" sz="16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600" b="1" dirty="0" err="1">
                          <a:solidFill>
                            <a:srgbClr val="844A1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xmlns</a:t>
                      </a:r>
                      <a:r>
                        <a:rPr lang="en-US" altLang="ko-KR" sz="16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altLang="ko-KR" sz="1600" b="1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http://javafx.com/javafx/8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  </a:t>
                      </a:r>
                      <a:r>
                        <a:rPr lang="en-US" altLang="ko-KR" sz="1600" b="1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xmlns:fx</a:t>
                      </a:r>
                      <a:r>
                        <a:rPr lang="en-US" altLang="ko-KR" sz="1600" b="1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=http://javafx.com/fxml/1</a:t>
                      </a:r>
                      <a:r>
                        <a:rPr lang="en-US" altLang="ko-KR" sz="16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&lt;padding&gt;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&lt;Insets </a:t>
                      </a:r>
                      <a:r>
                        <a:rPr lang="en-US" altLang="ko-KR" sz="1600" b="1" dirty="0">
                          <a:solidFill>
                            <a:srgbClr val="844A1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bottom</a:t>
                      </a:r>
                      <a:r>
                        <a:rPr lang="en-US" altLang="ko-KR" sz="16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="</a:t>
                      </a:r>
                      <a:r>
                        <a:rPr lang="en-US" altLang="ko-KR" sz="1600" b="1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r>
                        <a:rPr lang="en-US" altLang="ko-KR" sz="16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  <a:r>
                        <a:rPr lang="en-US" altLang="ko-KR" sz="1600" b="1" dirty="0">
                          <a:solidFill>
                            <a:srgbClr val="844A1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left</a:t>
                      </a:r>
                      <a:r>
                        <a:rPr lang="en-US" altLang="ko-KR" sz="16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="</a:t>
                      </a:r>
                      <a:r>
                        <a:rPr lang="en-US" altLang="ko-KR" sz="1600" b="1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</a:t>
                      </a:r>
                      <a:r>
                        <a:rPr lang="en-US" altLang="ko-KR" sz="16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  <a:r>
                        <a:rPr lang="en-US" altLang="ko-KR" sz="1600" b="1" dirty="0">
                          <a:solidFill>
                            <a:srgbClr val="844A1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right</a:t>
                      </a:r>
                      <a:r>
                        <a:rPr lang="en-US" altLang="ko-KR" sz="16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="</a:t>
                      </a:r>
                      <a:r>
                        <a:rPr lang="en-US" altLang="ko-KR" sz="1600" b="1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r>
                        <a:rPr lang="en-US" altLang="ko-KR" sz="16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  <a:r>
                        <a:rPr lang="en-US" altLang="ko-KR" sz="1600" b="1" dirty="0">
                          <a:solidFill>
                            <a:srgbClr val="844A1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top</a:t>
                      </a:r>
                      <a:r>
                        <a:rPr lang="en-US" altLang="ko-KR" sz="16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="</a:t>
                      </a:r>
                      <a:r>
                        <a:rPr lang="en-US" altLang="ko-KR" sz="1600" b="1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</a:t>
                      </a:r>
                      <a:r>
                        <a:rPr lang="en-US" altLang="ko-KR" sz="16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"/&gt;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&lt;/padding&gt;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&lt;spacing&gt;</a:t>
                      </a:r>
                      <a:r>
                        <a:rPr lang="en-US" altLang="ko-KR" sz="1600" b="1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r>
                        <a:rPr lang="en-US" altLang="ko-KR" sz="16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&lt;/spacing&gt;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16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&lt;children&gt;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  &lt;Button </a:t>
                      </a:r>
                      <a:r>
                        <a:rPr lang="en-US" altLang="ko-KR" sz="1600" b="1" dirty="0" err="1">
                          <a:solidFill>
                            <a:srgbClr val="844A1A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prefWidth</a:t>
                      </a:r>
                      <a:r>
                        <a:rPr lang="en-US" altLang="ko-KR" sz="16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="</a:t>
                      </a:r>
                      <a:r>
                        <a:rPr lang="en-US" altLang="ko-KR" sz="1600" b="1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100</a:t>
                      </a:r>
                      <a:r>
                        <a:rPr lang="en-US" altLang="ko-KR" sz="16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" </a:t>
                      </a:r>
                      <a:r>
                        <a:rPr lang="en-US" altLang="ko-KR" sz="1600" b="1" dirty="0">
                          <a:solidFill>
                            <a:srgbClr val="844A1A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text</a:t>
                      </a:r>
                      <a:r>
                        <a:rPr lang="en-US" altLang="ko-KR" sz="16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="</a:t>
                      </a:r>
                      <a:r>
                        <a:rPr lang="en-US" altLang="ko-KR" sz="1600" b="1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Button</a:t>
                      </a:r>
                      <a:r>
                        <a:rPr lang="en-US" altLang="ko-KR" sz="16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"/&gt;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&lt;/children&gt;</a:t>
                      </a:r>
                      <a:endParaRPr lang="ko-KR" altLang="en-US" sz="1600" b="1" dirty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29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  <a:r>
              <a:rPr lang="ko-KR" altLang="en-US" dirty="0"/>
              <a:t>에서 </a:t>
            </a:r>
            <a:r>
              <a:rPr lang="en-US" altLang="ko-KR" dirty="0"/>
              <a:t>FXML </a:t>
            </a:r>
            <a:r>
              <a:rPr lang="ko-KR" altLang="en-US" dirty="0"/>
              <a:t>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설치순서</a:t>
            </a:r>
            <a:endParaRPr lang="en-US" altLang="ko-KR" dirty="0"/>
          </a:p>
          <a:p>
            <a:pPr lvl="1"/>
            <a:r>
              <a:rPr lang="en-US" altLang="ko-KR" dirty="0"/>
              <a:t>JavaFX Scene Builder 2.0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2"/>
            <a:r>
              <a:rPr lang="en-US" altLang="ko-KR" dirty="0">
                <a:hlinkClick r:id="rId2"/>
              </a:rPr>
              <a:t>http://www.oracle.com/technetwork/java/javafxscenebuilder-1x-archive-2199384.html</a:t>
            </a:r>
            <a:endParaRPr lang="en-US" altLang="ko-KR" dirty="0"/>
          </a:p>
          <a:p>
            <a:pPr lvl="1"/>
            <a:r>
              <a:rPr lang="en-US" altLang="ko-KR" dirty="0"/>
              <a:t>e(</a:t>
            </a:r>
            <a:r>
              <a:rPr lang="en-US" altLang="ko-KR" dirty="0" err="1"/>
              <a:t>fx</a:t>
            </a:r>
            <a:r>
              <a:rPr lang="en-US" altLang="ko-KR" dirty="0"/>
              <a:t>)</a:t>
            </a:r>
            <a:r>
              <a:rPr lang="en-US" altLang="ko-KR" dirty="0" err="1"/>
              <a:t>clipse</a:t>
            </a:r>
            <a:r>
              <a:rPr lang="en-US" altLang="ko-KR" dirty="0"/>
              <a:t> Plug-in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2"/>
            <a:r>
              <a:rPr lang="en-US" altLang="ko-KR" dirty="0"/>
              <a:t>eclipse</a:t>
            </a:r>
            <a:r>
              <a:rPr lang="ko-KR" altLang="en-US" dirty="0"/>
              <a:t> </a:t>
            </a:r>
            <a:r>
              <a:rPr lang="en-US" altLang="ko-KR" dirty="0"/>
              <a:t>Marketplace – Find – e(</a:t>
            </a:r>
            <a:r>
              <a:rPr lang="en-US" altLang="ko-KR" dirty="0" err="1"/>
              <a:t>fx</a:t>
            </a:r>
            <a:r>
              <a:rPr lang="en-US" altLang="ko-KR" dirty="0"/>
              <a:t>)</a:t>
            </a:r>
            <a:r>
              <a:rPr lang="en-US" altLang="ko-KR" dirty="0" err="1"/>
              <a:t>clipse</a:t>
            </a:r>
            <a:r>
              <a:rPr lang="en-US" altLang="ko-KR" dirty="0"/>
              <a:t> 1.1.0</a:t>
            </a:r>
          </a:p>
          <a:p>
            <a:pPr lvl="1"/>
            <a:r>
              <a:rPr lang="en-US" altLang="ko-KR" dirty="0" err="1"/>
              <a:t>SceneBuilder</a:t>
            </a:r>
            <a:r>
              <a:rPr lang="en-US" altLang="ko-KR" dirty="0"/>
              <a:t> executable </a:t>
            </a:r>
            <a:r>
              <a:rPr lang="ko-KR" altLang="en-US" dirty="0"/>
              <a:t>경로 설정</a:t>
            </a:r>
            <a:endParaRPr lang="en-US" altLang="ko-KR" dirty="0"/>
          </a:p>
          <a:p>
            <a:pPr lvl="2"/>
            <a:r>
              <a:rPr lang="ko-KR" altLang="en-US" dirty="0"/>
              <a:t>미리 설치된 </a:t>
            </a:r>
            <a:r>
              <a:rPr lang="en-US" altLang="ko-KR" dirty="0" err="1"/>
              <a:t>SceneBuilder</a:t>
            </a:r>
            <a:r>
              <a:rPr lang="en-US" altLang="ko-KR" dirty="0"/>
              <a:t> </a:t>
            </a:r>
            <a:r>
              <a:rPr lang="ko-KR" altLang="en-US" dirty="0"/>
              <a:t>실행파일 경로로 설정</a:t>
            </a:r>
            <a:endParaRPr lang="en-US" altLang="ko-KR" dirty="0"/>
          </a:p>
          <a:p>
            <a:r>
              <a:rPr lang="ko-KR" altLang="en-US" dirty="0"/>
              <a:t>사용방법</a:t>
            </a:r>
            <a:endParaRPr lang="en-US" altLang="ko-KR" dirty="0"/>
          </a:p>
          <a:p>
            <a:pPr lvl="1"/>
            <a:r>
              <a:rPr lang="en-US" altLang="ko-KR" dirty="0"/>
              <a:t>FXML </a:t>
            </a:r>
            <a:r>
              <a:rPr lang="ko-KR" altLang="en-US" dirty="0"/>
              <a:t>파일 만들기</a:t>
            </a:r>
            <a:endParaRPr lang="en-US" altLang="ko-KR" dirty="0"/>
          </a:p>
          <a:p>
            <a:pPr lvl="2"/>
            <a:r>
              <a:rPr lang="en-US" altLang="ko-KR" dirty="0"/>
              <a:t>New – Other – JavaFX - New FXML Document</a:t>
            </a:r>
          </a:p>
          <a:p>
            <a:pPr lvl="1"/>
            <a:r>
              <a:rPr lang="en-US" altLang="ko-KR" dirty="0"/>
              <a:t>FXML </a:t>
            </a:r>
            <a:r>
              <a:rPr lang="ko-KR" altLang="en-US" dirty="0"/>
              <a:t>파일 편집하기</a:t>
            </a:r>
            <a:endParaRPr lang="en-US" altLang="ko-KR" dirty="0"/>
          </a:p>
          <a:p>
            <a:pPr lvl="2"/>
            <a:r>
              <a:rPr lang="en-US" altLang="ko-KR" dirty="0"/>
              <a:t>FXML</a:t>
            </a:r>
            <a:r>
              <a:rPr lang="ko-KR" altLang="en-US" dirty="0"/>
              <a:t>파일</a:t>
            </a:r>
            <a:r>
              <a:rPr lang="en-US" altLang="ko-KR" dirty="0"/>
              <a:t>(</a:t>
            </a:r>
            <a:r>
              <a:rPr lang="ko-KR" altLang="en-US" dirty="0"/>
              <a:t>마우스오른쪽</a:t>
            </a:r>
            <a:r>
              <a:rPr lang="en-US" altLang="ko-KR" dirty="0"/>
              <a:t>) - Open with </a:t>
            </a:r>
            <a:r>
              <a:rPr lang="en-US" altLang="ko-KR" dirty="0" err="1"/>
              <a:t>SceneBuilder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77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JavaFX Scene Builder 2.0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FXML</a:t>
            </a:r>
            <a:r>
              <a:rPr lang="ko-KR" altLang="en-US" dirty="0"/>
              <a:t>을 자동으로 생성해주는 도구</a:t>
            </a:r>
            <a:endParaRPr lang="en-US" altLang="ko-KR" dirty="0"/>
          </a:p>
          <a:p>
            <a:r>
              <a:rPr lang="ko-KR" altLang="en-US" dirty="0"/>
              <a:t>다운로드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http://www.oracle.com/technetwork/java/javafxscenebuilder-1x-archive-2199384.html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17929"/>
            <a:ext cx="4536504" cy="2926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295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e(</a:t>
            </a:r>
            <a:r>
              <a:rPr lang="en-US" altLang="ko-KR" dirty="0" err="1"/>
              <a:t>fx</a:t>
            </a:r>
            <a:r>
              <a:rPr lang="en-US" altLang="ko-KR" dirty="0"/>
              <a:t>)</a:t>
            </a:r>
            <a:r>
              <a:rPr lang="en-US" altLang="ko-KR" dirty="0" err="1"/>
              <a:t>clipse</a:t>
            </a:r>
            <a:r>
              <a:rPr lang="en-US" altLang="ko-KR" dirty="0"/>
              <a:t> plug-in </a:t>
            </a:r>
            <a:r>
              <a:rPr lang="ko-KR" altLang="en-US" dirty="0"/>
              <a:t>최신버전 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331162"/>
            <a:ext cx="5229441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59632" y="139508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help -&gt;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935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  <a:r>
              <a:rPr lang="ko-KR" altLang="en-US" dirty="0"/>
              <a:t> 설정</a:t>
            </a:r>
            <a:r>
              <a:rPr lang="en-US" altLang="ko-KR" dirty="0"/>
              <a:t>(</a:t>
            </a:r>
            <a:r>
              <a:rPr lang="en-US" altLang="ko-KR" dirty="0" err="1"/>
              <a:t>SceneBuilder</a:t>
            </a:r>
            <a:r>
              <a:rPr lang="en-US" altLang="ko-KR" dirty="0"/>
              <a:t> </a:t>
            </a:r>
            <a:r>
              <a:rPr lang="ko-KR" altLang="en-US" dirty="0"/>
              <a:t>경로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Window – Preference - JavaFX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55596"/>
            <a:ext cx="4824388" cy="421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780928"/>
            <a:ext cx="4608512" cy="3686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원형 화살표 5"/>
          <p:cNvSpPr/>
          <p:nvPr/>
        </p:nvSpPr>
        <p:spPr bwMode="auto">
          <a:xfrm rot="3991549">
            <a:off x="5399943" y="2492896"/>
            <a:ext cx="504056" cy="504056"/>
          </a:xfrm>
          <a:prstGeom prst="circularArrow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2220153"/>
      </p:ext>
    </p:extLst>
  </p:cSld>
  <p:clrMapOvr>
    <a:masterClrMapping/>
  </p:clrMapOvr>
</p:sld>
</file>

<file path=ppt/theme/theme1.xml><?xml version="1.0" encoding="utf-8"?>
<a:theme xmlns:a="http://schemas.openxmlformats.org/drawingml/2006/main" name="황토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객체지향프로그래밍-강의자료(김봉근)</Template>
  <TotalTime>8364</TotalTime>
  <Words>1528</Words>
  <Application>Microsoft Office PowerPoint</Application>
  <PresentationFormat>화면 슬라이드 쇼(4:3)</PresentationFormat>
  <Paragraphs>405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HY견고딕</vt:lpstr>
      <vt:lpstr>HY견명조</vt:lpstr>
      <vt:lpstr>굴림</vt:lpstr>
      <vt:lpstr>맑은 고딕</vt:lpstr>
      <vt:lpstr>Bookman Old Style</vt:lpstr>
      <vt:lpstr>Consolas</vt:lpstr>
      <vt:lpstr>Elephant</vt:lpstr>
      <vt:lpstr>Times New Roman</vt:lpstr>
      <vt:lpstr>Verdana</vt:lpstr>
      <vt:lpstr>Wingdings</vt:lpstr>
      <vt:lpstr>황토</vt:lpstr>
      <vt:lpstr>JavaFX 레이아웃</vt:lpstr>
      <vt:lpstr>JavaFX 레이아웃(Layout)</vt:lpstr>
      <vt:lpstr>FXML 작성규칙</vt:lpstr>
      <vt:lpstr>FXML 레이아웃</vt:lpstr>
      <vt:lpstr>Java Code &amp; FXML</vt:lpstr>
      <vt:lpstr>eclipse에서 FXML 사용하기</vt:lpstr>
      <vt:lpstr>JavaFX Scene Builder 2.0</vt:lpstr>
      <vt:lpstr>e(fx)clipse plug-in 최신버전 설치</vt:lpstr>
      <vt:lpstr>eclipse 설정(SceneBuilder 경로)</vt:lpstr>
      <vt:lpstr>FXML 파일 만들기</vt:lpstr>
      <vt:lpstr>FXML 편집하기</vt:lpstr>
      <vt:lpstr>FXML Loading</vt:lpstr>
      <vt:lpstr>FXML Loading Example</vt:lpstr>
      <vt:lpstr>다음을 FXML로 변환</vt:lpstr>
      <vt:lpstr>FXML로 응용프로그램 만들기</vt:lpstr>
      <vt:lpstr>(2) FXML Document 추가</vt:lpstr>
      <vt:lpstr>(3) SceneBuilder 2.0 열기</vt:lpstr>
      <vt:lpstr>(4) 컨트롤 배치 : Root.fxml</vt:lpstr>
      <vt:lpstr>PowerPoint 프레젠테이션</vt:lpstr>
      <vt:lpstr>(5,6) Controller &amp; 이벤트처리</vt:lpstr>
      <vt:lpstr>(7) Rootcontroller 클래스 생성</vt:lpstr>
      <vt:lpstr>FMXL 컨트롤러(방법 1)</vt:lpstr>
      <vt:lpstr>FMXL 컨트롤러 사용 예제 1</vt:lpstr>
      <vt:lpstr>또는 …</vt:lpstr>
      <vt:lpstr>또는 …</vt:lpstr>
      <vt:lpstr>FMXL 컨트롤러(방법 2)</vt:lpstr>
      <vt:lpstr>FMXL 컨트롤러 사용 예제 2</vt:lpstr>
      <vt:lpstr>(8) Main 클래스 작성</vt:lpstr>
      <vt:lpstr>자주 사용되는 import문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MFC의 이해     (Microsoft Foundation Class)</dc:title>
  <dc:creator>Microsoft Corporation</dc:creator>
  <cp:lastModifiedBy>김봉근</cp:lastModifiedBy>
  <cp:revision>476</cp:revision>
  <dcterms:created xsi:type="dcterms:W3CDTF">2006-10-05T04:04:58Z</dcterms:created>
  <dcterms:modified xsi:type="dcterms:W3CDTF">2018-07-31T04:20:18Z</dcterms:modified>
</cp:coreProperties>
</file>