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4" r:id="rId2"/>
    <p:sldId id="277" r:id="rId3"/>
    <p:sldId id="284" r:id="rId4"/>
    <p:sldId id="348" r:id="rId5"/>
    <p:sldId id="285" r:id="rId6"/>
    <p:sldId id="349" r:id="rId7"/>
    <p:sldId id="355" r:id="rId8"/>
    <p:sldId id="286" r:id="rId9"/>
    <p:sldId id="350" r:id="rId10"/>
    <p:sldId id="287" r:id="rId11"/>
    <p:sldId id="351" r:id="rId12"/>
    <p:sldId id="356" r:id="rId13"/>
    <p:sldId id="288" r:id="rId14"/>
    <p:sldId id="352" r:id="rId15"/>
    <p:sldId id="294" r:id="rId16"/>
    <p:sldId id="353" r:id="rId17"/>
    <p:sldId id="289" r:id="rId18"/>
    <p:sldId id="35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F096-E730-4C11-8CA9-DD3E3943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컨테이너와 배치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D1D0AD-C395-4F0C-B617-95F6238A9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B7DAD-133E-47AF-A3F4-ADE6D2F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9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격자로 배치</a:t>
            </a:r>
            <a:r>
              <a:rPr lang="en-US" altLang="ko-KR" dirty="0"/>
              <a:t>, </a:t>
            </a:r>
            <a:r>
              <a:rPr lang="ko-KR" altLang="en-US" dirty="0"/>
              <a:t>셀 크기 가변적</a:t>
            </a:r>
            <a:r>
              <a:rPr lang="en-US" altLang="ko-KR" dirty="0"/>
              <a:t>, </a:t>
            </a:r>
            <a:r>
              <a:rPr lang="ko-KR" altLang="en-US" dirty="0"/>
              <a:t>셀 병합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77160"/>
              </p:ext>
            </p:extLst>
          </p:nvPr>
        </p:nvGraphicFramePr>
        <p:xfrm>
          <a:off x="1403648" y="1885952"/>
          <a:ext cx="7272808" cy="4754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적용대상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설명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hgap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수평간격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vgap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수직간격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GridPane.rowIndex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GridPane.columnIndex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인덱스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GridPane.rowSpan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행 병합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GridPane.columnSpan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열 병합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GridPane.hgrow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수평 </a:t>
                      </a:r>
                      <a:r>
                        <a:rPr lang="ko-KR" altLang="en-US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빈공간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 채우기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GridPane.vgrow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수직 </a:t>
                      </a:r>
                      <a:r>
                        <a:rPr lang="ko-KR" altLang="en-US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빈공간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 채우기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GridPane.halignment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수평정렬방식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GridPane.valignment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수직정렬방식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69E19-B77F-49D9-BA78-FF47A8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GridPane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43B9-71D8-42FF-B547-3C2B9FE6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F5AD0-5EFA-4E62-9FEE-F17B846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008A29-AA84-421A-BFED-2F761F711534}"/>
              </a:ext>
            </a:extLst>
          </p:cNvPr>
          <p:cNvSpPr/>
          <p:nvPr/>
        </p:nvSpPr>
        <p:spPr bwMode="auto">
          <a:xfrm>
            <a:off x="936460" y="1268413"/>
            <a:ext cx="7750340" cy="53289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(330, 250);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Insets(10, 30, 10, 30));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.setHgap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(5);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.setVgap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(3);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lbReceive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받는 사람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setHalignment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lbReceive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HPos.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lbContent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내용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setHalignment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lbContent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HPos.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lbFile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첨부파일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setHalignment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lbFile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HPos.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btnSearch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찾아보기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btnSearch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setMaxWidth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보내기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btnSend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setMaxWidth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tfPerson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tfFile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taContent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7D67F3-6726-4A39-A4AB-45E68226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94550"/>
            <a:ext cx="2376264" cy="20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3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69E19-B77F-49D9-BA78-FF47A8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43B9-71D8-42FF-B547-3C2B9FE6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F5AD0-5EFA-4E62-9FEE-F17B846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008A29-AA84-421A-BFED-2F761F711534}"/>
              </a:ext>
            </a:extLst>
          </p:cNvPr>
          <p:cNvSpPr/>
          <p:nvPr/>
        </p:nvSpPr>
        <p:spPr bwMode="auto">
          <a:xfrm>
            <a:off x="936460" y="1268413"/>
            <a:ext cx="7750340" cy="446484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add(object,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col_ndx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row_ndx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column_span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row_span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lbReceive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0, 0, 1, 1);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tfPerson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 1, 0, 3, 1);</a:t>
            </a:r>
          </a:p>
          <a:p>
            <a:pPr lvl="2"/>
            <a:r>
              <a:rPr lang="nl-NL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nl-NL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.add(</a:t>
            </a:r>
            <a:r>
              <a:rPr lang="nl-NL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lbContent</a:t>
            </a:r>
            <a:r>
              <a:rPr lang="nl-NL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0, 1, 1, 1);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taContent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1, 1, 3, 1);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lbFile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   0, 2, 1, 1);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tfFile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   1, 2, 2, 1);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btnSearch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3, 2, 1, 1);</a:t>
            </a:r>
          </a:p>
          <a:p>
            <a:pPr lvl="2"/>
            <a:r>
              <a:rPr lang="nl-NL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nl-NL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.add(</a:t>
            </a:r>
            <a:r>
              <a:rPr lang="nl-NL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btnSend</a:t>
            </a:r>
            <a:r>
              <a:rPr lang="nl-NL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  0, 3, 4, 1);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A14B22-8B40-4E57-A937-B5072EB7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500834"/>
            <a:ext cx="3162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TilePane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격자로 컨트롤을 배치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고정크기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주요속성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95669"/>
              </p:ext>
            </p:extLst>
          </p:nvPr>
        </p:nvGraphicFramePr>
        <p:xfrm>
          <a:off x="1403648" y="2492896"/>
          <a:ext cx="7272808" cy="2080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적용대상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설명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TilePane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TilePane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TilePane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prefTileWidth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타일의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TilePane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prefTileHeight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타일의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6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EDE5-D1B7-4CBD-924B-3681EB26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TilePane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98F62-CF44-4F59-BCF8-0E2C815A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6DF99-130A-41E9-B437-3DA8D4B2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43EAF-3B01-4CBA-81FF-BCC6C3A6D05B}"/>
              </a:ext>
            </a:extLst>
          </p:cNvPr>
          <p:cNvSpPr/>
          <p:nvPr/>
        </p:nvSpPr>
        <p:spPr bwMode="auto">
          <a:xfrm>
            <a:off x="936460" y="1268413"/>
            <a:ext cx="7750340" cy="53289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TilePane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TilePane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(315, 315);</a:t>
            </a:r>
          </a:p>
          <a:p>
            <a:pPr lvl="2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Insets(5));</a:t>
            </a:r>
          </a:p>
          <a:p>
            <a:pPr lvl="2"/>
            <a:r>
              <a:rPr lang="en-US" altLang="ko-KR" sz="15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.setHgap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(5);</a:t>
            </a:r>
          </a:p>
          <a:p>
            <a:pPr lvl="2"/>
            <a:r>
              <a:rPr lang="en-US" altLang="ko-KR" sz="15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.setVgap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(5);</a:t>
            </a:r>
          </a:p>
          <a:p>
            <a:pPr lvl="2"/>
            <a:endParaRPr lang="ko-KR" altLang="en-US" sz="15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Button[6];</a:t>
            </a:r>
          </a:p>
          <a:p>
            <a:pPr lvl="2"/>
            <a:r>
              <a:rPr lang="nn-NO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nn-NO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+1));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setPrefSize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(150, 100);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.setTileAlignment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5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TOP_LEFT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ko-KR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5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05513-A89D-44DD-A0D0-D322E904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620688"/>
            <a:ext cx="2515369" cy="27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StackPane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컨트롤을 겹쳐서 배치</a:t>
            </a:r>
            <a:endParaRPr lang="en-US" altLang="ko-KR" dirty="0"/>
          </a:p>
          <a:p>
            <a:pPr lvl="1"/>
            <a:r>
              <a:rPr lang="ko-KR" altLang="en-US" dirty="0"/>
              <a:t>카드 레이아웃</a:t>
            </a:r>
            <a:endParaRPr lang="en-US" altLang="ko-KR" dirty="0"/>
          </a:p>
          <a:p>
            <a:pPr lvl="1"/>
            <a:r>
              <a:rPr lang="ko-KR" altLang="en-US" dirty="0"/>
              <a:t>주로 다양한 컨트롤들을 겹쳐서 보여줄 때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49530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16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82B0-D4D8-4E8A-B6A6-B465EF18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StackPane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F7EA2-2788-4949-9C7E-1384C84D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EB592-8E38-4A34-A198-D91F3FF7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DCD7F-9000-4EC9-AD7F-9083F645E643}"/>
              </a:ext>
            </a:extLst>
          </p:cNvPr>
          <p:cNvSpPr/>
          <p:nvPr/>
        </p:nvSpPr>
        <p:spPr bwMode="auto">
          <a:xfrm>
            <a:off x="936460" y="1268413"/>
            <a:ext cx="7750340" cy="53289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"JavaFX World"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.setPrefSize(100, 100);</a:t>
            </a:r>
          </a:p>
          <a:p>
            <a:pPr lvl="2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.setAlignment(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BOTTOM_CENTER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"Hello!"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.setPrefSize(50, 50);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,200,200);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CBF63-9D66-4A4D-A63D-5409712A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77813"/>
            <a:ext cx="1924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Hbox</a:t>
            </a:r>
            <a:r>
              <a:rPr lang="en-US" altLang="ko-KR" dirty="0"/>
              <a:t> / </a:t>
            </a:r>
            <a:r>
              <a:rPr lang="en-US" altLang="ko-KR" dirty="0" err="1"/>
              <a:t>VBox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수평 또는 수직으로 컨트롤들을 배치</a:t>
            </a:r>
            <a:endParaRPr lang="en-US" altLang="ko-KR" dirty="0"/>
          </a:p>
          <a:p>
            <a:pPr lvl="1"/>
            <a:r>
              <a:rPr lang="en-US" altLang="ko-KR" dirty="0" err="1"/>
              <a:t>Hbox</a:t>
            </a:r>
            <a:r>
              <a:rPr lang="en-US" altLang="ko-KR" dirty="0"/>
              <a:t> : </a:t>
            </a:r>
            <a:r>
              <a:rPr lang="ko-KR" altLang="en-US" dirty="0"/>
              <a:t>컨트롤의 너비를 유지</a:t>
            </a:r>
            <a:r>
              <a:rPr lang="en-US" altLang="ko-KR" dirty="0"/>
              <a:t>(</a:t>
            </a:r>
            <a:r>
              <a:rPr lang="ko-KR" altLang="en-US" dirty="0"/>
              <a:t>높이는 확장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Vbox</a:t>
            </a:r>
            <a:r>
              <a:rPr lang="en-US" altLang="ko-KR" dirty="0"/>
              <a:t> : </a:t>
            </a:r>
            <a:r>
              <a:rPr lang="ko-KR" altLang="en-US" dirty="0"/>
              <a:t>컨트롤의 높이를 유지</a:t>
            </a:r>
            <a:r>
              <a:rPr lang="en-US" altLang="ko-KR" dirty="0"/>
              <a:t>(</a:t>
            </a:r>
            <a:r>
              <a:rPr lang="ko-KR" altLang="en-US" dirty="0"/>
              <a:t>너비는 확장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크기조정이 안돼는 경우에는 </a:t>
            </a:r>
            <a:r>
              <a:rPr lang="en-US" altLang="ko-KR" dirty="0" err="1"/>
              <a:t>maxWidth</a:t>
            </a:r>
            <a:r>
              <a:rPr lang="en-US" altLang="ko-KR" dirty="0"/>
              <a:t>, </a:t>
            </a:r>
            <a:r>
              <a:rPr lang="en-US" altLang="ko-KR" dirty="0" err="1"/>
              <a:t>maxHeight</a:t>
            </a:r>
            <a:r>
              <a:rPr lang="ko-KR" altLang="en-US" dirty="0"/>
              <a:t>를 변경</a:t>
            </a:r>
            <a:endParaRPr lang="en-US" altLang="ko-KR" dirty="0"/>
          </a:p>
          <a:p>
            <a:r>
              <a:rPr lang="ko-KR" altLang="en-US" dirty="0"/>
              <a:t>주요속성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756"/>
              </p:ext>
            </p:extLst>
          </p:nvPr>
        </p:nvGraphicFramePr>
        <p:xfrm>
          <a:off x="1403648" y="3893016"/>
          <a:ext cx="7272808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적용대상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설명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Hbox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VBox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Hbox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Vbox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Hbox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Vbox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alignment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정렬방식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Hbox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Vbox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spacing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간격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Hbox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fillHeight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높이 확장여부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Vbox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fillWidth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너비 확장여부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442"/>
            <a:ext cx="2302808" cy="13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24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0C14D-DF9E-4B6A-8D4A-BF0B3106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Hbox</a:t>
            </a:r>
            <a:r>
              <a:rPr lang="en-US" altLang="ko-KR" dirty="0"/>
              <a:t> / </a:t>
            </a:r>
            <a:r>
              <a:rPr lang="en-US" altLang="ko-KR" dirty="0" err="1"/>
              <a:t>VBox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6D135-B236-434D-8983-FDCB875C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20852-48E2-4AE1-8580-858871B1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99B5FC-CB4C-4A39-8927-79E39758C51F}"/>
              </a:ext>
            </a:extLst>
          </p:cNvPr>
          <p:cNvSpPr/>
          <p:nvPr/>
        </p:nvSpPr>
        <p:spPr bwMode="auto">
          <a:xfrm>
            <a:off x="936460" y="1268413"/>
            <a:ext cx="7750340" cy="54371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"Top Button"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btnTop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(300, 200);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HBox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"Button1"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"Button2"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setMaxWidth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Double.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MAX_VALUE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HBox.</a:t>
            </a:r>
            <a:r>
              <a:rPr lang="en-US" altLang="ko-KR" sz="1400" b="1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setHgrow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b2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Priority.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ALWAYS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4CA42C-979F-40A3-98BF-BAA56A94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548680"/>
            <a:ext cx="28765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2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Container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컨트롤들의 배치를 도와주는 클래스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44662"/>
              </p:ext>
            </p:extLst>
          </p:nvPr>
        </p:nvGraphicFramePr>
        <p:xfrm>
          <a:off x="1403648" y="2348880"/>
          <a:ext cx="7272808" cy="39684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컨테이너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설명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AnchorPane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좌표로 배치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자유롭게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BorderPane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개의 영역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동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서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북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중앙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에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FlowPane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행으로 순서대로 배치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공간이 부족할 경우 다음 행에 배치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GridPane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격자형태로 배치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셀의 크기가 가변적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TilePane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격자형태로 배치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셀의 크기가 고정적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StackPane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겹쳐서 배치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(Card Layout)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HBox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수평으로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</a:rPr>
                        <a:t>VBox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컨트롤들을 수직으로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21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AnchorPane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좌표</a:t>
            </a:r>
            <a:r>
              <a:rPr lang="en-US" altLang="ko-KR" dirty="0"/>
              <a:t>(</a:t>
            </a:r>
            <a:r>
              <a:rPr lang="en-US" altLang="ko-KR" dirty="0" err="1"/>
              <a:t>layoutX</a:t>
            </a:r>
            <a:r>
              <a:rPr lang="en-US" altLang="ko-KR" dirty="0"/>
              <a:t>, </a:t>
            </a:r>
            <a:r>
              <a:rPr lang="en-US" altLang="ko-KR" dirty="0" err="1"/>
              <a:t>layoutY</a:t>
            </a:r>
            <a:r>
              <a:rPr lang="en-US" altLang="ko-KR" dirty="0"/>
              <a:t>)</a:t>
            </a:r>
            <a:r>
              <a:rPr lang="ko-KR" altLang="en-US" dirty="0"/>
              <a:t>를 이용하여 컨트롤을 배치</a:t>
            </a:r>
            <a:endParaRPr lang="en-US" altLang="ko-KR" dirty="0"/>
          </a:p>
          <a:p>
            <a:r>
              <a:rPr lang="ko-KR" altLang="en-US" dirty="0"/>
              <a:t>주요속성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04741"/>
              </p:ext>
            </p:extLst>
          </p:nvPr>
        </p:nvGraphicFramePr>
        <p:xfrm>
          <a:off x="1403648" y="2852936"/>
          <a:ext cx="7272808" cy="2080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설명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setPrefWidth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setPrefHeight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setLayoutX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layoutX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좌표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setLayoutY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layoutY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좌표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11365"/>
            <a:ext cx="3097138" cy="170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8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CFFE6-85EE-456A-8B9B-CF8D7D3D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AnchorPane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17F14-3F42-4701-BD63-EBDEF63E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6AC7F-38F6-4568-B021-300C850A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1F618-8525-4B75-B8C7-86A04A558EFF}"/>
              </a:ext>
            </a:extLst>
          </p:cNvPr>
          <p:cNvSpPr/>
          <p:nvPr/>
        </p:nvSpPr>
        <p:spPr bwMode="auto">
          <a:xfrm>
            <a:off x="914400" y="1268412"/>
            <a:ext cx="7772400" cy="53289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(300, 200);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"Hello!"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(50);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(30);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&lt;=5;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(100);</a:t>
            </a:r>
          </a:p>
          <a:p>
            <a:pPr lvl="3"/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*25);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5DA54-F5EA-4A07-A30C-AA0C61E0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620688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BorderPane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top, bottom, right, left, </a:t>
            </a:r>
            <a:r>
              <a:rPr lang="en-US" altLang="ko-KR" dirty="0" err="1"/>
              <a:t>cener</a:t>
            </a:r>
            <a:r>
              <a:rPr lang="en-US" altLang="ko-KR" dirty="0"/>
              <a:t> </a:t>
            </a:r>
            <a:r>
              <a:rPr lang="ko-KR" altLang="en-US" dirty="0"/>
              <a:t>셀에 컨트롤을 배치</a:t>
            </a:r>
            <a:r>
              <a:rPr lang="en-US" altLang="ko-KR" dirty="0"/>
              <a:t>(</a:t>
            </a:r>
            <a:r>
              <a:rPr lang="ko-KR" altLang="en-US" dirty="0"/>
              <a:t>셀에는 하나의 컨트롤 또는 컨테이너만 배치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56821"/>
              </p:ext>
            </p:extLst>
          </p:nvPr>
        </p:nvGraphicFramePr>
        <p:xfrm>
          <a:off x="1403648" y="2852936"/>
          <a:ext cx="7272808" cy="31272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설명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setPrefSize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setTop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&lt;top&gt;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해당 위치에 컨트롤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setBottom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&lt;bottom&gt;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해당 위치에 컨트롤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setRight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&lt;right&gt;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해당 위치에 컨트롤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setLeft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&lt;left&gt;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해당 위치에 컨트롤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setCenter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&lt;center&gt;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해당 위치에 컨트롤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0" y="188640"/>
            <a:ext cx="4015780" cy="117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DF079-E899-4923-8BD8-1D40CFEC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BorderPane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5C3DA-8C32-4789-8D78-99697FEC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8DB7C-E7B9-44DA-AA99-1C666BB0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5FF5A5-DF82-4237-9239-D7B305BF0CE9}"/>
              </a:ext>
            </a:extLst>
          </p:cNvPr>
          <p:cNvSpPr/>
          <p:nvPr/>
        </p:nvSpPr>
        <p:spPr bwMode="auto">
          <a:xfrm>
            <a:off x="936460" y="1272961"/>
            <a:ext cx="7750340" cy="53289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(400, 400);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Insets(10, 30, 10, 30));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.setMaxSize(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Insets(0, 10, 0, 10));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.setCenter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"Top"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.setMaxSize(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Insets(0, 0, 10, 0));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.setTop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b2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.setMaxSize(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.setRight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b3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7FD96-6E22-43D4-A46E-EBF7A143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77813"/>
            <a:ext cx="2182555" cy="23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1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DF079-E899-4923-8BD8-1D40CFEC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5C3DA-8C32-4789-8D78-99697FEC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8DB7C-E7B9-44DA-AA99-1C666BB0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5FF5A5-DF82-4237-9239-D7B305BF0CE9}"/>
              </a:ext>
            </a:extLst>
          </p:cNvPr>
          <p:cNvSpPr/>
          <p:nvPr/>
        </p:nvSpPr>
        <p:spPr bwMode="auto">
          <a:xfrm>
            <a:off x="936460" y="1272961"/>
            <a:ext cx="7750340" cy="446029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b4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"Bottom"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//b4.setMaxSize(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Double.MAX_VALUE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Double.MAX_VALUE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b4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Insets(10, 0, 0, 0));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setAlignment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b4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.setBottom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b4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"Left"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.setMaxSize(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.setLeft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b5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83C0F-4A97-4C66-9915-76FF31A3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22" y="4036318"/>
            <a:ext cx="2182555" cy="23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5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행으로 컨트롤을 배치하되</a:t>
            </a:r>
            <a:r>
              <a:rPr lang="en-US" altLang="ko-KR" dirty="0"/>
              <a:t>, </a:t>
            </a:r>
            <a:r>
              <a:rPr lang="ko-KR" altLang="en-US" dirty="0"/>
              <a:t>공간이 부족하면 다음 행에 배치</a:t>
            </a:r>
            <a:endParaRPr lang="en-US" altLang="ko-KR" dirty="0"/>
          </a:p>
          <a:p>
            <a:r>
              <a:rPr lang="ko-KR" altLang="en-US" dirty="0"/>
              <a:t>주요속성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05436"/>
              </p:ext>
            </p:extLst>
          </p:nvPr>
        </p:nvGraphicFramePr>
        <p:xfrm>
          <a:off x="1403648" y="2852936"/>
          <a:ext cx="7272808" cy="2080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ookman Old Style" panose="02050604050505020204" pitchFamily="18" charset="0"/>
                        </a:rPr>
                        <a:t>설명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setPrefWidth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setPrefHeight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팬의 높이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setHgap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hgap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수평간격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setVgap</a:t>
                      </a:r>
                      <a:r>
                        <a:rPr lang="en-US" altLang="ko-KR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vgap</a:t>
                      </a:r>
                      <a:endParaRPr lang="ko-KR" altLang="en-US" dirty="0">
                        <a:latin typeface="Bookman Old Style" panose="02050604050505020204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Bookman Old Style" panose="02050604050505020204" pitchFamily="18" charset="0"/>
                          <a:ea typeface="맑은 고딕" panose="020B0503020000020004" pitchFamily="50" charset="-127"/>
                        </a:rPr>
                        <a:t>컨트롤의 수직간격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85184"/>
            <a:ext cx="3451076" cy="140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2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FF53-011E-47F6-8A5B-C5ED7F31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FlowPane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4EE93-E3E9-484F-AA49-DF2BE5C1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C62F6-4C94-43E9-A3C3-24FAFB1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628ABA-B458-4051-A802-9876FBF8B2A9}"/>
              </a:ext>
            </a:extLst>
          </p:cNvPr>
          <p:cNvSpPr/>
          <p:nvPr/>
        </p:nvSpPr>
        <p:spPr bwMode="auto">
          <a:xfrm>
            <a:off x="936460" y="1268413"/>
            <a:ext cx="7750340" cy="53289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(250, 100);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.setHgap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(30);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.setVgap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(20);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"Add"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"Subtract"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Multifly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"Divide"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78A844-4314-4E30-8B4D-36C065C1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836712"/>
            <a:ext cx="2400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5493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8363</TotalTime>
  <Words>1693</Words>
  <Application>Microsoft Office PowerPoint</Application>
  <PresentationFormat>화면 슬라이드 쇼(4:3)</PresentationFormat>
  <Paragraphs>384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2. 컨테이너와 배치</vt:lpstr>
      <vt:lpstr>JavaFX Container</vt:lpstr>
      <vt:lpstr>AnchorPane</vt:lpstr>
      <vt:lpstr>AnchorPane 예제</vt:lpstr>
      <vt:lpstr>BorderPane</vt:lpstr>
      <vt:lpstr>BorderPane 예제</vt:lpstr>
      <vt:lpstr>PowerPoint 프레젠테이션</vt:lpstr>
      <vt:lpstr>FlowPane</vt:lpstr>
      <vt:lpstr>FlowPane 예제</vt:lpstr>
      <vt:lpstr>GridPane</vt:lpstr>
      <vt:lpstr>GridPane 예제</vt:lpstr>
      <vt:lpstr>PowerPoint 프레젠테이션</vt:lpstr>
      <vt:lpstr>TilePane</vt:lpstr>
      <vt:lpstr>TilePane 예제</vt:lpstr>
      <vt:lpstr>StackPane</vt:lpstr>
      <vt:lpstr>StackPane 예제</vt:lpstr>
      <vt:lpstr>Hbox / VBox</vt:lpstr>
      <vt:lpstr>Hbox / VBox 예제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476</cp:revision>
  <dcterms:created xsi:type="dcterms:W3CDTF">2006-10-05T04:04:58Z</dcterms:created>
  <dcterms:modified xsi:type="dcterms:W3CDTF">2018-07-31T04:21:05Z</dcterms:modified>
</cp:coreProperties>
</file>