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45" r:id="rId2"/>
    <p:sldId id="290" r:id="rId3"/>
    <p:sldId id="296" r:id="rId4"/>
    <p:sldId id="295" r:id="rId5"/>
    <p:sldId id="297" r:id="rId6"/>
    <p:sldId id="332" r:id="rId7"/>
    <p:sldId id="365" r:id="rId8"/>
    <p:sldId id="366" r:id="rId9"/>
    <p:sldId id="357" r:id="rId10"/>
    <p:sldId id="358" r:id="rId11"/>
    <p:sldId id="571" r:id="rId12"/>
    <p:sldId id="359" r:id="rId13"/>
    <p:sldId id="360" r:id="rId14"/>
    <p:sldId id="361" r:id="rId15"/>
    <p:sldId id="572" r:id="rId16"/>
    <p:sldId id="362" r:id="rId17"/>
    <p:sldId id="363" r:id="rId18"/>
    <p:sldId id="36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3D73B"/>
    <a:srgbClr val="844A1A"/>
    <a:srgbClr val="FFFFFF"/>
    <a:srgbClr val="FFFFD5"/>
    <a:srgbClr val="FFFFCD"/>
    <a:srgbClr val="FFF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24637-643A-41AD-8BA3-084A17D98775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0F630-718D-447A-BD13-97AAFF2D5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075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</p:grpSp>
      <p:sp>
        <p:nvSpPr>
          <p:cNvPr id="4199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990600" y="1143000"/>
            <a:ext cx="7696200" cy="2209800"/>
          </a:xfrm>
        </p:spPr>
        <p:txBody>
          <a:bodyPr/>
          <a:lstStyle>
            <a:lvl1pPr>
              <a:defRPr sz="5400" b="0">
                <a:latin typeface="Elephant" panose="02020904090505020303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360363" indent="-360363">
              <a:defRPr b="1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DBF8359-61F8-45A9-9FFD-0C4BCF51CB51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23253-9A90-4BF0-B947-091EA95BB4A5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610393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61039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371658-E98C-405C-987A-F20D5D31EA7F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847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914400" y="1268413"/>
            <a:ext cx="7772400" cy="5113337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7F0D94-EAC6-4AAB-946D-F4FC65B5C6B6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847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14400" y="1268413"/>
            <a:ext cx="3810000" cy="5113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68413"/>
            <a:ext cx="3810000" cy="5113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E8184-1FD7-48A5-B935-D27133DB606A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847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268413"/>
            <a:ext cx="7772400" cy="2479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3900488"/>
            <a:ext cx="7772400" cy="24812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A234C4-CD28-41F2-9435-7E3A24384110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Bookman Old Style" panose="02050604050505020204" pitchFamily="18" charset="0"/>
                <a:ea typeface="+mj-ea"/>
                <a:cs typeface="Verdan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1">
                <a:latin typeface="Bookman Old Style" panose="02050604050505020204" pitchFamily="18" charset="0"/>
                <a:ea typeface="맑은 고딕" panose="020B0503020000020004" pitchFamily="50" charset="-127"/>
                <a:cs typeface="Consolas" panose="020B0609020204030204" pitchFamily="49" charset="0"/>
              </a:defRPr>
            </a:lvl1pPr>
            <a:lvl2pPr>
              <a:defRPr sz="2400" b="1">
                <a:latin typeface="Bookman Old Style" panose="02050604050505020204" pitchFamily="18" charset="0"/>
                <a:cs typeface="Consolas" panose="020B0609020204030204" pitchFamily="49" charset="0"/>
              </a:defRPr>
            </a:lvl2pPr>
            <a:lvl3pPr>
              <a:defRPr sz="2000">
                <a:latin typeface="Bookman Old Style" panose="02050604050505020204" pitchFamily="18" charset="0"/>
                <a:ea typeface="맑은 고딕" panose="020B0503020000020004" pitchFamily="50" charset="-127"/>
                <a:cs typeface="Consolas" panose="020B0609020204030204" pitchFamily="49" charset="0"/>
              </a:defRPr>
            </a:lvl3pPr>
            <a:lvl4pPr>
              <a:defRPr sz="1600">
                <a:latin typeface="Bookman Old Style" panose="02050604050505020204" pitchFamily="18" charset="0"/>
                <a:cs typeface="Consolas" panose="020B0609020204030204" pitchFamily="49" charset="0"/>
              </a:defRPr>
            </a:lvl4pPr>
            <a:lvl5pPr>
              <a:defRPr sz="1400">
                <a:latin typeface="Bookman Old Style" panose="02050604050505020204" pitchFamily="18" charset="0"/>
                <a:ea typeface="맑은 고딕" panose="020B0503020000020004" pitchFamily="50" charset="-127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3256E4-2F73-4BEC-AB5C-F25FC9673B9A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AC094-35B0-45B5-883E-A230A9B9C3F3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268413"/>
            <a:ext cx="38100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68413"/>
            <a:ext cx="38100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268FF-8110-4B32-9689-47022DB4FB87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D875A1-3A94-4DD4-9453-73F6A64A041F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41A15-6899-4772-BD9B-79F11343EAEE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5BDED3-4BF8-4C05-940A-BDE468991E13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A856F0-FCF9-4236-BEB8-BA423F55B277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6D64B1-57BA-4310-9FD9-619A059D7C22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609600" cy="4876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ko-KR" sz="2400">
              <a:latin typeface="Times New Roman" pitchFamily="18" charset="0"/>
            </a:endParaRP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381000" y="1125538"/>
            <a:ext cx="8305800" cy="182562"/>
            <a:chOff x="240" y="893"/>
            <a:chExt cx="5232" cy="115"/>
          </a:xfrm>
        </p:grpSpPr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40965" name="Line 5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410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10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68413"/>
            <a:ext cx="77724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456363"/>
            <a:ext cx="19812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000"/>
            </a:lvl1pPr>
          </a:lstStyle>
          <a:p>
            <a:fld id="{3E1E3CB5-8D56-41ED-AAB6-CD39ED405736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53188"/>
            <a:ext cx="29718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/>
            </a:lvl1pPr>
          </a:lstStyle>
          <a:p>
            <a:endParaRPr lang="ko-KR" altLang="en-US"/>
          </a:p>
        </p:txBody>
      </p:sp>
      <p:sp>
        <p:nvSpPr>
          <p:cNvPr id="409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53188"/>
            <a:ext cx="19050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kumimoji="1" sz="2800" b="0">
          <a:solidFill>
            <a:schemeClr val="tx1"/>
          </a:solidFill>
          <a:latin typeface="+mj-ea"/>
          <a:ea typeface="+mj-ea"/>
          <a:cs typeface="Consolas" panose="020B0609020204030204" pitchFamily="49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600">
          <a:solidFill>
            <a:schemeClr val="tx1"/>
          </a:solidFill>
          <a:latin typeface="Consolas" panose="020B0609020204030204" pitchFamily="49" charset="0"/>
          <a:ea typeface="HY견명조" panose="02030600000101010101" pitchFamily="18" charset="-127"/>
          <a:cs typeface="Consolas" panose="020B0609020204030204" pitchFamily="49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kumimoji="1" sz="20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Consolas" panose="020B0609020204030204" pitchFamily="49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800">
          <a:solidFill>
            <a:schemeClr val="tx1"/>
          </a:solidFill>
          <a:latin typeface="Consolas" panose="020B0609020204030204" pitchFamily="49" charset="0"/>
          <a:ea typeface="HY견명조" panose="02030600000101010101" pitchFamily="18" charset="-127"/>
          <a:cs typeface="Consolas" panose="020B0609020204030204" pitchFamily="49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Consolas" panose="020B0609020204030204" pitchFamily="49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B4EC8-07CF-458C-B031-6D9C90CFCD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이벤트 처리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830453-5AC8-4D19-BAF8-C0E07548C4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D02490-3156-4A7D-870B-DE04FBDDF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434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CBB68-82BE-4C22-8603-D3533185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0A36A-E4EC-4245-B480-734DA6A31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6F17D6-119E-4B9B-9DD7-35F0369E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F29855-F88B-475C-85FA-EBE0F64031F7}"/>
              </a:ext>
            </a:extLst>
          </p:cNvPr>
          <p:cNvSpPr/>
          <p:nvPr/>
        </p:nvSpPr>
        <p:spPr bwMode="auto">
          <a:xfrm>
            <a:off x="936460" y="188640"/>
            <a:ext cx="7750340" cy="651696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FlowPane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FlowPane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.setPrefSize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(250, 120);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.setAlignment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Pos.</a:t>
            </a:r>
            <a:r>
              <a:rPr lang="en-US" altLang="ko-KR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ko-KR" altLang="en-US" sz="14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"Action"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.setPrefWidth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(80);</a:t>
            </a:r>
          </a:p>
          <a:p>
            <a:pPr lvl="2"/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.setOnAction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EventHandler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ActionEvent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&gt;() {</a:t>
            </a:r>
          </a:p>
          <a:p>
            <a:pPr lvl="3"/>
            <a:r>
              <a:rPr lang="en-US" altLang="ko-KR" sz="1600" b="1" dirty="0">
                <a:solidFill>
                  <a:srgbClr val="646464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@Override</a:t>
            </a:r>
          </a:p>
          <a:p>
            <a:pPr lvl="3"/>
            <a:r>
              <a:rPr lang="en-US" altLang="ko-KR" sz="16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handle(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ActionEvent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arg0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altLang="ko-KR" sz="16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btn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.getText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().equals(</a:t>
            </a:r>
            <a:r>
              <a:rPr lang="en-US" altLang="ko-KR" sz="1600" b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"Action"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))</a:t>
            </a:r>
          </a:p>
          <a:p>
            <a:pPr lvl="4"/>
            <a:r>
              <a:rPr lang="en-US" altLang="ko-KR" sz="1600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600" b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btn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.setText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</a:t>
            </a:r>
            <a:r>
              <a:rPr lang="ko-KR" altLang="en-US" sz="1600" b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액션</a:t>
            </a:r>
            <a:r>
              <a:rPr lang="en-US" altLang="ko-KR" sz="1600" b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altLang="ko-KR" sz="16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else</a:t>
            </a:r>
          </a:p>
          <a:p>
            <a:pPr lvl="4"/>
            <a:r>
              <a:rPr lang="en-US" altLang="ko-KR" sz="1600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600" b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btn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.setText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"Action"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}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ko-KR" altLang="en-US" sz="14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"Action </a:t>
            </a:r>
            <a:r>
              <a:rPr lang="ko-KR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이벤트 처리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1" lang="ko-KR" altLang="en-US" sz="1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8A287A-1D6C-49B7-9151-0CDD33831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116632"/>
            <a:ext cx="2400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42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CBB68-82BE-4C22-8603-D3533185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또는</a:t>
            </a:r>
            <a:r>
              <a:rPr lang="en-US" altLang="ko-KR" dirty="0"/>
              <a:t>, lambda </a:t>
            </a:r>
            <a:r>
              <a:rPr lang="ko-KR" altLang="en-US" dirty="0"/>
              <a:t>표현으로</a:t>
            </a:r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0A36A-E4EC-4245-B480-734DA6A31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6F17D6-119E-4B9B-9DD7-35F0369E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F29855-F88B-475C-85FA-EBE0F64031F7}"/>
              </a:ext>
            </a:extLst>
          </p:cNvPr>
          <p:cNvSpPr/>
          <p:nvPr/>
        </p:nvSpPr>
        <p:spPr bwMode="auto">
          <a:xfrm>
            <a:off x="936460" y="1052736"/>
            <a:ext cx="7750340" cy="565286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FlowPane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FlowPane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.setPrefSize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(250, 120);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.setAlignment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Pos.</a:t>
            </a:r>
            <a:r>
              <a:rPr lang="en-US" altLang="ko-KR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ko-KR" altLang="en-US" sz="14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"Action"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.setPrefWidth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(80);</a:t>
            </a:r>
          </a:p>
          <a:p>
            <a:pPr lvl="2"/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.setOnAction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event-&gt;{</a:t>
            </a:r>
          </a:p>
          <a:p>
            <a:pPr lvl="3"/>
            <a:r>
              <a:rPr lang="en-US" altLang="ko-KR" sz="16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btn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.getText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().equals(</a:t>
            </a:r>
            <a:r>
              <a:rPr lang="en-US" altLang="ko-KR" sz="1600" b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"Action"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))</a:t>
            </a:r>
          </a:p>
          <a:p>
            <a:pPr lvl="3"/>
            <a:r>
              <a:rPr lang="en-US" altLang="ko-KR" sz="1600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600" b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btn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.setText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</a:t>
            </a:r>
            <a:r>
              <a:rPr lang="ko-KR" altLang="en-US" sz="1600" b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액션</a:t>
            </a:r>
            <a:r>
              <a:rPr lang="en-US" altLang="ko-KR" sz="1600" b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16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else</a:t>
            </a:r>
          </a:p>
          <a:p>
            <a:pPr lvl="3"/>
            <a:r>
              <a:rPr lang="en-US" altLang="ko-KR" sz="1600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600" b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btn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.setText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"Action"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}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ko-KR" altLang="en-US" sz="14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"Action </a:t>
            </a:r>
            <a:r>
              <a:rPr lang="ko-KR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이벤트 처리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1" lang="ko-KR" altLang="en-US" sz="1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8A287A-1D6C-49B7-9151-0CDD33831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908720"/>
            <a:ext cx="2400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15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D399C-2718-468B-AC7B-DE1F5049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MouseEvent</a:t>
            </a:r>
            <a:r>
              <a:rPr lang="ko-KR" altLang="en-US" dirty="0"/>
              <a:t>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010828-73E4-4312-88AE-6D01A72B3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마우스</a:t>
            </a:r>
            <a:r>
              <a:rPr lang="en-US" altLang="ko-KR" dirty="0"/>
              <a:t> </a:t>
            </a:r>
            <a:r>
              <a:rPr lang="ko-KR" altLang="en-US" dirty="0"/>
              <a:t>클릭으로 </a:t>
            </a:r>
            <a:r>
              <a:rPr lang="en-US" altLang="ko-KR" dirty="0"/>
              <a:t>HELLO </a:t>
            </a:r>
            <a:r>
              <a:rPr lang="ko-KR" altLang="en-US" dirty="0"/>
              <a:t>레이블 위치를 옮기도록 </a:t>
            </a:r>
            <a:r>
              <a:rPr lang="ko-KR" altLang="en-US" dirty="0" err="1"/>
              <a:t>이벤트핸들러</a:t>
            </a:r>
            <a:r>
              <a:rPr lang="ko-KR" altLang="en-US" dirty="0"/>
              <a:t> 작성</a:t>
            </a:r>
            <a:endParaRPr lang="en-US" altLang="ko-KR" dirty="0"/>
          </a:p>
          <a:p>
            <a:pPr lvl="1"/>
            <a:r>
              <a:rPr lang="ko-KR" altLang="en-US" dirty="0"/>
              <a:t>보통 익명 내부클래스로 작성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디자인 </a:t>
            </a:r>
            <a:r>
              <a:rPr lang="en-US" altLang="ko-KR" dirty="0"/>
              <a:t>&amp; </a:t>
            </a:r>
            <a:r>
              <a:rPr lang="ko-KR" altLang="en-US" dirty="0"/>
              <a:t>실행결과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7395C7-D39F-4297-978B-271CC50A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2C755B-3663-4D57-8F09-FC4DC8003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257" y="3635773"/>
            <a:ext cx="2488270" cy="26739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1C29B4-C4EF-4F88-B09E-833101CFD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645024"/>
            <a:ext cx="2489440" cy="267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19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F280E-C0D1-4479-A05A-88862076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898C06-AE02-41EE-86EF-16B89975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1E67DB-DC08-4CFF-9BDB-EC4C6200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DB3E3-F461-4F22-A89F-C4FAA75E3E76}"/>
              </a:ext>
            </a:extLst>
          </p:cNvPr>
          <p:cNvSpPr/>
          <p:nvPr/>
        </p:nvSpPr>
        <p:spPr bwMode="auto">
          <a:xfrm>
            <a:off x="936460" y="188640"/>
            <a:ext cx="7750340" cy="651696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Application {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Label(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AnchorPane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AnchorPane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.setStyle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"-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fx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-background-color: YELLOW"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ko-KR" altLang="en-US" sz="14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(50);</a:t>
            </a:r>
          </a:p>
          <a:p>
            <a:pPr lvl="2"/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(50);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ko-KR" altLang="en-US" sz="1400" dirty="0">
              <a:latin typeface="Consolas" panose="020B0609020204030204" pitchFamily="49" charset="0"/>
            </a:endParaRPr>
          </a:p>
          <a:p>
            <a:pPr lvl="2"/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,400,400);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.setOnMouseClicked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EventHandler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MouseEvent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&gt;() {</a:t>
            </a:r>
          </a:p>
          <a:p>
            <a:pPr lvl="3"/>
            <a:r>
              <a:rPr lang="en-US" altLang="ko-KR" sz="1400" dirty="0">
                <a:solidFill>
                  <a:srgbClr val="646464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@Override</a:t>
            </a:r>
          </a:p>
          <a:p>
            <a:pPr lvl="3"/>
            <a:r>
              <a:rPr lang="en-US" altLang="ko-KR" sz="14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handle(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MouseEvent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altLang="ko-KR" sz="14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x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.getX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();</a:t>
            </a:r>
          </a:p>
          <a:p>
            <a:pPr lvl="4"/>
            <a:r>
              <a:rPr lang="en-US" altLang="ko-KR" sz="14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y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.getY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();</a:t>
            </a:r>
          </a:p>
          <a:p>
            <a:pPr lvl="4"/>
            <a:r>
              <a:rPr lang="en-US" altLang="ko-KR" sz="1400" dirty="0" err="1">
                <a:solidFill>
                  <a:srgbClr val="0000C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label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.setLayoutX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altLang="ko-KR" sz="1400" dirty="0" err="1">
                <a:solidFill>
                  <a:srgbClr val="0000C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label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.setLayoutY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	launch(</a:t>
            </a:r>
            <a:r>
              <a:rPr lang="en-US" altLang="ko-KR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1" lang="ko-KR" altLang="en-US" sz="1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976483-13F5-4608-8F5D-162395C03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4196920"/>
            <a:ext cx="1944216" cy="213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7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2A8EA-4026-480B-80C7-D648193C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방법</a:t>
            </a:r>
            <a:r>
              <a:rPr lang="en-US" altLang="ko-KR" dirty="0"/>
              <a:t>....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8E51F-1269-4044-A717-B9C484A74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별도로 </a:t>
            </a:r>
            <a:r>
              <a:rPr lang="en-US" altLang="ko-KR" dirty="0" err="1"/>
              <a:t>EventHandler</a:t>
            </a:r>
            <a:r>
              <a:rPr lang="ko-KR" altLang="en-US" dirty="0"/>
              <a:t> 구현 </a:t>
            </a:r>
            <a:r>
              <a:rPr lang="en-US" altLang="ko-KR" dirty="0"/>
              <a:t>&amp; </a:t>
            </a:r>
            <a:r>
              <a:rPr lang="ko-KR" altLang="en-US" dirty="0"/>
              <a:t>등록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addEventHandler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  <a:highlight>
                  <a:srgbClr val="00FFFF"/>
                </a:highlight>
              </a:rPr>
              <a:t>type</a:t>
            </a:r>
            <a:r>
              <a:rPr lang="en-US" altLang="ko-KR" dirty="0"/>
              <a:t>, </a:t>
            </a:r>
            <a:r>
              <a:rPr lang="en-US" altLang="ko-KR" dirty="0">
                <a:highlight>
                  <a:srgbClr val="00FF00"/>
                </a:highlight>
              </a:rPr>
              <a:t>handler</a:t>
            </a:r>
            <a:r>
              <a:rPr lang="en-US" altLang="ko-KR" dirty="0"/>
              <a:t>) </a:t>
            </a:r>
            <a:r>
              <a:rPr lang="ko-KR" altLang="en-US" dirty="0"/>
              <a:t>메소드 사용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209B37-2C4A-4FD5-9351-2D0BBB40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B0E5AE-2FE3-445F-8095-98F9086D08D4}"/>
              </a:ext>
            </a:extLst>
          </p:cNvPr>
          <p:cNvSpPr/>
          <p:nvPr/>
        </p:nvSpPr>
        <p:spPr bwMode="auto">
          <a:xfrm>
            <a:off x="1475656" y="2745109"/>
            <a:ext cx="7211144" cy="363664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</a:pPr>
            <a:r>
              <a:rPr kumimoji="1" lang="en-US" altLang="ko-KR" sz="1600" b="1" kern="0" dirty="0">
                <a:solidFill>
                  <a:srgbClr val="000000"/>
                </a:solidFill>
                <a:latin typeface="Consolas"/>
                <a:ea typeface="맑은 고딕" panose="020B0503020000020004" pitchFamily="50" charset="-127"/>
              </a:rPr>
              <a:t>Button </a:t>
            </a:r>
            <a:r>
              <a:rPr kumimoji="1" lang="en-US" altLang="ko-KR" sz="1600" b="1" kern="0" dirty="0" err="1">
                <a:solidFill>
                  <a:srgbClr val="6A3E3E"/>
                </a:solidFill>
                <a:latin typeface="Consolas"/>
                <a:ea typeface="맑은 고딕" panose="020B0503020000020004" pitchFamily="50" charset="-127"/>
              </a:rPr>
              <a:t>btn</a:t>
            </a:r>
            <a:r>
              <a:rPr kumimoji="1" lang="en-US" altLang="ko-KR" sz="1600" b="1" kern="0" dirty="0">
                <a:solidFill>
                  <a:srgbClr val="000000"/>
                </a:solidFill>
                <a:latin typeface="Consolas"/>
                <a:ea typeface="맑은 고딕" panose="020B0503020000020004" pitchFamily="50" charset="-127"/>
              </a:rPr>
              <a:t> = </a:t>
            </a:r>
            <a:r>
              <a:rPr kumimoji="1" lang="en-US" altLang="ko-KR" sz="1600" b="1" kern="0" dirty="0">
                <a:solidFill>
                  <a:srgbClr val="7F0055"/>
                </a:solidFill>
                <a:latin typeface="Consolas"/>
                <a:ea typeface="맑은 고딕" panose="020B0503020000020004" pitchFamily="50" charset="-127"/>
              </a:rPr>
              <a:t>new</a:t>
            </a:r>
            <a:r>
              <a:rPr kumimoji="1" lang="en-US" altLang="ko-KR" sz="1600" b="1" kern="0" dirty="0">
                <a:solidFill>
                  <a:srgbClr val="000000"/>
                </a:solidFill>
                <a:latin typeface="Consolas"/>
                <a:ea typeface="맑은 고딕" panose="020B0503020000020004" pitchFamily="50" charset="-127"/>
              </a:rPr>
              <a:t> Button();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</a:pPr>
            <a:r>
              <a:rPr kumimoji="1" lang="en-US" altLang="ko-KR" sz="1600" b="1" kern="0" dirty="0" err="1">
                <a:solidFill>
                  <a:srgbClr val="000000"/>
                </a:solidFill>
                <a:latin typeface="Consolas"/>
                <a:ea typeface="맑은 고딕" panose="020B0503020000020004" pitchFamily="50" charset="-127"/>
              </a:rPr>
              <a:t>EventHandler</a:t>
            </a:r>
            <a:r>
              <a:rPr kumimoji="1" lang="en-US" altLang="ko-KR" sz="1600" b="1" kern="0" dirty="0">
                <a:solidFill>
                  <a:srgbClr val="000000"/>
                </a:solidFill>
                <a:latin typeface="Consolas"/>
                <a:ea typeface="맑은 고딕" panose="020B0503020000020004" pitchFamily="50" charset="-127"/>
              </a:rPr>
              <a:t>&lt;</a:t>
            </a:r>
            <a:r>
              <a:rPr kumimoji="1" lang="en-US" altLang="ko-KR" sz="1600" b="1" kern="0" dirty="0" err="1">
                <a:solidFill>
                  <a:srgbClr val="000000"/>
                </a:solidFill>
                <a:latin typeface="Consolas"/>
                <a:ea typeface="맑은 고딕" panose="020B0503020000020004" pitchFamily="50" charset="-127"/>
              </a:rPr>
              <a:t>ActionEvent</a:t>
            </a:r>
            <a:r>
              <a:rPr kumimoji="1" lang="en-US" altLang="ko-KR" sz="1600" b="1" kern="0" dirty="0">
                <a:solidFill>
                  <a:srgbClr val="000000"/>
                </a:solidFill>
                <a:latin typeface="Consolas"/>
                <a:ea typeface="맑은 고딕" panose="020B0503020000020004" pitchFamily="50" charset="-127"/>
              </a:rPr>
              <a:t>&gt; </a:t>
            </a:r>
            <a:r>
              <a:rPr kumimoji="1" lang="en-US" altLang="ko-KR" sz="1600" b="1" kern="0" dirty="0" err="1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맑은 고딕" panose="020B0503020000020004" pitchFamily="50" charset="-127"/>
              </a:rPr>
              <a:t>btnHandler</a:t>
            </a:r>
            <a:r>
              <a:rPr kumimoji="1" lang="en-US" altLang="ko-KR" sz="1600" b="1" kern="0" dirty="0">
                <a:solidFill>
                  <a:srgbClr val="000000"/>
                </a:solidFill>
                <a:latin typeface="Consolas"/>
                <a:ea typeface="맑은 고딕" panose="020B0503020000020004" pitchFamily="50" charset="-127"/>
              </a:rPr>
              <a:t>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</a:pPr>
            <a:r>
              <a:rPr kumimoji="1" lang="en-US" altLang="ko-KR" sz="1600" b="1" kern="0" dirty="0">
                <a:solidFill>
                  <a:srgbClr val="000000"/>
                </a:solidFill>
                <a:latin typeface="Consolas"/>
                <a:ea typeface="맑은 고딕" panose="020B0503020000020004" pitchFamily="50" charset="-127"/>
              </a:rPr>
              <a:t>			= </a:t>
            </a:r>
            <a:r>
              <a:rPr kumimoji="1" lang="en-US" altLang="ko-KR" sz="1600" b="1" kern="0" dirty="0">
                <a:solidFill>
                  <a:srgbClr val="7F0055"/>
                </a:solidFill>
                <a:latin typeface="Consolas"/>
                <a:ea typeface="맑은 고딕" panose="020B0503020000020004" pitchFamily="50" charset="-127"/>
              </a:rPr>
              <a:t>new</a:t>
            </a:r>
            <a:r>
              <a:rPr kumimoji="1" lang="en-US" altLang="ko-KR" sz="1600" b="1" kern="0" dirty="0">
                <a:solidFill>
                  <a:srgbClr val="000000"/>
                </a:solidFill>
                <a:latin typeface="Consolas"/>
                <a:ea typeface="맑은 고딕" panose="020B0503020000020004" pitchFamily="50" charset="-127"/>
              </a:rPr>
              <a:t> </a:t>
            </a:r>
            <a:r>
              <a:rPr kumimoji="1" lang="en-US" altLang="ko-KR" sz="1600" b="1" kern="0" dirty="0" err="1">
                <a:solidFill>
                  <a:srgbClr val="000000"/>
                </a:solidFill>
                <a:latin typeface="Consolas"/>
                <a:ea typeface="맑은 고딕" panose="020B0503020000020004" pitchFamily="50" charset="-127"/>
              </a:rPr>
              <a:t>EventHandler</a:t>
            </a:r>
            <a:r>
              <a:rPr kumimoji="1" lang="en-US" altLang="ko-KR" sz="1600" b="1" kern="0" dirty="0">
                <a:solidFill>
                  <a:srgbClr val="000000"/>
                </a:solidFill>
                <a:latin typeface="Consolas"/>
                <a:ea typeface="맑은 고딕" panose="020B0503020000020004" pitchFamily="50" charset="-127"/>
              </a:rPr>
              <a:t>&lt;</a:t>
            </a:r>
            <a:r>
              <a:rPr kumimoji="1" lang="en-US" altLang="ko-KR" sz="1600" b="1" kern="0" dirty="0" err="1">
                <a:solidFill>
                  <a:srgbClr val="000000"/>
                </a:solidFill>
                <a:latin typeface="Consolas"/>
                <a:ea typeface="맑은 고딕" panose="020B0503020000020004" pitchFamily="50" charset="-127"/>
              </a:rPr>
              <a:t>ActionEvent</a:t>
            </a:r>
            <a:r>
              <a:rPr kumimoji="1" lang="en-US" altLang="ko-KR" sz="1600" b="1" kern="0" dirty="0">
                <a:solidFill>
                  <a:srgbClr val="000000"/>
                </a:solidFill>
                <a:latin typeface="Consolas"/>
                <a:ea typeface="맑은 고딕" panose="020B0503020000020004" pitchFamily="50" charset="-127"/>
              </a:rPr>
              <a:t>&gt;() 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</a:pPr>
            <a:r>
              <a:rPr kumimoji="1" lang="en-US" altLang="ko-KR" sz="1600" b="1" kern="0" dirty="0">
                <a:solidFill>
                  <a:srgbClr val="000000"/>
                </a:solidFill>
                <a:latin typeface="Consolas"/>
                <a:ea typeface="맑은 고딕" panose="020B0503020000020004" pitchFamily="50" charset="-127"/>
              </a:rPr>
              <a:t>   </a:t>
            </a:r>
            <a:r>
              <a:rPr kumimoji="1" lang="en-US" altLang="ko-KR" sz="1600" b="1" kern="0" dirty="0">
                <a:solidFill>
                  <a:srgbClr val="646464"/>
                </a:solidFill>
                <a:latin typeface="Consolas"/>
                <a:ea typeface="맑은 고딕" panose="020B0503020000020004" pitchFamily="50" charset="-127"/>
              </a:rPr>
              <a:t>@Override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</a:pPr>
            <a:r>
              <a:rPr kumimoji="1" lang="en-US" altLang="ko-KR" sz="1600" b="1" kern="0" dirty="0">
                <a:solidFill>
                  <a:srgbClr val="000000"/>
                </a:solidFill>
                <a:latin typeface="Consolas"/>
                <a:ea typeface="맑은 고딕" panose="020B0503020000020004" pitchFamily="50" charset="-127"/>
              </a:rPr>
              <a:t>   </a:t>
            </a:r>
            <a:r>
              <a:rPr kumimoji="1" lang="en-US" altLang="ko-KR" sz="1600" b="1" kern="0" dirty="0">
                <a:solidFill>
                  <a:srgbClr val="7F0055"/>
                </a:solidFill>
                <a:latin typeface="Consolas"/>
                <a:ea typeface="맑은 고딕" panose="020B0503020000020004" pitchFamily="50" charset="-127"/>
              </a:rPr>
              <a:t>public</a:t>
            </a:r>
            <a:r>
              <a:rPr kumimoji="1" lang="en-US" altLang="ko-KR" sz="1600" b="1" kern="0" dirty="0">
                <a:solidFill>
                  <a:srgbClr val="000000"/>
                </a:solidFill>
                <a:latin typeface="Consolas"/>
                <a:ea typeface="맑은 고딕" panose="020B0503020000020004" pitchFamily="50" charset="-127"/>
              </a:rPr>
              <a:t> </a:t>
            </a:r>
            <a:r>
              <a:rPr kumimoji="1" lang="en-US" altLang="ko-KR" sz="1600" b="1" kern="0" dirty="0">
                <a:solidFill>
                  <a:srgbClr val="7F0055"/>
                </a:solidFill>
                <a:latin typeface="Consolas"/>
                <a:ea typeface="맑은 고딕" panose="020B0503020000020004" pitchFamily="50" charset="-127"/>
              </a:rPr>
              <a:t>void</a:t>
            </a:r>
            <a:r>
              <a:rPr kumimoji="1" lang="en-US" altLang="ko-KR" sz="1600" b="1" kern="0" dirty="0">
                <a:solidFill>
                  <a:srgbClr val="000000"/>
                </a:solidFill>
                <a:latin typeface="Consolas"/>
                <a:ea typeface="맑은 고딕" panose="020B0503020000020004" pitchFamily="50" charset="-127"/>
              </a:rPr>
              <a:t> handle(</a:t>
            </a:r>
            <a:r>
              <a:rPr kumimoji="1" lang="en-US" altLang="ko-KR" sz="1600" b="1" kern="0" dirty="0" err="1">
                <a:solidFill>
                  <a:srgbClr val="000000"/>
                </a:solidFill>
                <a:latin typeface="Consolas"/>
                <a:ea typeface="맑은 고딕" panose="020B0503020000020004" pitchFamily="50" charset="-127"/>
              </a:rPr>
              <a:t>ActionEvent</a:t>
            </a:r>
            <a:r>
              <a:rPr kumimoji="1" lang="en-US" altLang="ko-KR" sz="1600" b="1" kern="0" dirty="0">
                <a:solidFill>
                  <a:srgbClr val="000000"/>
                </a:solidFill>
                <a:latin typeface="Consolas"/>
                <a:ea typeface="맑은 고딕" panose="020B0503020000020004" pitchFamily="50" charset="-127"/>
              </a:rPr>
              <a:t> </a:t>
            </a:r>
            <a:r>
              <a:rPr kumimoji="1" lang="en-US" altLang="ko-KR" sz="1600" b="1" kern="0" dirty="0">
                <a:solidFill>
                  <a:srgbClr val="6A3E3E"/>
                </a:solidFill>
                <a:latin typeface="Consolas"/>
                <a:ea typeface="맑은 고딕" panose="020B0503020000020004" pitchFamily="50" charset="-127"/>
              </a:rPr>
              <a:t>event</a:t>
            </a:r>
            <a:r>
              <a:rPr kumimoji="1" lang="en-US" altLang="ko-KR" sz="1600" b="1" kern="0" dirty="0">
                <a:solidFill>
                  <a:srgbClr val="000000"/>
                </a:solidFill>
                <a:latin typeface="Consolas"/>
                <a:ea typeface="맑은 고딕" panose="020B0503020000020004" pitchFamily="50" charset="-127"/>
              </a:rPr>
              <a:t>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</a:pPr>
            <a:r>
              <a:rPr kumimoji="1" lang="ko-KR" altLang="en-US" sz="1600" b="1" kern="0" dirty="0">
                <a:solidFill>
                  <a:srgbClr val="000000"/>
                </a:solidFill>
                <a:latin typeface="Consolas"/>
                <a:ea typeface="맑은 고딕" panose="020B0503020000020004" pitchFamily="50" charset="-127"/>
              </a:rPr>
              <a:t>   </a:t>
            </a:r>
            <a:r>
              <a:rPr kumimoji="1" lang="en-US" altLang="ko-KR" sz="1600" b="1" kern="0" dirty="0">
                <a:solidFill>
                  <a:srgbClr val="000000"/>
                </a:solidFill>
                <a:latin typeface="Consolas"/>
                <a:ea typeface="맑은 고딕" panose="020B0503020000020004" pitchFamily="50" charset="-127"/>
              </a:rPr>
              <a:t>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</a:pPr>
            <a:r>
              <a:rPr kumimoji="1" lang="en-US" altLang="ko-KR" sz="1600" b="1" kern="0" dirty="0">
                <a:solidFill>
                  <a:srgbClr val="000000"/>
                </a:solidFill>
                <a:latin typeface="Consolas"/>
                <a:ea typeface="맑은 고딕" panose="020B0503020000020004" pitchFamily="50" charset="-127"/>
              </a:rPr>
              <a:t>	</a:t>
            </a:r>
            <a:r>
              <a:rPr kumimoji="1" lang="en-US" altLang="ko-KR" sz="16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맑은 고딕" panose="020B0503020000020004" pitchFamily="50" charset="-127"/>
              </a:rPr>
              <a:t>// implementation....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</a:pPr>
            <a:r>
              <a:rPr kumimoji="1" lang="ko-KR" altLang="en-US" sz="1600" b="1" kern="0" dirty="0">
                <a:solidFill>
                  <a:srgbClr val="000000"/>
                </a:solidFill>
                <a:latin typeface="Consolas"/>
                <a:ea typeface="맑은 고딕" panose="020B0503020000020004" pitchFamily="50" charset="-127"/>
              </a:rPr>
              <a:t>   </a:t>
            </a:r>
            <a:r>
              <a:rPr kumimoji="1" lang="en-US" altLang="ko-KR" sz="1600" b="1" kern="0" dirty="0">
                <a:solidFill>
                  <a:srgbClr val="000000"/>
                </a:solidFill>
                <a:latin typeface="Consolas"/>
                <a:ea typeface="맑은 고딕" panose="020B0503020000020004" pitchFamily="50" charset="-127"/>
              </a:rPr>
              <a:t>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</a:pPr>
            <a:r>
              <a:rPr kumimoji="1" lang="en-US" altLang="ko-KR" sz="1600" b="1" kern="0" dirty="0">
                <a:solidFill>
                  <a:srgbClr val="000000"/>
                </a:solidFill>
                <a:latin typeface="Consolas"/>
                <a:ea typeface="맑은 고딕" panose="020B0503020000020004" pitchFamily="50" charset="-127"/>
              </a:rPr>
              <a:t>};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</a:pPr>
            <a:endParaRPr kumimoji="1" lang="en-US" altLang="ko-KR" sz="1600" b="1" kern="0" dirty="0">
              <a:solidFill>
                <a:srgbClr val="000000"/>
              </a:solidFill>
              <a:latin typeface="Consolas"/>
              <a:ea typeface="맑은 고딕" panose="020B0503020000020004" pitchFamily="50" charset="-127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</a:pPr>
            <a:r>
              <a:rPr kumimoji="1" lang="en-US" altLang="ko-KR" sz="1600" b="1" kern="0" dirty="0" err="1">
                <a:solidFill>
                  <a:srgbClr val="6A3E3E"/>
                </a:solidFill>
                <a:latin typeface="Consolas"/>
                <a:ea typeface="맑은 고딕" panose="020B0503020000020004" pitchFamily="50" charset="-127"/>
              </a:rPr>
              <a:t>btn</a:t>
            </a:r>
            <a:r>
              <a:rPr kumimoji="1" lang="en-US" altLang="ko-KR" sz="1600" b="1" kern="0" dirty="0" err="1">
                <a:solidFill>
                  <a:srgbClr val="000000"/>
                </a:solidFill>
                <a:latin typeface="Consolas"/>
                <a:ea typeface="맑은 고딕" panose="020B0503020000020004" pitchFamily="50" charset="-127"/>
              </a:rPr>
              <a:t>.</a:t>
            </a:r>
            <a:r>
              <a:rPr kumimoji="1" lang="en-US" altLang="ko-KR" b="1" kern="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ea typeface="맑은 고딕" panose="020B0503020000020004" pitchFamily="50" charset="-127"/>
              </a:rPr>
              <a:t>addEventHandler</a:t>
            </a:r>
            <a:r>
              <a:rPr kumimoji="1" lang="en-US" altLang="ko-KR" sz="1600" b="1" kern="0" dirty="0">
                <a:solidFill>
                  <a:srgbClr val="000000"/>
                </a:solidFill>
                <a:latin typeface="Consolas"/>
                <a:ea typeface="맑은 고딕" panose="020B0503020000020004" pitchFamily="50" charset="-127"/>
              </a:rPr>
              <a:t>(</a:t>
            </a:r>
            <a:r>
              <a:rPr kumimoji="1" lang="en-US" altLang="ko-KR" sz="1600" b="1" kern="0" dirty="0" err="1">
                <a:solidFill>
                  <a:srgbClr val="0000FF"/>
                </a:solidFill>
                <a:highlight>
                  <a:srgbClr val="00FFFF"/>
                </a:highlight>
                <a:latin typeface="Consolas"/>
                <a:ea typeface="맑은 고딕" panose="020B0503020000020004" pitchFamily="50" charset="-127"/>
              </a:rPr>
              <a:t>ActionEvent.ACTION_PERFORMED</a:t>
            </a:r>
            <a:r>
              <a:rPr kumimoji="1" lang="en-US" altLang="ko-KR" sz="1600" b="1" kern="0" dirty="0">
                <a:solidFill>
                  <a:srgbClr val="000000"/>
                </a:solidFill>
                <a:latin typeface="Consolas"/>
                <a:ea typeface="맑은 고딕" panose="020B0503020000020004" pitchFamily="50" charset="-127"/>
              </a:rPr>
              <a:t>, </a:t>
            </a:r>
            <a:r>
              <a:rPr kumimoji="1" lang="en-US" altLang="ko-KR" sz="1600" b="1" kern="0" dirty="0" err="1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맑은 고딕" panose="020B0503020000020004" pitchFamily="50" charset="-127"/>
              </a:rPr>
              <a:t>btnHandler</a:t>
            </a:r>
            <a:r>
              <a:rPr kumimoji="1" lang="en-US" altLang="ko-KR" sz="1600" b="1" kern="0" dirty="0">
                <a:solidFill>
                  <a:srgbClr val="000000"/>
                </a:solidFill>
                <a:latin typeface="Consolas"/>
                <a:ea typeface="맑은 고딕" panose="020B0503020000020004" pitchFamily="50" charset="-127"/>
              </a:rPr>
              <a:t>);</a:t>
            </a:r>
            <a:endParaRPr kumimoji="1" lang="ko-KR" altLang="en-US" sz="2400" b="1" kern="0" dirty="0">
              <a:solidFill>
                <a:srgbClr val="000000"/>
              </a:solidFill>
              <a:latin typeface="Bookman Old Style" panose="020506040505050202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2714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3D812-0046-4333-9FC6-49FC6FCF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CCD3AC-F8ED-4BDB-9D42-98C0443A2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Event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</a:p>
          <a:p>
            <a:pPr lvl="1"/>
            <a:r>
              <a:rPr lang="ko-KR" altLang="en-US" dirty="0"/>
              <a:t>하나의 이벤트 클래스를 세부적으로 분류</a:t>
            </a:r>
            <a:endParaRPr lang="en-US" altLang="ko-KR" dirty="0"/>
          </a:p>
          <a:p>
            <a:pPr lvl="1"/>
            <a:r>
              <a:rPr lang="en-US" altLang="ko-KR" dirty="0" err="1"/>
              <a:t>Event.ANY</a:t>
            </a:r>
            <a:r>
              <a:rPr lang="en-US" altLang="ko-KR" dirty="0"/>
              <a:t> = </a:t>
            </a:r>
            <a:r>
              <a:rPr lang="en-US" altLang="ko-KR" dirty="0" err="1"/>
              <a:t>Event.ROOT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79A450-AB62-4E86-97C2-25479B8DA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1026" name="Picture 2" descr="Description of Figure 1-1 follows">
            <a:extLst>
              <a:ext uri="{FF2B5EF4-FFF2-40B4-BE49-F238E27FC236}">
                <a16:creationId xmlns:a16="http://schemas.microsoft.com/office/drawing/2014/main" id="{46338B22-2AD2-4CC2-9873-8A0F21627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08920"/>
            <a:ext cx="6761806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724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F280E-C0D1-4479-A05A-88862076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898C06-AE02-41EE-86EF-16B89975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1E67DB-DC08-4CFF-9BDB-EC4C6200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DB3E3-F461-4F22-A89F-C4FAA75E3E76}"/>
              </a:ext>
            </a:extLst>
          </p:cNvPr>
          <p:cNvSpPr/>
          <p:nvPr/>
        </p:nvSpPr>
        <p:spPr bwMode="auto">
          <a:xfrm>
            <a:off x="179512" y="188640"/>
            <a:ext cx="8784976" cy="651696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Application {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Label(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AnchorPane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AnchorPane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.setStyle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"-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fx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-background-color: YELLOW"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ko-KR" altLang="en-US" sz="14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(50);</a:t>
            </a:r>
          </a:p>
          <a:p>
            <a:pPr lvl="2"/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(50);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ko-KR" altLang="en-US" sz="1400" dirty="0">
              <a:latin typeface="Consolas" panose="020B0609020204030204" pitchFamily="49" charset="0"/>
            </a:endParaRPr>
          </a:p>
          <a:p>
            <a:pPr lvl="2"/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,400,400);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EventHandler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MouseEvent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mouseClickHandler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EventHandler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MouseEvent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&gt;()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ko-KR" sz="1400" dirty="0">
                <a:solidFill>
                  <a:srgbClr val="646464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@Override</a:t>
            </a:r>
          </a:p>
          <a:p>
            <a:pPr lvl="3"/>
            <a:r>
              <a:rPr lang="en-US" altLang="ko-KR" sz="14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handle(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MouseEvent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altLang="ko-KR" sz="14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x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.getX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();</a:t>
            </a:r>
          </a:p>
          <a:p>
            <a:pPr lvl="4"/>
            <a:r>
              <a:rPr lang="en-US" altLang="ko-KR" sz="14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y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.getY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();</a:t>
            </a:r>
          </a:p>
          <a:p>
            <a:pPr lvl="4"/>
            <a:r>
              <a:rPr lang="en-US" altLang="ko-KR" sz="1400" dirty="0" err="1">
                <a:solidFill>
                  <a:srgbClr val="0000C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label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.setLayoutX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altLang="ko-KR" sz="1400" dirty="0" err="1">
                <a:solidFill>
                  <a:srgbClr val="0000C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label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.setLayoutY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};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scene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addEventHandler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MouseEvent.</a:t>
            </a:r>
            <a:r>
              <a:rPr lang="en-US" altLang="ko-KR" sz="1400" b="1" i="1" dirty="0" err="1">
                <a:solidFill>
                  <a:srgbClr val="0000C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MOUSE_CLICKED</a:t>
            </a:r>
            <a:r>
              <a:rPr lang="en-US" altLang="ko-KR" sz="1400" b="1" i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b="1" i="1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mouseClickHandler</a:t>
            </a:r>
            <a:r>
              <a:rPr lang="en-US" altLang="ko-KR" sz="1400" b="1" i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	launch(</a:t>
            </a:r>
            <a:r>
              <a:rPr lang="en-US" altLang="ko-KR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1" lang="ko-KR" altLang="en-US" sz="1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2079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C2238-D3B9-4890-93FF-6F412D3F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KeyEvent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3805D-E157-4877-BE57-BBA6A21A9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상하좌우 키로 </a:t>
            </a:r>
            <a:r>
              <a:rPr lang="en-US" altLang="ko-KR" dirty="0"/>
              <a:t>HELLO </a:t>
            </a:r>
            <a:r>
              <a:rPr lang="ko-KR" altLang="en-US" dirty="0"/>
              <a:t>레이블을</a:t>
            </a:r>
            <a:r>
              <a:rPr lang="en-US" altLang="ko-KR" dirty="0"/>
              <a:t> </a:t>
            </a:r>
            <a:r>
              <a:rPr lang="ko-KR" altLang="en-US" dirty="0"/>
              <a:t>일정간격만큼 이동시키기</a:t>
            </a:r>
            <a:endParaRPr lang="en-US" altLang="ko-KR" dirty="0"/>
          </a:p>
          <a:p>
            <a:r>
              <a:rPr lang="ko-KR" altLang="en-US" dirty="0"/>
              <a:t>디자인 </a:t>
            </a:r>
            <a:r>
              <a:rPr lang="en-US" altLang="ko-KR" dirty="0"/>
              <a:t>&amp; </a:t>
            </a:r>
            <a:r>
              <a:rPr lang="ko-KR" altLang="en-US" dirty="0"/>
              <a:t>실행결과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A2E37B-05FB-44E7-A12E-DF9D7BA6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DF0050-427D-4C82-A7C7-125087EC9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780928"/>
            <a:ext cx="2876550" cy="3162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14194F-762B-4719-BAF8-8AFF486AF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2780928"/>
            <a:ext cx="28765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99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CBB68-82BE-4C22-8603-D3533185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0A36A-E4EC-4245-B480-734DA6A31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6F17D6-119E-4B9B-9DD7-35F0369E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F29855-F88B-475C-85FA-EBE0F64031F7}"/>
              </a:ext>
            </a:extLst>
          </p:cNvPr>
          <p:cNvSpPr/>
          <p:nvPr/>
        </p:nvSpPr>
        <p:spPr bwMode="auto">
          <a:xfrm>
            <a:off x="936460" y="188640"/>
            <a:ext cx="7750340" cy="651696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Label(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GAP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AnchorPane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AnchorPane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.setStyle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"-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fx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-background-color: YELLOW"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(50);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(50);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,300,300);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.setOnKeyPressed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EventHandler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KeyEvent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&gt;() {</a:t>
            </a:r>
          </a:p>
          <a:p>
            <a:pPr lvl="2"/>
            <a:r>
              <a:rPr lang="en-US" altLang="ko-KR" sz="1400" dirty="0">
                <a:solidFill>
                  <a:srgbClr val="646464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@Override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handle(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KeyEvent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KeyCode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code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.getCode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ko-KR" sz="14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code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==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KeyCode.</a:t>
            </a:r>
            <a:r>
              <a:rPr lang="en-US" altLang="ko-KR" sz="1400" b="1" i="1" dirty="0" err="1">
                <a:solidFill>
                  <a:srgbClr val="0000C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UP</a:t>
            </a:r>
            <a:r>
              <a:rPr lang="en-US" altLang="ko-KR" sz="1400" b="1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US" altLang="ko-KR" sz="14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	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label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.setLayoutY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label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.getLayoutY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()-</a:t>
            </a:r>
            <a:r>
              <a:rPr lang="en-US" altLang="ko-KR" sz="14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GAP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14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else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code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==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KeyCode.</a:t>
            </a:r>
            <a:r>
              <a:rPr lang="en-US" altLang="ko-KR" sz="1400" b="1" i="1" dirty="0" err="1">
                <a:solidFill>
                  <a:srgbClr val="0000C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DOWN</a:t>
            </a:r>
            <a:r>
              <a:rPr lang="en-US" altLang="ko-KR" sz="1400" b="1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US" altLang="ko-KR" sz="14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	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label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.setLayoutY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label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.getLayoutY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()+</a:t>
            </a:r>
            <a:r>
              <a:rPr lang="en-US" altLang="ko-KR" sz="14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GAP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14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else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code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==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KeyCode.</a:t>
            </a:r>
            <a:r>
              <a:rPr lang="en-US" altLang="ko-KR" sz="1400" b="1" i="1" dirty="0" err="1">
                <a:solidFill>
                  <a:srgbClr val="0000C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LEFT</a:t>
            </a:r>
            <a:r>
              <a:rPr lang="en-US" altLang="ko-KR" sz="1400" b="1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US" altLang="ko-KR" sz="14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	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label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.setLayoutX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label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.getLayoutX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()-</a:t>
            </a:r>
            <a:r>
              <a:rPr lang="en-US" altLang="ko-KR" sz="14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GAP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14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else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code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==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KeyCode.</a:t>
            </a:r>
            <a:r>
              <a:rPr lang="en-US" altLang="ko-KR" sz="1400" b="1" i="1" dirty="0" err="1">
                <a:solidFill>
                  <a:srgbClr val="0000C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RIGHT</a:t>
            </a:r>
            <a:r>
              <a:rPr lang="en-US" altLang="ko-KR" sz="1400" b="1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US" altLang="ko-KR" sz="14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	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label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.setLayoutX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label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.getLayoutX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()+</a:t>
            </a:r>
            <a:r>
              <a:rPr lang="en-US" altLang="ko-KR" sz="14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GAP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1" lang="ko-KR" altLang="en-US" sz="1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F4CEE9-D4A7-4BCB-98C9-BF33341A8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408484"/>
            <a:ext cx="1944216" cy="213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3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JavaFX </a:t>
            </a:r>
            <a:r>
              <a:rPr lang="ko-KR" altLang="en-US" dirty="0"/>
              <a:t>이벤트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Delegation </a:t>
            </a:r>
            <a:r>
              <a:rPr lang="ko-KR" altLang="en-US" dirty="0"/>
              <a:t>방식 사용</a:t>
            </a:r>
            <a:endParaRPr lang="en-US" altLang="ko-KR" dirty="0"/>
          </a:p>
          <a:p>
            <a:pPr lvl="1"/>
            <a:r>
              <a:rPr lang="ko-KR" altLang="en-US" dirty="0"/>
              <a:t>이벤트가 발생하면</a:t>
            </a:r>
            <a:r>
              <a:rPr lang="en-US" altLang="ko-KR" dirty="0"/>
              <a:t>, </a:t>
            </a:r>
            <a:r>
              <a:rPr lang="ko-KR" altLang="en-US" dirty="0" err="1"/>
              <a:t>이벤트핸들러에게</a:t>
            </a:r>
            <a:r>
              <a:rPr lang="ko-KR" altLang="en-US" dirty="0"/>
              <a:t> 이벤트 처리를 위임하는 방식</a:t>
            </a:r>
            <a:endParaRPr lang="en-US" altLang="ko-KR" dirty="0"/>
          </a:p>
          <a:p>
            <a:pPr lvl="1"/>
            <a:r>
              <a:rPr lang="en-US" altLang="ko-KR" dirty="0"/>
              <a:t>JavaFX</a:t>
            </a:r>
            <a:r>
              <a:rPr lang="ko-KR" altLang="en-US" dirty="0"/>
              <a:t>는 이벤트 발생 컨트롤과 </a:t>
            </a:r>
            <a:r>
              <a:rPr lang="ko-KR" altLang="en-US" dirty="0" err="1"/>
              <a:t>이벤트핸들러를</a:t>
            </a:r>
            <a:r>
              <a:rPr lang="ko-KR" altLang="en-US" dirty="0"/>
              <a:t> 분리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29000"/>
            <a:ext cx="7878763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764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</a:t>
            </a:r>
            <a:r>
              <a:rPr lang="en-US" altLang="ko-KR" dirty="0"/>
              <a:t> JavaFX </a:t>
            </a:r>
            <a:r>
              <a:rPr lang="ko-KR" altLang="en-US" dirty="0"/>
              <a:t>이벤트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>
                <a:solidFill>
                  <a:srgbClr val="0000FF"/>
                </a:solidFill>
              </a:rPr>
              <a:t>ActionEvent</a:t>
            </a:r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en-US" altLang="ko-KR" b="0" dirty="0"/>
              <a:t>Button is pressed, combo box is shown or hidden, or a menu item is selected</a:t>
            </a:r>
          </a:p>
          <a:p>
            <a:pPr lvl="1"/>
            <a:r>
              <a:rPr lang="en-US" altLang="ko-KR" b="0" dirty="0"/>
              <a:t>On </a:t>
            </a:r>
            <a:r>
              <a:rPr lang="en-US" altLang="ko-KR" b="0" dirty="0" err="1"/>
              <a:t>TextField</a:t>
            </a:r>
            <a:r>
              <a:rPr lang="en-US" altLang="ko-KR" b="0" dirty="0"/>
              <a:t>, ENTER key is pressed</a:t>
            </a:r>
            <a:endParaRPr lang="en-US" altLang="ko-KR" dirty="0"/>
          </a:p>
          <a:p>
            <a:r>
              <a:rPr lang="fr-FR" altLang="ko-KR" dirty="0">
                <a:solidFill>
                  <a:srgbClr val="0000FF"/>
                </a:solidFill>
              </a:rPr>
              <a:t>KeyEvent</a:t>
            </a:r>
          </a:p>
          <a:p>
            <a:pPr lvl="1"/>
            <a:r>
              <a:rPr lang="en-US" altLang="ko-KR" b="0" dirty="0"/>
              <a:t>Key on the keyboard is pressed</a:t>
            </a:r>
            <a:endParaRPr lang="fr-FR" altLang="ko-KR" dirty="0"/>
          </a:p>
          <a:p>
            <a:r>
              <a:rPr lang="fr-FR" altLang="ko-KR" dirty="0">
                <a:solidFill>
                  <a:srgbClr val="0000FF"/>
                </a:solidFill>
              </a:rPr>
              <a:t>MouseEvent</a:t>
            </a:r>
          </a:p>
          <a:p>
            <a:pPr lvl="1"/>
            <a:r>
              <a:rPr lang="en-US" altLang="ko-KR" b="0" dirty="0"/>
              <a:t>Mouse is moved or a button on the mouse is pressed</a:t>
            </a:r>
            <a:endParaRPr lang="fr-FR" altLang="ko-KR" dirty="0"/>
          </a:p>
          <a:p>
            <a:r>
              <a:rPr lang="fr-FR" altLang="ko-KR" dirty="0">
                <a:solidFill>
                  <a:srgbClr val="0000FF"/>
                </a:solidFill>
              </a:rPr>
              <a:t>MouseDragEvent</a:t>
            </a:r>
          </a:p>
          <a:p>
            <a:pPr lvl="1"/>
            <a:r>
              <a:rPr lang="en-US" altLang="ko-KR" b="0" dirty="0"/>
              <a:t>Full mouse press-drag-release action is performed</a:t>
            </a:r>
            <a:endParaRPr lang="fr-FR" altLang="ko-KR" dirty="0"/>
          </a:p>
          <a:p>
            <a:r>
              <a:rPr lang="en-US" altLang="ko-KR" dirty="0" err="1">
                <a:solidFill>
                  <a:srgbClr val="0000FF"/>
                </a:solidFill>
              </a:rPr>
              <a:t>WindowEvent</a:t>
            </a:r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en-US" altLang="ko-KR" b="0" dirty="0"/>
              <a:t>Window is closed, shown, or hidden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03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컨트롤에 </a:t>
            </a:r>
            <a:r>
              <a:rPr lang="en-US" altLang="ko-KR" dirty="0" err="1"/>
              <a:t>EventHandler</a:t>
            </a:r>
            <a:r>
              <a:rPr lang="ko-KR" altLang="en-US" dirty="0"/>
              <a:t> 등록 </a:t>
            </a:r>
            <a:r>
              <a:rPr lang="en-US" altLang="ko-KR" dirty="0"/>
              <a:t>&amp;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 err="1"/>
              <a:t>setOn</a:t>
            </a:r>
            <a:r>
              <a:rPr lang="en-US" altLang="ko-KR" dirty="0" err="1">
                <a:solidFill>
                  <a:srgbClr val="FF0000"/>
                </a:solidFill>
              </a:rPr>
              <a:t>XXX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1)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	Button </a:t>
            </a:r>
            <a:r>
              <a:rPr lang="en-US" altLang="ko-KR" sz="1800" dirty="0" err="1">
                <a:solidFill>
                  <a:srgbClr val="6A3E3E"/>
                </a:solidFill>
                <a:latin typeface="Consolas"/>
              </a:rPr>
              <a:t>btn</a:t>
            </a: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8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 Button();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6A3E3E"/>
                </a:solidFill>
                <a:latin typeface="Consolas"/>
              </a:rPr>
              <a:t>	</a:t>
            </a:r>
            <a:r>
              <a:rPr lang="en-US" altLang="ko-KR" sz="1800" dirty="0" err="1">
                <a:solidFill>
                  <a:srgbClr val="6A3E3E"/>
                </a:solidFill>
                <a:latin typeface="Consolas"/>
              </a:rPr>
              <a:t>btn</a:t>
            </a:r>
            <a:r>
              <a:rPr lang="en-US" altLang="ko-KR" sz="1800" dirty="0" err="1">
                <a:solidFill>
                  <a:srgbClr val="000000"/>
                </a:solidFill>
                <a:latin typeface="Consolas"/>
              </a:rPr>
              <a:t>.setOnAction</a:t>
            </a: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800" dirty="0">
                <a:solidFill>
                  <a:srgbClr val="7F0055"/>
                </a:solidFill>
                <a:highlight>
                  <a:srgbClr val="00FF00"/>
                </a:highlight>
                <a:latin typeface="Consolas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00FF00"/>
                </a:highlight>
                <a:latin typeface="Consolas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00FF00"/>
                </a:highlight>
                <a:latin typeface="Consolas"/>
              </a:rPr>
              <a:t>EventHandler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00FF00"/>
                </a:highlight>
                <a:latin typeface="Consolas"/>
              </a:rPr>
              <a:t>&lt;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00FF00"/>
                </a:highlight>
                <a:latin typeface="Consolas"/>
              </a:rPr>
              <a:t>ActionEvent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00FF00"/>
                </a:highlight>
                <a:latin typeface="Consolas"/>
              </a:rPr>
              <a:t>&gt;() {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00FF00"/>
                </a:highlight>
                <a:latin typeface="Consolas"/>
              </a:rPr>
              <a:t>     </a:t>
            </a:r>
            <a:r>
              <a:rPr lang="en-US" altLang="ko-KR" sz="1800" dirty="0">
                <a:solidFill>
                  <a:srgbClr val="646464"/>
                </a:solidFill>
                <a:highlight>
                  <a:srgbClr val="00FF00"/>
                </a:highlight>
                <a:latin typeface="Consolas"/>
              </a:rPr>
              <a:t>@Override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00FF00"/>
                </a:highlight>
                <a:latin typeface="Consolas"/>
              </a:rPr>
              <a:t>     </a:t>
            </a:r>
            <a:r>
              <a:rPr lang="en-US" altLang="ko-KR" sz="1800" dirty="0">
                <a:solidFill>
                  <a:srgbClr val="7F0055"/>
                </a:solidFill>
                <a:highlight>
                  <a:srgbClr val="00FF00"/>
                </a:highlight>
                <a:latin typeface="Consolas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00FF00"/>
                </a:highlight>
                <a:latin typeface="Consolas"/>
              </a:rPr>
              <a:t> </a:t>
            </a:r>
            <a:r>
              <a:rPr lang="en-US" altLang="ko-KR" sz="1800" dirty="0">
                <a:solidFill>
                  <a:srgbClr val="7F0055"/>
                </a:solidFill>
                <a:highlight>
                  <a:srgbClr val="00FF00"/>
                </a:highlight>
                <a:latin typeface="Consolas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00FF00"/>
                </a:highlight>
                <a:latin typeface="Consolas"/>
              </a:rPr>
              <a:t> handle(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00FF00"/>
                </a:highlight>
                <a:latin typeface="Consolas"/>
              </a:rPr>
              <a:t>ActionEvent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00FF00"/>
                </a:highlight>
                <a:latin typeface="Consolas"/>
              </a:rPr>
              <a:t> </a:t>
            </a:r>
            <a:r>
              <a:rPr lang="en-US" altLang="ko-KR" sz="1800" dirty="0">
                <a:solidFill>
                  <a:srgbClr val="6A3E3E"/>
                </a:solidFill>
                <a:highlight>
                  <a:srgbClr val="00FF00"/>
                </a:highlight>
                <a:latin typeface="Consolas"/>
              </a:rPr>
              <a:t>event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00FF00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ko-KR" altLang="en-US" sz="1800" dirty="0">
                <a:solidFill>
                  <a:srgbClr val="000000"/>
                </a:solidFill>
                <a:highlight>
                  <a:srgbClr val="00FF00"/>
                </a:highlight>
                <a:latin typeface="Consolas"/>
              </a:rPr>
              <a:t>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00FF00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ko-KR" altLang="en-US" sz="1800" dirty="0">
                <a:solidFill>
                  <a:srgbClr val="000000"/>
                </a:solidFill>
                <a:highlight>
                  <a:srgbClr val="00FF00"/>
                </a:highlight>
                <a:latin typeface="Consolas"/>
              </a:rPr>
              <a:t>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00FF00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00FF00"/>
                </a:highlight>
                <a:latin typeface="Consolas"/>
              </a:rPr>
              <a:t>}</a:t>
            </a: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2) </a:t>
            </a:r>
            <a:r>
              <a:rPr lang="ko-KR" altLang="en-US" dirty="0" err="1"/>
              <a:t>람다식</a:t>
            </a:r>
            <a:r>
              <a:rPr lang="en-US" altLang="ko-KR" dirty="0"/>
              <a:t>(Lambda Expression)</a:t>
            </a:r>
          </a:p>
          <a:p>
            <a:pPr marL="914400" lvl="2" indent="0">
              <a:buNone/>
            </a:pPr>
            <a:r>
              <a:rPr lang="en-US" altLang="ko-KR" sz="1600" dirty="0" err="1">
                <a:solidFill>
                  <a:srgbClr val="6A3E3E"/>
                </a:solidFill>
                <a:latin typeface="Consolas"/>
              </a:rPr>
              <a:t>btn</a:t>
            </a:r>
            <a:r>
              <a:rPr lang="en-US" altLang="ko-KR" sz="1600" dirty="0" err="1">
                <a:solidFill>
                  <a:srgbClr val="000000"/>
                </a:solidFill>
                <a:latin typeface="Consolas"/>
              </a:rPr>
              <a:t>.setOnAction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/>
              </a:rPr>
              <a:t>event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600" b="1" i="1" dirty="0">
                <a:solidFill>
                  <a:srgbClr val="2A00FF"/>
                </a:solidFill>
                <a:latin typeface="Consolas"/>
              </a:rPr>
              <a:t>버튼클릭</a:t>
            </a:r>
            <a:r>
              <a:rPr lang="en-US" altLang="ko-KR" sz="16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600" b="1" i="1" dirty="0">
                <a:solidFill>
                  <a:srgbClr val="000000"/>
                </a:solidFill>
                <a:latin typeface="Consolas"/>
              </a:rPr>
              <a:t>));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5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Lambda Expressions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기본문법</a:t>
            </a:r>
            <a:endParaRPr lang="pt-BR" altLang="ko-KR" dirty="0"/>
          </a:p>
          <a:p>
            <a:pPr lvl="1"/>
            <a:r>
              <a:rPr lang="pt-BR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(param1, param2, ...) -&gt; { /* codes */ };</a:t>
            </a:r>
          </a:p>
          <a:p>
            <a:pPr lvl="2"/>
            <a:r>
              <a:rPr lang="ko-KR" altLang="en-US" dirty="0"/>
              <a:t>매개변수를 받아 </a:t>
            </a:r>
            <a:r>
              <a:rPr lang="pt-BR" altLang="ko-KR" dirty="0"/>
              <a:t>code</a:t>
            </a:r>
            <a:r>
              <a:rPr lang="ko-KR" altLang="en-US" dirty="0" err="1"/>
              <a:t>블럭을</a:t>
            </a:r>
            <a:r>
              <a:rPr lang="ko-KR" altLang="en-US" dirty="0"/>
              <a:t> 처리</a:t>
            </a:r>
            <a:endParaRPr lang="en-US" altLang="ko-KR" dirty="0"/>
          </a:p>
          <a:p>
            <a:pPr lvl="3"/>
            <a:r>
              <a:rPr lang="en-US" altLang="ko-KR" dirty="0" err="1">
                <a:solidFill>
                  <a:schemeClr val="accent6"/>
                </a:solidFill>
              </a:rPr>
              <a:t>param</a:t>
            </a:r>
            <a:r>
              <a:rPr lang="ko-KR" altLang="en-US" dirty="0">
                <a:solidFill>
                  <a:schemeClr val="accent6"/>
                </a:solidFill>
              </a:rPr>
              <a:t>의 타입은 생략 가능</a:t>
            </a:r>
            <a:endParaRPr lang="en-US" altLang="ko-KR" dirty="0">
              <a:solidFill>
                <a:schemeClr val="accent6"/>
              </a:solidFill>
            </a:endParaRPr>
          </a:p>
          <a:p>
            <a:pPr lvl="3"/>
            <a:r>
              <a:rPr lang="en-US" altLang="ko-KR" dirty="0" err="1">
                <a:solidFill>
                  <a:schemeClr val="accent6"/>
                </a:solidFill>
              </a:rPr>
              <a:t>param</a:t>
            </a:r>
            <a:r>
              <a:rPr lang="ko-KR" altLang="en-US" dirty="0">
                <a:solidFill>
                  <a:schemeClr val="accent6"/>
                </a:solidFill>
              </a:rPr>
              <a:t>이 없을 때는 </a:t>
            </a:r>
            <a:r>
              <a:rPr lang="en-US" altLang="ko-KR" dirty="0">
                <a:solidFill>
                  <a:schemeClr val="accent6"/>
                </a:solidFill>
              </a:rPr>
              <a:t>( )</a:t>
            </a:r>
            <a:r>
              <a:rPr lang="ko-KR" altLang="en-US" dirty="0">
                <a:solidFill>
                  <a:schemeClr val="accent6"/>
                </a:solidFill>
              </a:rPr>
              <a:t>만 기술</a:t>
            </a:r>
            <a:endParaRPr lang="en-US" altLang="ko-KR" dirty="0">
              <a:solidFill>
                <a:schemeClr val="accent6"/>
              </a:solidFill>
            </a:endParaRPr>
          </a:p>
          <a:p>
            <a:pPr lvl="3"/>
            <a:r>
              <a:rPr lang="en-US" altLang="ko-KR" dirty="0" err="1">
                <a:solidFill>
                  <a:schemeClr val="accent6"/>
                </a:solidFill>
              </a:rPr>
              <a:t>param</a:t>
            </a:r>
            <a:r>
              <a:rPr lang="ko-KR" altLang="en-US" dirty="0">
                <a:solidFill>
                  <a:schemeClr val="accent6"/>
                </a:solidFill>
              </a:rPr>
              <a:t>이 </a:t>
            </a:r>
            <a:r>
              <a:rPr lang="en-US" altLang="ko-KR" dirty="0">
                <a:solidFill>
                  <a:schemeClr val="accent6"/>
                </a:solidFill>
              </a:rPr>
              <a:t>1</a:t>
            </a:r>
            <a:r>
              <a:rPr lang="ko-KR" altLang="en-US" dirty="0">
                <a:solidFill>
                  <a:schemeClr val="accent6"/>
                </a:solidFill>
              </a:rPr>
              <a:t>개일 때는 </a:t>
            </a:r>
            <a:r>
              <a:rPr lang="en-US" altLang="ko-KR" dirty="0">
                <a:solidFill>
                  <a:schemeClr val="accent6"/>
                </a:solidFill>
              </a:rPr>
              <a:t>( )</a:t>
            </a:r>
            <a:r>
              <a:rPr lang="ko-KR" altLang="en-US" dirty="0">
                <a:solidFill>
                  <a:schemeClr val="accent6"/>
                </a:solidFill>
              </a:rPr>
              <a:t> 생략 가능</a:t>
            </a:r>
            <a:endParaRPr lang="en-US" altLang="ko-KR" dirty="0">
              <a:solidFill>
                <a:schemeClr val="accent6"/>
              </a:solidFill>
            </a:endParaRPr>
          </a:p>
          <a:p>
            <a:pPr lvl="3"/>
            <a:r>
              <a:rPr lang="en-US" altLang="ko-KR" dirty="0">
                <a:solidFill>
                  <a:schemeClr val="accent6"/>
                </a:solidFill>
              </a:rPr>
              <a:t>code</a:t>
            </a:r>
            <a:r>
              <a:rPr lang="ko-KR" altLang="en-US" dirty="0">
                <a:solidFill>
                  <a:schemeClr val="accent6"/>
                </a:solidFill>
              </a:rPr>
              <a:t>가 </a:t>
            </a:r>
            <a:r>
              <a:rPr lang="en-US" altLang="ko-KR" dirty="0">
                <a:solidFill>
                  <a:schemeClr val="accent6"/>
                </a:solidFill>
              </a:rPr>
              <a:t>1</a:t>
            </a:r>
            <a:r>
              <a:rPr lang="ko-KR" altLang="en-US" dirty="0">
                <a:solidFill>
                  <a:schemeClr val="accent6"/>
                </a:solidFill>
              </a:rPr>
              <a:t>개의 문장일 때는 </a:t>
            </a:r>
            <a:r>
              <a:rPr lang="en-US" altLang="ko-KR" dirty="0">
                <a:solidFill>
                  <a:schemeClr val="accent6"/>
                </a:solidFill>
              </a:rPr>
              <a:t>{ }</a:t>
            </a:r>
            <a:r>
              <a:rPr lang="ko-KR" altLang="en-US" dirty="0">
                <a:solidFill>
                  <a:schemeClr val="accent6"/>
                </a:solidFill>
              </a:rPr>
              <a:t> 생략 가능</a:t>
            </a:r>
            <a:endParaRPr lang="pt-BR" altLang="ko-KR" dirty="0">
              <a:solidFill>
                <a:schemeClr val="accent6"/>
              </a:solidFill>
            </a:endParaRPr>
          </a:p>
          <a:p>
            <a:r>
              <a:rPr lang="ko-KR" altLang="en-US" dirty="0"/>
              <a:t>예</a:t>
            </a:r>
            <a:r>
              <a:rPr lang="en-US" altLang="ko-KR" dirty="0"/>
              <a:t>1</a:t>
            </a:r>
          </a:p>
          <a:p>
            <a:pPr lvl="1"/>
            <a:r>
              <a:rPr lang="en-US" altLang="ko-KR" b="0" dirty="0"/>
              <a:t>(</a:t>
            </a:r>
            <a:r>
              <a:rPr lang="en-US" altLang="ko-KR" b="0" dirty="0" err="1"/>
              <a:t>int</a:t>
            </a:r>
            <a:r>
              <a:rPr lang="en-US" altLang="ko-KR" b="0" dirty="0"/>
              <a:t> x) -&gt; { return x * x; }	// x -&gt; x * x;</a:t>
            </a:r>
          </a:p>
          <a:p>
            <a:pPr lvl="1"/>
            <a:r>
              <a:rPr lang="en-US" altLang="ko-KR" b="0" dirty="0"/>
              <a:t>(x, y) -&gt; { </a:t>
            </a:r>
            <a:r>
              <a:rPr lang="en-US" altLang="ko-KR" b="0" dirty="0" err="1"/>
              <a:t>System.out.println</a:t>
            </a:r>
            <a:r>
              <a:rPr lang="en-US" altLang="ko-KR" b="0" dirty="0"/>
              <a:t>(x + “ “ + y) }</a:t>
            </a:r>
          </a:p>
          <a:p>
            <a:pPr lvl="1"/>
            <a:r>
              <a:rPr lang="en-US" altLang="ko-KR" b="0" dirty="0"/>
              <a:t>( ) -&gt; { </a:t>
            </a:r>
            <a:r>
              <a:rPr lang="en-US" altLang="ko-KR" b="0" dirty="0" err="1"/>
              <a:t>System.out.println</a:t>
            </a:r>
            <a:r>
              <a:rPr lang="en-US" altLang="ko-KR" b="0" dirty="0"/>
              <a:t>(“Hello”) }</a:t>
            </a:r>
            <a:endParaRPr lang="pt-BR" altLang="ko-KR" b="0" dirty="0"/>
          </a:p>
          <a:p>
            <a:r>
              <a:rPr lang="ko-KR" altLang="en-US" dirty="0"/>
              <a:t>예</a:t>
            </a:r>
            <a:r>
              <a:rPr lang="en-US" altLang="ko-KR" dirty="0"/>
              <a:t>2</a:t>
            </a:r>
          </a:p>
          <a:p>
            <a:pPr marL="457200" lvl="1" indent="0">
              <a:buNone/>
            </a:pPr>
            <a:r>
              <a:rPr lang="en-US" altLang="ko-KR" b="0" dirty="0" err="1"/>
              <a:t>btn.setOnAction</a:t>
            </a:r>
            <a:r>
              <a:rPr lang="en-US" altLang="ko-KR" b="0" dirty="0"/>
              <a:t>( </a:t>
            </a:r>
            <a:r>
              <a:rPr lang="en-US" altLang="ko-KR" dirty="0"/>
              <a:t>(</a:t>
            </a:r>
            <a:r>
              <a:rPr lang="en-US" altLang="ko-KR" dirty="0" err="1"/>
              <a:t>ActionEvent</a:t>
            </a:r>
            <a:r>
              <a:rPr lang="en-US" altLang="ko-KR" dirty="0"/>
              <a:t> event) </a:t>
            </a:r>
            <a:r>
              <a:rPr lang="en-US" altLang="ko-KR" b="0" dirty="0"/>
              <a:t>-&gt; </a:t>
            </a:r>
          </a:p>
          <a:p>
            <a:pPr marL="457200" lvl="1" indent="0">
              <a:buNone/>
            </a:pPr>
            <a:r>
              <a:rPr lang="en-US" altLang="ko-KR" b="0" dirty="0"/>
              <a:t>		{ </a:t>
            </a:r>
            <a:r>
              <a:rPr lang="en-US" altLang="ko-KR" b="0" dirty="0" err="1"/>
              <a:t>System.out.println</a:t>
            </a:r>
            <a:r>
              <a:rPr lang="en-US" altLang="ko-KR" b="0" dirty="0"/>
              <a:t>("Hello World"); }  );</a:t>
            </a:r>
          </a:p>
          <a:p>
            <a:pPr marL="457200" lvl="1" indent="0">
              <a:buNone/>
            </a:pPr>
            <a:r>
              <a:rPr lang="en-US" altLang="ko-KR" b="0" dirty="0" err="1"/>
              <a:t>btn.setOnAction</a:t>
            </a:r>
            <a:r>
              <a:rPr lang="en-US" altLang="ko-KR" b="0" dirty="0"/>
              <a:t>( </a:t>
            </a:r>
            <a:r>
              <a:rPr lang="en-US" altLang="ko-KR" dirty="0"/>
              <a:t>(event) </a:t>
            </a:r>
            <a:r>
              <a:rPr lang="en-US" altLang="ko-KR" b="0" dirty="0"/>
              <a:t>-&gt; </a:t>
            </a:r>
          </a:p>
          <a:p>
            <a:pPr marL="457200" lvl="1" indent="0">
              <a:buNone/>
            </a:pPr>
            <a:r>
              <a:rPr lang="en-US" altLang="ko-KR" b="0" dirty="0"/>
              <a:t>		</a:t>
            </a:r>
            <a:r>
              <a:rPr lang="en-US" altLang="ko-KR" b="0" dirty="0" err="1"/>
              <a:t>System.out.println</a:t>
            </a:r>
            <a:r>
              <a:rPr lang="en-US" altLang="ko-KR" b="0" dirty="0"/>
              <a:t>("Hello World") );</a:t>
            </a:r>
          </a:p>
          <a:p>
            <a:pPr marL="457200" lvl="1" indent="0">
              <a:buNone/>
            </a:pPr>
            <a:r>
              <a:rPr lang="en-US" altLang="ko-KR" b="0" dirty="0" err="1"/>
              <a:t>btn.setOnAction</a:t>
            </a:r>
            <a:r>
              <a:rPr lang="en-US" altLang="ko-KR" b="0" dirty="0"/>
              <a:t>( </a:t>
            </a:r>
            <a:r>
              <a:rPr lang="en-US" altLang="ko-KR" dirty="0"/>
              <a:t>event</a:t>
            </a:r>
            <a:r>
              <a:rPr lang="en-US" altLang="ko-KR" b="0" dirty="0"/>
              <a:t> -&gt; </a:t>
            </a:r>
          </a:p>
          <a:p>
            <a:pPr marL="457200" lvl="1" indent="0">
              <a:buNone/>
            </a:pPr>
            <a:r>
              <a:rPr lang="en-US" altLang="ko-KR" b="0" dirty="0"/>
              <a:t>		</a:t>
            </a:r>
            <a:r>
              <a:rPr lang="en-US" altLang="ko-KR" b="0" dirty="0" err="1"/>
              <a:t>System.out.println</a:t>
            </a:r>
            <a:r>
              <a:rPr lang="en-US" altLang="ko-KR" b="0" dirty="0"/>
              <a:t>("Hello World") );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274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Lambda Expressions</a:t>
            </a:r>
            <a:r>
              <a:rPr lang="ko-KR" altLang="en-US" dirty="0"/>
              <a:t>의 사용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람다식은</a:t>
            </a:r>
            <a:r>
              <a:rPr lang="ko-KR" altLang="en-US" dirty="0"/>
              <a:t> 인터페이스의 익명객체를 생성한다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target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</a:p>
          <a:p>
            <a:r>
              <a:rPr lang="ko-KR" altLang="en-US" dirty="0" err="1"/>
              <a:t>람다식의</a:t>
            </a:r>
            <a:r>
              <a:rPr lang="ko-KR" altLang="en-US" dirty="0"/>
              <a:t> 전형적인 사용 예</a:t>
            </a:r>
            <a:endParaRPr lang="en-US" altLang="ko-KR" dirty="0"/>
          </a:p>
          <a:p>
            <a:pPr lvl="1"/>
            <a:r>
              <a:rPr lang="en-US" altLang="ko-KR" dirty="0"/>
              <a:t>Runnable </a:t>
            </a:r>
            <a:r>
              <a:rPr lang="ko-KR" altLang="en-US" dirty="0"/>
              <a:t>인터페이스의 객체 생성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98750" y="3291949"/>
            <a:ext cx="69127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Runnable </a:t>
            </a:r>
            <a:r>
              <a:rPr lang="en-US" altLang="ko-KR" b="1" dirty="0" err="1">
                <a:solidFill>
                  <a:srgbClr val="6A3E3E"/>
                </a:solidFill>
                <a:latin typeface="Consolas"/>
              </a:rPr>
              <a:t>runnable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Runnable() {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run()</a:t>
            </a:r>
          </a:p>
          <a:p>
            <a:r>
              <a:rPr lang="ko-KR" altLang="en-US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b="1" dirty="0">
                <a:solidFill>
                  <a:srgbClr val="3F7F5F"/>
                </a:solidFill>
                <a:latin typeface="Consolas"/>
              </a:rPr>
              <a:t>// codes</a:t>
            </a:r>
          </a:p>
          <a:p>
            <a:r>
              <a:rPr lang="ko-KR" altLang="en-US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endParaRPr lang="en-US" altLang="ko-KR" b="1" dirty="0">
              <a:solidFill>
                <a:srgbClr val="000000"/>
              </a:solidFill>
              <a:latin typeface="Consolas"/>
            </a:endParaRPr>
          </a:p>
          <a:p>
            <a:endParaRPr lang="ko-KR" altLang="en-US" b="1" dirty="0">
              <a:latin typeface="Consolas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Runnable </a:t>
            </a:r>
            <a:r>
              <a:rPr lang="en-US" altLang="ko-KR" b="1" dirty="0" err="1">
                <a:solidFill>
                  <a:srgbClr val="6A3E3E"/>
                </a:solidFill>
                <a:latin typeface="Consolas"/>
              </a:rPr>
              <a:t>runnable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= ()-&gt;{ </a:t>
            </a:r>
            <a:r>
              <a:rPr lang="en-US" altLang="ko-KR" b="1" dirty="0">
                <a:solidFill>
                  <a:srgbClr val="3F7F5F"/>
                </a:solidFill>
                <a:latin typeface="Consolas"/>
              </a:rPr>
              <a:t>// codes; 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};</a:t>
            </a:r>
            <a:endParaRPr lang="ko-KR" altLang="en-US" b="1" dirty="0"/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526742" y="3284984"/>
            <a:ext cx="6861682" cy="1800200"/>
          </a:xfrm>
          <a:prstGeom prst="roundRect">
            <a:avLst>
              <a:gd name="adj" fmla="val 10583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1526742" y="5445224"/>
            <a:ext cx="6861682" cy="504056"/>
          </a:xfrm>
          <a:prstGeom prst="roundRect">
            <a:avLst>
              <a:gd name="adj" fmla="val 32040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528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 Target 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Target Type</a:t>
            </a:r>
          </a:p>
          <a:p>
            <a:pPr lvl="1"/>
            <a:r>
              <a:rPr lang="ko-KR" altLang="en-US" dirty="0" err="1"/>
              <a:t>람다식</a:t>
            </a:r>
            <a:r>
              <a:rPr lang="en-US" altLang="ko-KR" dirty="0"/>
              <a:t>(</a:t>
            </a:r>
            <a:r>
              <a:rPr lang="ko-KR" altLang="en-US" dirty="0" err="1"/>
              <a:t>메소드</a:t>
            </a:r>
            <a:r>
              <a:rPr lang="en-US" altLang="ko-KR" dirty="0"/>
              <a:t>)</a:t>
            </a:r>
            <a:r>
              <a:rPr lang="ko-KR" altLang="en-US" dirty="0"/>
              <a:t>를 포함하는 인터페이스</a:t>
            </a:r>
            <a:endParaRPr lang="en-US" altLang="ko-KR" dirty="0"/>
          </a:p>
          <a:p>
            <a:pPr lvl="2"/>
            <a:r>
              <a:rPr lang="ko-KR" altLang="en-US" dirty="0" err="1"/>
              <a:t>인터페이스명</a:t>
            </a:r>
            <a:r>
              <a:rPr lang="ko-KR" altLang="en-US" dirty="0"/>
              <a:t>  </a:t>
            </a:r>
            <a:r>
              <a:rPr lang="ko-KR" altLang="en-US" dirty="0" err="1"/>
              <a:t>변수명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람다식</a:t>
            </a:r>
            <a:r>
              <a:rPr lang="en-US" altLang="ko-KR" dirty="0"/>
              <a:t>;</a:t>
            </a:r>
          </a:p>
          <a:p>
            <a:pPr lvl="1"/>
            <a:endParaRPr lang="en-US" altLang="ko-KR" dirty="0"/>
          </a:p>
          <a:p>
            <a:r>
              <a:rPr lang="pt-BR" altLang="ko-KR" dirty="0"/>
              <a:t>FunctionalInterface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</a:rPr>
              <a:t>하나의 추상 </a:t>
            </a:r>
            <a:r>
              <a:rPr lang="en-US" altLang="ko-KR" dirty="0">
                <a:solidFill>
                  <a:srgbClr val="0000FF"/>
                </a:solidFill>
              </a:rPr>
              <a:t>method</a:t>
            </a:r>
            <a:r>
              <a:rPr lang="ko-KR" altLang="en-US" dirty="0">
                <a:solidFill>
                  <a:srgbClr val="0000FF"/>
                </a:solidFill>
              </a:rPr>
              <a:t>만 가진 인터페이스</a:t>
            </a:r>
            <a:endParaRPr lang="en-US" altLang="ko-KR" dirty="0">
              <a:solidFill>
                <a:srgbClr val="0000FF"/>
              </a:solidFill>
            </a:endParaRPr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개 이상의 </a:t>
            </a:r>
            <a:r>
              <a:rPr lang="en-US" altLang="ko-KR" dirty="0"/>
              <a:t>method </a:t>
            </a:r>
            <a:r>
              <a:rPr lang="ko-KR" altLang="en-US" dirty="0"/>
              <a:t>포함여부를 체크하기 위해 </a:t>
            </a:r>
            <a:r>
              <a:rPr lang="en-US" altLang="ko-KR" dirty="0"/>
              <a:t>@</a:t>
            </a:r>
            <a:r>
              <a:rPr lang="en-US" altLang="ko-KR" dirty="0" err="1"/>
              <a:t>FunctionalInterface</a:t>
            </a:r>
            <a:r>
              <a:rPr lang="en-US" altLang="ko-KR" dirty="0"/>
              <a:t> </a:t>
            </a:r>
            <a:r>
              <a:rPr lang="ko-KR" altLang="en-US" dirty="0" err="1"/>
              <a:t>어노테이션을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ko-KR" altLang="en-US" dirty="0" err="1">
                <a:solidFill>
                  <a:srgbClr val="FF0000"/>
                </a:solidFill>
              </a:rPr>
              <a:t>람다식의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Target Type</a:t>
            </a:r>
            <a:r>
              <a:rPr lang="ko-KR" altLang="en-US" dirty="0">
                <a:solidFill>
                  <a:srgbClr val="FF0000"/>
                </a:solidFill>
              </a:rPr>
              <a:t>이 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marL="857250" lvl="2" indent="0">
              <a:buNone/>
            </a:pPr>
            <a:r>
              <a:rPr lang="en-US" altLang="ko-KR" b="1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US" altLang="ko-KR" b="1" dirty="0" err="1">
                <a:solidFill>
                  <a:srgbClr val="646464"/>
                </a:solidFill>
                <a:latin typeface="Consolas"/>
              </a:rPr>
              <a:t>FunctionalInterface</a:t>
            </a:r>
            <a:endParaRPr lang="en-US" altLang="ko-KR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857250" lvl="2" indent="0">
              <a:buNone/>
            </a:pP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altLang="ko-KR" b="1" dirty="0"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latin typeface="Consolas" panose="020B0609020204030204" pitchFamily="49" charset="0"/>
              </a:rPr>
              <a:t>MyInterface</a:t>
            </a:r>
            <a:endParaRPr lang="en-US" altLang="ko-KR" b="1" dirty="0">
              <a:latin typeface="Consolas" panose="020B0609020204030204" pitchFamily="49" charset="0"/>
            </a:endParaRPr>
          </a:p>
          <a:p>
            <a:pPr marL="857250" lvl="2" indent="0">
              <a:buNone/>
            </a:pPr>
            <a:r>
              <a:rPr lang="en-US" altLang="ko-KR" b="1" dirty="0">
                <a:latin typeface="Consolas" panose="020B0609020204030204" pitchFamily="49" charset="0"/>
              </a:rPr>
              <a:t>{</a:t>
            </a:r>
          </a:p>
          <a:p>
            <a:pPr marL="857250" lvl="2" indent="0">
              <a:buNone/>
            </a:pPr>
            <a:r>
              <a:rPr lang="en-US" altLang="ko-KR" b="1" dirty="0">
                <a:latin typeface="Consolas" panose="020B0609020204030204" pitchFamily="49" charset="0"/>
              </a:rPr>
              <a:t>    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altLang="ko-K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latin typeface="Consolas" panose="020B0609020204030204" pitchFamily="49" charset="0"/>
              </a:rPr>
              <a:t>method(</a:t>
            </a:r>
            <a:r>
              <a:rPr lang="en-US" altLang="ko-K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latin typeface="Consolas" panose="020B0609020204030204" pitchFamily="49" charset="0"/>
              </a:rPr>
              <a:t> x, </a:t>
            </a:r>
            <a:r>
              <a:rPr lang="en-US" altLang="ko-K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latin typeface="Consolas" panose="020B0609020204030204" pitchFamily="49" charset="0"/>
              </a:rPr>
              <a:t> y);</a:t>
            </a:r>
          </a:p>
          <a:p>
            <a:pPr marL="857250" lvl="2" indent="0">
              <a:buNone/>
            </a:pPr>
            <a:r>
              <a:rPr lang="en-US" altLang="ko-KR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763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ko-KR" sz="3200" dirty="0"/>
              <a:t>FunctionalInterface</a:t>
            </a:r>
            <a:r>
              <a:rPr lang="ko-KR" altLang="en-US" sz="3200" dirty="0"/>
              <a:t>의 사용 예</a:t>
            </a:r>
            <a:endParaRPr lang="pt-BR" altLang="ko-KR" sz="3200" dirty="0"/>
          </a:p>
          <a:p>
            <a:pPr marL="0" indent="0">
              <a:buNone/>
            </a:pPr>
            <a:endParaRPr lang="en-US" altLang="ko-KR" dirty="0">
              <a:solidFill>
                <a:srgbClr val="646464"/>
              </a:solidFill>
              <a:latin typeface="Consola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31640" y="1844824"/>
            <a:ext cx="697659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US" altLang="ko-KR" b="1" dirty="0" err="1">
                <a:solidFill>
                  <a:srgbClr val="646464"/>
                </a:solidFill>
                <a:latin typeface="Consolas"/>
              </a:rPr>
              <a:t>FunctionalInterface</a:t>
            </a:r>
            <a:endParaRPr lang="en-US" altLang="ko-KR" b="1" dirty="0">
              <a:solidFill>
                <a:srgbClr val="646464"/>
              </a:solidFill>
              <a:latin typeface="Consolas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interface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/>
              </a:rPr>
              <a:t>MyInterface</a:t>
            </a:r>
            <a:endParaRPr lang="en-US" altLang="ko-KR" b="1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method(</a:t>
            </a:r>
            <a:r>
              <a:rPr lang="en-US" altLang="ko-KR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/>
              </a:rPr>
              <a:t>x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/>
              </a:rPr>
              <a:t>y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altLang="ko-KR" b="1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altLang="ko-KR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b="1" dirty="0" err="1">
                <a:solidFill>
                  <a:srgbClr val="000000"/>
                </a:solidFill>
                <a:latin typeface="Consolas"/>
              </a:rPr>
              <a:t>MyInterface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/>
              </a:rPr>
              <a:t>fi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altLang="ko-KR" b="1" dirty="0">
                <a:solidFill>
                  <a:srgbClr val="6A3E3E"/>
                </a:solidFill>
                <a:latin typeface="Consolas"/>
              </a:rPr>
              <a:t>x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b="1" dirty="0">
                <a:solidFill>
                  <a:srgbClr val="6A3E3E"/>
                </a:solidFill>
                <a:latin typeface="Consolas"/>
              </a:rPr>
              <a:t>y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)-&gt; {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/>
              </a:rPr>
              <a:t>z 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-KR" b="1" dirty="0">
                <a:solidFill>
                  <a:srgbClr val="6A3E3E"/>
                </a:solidFill>
                <a:latin typeface="Consolas"/>
              </a:rPr>
              <a:t>x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b="1" dirty="0">
                <a:solidFill>
                  <a:srgbClr val="6A3E3E"/>
                </a:solidFill>
                <a:latin typeface="Consolas"/>
              </a:rPr>
              <a:t>y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altLang="ko-KR" b="1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ko-KR" altLang="en-US" b="1" dirty="0">
                <a:solidFill>
                  <a:srgbClr val="3F7F5F"/>
                </a:solidFill>
                <a:latin typeface="Consolas"/>
              </a:rPr>
              <a:t>지역변수는 </a:t>
            </a:r>
            <a:r>
              <a:rPr lang="en-US" altLang="ko-KR" b="1" i="1" dirty="0">
                <a:solidFill>
                  <a:srgbClr val="3F7F5F"/>
                </a:solidFill>
                <a:latin typeface="Consolas"/>
              </a:rPr>
              <a:t>final</a:t>
            </a:r>
            <a:r>
              <a:rPr lang="en-US" altLang="ko-KR" b="1" dirty="0">
                <a:solidFill>
                  <a:srgbClr val="3F7F5F"/>
                </a:solidFill>
                <a:latin typeface="Consolas"/>
              </a:rPr>
              <a:t> </a:t>
            </a:r>
            <a:r>
              <a:rPr lang="ko-KR" altLang="en-US" b="1" dirty="0">
                <a:solidFill>
                  <a:srgbClr val="3F7F5F"/>
                </a:solidFill>
                <a:latin typeface="Consolas"/>
              </a:rPr>
              <a:t>속성을 갖는다</a:t>
            </a:r>
            <a:endParaRPr lang="en-US" altLang="ko-KR" b="1" dirty="0">
              <a:solidFill>
                <a:srgbClr val="3F7F5F"/>
              </a:solidFill>
              <a:latin typeface="Consolas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/>
              </a:rPr>
              <a:t>z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ko-KR" altLang="en-US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b="1" i="1" dirty="0" err="1">
                <a:solidFill>
                  <a:srgbClr val="6A3E3E"/>
                </a:solidFill>
                <a:latin typeface="Consolas"/>
              </a:rPr>
              <a:t>fi</a:t>
            </a:r>
            <a:r>
              <a:rPr lang="en-US" altLang="ko-KR" b="1" i="1" dirty="0" err="1">
                <a:solidFill>
                  <a:srgbClr val="000000"/>
                </a:solidFill>
                <a:latin typeface="Consolas"/>
              </a:rPr>
              <a:t>.method</a:t>
            </a:r>
            <a:r>
              <a:rPr lang="en-US" altLang="ko-KR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b="1" i="1" dirty="0">
                <a:solidFill>
                  <a:srgbClr val="6A3E3E"/>
                </a:solidFill>
                <a:latin typeface="Consolas"/>
              </a:rPr>
              <a:t>3</a:t>
            </a:r>
            <a:r>
              <a:rPr lang="en-US" altLang="ko-KR" b="1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b="1" i="1" dirty="0">
                <a:solidFill>
                  <a:srgbClr val="6A3E3E"/>
                </a:solidFill>
                <a:latin typeface="Consolas"/>
              </a:rPr>
              <a:t>8</a:t>
            </a:r>
            <a:r>
              <a:rPr lang="en-US" altLang="ko-KR" b="1" i="1" dirty="0">
                <a:solidFill>
                  <a:srgbClr val="000000"/>
                </a:solidFill>
                <a:latin typeface="Consolas"/>
              </a:rPr>
              <a:t>));</a:t>
            </a:r>
            <a:endParaRPr lang="en-US" altLang="ko-KR" b="1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}</a:t>
            </a:r>
            <a:endParaRPr lang="ko-KR" altLang="en-US" b="1" dirty="0"/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331640" y="1844824"/>
            <a:ext cx="7149714" cy="3970318"/>
          </a:xfrm>
          <a:prstGeom prst="roundRect">
            <a:avLst>
              <a:gd name="adj" fmla="val 2937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60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5052E-FE33-4143-9DE6-AAC94B00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ActionEvent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2293CB-EF27-41E0-A76F-B381BB4B6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버튼을 클릭하면 해당 버튼의 문자열을 </a:t>
            </a:r>
            <a:r>
              <a:rPr lang="en-US" altLang="ko-KR" dirty="0"/>
              <a:t>“Action” &lt;-&gt; “</a:t>
            </a:r>
            <a:r>
              <a:rPr lang="ko-KR" altLang="en-US" dirty="0"/>
              <a:t>액션</a:t>
            </a:r>
            <a:r>
              <a:rPr lang="en-US" altLang="ko-KR" dirty="0"/>
              <a:t>”</a:t>
            </a:r>
            <a:r>
              <a:rPr lang="ko-KR" altLang="en-US" dirty="0"/>
              <a:t>으로 </a:t>
            </a:r>
            <a:r>
              <a:rPr lang="ko-KR" altLang="en-US" dirty="0" err="1"/>
              <a:t>토글하도록</a:t>
            </a:r>
            <a:r>
              <a:rPr lang="en-US" altLang="ko-KR" dirty="0"/>
              <a:t>...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디자인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실행결과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C3C81-908E-4A3C-BA0E-5D97E02F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6AD6E2-4176-431F-B78B-2B556C917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4797152"/>
            <a:ext cx="2400300" cy="1447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2A8174-412A-4978-B5F6-197B9E488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4797152"/>
            <a:ext cx="2400300" cy="1447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BAAD03-24D9-483C-97AE-7DF303431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2708920"/>
            <a:ext cx="26860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24034"/>
      </p:ext>
    </p:extLst>
  </p:cSld>
  <p:clrMapOvr>
    <a:masterClrMapping/>
  </p:clrMapOvr>
</p:sld>
</file>

<file path=ppt/theme/theme1.xml><?xml version="1.0" encoding="utf-8"?>
<a:theme xmlns:a="http://schemas.openxmlformats.org/drawingml/2006/main" name="황토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객체지향프로그래밍-강의자료(김봉근)</Template>
  <TotalTime>8363</TotalTime>
  <Words>1119</Words>
  <Application>Microsoft Office PowerPoint</Application>
  <PresentationFormat>화면 슬라이드 쇼(4:3)</PresentationFormat>
  <Paragraphs>290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HY견고딕</vt:lpstr>
      <vt:lpstr>HY견명조</vt:lpstr>
      <vt:lpstr>굴림</vt:lpstr>
      <vt:lpstr>맑은 고딕</vt:lpstr>
      <vt:lpstr>Bookman Old Style</vt:lpstr>
      <vt:lpstr>Consolas</vt:lpstr>
      <vt:lpstr>Elephant</vt:lpstr>
      <vt:lpstr>Times New Roman</vt:lpstr>
      <vt:lpstr>Verdana</vt:lpstr>
      <vt:lpstr>Wingdings</vt:lpstr>
      <vt:lpstr>황토</vt:lpstr>
      <vt:lpstr>3. 이벤트 처리</vt:lpstr>
      <vt:lpstr>JavaFX 이벤트 처리</vt:lpstr>
      <vt:lpstr>주요 JavaFX 이벤트 종류</vt:lpstr>
      <vt:lpstr>이벤트 처리</vt:lpstr>
      <vt:lpstr>Lambda Expressions</vt:lpstr>
      <vt:lpstr>Lambda Expressions의 사용 예</vt:lpstr>
      <vt:lpstr>&lt;참고&gt; Target Type</vt:lpstr>
      <vt:lpstr>PowerPoint 프레젠테이션</vt:lpstr>
      <vt:lpstr>ActionEvent 예제</vt:lpstr>
      <vt:lpstr>PowerPoint 프레젠테이션</vt:lpstr>
      <vt:lpstr>또는, lambda 표현으로...</vt:lpstr>
      <vt:lpstr>MouseEvent 예제</vt:lpstr>
      <vt:lpstr>PowerPoint 프레젠테이션</vt:lpstr>
      <vt:lpstr>다른 방법....</vt:lpstr>
      <vt:lpstr>PowerPoint 프레젠테이션</vt:lpstr>
      <vt:lpstr>PowerPoint 프레젠테이션</vt:lpstr>
      <vt:lpstr>KeyEvent 예제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MFC의 이해     (Microsoft Foundation Class)</dc:title>
  <dc:creator>Microsoft Corporation</dc:creator>
  <cp:lastModifiedBy>김봉근</cp:lastModifiedBy>
  <cp:revision>476</cp:revision>
  <dcterms:created xsi:type="dcterms:W3CDTF">2006-10-05T04:04:58Z</dcterms:created>
  <dcterms:modified xsi:type="dcterms:W3CDTF">2018-07-31T04:21:52Z</dcterms:modified>
</cp:coreProperties>
</file>