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02" r:id="rId2"/>
    <p:sldId id="367" r:id="rId3"/>
    <p:sldId id="303" r:id="rId4"/>
    <p:sldId id="368" r:id="rId5"/>
    <p:sldId id="369" r:id="rId6"/>
    <p:sldId id="370" r:id="rId7"/>
    <p:sldId id="304" r:id="rId8"/>
    <p:sldId id="371" r:id="rId9"/>
    <p:sldId id="305" r:id="rId10"/>
    <p:sldId id="306" r:id="rId11"/>
    <p:sldId id="37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3D73B"/>
    <a:srgbClr val="844A1A"/>
    <a:srgbClr val="FFFFFF"/>
    <a:srgbClr val="FFFFD5"/>
    <a:srgbClr val="FFFFCD"/>
    <a:srgbClr val="FFF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4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24637-643A-41AD-8BA3-084A17D98775}" type="datetimeFigureOut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0F630-718D-447A-BD13-97AAFF2D5E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075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kumimoji="0" lang="ko-KR" altLang="ko-KR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</p:grpSp>
      <p:sp>
        <p:nvSpPr>
          <p:cNvPr id="41995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696200" cy="2209800"/>
          </a:xfrm>
        </p:spPr>
        <p:txBody>
          <a:bodyPr/>
          <a:lstStyle>
            <a:lvl1pPr>
              <a:defRPr sz="5400" b="0">
                <a:latin typeface="Elephant" panose="02020904090505020303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360363" indent="-360363">
              <a:defRPr b="1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DBF8359-61F8-45A9-9FFD-0C4BCF51CB51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223253-9A90-4BF0-B947-091EA95BB4A5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610393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61039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371658-E98C-405C-987A-F20D5D31EA7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268413"/>
            <a:ext cx="7772400" cy="5113337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7F0D94-EAC6-4AAB-946D-F4FC65B5C6B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4E8184-1FD7-48A5-B935-D27133DB606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제목 및 내용/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847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7772400" cy="24796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14400" y="3900488"/>
            <a:ext cx="7772400" cy="24812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A234C4-CD28-41F2-9435-7E3A24384110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Bookman Old Style" panose="02050604050505020204" pitchFamily="18" charset="0"/>
                <a:ea typeface="+mj-ea"/>
                <a:cs typeface="Verdan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1pPr>
            <a:lvl2pPr>
              <a:defRPr sz="2400" b="1">
                <a:latin typeface="Bookman Old Style" panose="02050604050505020204" pitchFamily="18" charset="0"/>
                <a:cs typeface="Consolas" panose="020B0609020204030204" pitchFamily="49" charset="0"/>
              </a:defRPr>
            </a:lvl2pPr>
            <a:lvl3pPr>
              <a:defRPr sz="20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3pPr>
            <a:lvl4pPr>
              <a:defRPr sz="1600">
                <a:latin typeface="Bookman Old Style" panose="02050604050505020204" pitchFamily="18" charset="0"/>
                <a:cs typeface="Consolas" panose="020B0609020204030204" pitchFamily="49" charset="0"/>
              </a:defRPr>
            </a:lvl4pPr>
            <a:lvl5pPr>
              <a:defRPr sz="1400">
                <a:latin typeface="Bookman Old Style" panose="02050604050505020204" pitchFamily="18" charset="0"/>
                <a:ea typeface="맑은 고딕" panose="020B0503020000020004" pitchFamily="50" charset="-127"/>
                <a:cs typeface="Consolas" panose="020B0609020204030204" pitchFamily="49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3256E4-2F73-4BEC-AB5C-F25FC9673B9A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EAC094-35B0-45B5-883E-A230A9B9C3F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268413"/>
            <a:ext cx="3810000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268FF-8110-4B32-9689-47022DB4FB8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D875A1-3A94-4DD4-9453-73F6A64A041F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1A15-6899-4772-BD9B-79F11343EAEE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5BDED3-4BF8-4C05-940A-BDE468991E13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56F0-FCF9-4236-BEB8-BA423F55B277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D64B1-57BA-4310-9FD9-619A059D7C22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defRPr/>
            </a:pPr>
            <a:endParaRPr kumimoji="0" lang="ko-KR" altLang="ko-KR" sz="2400">
              <a:latin typeface="Times New Roman" pitchFamily="18" charset="0"/>
            </a:endParaRPr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381000" y="1125538"/>
            <a:ext cx="8305800" cy="182562"/>
            <a:chOff x="240" y="893"/>
            <a:chExt cx="5232" cy="115"/>
          </a:xfrm>
        </p:grpSpPr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ko-KR" sz="2400">
                <a:latin typeface="Times New Roman" pitchFamily="18" charset="0"/>
              </a:endParaRPr>
            </a:p>
          </p:txBody>
        </p:sp>
        <p:sp>
          <p:nvSpPr>
            <p:cNvPr id="40965" name="Line 5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/>
            </a:p>
          </p:txBody>
        </p:sp>
      </p:grp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410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68413"/>
            <a:ext cx="77724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456363"/>
            <a:ext cx="19812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000"/>
            </a:lvl1pPr>
          </a:lstStyle>
          <a:p>
            <a:fld id="{3E1E3CB5-8D56-41ED-AAB6-CD39ED405736}" type="datetime1">
              <a:rPr lang="ko-KR" altLang="en-US" smtClean="0"/>
              <a:t>2018-07-31</a:t>
            </a:fld>
            <a:endParaRPr lang="ko-KR" altLang="en-US"/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453188"/>
            <a:ext cx="29718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/>
            </a:lvl1pPr>
          </a:lstStyle>
          <a:p>
            <a:endParaRPr lang="ko-KR" altLang="en-US"/>
          </a:p>
        </p:txBody>
      </p:sp>
      <p:sp>
        <p:nvSpPr>
          <p:cNvPr id="4097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453188"/>
            <a:ext cx="1905000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0971" name="Line 11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 b="0">
          <a:solidFill>
            <a:schemeClr val="tx1"/>
          </a:solidFill>
          <a:latin typeface="+mj-ea"/>
          <a:ea typeface="+mj-ea"/>
          <a:cs typeface="Consolas" panose="020B0609020204030204" pitchFamily="49" charset="0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000" b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800">
          <a:solidFill>
            <a:schemeClr val="tx1"/>
          </a:solidFill>
          <a:latin typeface="Consolas" panose="020B0609020204030204" pitchFamily="49" charset="0"/>
          <a:ea typeface="HY견명조" panose="02030600000101010101" pitchFamily="18" charset="-127"/>
          <a:cs typeface="Consolas" panose="020B0609020204030204" pitchFamily="49" charset="0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Consolas" panose="020B0609020204030204" pitchFamily="49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속성감시와 바인딩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속성 감시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컨트롤의 속성변화를 감시하는  </a:t>
            </a:r>
            <a:r>
              <a:rPr lang="en-US" altLang="ko-KR" dirty="0" err="1"/>
              <a:t>ChangeListener</a:t>
            </a:r>
            <a:r>
              <a:rPr lang="en-US" altLang="ko-KR" dirty="0"/>
              <a:t> </a:t>
            </a:r>
            <a:r>
              <a:rPr lang="ko-KR" altLang="en-US" dirty="0"/>
              <a:t>설정 가능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속성이 변하면</a:t>
            </a:r>
            <a:r>
              <a:rPr lang="en-US" altLang="ko-KR" dirty="0"/>
              <a:t>, </a:t>
            </a:r>
            <a:r>
              <a:rPr lang="en-US" altLang="ko-KR" dirty="0" err="1"/>
              <a:t>ChangeListener</a:t>
            </a:r>
            <a:r>
              <a:rPr lang="ko-KR" altLang="en-US" dirty="0"/>
              <a:t>의 </a:t>
            </a:r>
            <a:r>
              <a:rPr lang="en-US" altLang="ko-KR" dirty="0"/>
              <a:t>changed()</a:t>
            </a:r>
            <a:r>
              <a:rPr lang="ko-KR" altLang="en-US" dirty="0"/>
              <a:t>가 호출되어 </a:t>
            </a:r>
            <a:r>
              <a:rPr lang="ko-KR" altLang="en-US" dirty="0">
                <a:solidFill>
                  <a:srgbClr val="C00000"/>
                </a:solidFill>
              </a:rPr>
              <a:t>다른 컨트롤을 변경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/>
              <a:t>속성의 구성</a:t>
            </a:r>
            <a:endParaRPr lang="en-US" altLang="ko-KR" dirty="0"/>
          </a:p>
          <a:p>
            <a:pPr lvl="2"/>
            <a:r>
              <a:rPr lang="en-US" altLang="ko-KR" dirty="0"/>
              <a:t>Setter, Getter, Property</a:t>
            </a:r>
            <a:r>
              <a:rPr lang="ko-KR" altLang="en-US" dirty="0"/>
              <a:t>객체를 </a:t>
            </a:r>
            <a:r>
              <a:rPr lang="ko-KR" altLang="en-US" dirty="0" err="1"/>
              <a:t>리턴하는</a:t>
            </a:r>
            <a:r>
              <a:rPr lang="ko-KR" altLang="en-US" dirty="0"/>
              <a:t> </a:t>
            </a:r>
            <a:r>
              <a:rPr lang="ko-KR" altLang="en-US" dirty="0" err="1"/>
              <a:t>메소드</a:t>
            </a:r>
            <a:endParaRPr lang="en-US" altLang="ko-KR" dirty="0"/>
          </a:p>
          <a:p>
            <a:r>
              <a:rPr lang="ko-KR" altLang="en-US" dirty="0">
                <a:solidFill>
                  <a:srgbClr val="0000FF"/>
                </a:solidFill>
              </a:rPr>
              <a:t>속성 바인딩</a:t>
            </a:r>
            <a:endParaRPr lang="en-US" altLang="ko-KR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두 컨트롤의 속성을 서로 연결하는 것</a:t>
            </a:r>
            <a:endParaRPr lang="en-US" altLang="ko-KR" dirty="0"/>
          </a:p>
          <a:p>
            <a:pPr lvl="1"/>
            <a:r>
              <a:rPr lang="ko-KR" altLang="en-US" dirty="0"/>
              <a:t>한 컨트롤의 </a:t>
            </a:r>
            <a:r>
              <a:rPr lang="ko-KR" altLang="en-US" dirty="0">
                <a:solidFill>
                  <a:srgbClr val="C00000"/>
                </a:solidFill>
              </a:rPr>
              <a:t>속성이 변경되면</a:t>
            </a:r>
            <a:r>
              <a:rPr lang="en-US" altLang="ko-KR" dirty="0">
                <a:solidFill>
                  <a:srgbClr val="0000FF"/>
                </a:solidFill>
              </a:rPr>
              <a:t>,</a:t>
            </a:r>
            <a:r>
              <a:rPr lang="ko-KR" altLang="en-US" dirty="0">
                <a:solidFill>
                  <a:srgbClr val="0000FF"/>
                </a:solidFill>
              </a:rPr>
              <a:t> </a:t>
            </a:r>
            <a:r>
              <a:rPr lang="ko-KR" altLang="en-US" dirty="0">
                <a:solidFill>
                  <a:srgbClr val="C00000"/>
                </a:solidFill>
              </a:rPr>
              <a:t>나머지도 자동으로 변경</a:t>
            </a:r>
            <a:endParaRPr lang="en-US" altLang="ko-KR" dirty="0">
              <a:solidFill>
                <a:srgbClr val="C00000"/>
              </a:solidFill>
            </a:endParaRPr>
          </a:p>
          <a:p>
            <a:pPr lvl="1"/>
            <a:r>
              <a:rPr lang="ko-KR" altLang="en-US" dirty="0" err="1"/>
              <a:t>바인드</a:t>
            </a:r>
            <a:r>
              <a:rPr lang="ko-KR" altLang="en-US" dirty="0"/>
              <a:t> 제어</a:t>
            </a:r>
            <a:endParaRPr lang="en-US" altLang="ko-KR" dirty="0"/>
          </a:p>
          <a:p>
            <a:pPr lvl="2"/>
            <a:r>
              <a:rPr lang="ko-KR" altLang="en-US" dirty="0" err="1"/>
              <a:t>단방향</a:t>
            </a:r>
            <a:r>
              <a:rPr lang="ko-KR" altLang="en-US" dirty="0"/>
              <a:t> </a:t>
            </a:r>
            <a:r>
              <a:rPr lang="ko-KR" altLang="en-US" dirty="0" err="1"/>
              <a:t>바인드</a:t>
            </a:r>
            <a:r>
              <a:rPr lang="ko-KR" altLang="en-US" dirty="0"/>
              <a:t> </a:t>
            </a:r>
            <a:r>
              <a:rPr lang="en-US" altLang="ko-KR" dirty="0"/>
              <a:t>– bind()</a:t>
            </a:r>
          </a:p>
          <a:p>
            <a:pPr lvl="2"/>
            <a:r>
              <a:rPr lang="ko-KR" altLang="en-US" dirty="0"/>
              <a:t>양방향 </a:t>
            </a:r>
            <a:r>
              <a:rPr lang="ko-KR" altLang="en-US" dirty="0" err="1"/>
              <a:t>바인드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bindBidirectional</a:t>
            </a:r>
            <a:r>
              <a:rPr lang="en-US" altLang="ko-KR" dirty="0"/>
              <a:t>()</a:t>
            </a:r>
          </a:p>
          <a:p>
            <a:pPr lvl="2"/>
            <a:r>
              <a:rPr lang="ko-KR" altLang="en-US" dirty="0" err="1"/>
              <a:t>바인드</a:t>
            </a:r>
            <a:r>
              <a:rPr lang="ko-KR" altLang="en-US" dirty="0"/>
              <a:t> 해제 </a:t>
            </a:r>
            <a:r>
              <a:rPr lang="en-US" altLang="ko-KR" dirty="0"/>
              <a:t>– unbind()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45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Binding </a:t>
            </a:r>
            <a:r>
              <a:rPr lang="ko-KR" altLang="en-US" dirty="0"/>
              <a:t>클래스 사용의 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항상 </a:t>
            </a:r>
            <a:r>
              <a:rPr lang="en-US" altLang="ko-KR" dirty="0" err="1"/>
              <a:t>AnchorPane</a:t>
            </a:r>
            <a:r>
              <a:rPr lang="ko-KR" altLang="en-US" dirty="0"/>
              <a:t> 중앙에 </a:t>
            </a:r>
            <a:r>
              <a:rPr lang="en-US" altLang="ko-KR" dirty="0"/>
              <a:t>Circle </a:t>
            </a:r>
            <a:r>
              <a:rPr lang="ko-KR" altLang="en-US" dirty="0"/>
              <a:t>표시하기</a:t>
            </a:r>
            <a:endParaRPr lang="en-US" altLang="ko-KR" dirty="0"/>
          </a:p>
          <a:p>
            <a:pPr marL="0" indent="0">
              <a:buNone/>
            </a:pPr>
            <a:endParaRPr lang="en-US" altLang="ko-KR" sz="1800" dirty="0">
              <a:solidFill>
                <a:srgbClr val="7F0055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AnchorPane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0000C0"/>
                </a:solidFill>
                <a:latin typeface="Consolas"/>
              </a:rPr>
              <a:t>root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en-US" altLang="ko-KR" sz="1800" dirty="0" err="1">
                <a:solidFill>
                  <a:srgbClr val="0000C0"/>
                </a:solidFill>
                <a:latin typeface="Consolas"/>
              </a:rPr>
              <a:t>circle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0000C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C0"/>
                </a:solidFill>
                <a:latin typeface="Consolas"/>
              </a:rPr>
              <a:t>circle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.centerXProperty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().bind(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Bindings.</a:t>
            </a:r>
            <a:r>
              <a:rPr lang="en-US" altLang="ko-KR" sz="1800" i="1" dirty="0" err="1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altLang="ko-KR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i="1" dirty="0" err="1">
                <a:solidFill>
                  <a:srgbClr val="0000C0"/>
                </a:solidFill>
                <a:latin typeface="Consolas"/>
              </a:rPr>
              <a:t>root</a:t>
            </a:r>
            <a:r>
              <a:rPr lang="en-US" altLang="ko-KR" sz="1800" i="1" dirty="0" err="1">
                <a:solidFill>
                  <a:srgbClr val="000000"/>
                </a:solidFill>
                <a:latin typeface="Consolas"/>
              </a:rPr>
              <a:t>.widthProperty</a:t>
            </a:r>
            <a:r>
              <a:rPr lang="en-US" altLang="ko-KR" sz="1800" i="1" dirty="0">
                <a:solidFill>
                  <a:srgbClr val="000000"/>
                </a:solidFill>
                <a:latin typeface="Consolas"/>
              </a:rPr>
              <a:t>(), 2) );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C0"/>
                </a:solidFill>
                <a:latin typeface="Consolas"/>
              </a:rPr>
              <a:t>circle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.centerYProperty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().bind(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Bindings.</a:t>
            </a:r>
            <a:r>
              <a:rPr lang="en-US" altLang="ko-KR" sz="1800" i="1" dirty="0" err="1">
                <a:solidFill>
                  <a:srgbClr val="000000"/>
                </a:solidFill>
                <a:latin typeface="Consolas"/>
              </a:rPr>
              <a:t>divide</a:t>
            </a:r>
            <a:r>
              <a:rPr lang="en-US" altLang="ko-KR" sz="18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800" i="1" dirty="0" err="1">
                <a:solidFill>
                  <a:srgbClr val="0000C0"/>
                </a:solidFill>
                <a:latin typeface="Consolas"/>
              </a:rPr>
              <a:t>root</a:t>
            </a:r>
            <a:r>
              <a:rPr lang="en-US" altLang="ko-KR" sz="1800" i="1" dirty="0" err="1">
                <a:solidFill>
                  <a:srgbClr val="000000"/>
                </a:solidFill>
                <a:latin typeface="Consolas"/>
              </a:rPr>
              <a:t>.heightProperty</a:t>
            </a:r>
            <a:r>
              <a:rPr lang="en-US" altLang="ko-KR" sz="1800" i="1" dirty="0">
                <a:solidFill>
                  <a:srgbClr val="000000"/>
                </a:solidFill>
                <a:latin typeface="Consolas"/>
              </a:rPr>
              <a:t>(), 2) );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0085" y="2060848"/>
            <a:ext cx="7776864" cy="2448272"/>
          </a:xfrm>
          <a:prstGeom prst="roundRect">
            <a:avLst>
              <a:gd name="adj" fmla="val 581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5738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6DF37-2903-4495-B032-7C342F9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6580A-1423-480A-A173-616EB414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D9A5F-C78F-4197-A714-7916231F5D72}"/>
              </a:ext>
            </a:extLst>
          </p:cNvPr>
          <p:cNvSpPr/>
          <p:nvPr/>
        </p:nvSpPr>
        <p:spPr bwMode="auto">
          <a:xfrm>
            <a:off x="925430" y="476673"/>
            <a:ext cx="7750340" cy="5976516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AnchorPane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Circle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.setCenterX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.setRadius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.setFill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ORANGE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.setStroke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Color.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BLACK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6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.centerXProperty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.widthProperty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(), 2));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.centerYProperty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.heightProperty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(), 2));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.radiusProperty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().bind(</a:t>
            </a:r>
          </a:p>
          <a:p>
            <a:pPr lvl="1"/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Bindings.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divide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.heightProperty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(), 4));</a:t>
            </a:r>
          </a:p>
          <a:p>
            <a:pPr lvl="1"/>
            <a:endParaRPr lang="ko-KR" alt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,300,200);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BB5B792-D7B0-43C4-A27A-179A76C05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471" y="1186309"/>
            <a:ext cx="1532010" cy="1176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676A5C7-D73D-4AA2-91B4-642C383BB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611" y="1455391"/>
            <a:ext cx="1948963" cy="188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0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A6DF9-09C2-4858-BC42-92679AC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속성감시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104A4-7CC5-4ED1-81A1-08B7CF11F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JavaFX </a:t>
            </a:r>
            <a:r>
              <a:rPr lang="ko-KR" altLang="en-US" dirty="0"/>
              <a:t>컨트롤의 세가지 메소드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Text)</a:t>
            </a:r>
          </a:p>
          <a:p>
            <a:pPr lvl="1"/>
            <a:r>
              <a:rPr lang="en-US" altLang="ko-KR" dirty="0"/>
              <a:t>public void </a:t>
            </a:r>
            <a:r>
              <a:rPr lang="en-US" altLang="ko-KR" dirty="0" err="1">
                <a:solidFill>
                  <a:srgbClr val="0000FF"/>
                </a:solidFill>
              </a:rPr>
              <a:t>setText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public String </a:t>
            </a:r>
            <a:r>
              <a:rPr lang="en-US" altLang="ko-KR" dirty="0" err="1">
                <a:solidFill>
                  <a:srgbClr val="0000FF"/>
                </a:solidFill>
              </a:rPr>
              <a:t>getText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/>
              <a:t>public </a:t>
            </a:r>
            <a:r>
              <a:rPr lang="en-US" altLang="ko-KR" dirty="0" err="1"/>
              <a:t>StringProperty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00FF"/>
                </a:solidFill>
              </a:rPr>
              <a:t>textProperty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StringProperty</a:t>
            </a:r>
            <a:endParaRPr lang="en-US" altLang="ko-KR" dirty="0"/>
          </a:p>
          <a:p>
            <a:pPr lvl="1"/>
            <a:r>
              <a:rPr lang="en-US" altLang="ko-KR" dirty="0"/>
              <a:t>get(), set()</a:t>
            </a:r>
            <a:r>
              <a:rPr lang="ko-KR" altLang="en-US" dirty="0" err="1"/>
              <a:t>메소드외에</a:t>
            </a:r>
            <a:r>
              <a:rPr lang="ko-KR" altLang="en-US" dirty="0"/>
              <a:t> </a:t>
            </a:r>
            <a:r>
              <a:rPr lang="ko-KR" altLang="en-US" dirty="0" err="1"/>
              <a:t>리스너를</a:t>
            </a:r>
            <a:r>
              <a:rPr lang="ko-KR" altLang="en-US" dirty="0"/>
              <a:t> 관리하는 메소드가 포함되어 있음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accent2"/>
                </a:solidFill>
              </a:rPr>
              <a:t>속성감시는 </a:t>
            </a:r>
            <a:r>
              <a:rPr lang="en-US" altLang="ko-KR" dirty="0" err="1">
                <a:solidFill>
                  <a:srgbClr val="0000FF"/>
                </a:solidFill>
              </a:rPr>
              <a:t>textProperty</a:t>
            </a:r>
            <a:r>
              <a:rPr lang="en-US" altLang="ko-KR" dirty="0">
                <a:solidFill>
                  <a:srgbClr val="0000FF"/>
                </a:solidFill>
              </a:rPr>
              <a:t>()</a:t>
            </a:r>
            <a:r>
              <a:rPr lang="ko-KR" altLang="en-US" dirty="0">
                <a:solidFill>
                  <a:schemeClr val="accent2"/>
                </a:solidFill>
              </a:rPr>
              <a:t>가 반환하는 </a:t>
            </a:r>
            <a:r>
              <a:rPr lang="en-US" altLang="ko-KR" dirty="0" err="1">
                <a:solidFill>
                  <a:schemeClr val="accent2"/>
                </a:solidFill>
              </a:rPr>
              <a:t>StringProperty</a:t>
            </a:r>
            <a:r>
              <a:rPr lang="ko-KR" altLang="en-US" dirty="0">
                <a:solidFill>
                  <a:schemeClr val="accent2"/>
                </a:solidFill>
              </a:rPr>
              <a:t>에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1F133-7577-4BBD-AB62-36F101710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4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감시 </a:t>
            </a:r>
            <a:r>
              <a:rPr lang="en-US" altLang="ko-KR" dirty="0"/>
              <a:t>Listener </a:t>
            </a:r>
            <a:r>
              <a:rPr lang="ko-KR" altLang="en-US" dirty="0"/>
              <a:t>설정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sz="1400" dirty="0">
              <a:solidFill>
                <a:srgbClr val="7F0055"/>
              </a:solidFill>
              <a:highlight>
                <a:srgbClr val="E8F2FE"/>
              </a:highlight>
              <a:latin typeface="Consolas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Button </a:t>
            </a:r>
            <a:r>
              <a:rPr lang="en-US" altLang="ko-KR" sz="1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btn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US" altLang="ko-KR" sz="1400" dirty="0">
              <a:solidFill>
                <a:srgbClr val="0000C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btn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textProperty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ChangeListener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&gt;()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changed(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ObservableValue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obserable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highlight>
                  <a:srgbClr val="F0D8A8"/>
                </a:highlight>
                <a:latin typeface="Consolas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0D8A8"/>
                </a:highlight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4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});</a:t>
            </a:r>
          </a:p>
          <a:p>
            <a:pPr marL="0" indent="0">
              <a:buNone/>
            </a:pPr>
            <a:endParaRPr lang="en-US" altLang="ko-KR" sz="14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400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Slider </a:t>
            </a:r>
            <a:r>
              <a:rPr lang="en-US" altLang="ko-KR" sz="1400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altLang="ko-KR" sz="1400" dirty="0" err="1">
                <a:solidFill>
                  <a:srgbClr val="0000C0"/>
                </a:solidFill>
                <a:latin typeface="Consolas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valueProperty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ChangeListener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&gt;() 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646464"/>
                </a:solidFill>
                <a:latin typeface="Consolas"/>
              </a:rPr>
              <a:t>@Override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changed(</a:t>
            </a:r>
            <a:r>
              <a:rPr lang="en-US" altLang="ko-KR" sz="1400" dirty="0" err="1">
                <a:solidFill>
                  <a:srgbClr val="000000"/>
                </a:solidFill>
                <a:latin typeface="Consolas"/>
              </a:rPr>
              <a:t>ObservableValue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&lt;? </a:t>
            </a:r>
            <a:r>
              <a:rPr lang="en-US" altLang="ko-KR" sz="1400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&gt;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obserable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oldValue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Number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400" dirty="0" err="1">
                <a:solidFill>
                  <a:srgbClr val="6A3E3E"/>
                </a:solidFill>
                <a:latin typeface="Consolas"/>
              </a:rPr>
              <a:t>newValue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altLang="ko-KR" sz="1400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US" altLang="ko-KR" sz="1400" dirty="0">
                <a:solidFill>
                  <a:srgbClr val="3F7F5F"/>
                </a:solidFill>
                <a:latin typeface="Consolas"/>
              </a:rPr>
              <a:t> Auto-generated method stub</a:t>
            </a:r>
          </a:p>
          <a:p>
            <a:pPr marL="0" indent="0">
              <a:buNone/>
            </a:pPr>
            <a:r>
              <a:rPr lang="ko-KR" altLang="en-US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000000"/>
                </a:solidFill>
                <a:latin typeface="Consolas"/>
              </a:rPr>
              <a:t>});</a:t>
            </a:r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890085" y="1412776"/>
            <a:ext cx="7776864" cy="2304256"/>
          </a:xfrm>
          <a:prstGeom prst="roundRect">
            <a:avLst>
              <a:gd name="adj" fmla="val 581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899592" y="3789040"/>
            <a:ext cx="7776864" cy="2304256"/>
          </a:xfrm>
          <a:prstGeom prst="roundRect">
            <a:avLst>
              <a:gd name="adj" fmla="val 5811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61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5DA08-8A84-4605-BE04-759E0C08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속성감시의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44499-0722-44F3-941F-E11484E7E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Slider</a:t>
            </a:r>
            <a:r>
              <a:rPr lang="ko-KR" altLang="en-US" dirty="0"/>
              <a:t>의 </a:t>
            </a:r>
            <a:r>
              <a:rPr lang="en-US" altLang="ko-KR" dirty="0"/>
              <a:t>value</a:t>
            </a:r>
            <a:r>
              <a:rPr lang="ko-KR" altLang="en-US" dirty="0"/>
              <a:t>속성을 감시하여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                Label</a:t>
            </a:r>
            <a:r>
              <a:rPr lang="ko-KR" altLang="en-US" dirty="0"/>
              <a:t>의 폰트크기를 변경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5FB417-4524-43DA-99B9-76DC28AC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Main elements of a slider.">
            <a:extLst>
              <a:ext uri="{FF2B5EF4-FFF2-40B4-BE49-F238E27FC236}">
                <a16:creationId xmlns:a16="http://schemas.microsoft.com/office/drawing/2014/main" id="{48ED37D6-0D6A-4365-8DB7-25ADEE4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385" y="2621350"/>
            <a:ext cx="2857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6AD317C-44E5-4CD6-8DB2-63629EF69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613" y="3068960"/>
            <a:ext cx="2088906" cy="17251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F25F7B-92E0-43AA-B246-6FECFD0C9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344" y="4204307"/>
            <a:ext cx="2058541" cy="17000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60C407-80D5-4B26-AE67-6DD8C6DA1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1161" y="4204306"/>
            <a:ext cx="2058541" cy="170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64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F280E-C0D1-4479-A05A-88862076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98C06-AE02-41EE-86EF-16B89975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1E67DB-DC08-4CFF-9BDB-EC4C6200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CCDB3E3-F461-4F22-A89F-C4FAA75E3E76}"/>
              </a:ext>
            </a:extLst>
          </p:cNvPr>
          <p:cNvSpPr/>
          <p:nvPr/>
        </p:nvSpPr>
        <p:spPr bwMode="auto">
          <a:xfrm>
            <a:off x="179512" y="188640"/>
            <a:ext cx="8784976" cy="651696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1"/>
            <a:endParaRPr lang="en-US" altLang="ko-KR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Label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JavFX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Font(50));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Slider </a:t>
            </a:r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Slider();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.setValue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(50);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.setShowTickLabels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.setShowTickMarks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.setMajorTickUnit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(10);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.setMinorTickCount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slider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.valueProperty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addListener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ChangeListener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&lt;Number&gt;() {</a:t>
            </a:r>
          </a:p>
          <a:p>
            <a:pPr lvl="2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2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changed(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&lt;?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Number&gt; </a:t>
            </a:r>
            <a:r>
              <a:rPr lang="en-US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observable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lvl="2"/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				Number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oldValue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Number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fr-FR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	label</a:t>
            </a:r>
            <a:r>
              <a:rPr lang="fr-F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.setFont(</a:t>
            </a:r>
            <a:r>
              <a:rPr lang="fr-FR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Font(</a:t>
            </a:r>
            <a:r>
              <a:rPr lang="fr-FR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newValue</a:t>
            </a:r>
            <a:r>
              <a:rPr lang="fr-FR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.doubleValue()));</a:t>
            </a:r>
          </a:p>
          <a:p>
            <a:pPr lvl="2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slider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,400,300);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A6C9D-F83F-44CF-AF72-376B9F67E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5" y="442074"/>
            <a:ext cx="2919175" cy="241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2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5FF6B-0F3F-4012-8C02-82BFA2EC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바인딩 예제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E8E586-EFEB-4143-99F5-86C850B78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바인딩된</a:t>
            </a:r>
            <a:r>
              <a:rPr lang="ko-KR" altLang="en-US" dirty="0"/>
              <a:t> 속성들은 다른 하나가 변경되면 자동으로 다른 하나도 변경됨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&amp; </a:t>
            </a:r>
            <a:r>
              <a:rPr lang="ko-KR" altLang="en-US" dirty="0"/>
              <a:t>실행결과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8FFD6B-3DA1-4510-A48D-AAE96C770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6314CC-E0C1-4BF2-8F18-ED2DF9512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3256308"/>
            <a:ext cx="2876550" cy="3162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6B35F6-2C43-4ED1-91D6-F1E681B6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56308"/>
            <a:ext cx="28765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2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 바인딩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3568" y="1268413"/>
            <a:ext cx="8352928" cy="5113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TextArea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TextArea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marL="0" indent="0">
              <a:buNone/>
            </a:pP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TextArea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=  </a:t>
            </a:r>
            <a:r>
              <a:rPr lang="en-US" altLang="ko-KR" sz="18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onsolas"/>
              </a:rPr>
              <a:t>TextArea</a:t>
            </a:r>
            <a:r>
              <a:rPr lang="en-US" altLang="ko-KR" sz="18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endParaRPr lang="en-US" altLang="ko-KR" sz="1800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/>
              </a:rPr>
              <a:t>바인딩 방법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(3</a:t>
            </a:r>
            <a:r>
              <a:rPr lang="ko-KR" altLang="en-US" dirty="0">
                <a:solidFill>
                  <a:srgbClr val="000000"/>
                </a:solidFill>
                <a:latin typeface="Consolas"/>
              </a:rPr>
              <a:t>가지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①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.textProperty().bind(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.textProperty()); </a:t>
            </a:r>
            <a:endParaRPr lang="en-US" altLang="ko-KR" sz="1600" dirty="0">
              <a:solidFill>
                <a:srgbClr val="FF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② </a:t>
            </a:r>
            <a:r>
              <a:rPr lang="en-US" altLang="ko-KR" sz="1700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700" dirty="0">
                <a:solidFill>
                  <a:srgbClr val="000000"/>
                </a:solidFill>
                <a:latin typeface="Consolas"/>
              </a:rPr>
              <a:t>.textProperty().</a:t>
            </a:r>
            <a:r>
              <a:rPr lang="en-US" altLang="ko-KR" sz="1700" dirty="0" err="1">
                <a:solidFill>
                  <a:srgbClr val="000000"/>
                </a:solidFill>
                <a:latin typeface="Consolas"/>
              </a:rPr>
              <a:t>bindBidirectional</a:t>
            </a:r>
            <a:r>
              <a:rPr lang="en-US" altLang="ko-KR" sz="17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700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700" dirty="0">
                <a:solidFill>
                  <a:srgbClr val="000000"/>
                </a:solidFill>
                <a:latin typeface="Consolas"/>
              </a:rPr>
              <a:t>.textProperty());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③ </a:t>
            </a:r>
            <a:r>
              <a:rPr lang="en-US" altLang="ko-KR" sz="1700" dirty="0" err="1">
                <a:solidFill>
                  <a:srgbClr val="000000"/>
                </a:solidFill>
                <a:latin typeface="Consolas"/>
              </a:rPr>
              <a:t>Bindings.</a:t>
            </a:r>
            <a:r>
              <a:rPr lang="en-US" altLang="ko-KR" sz="1700" i="1" dirty="0" err="1">
                <a:solidFill>
                  <a:srgbClr val="000000"/>
                </a:solidFill>
                <a:latin typeface="Consolas"/>
              </a:rPr>
              <a:t>bindBidirectional</a:t>
            </a:r>
            <a:r>
              <a:rPr lang="en-US" altLang="ko-KR" sz="17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700" i="1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700" i="1" dirty="0">
                <a:solidFill>
                  <a:srgbClr val="000000"/>
                </a:solidFill>
                <a:latin typeface="Consolas"/>
              </a:rPr>
              <a:t>.textProperty(),</a:t>
            </a:r>
            <a:r>
              <a:rPr lang="en-US" altLang="ko-KR" sz="1700" i="1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700" i="1" dirty="0">
                <a:solidFill>
                  <a:srgbClr val="000000"/>
                </a:solidFill>
                <a:latin typeface="Consolas"/>
              </a:rPr>
              <a:t>.textProperty());</a:t>
            </a:r>
            <a:r>
              <a:rPr lang="en-US" altLang="ko-KR" sz="1800" dirty="0">
                <a:solidFill>
                  <a:srgbClr val="FF0000"/>
                </a:solidFill>
                <a:latin typeface="Consolas"/>
              </a:rPr>
              <a:t> </a:t>
            </a:r>
            <a:endParaRPr lang="en-US" altLang="ko-KR" sz="1700" i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US" altLang="ko-KR" sz="1700" i="1" dirty="0">
              <a:solidFill>
                <a:srgbClr val="000000"/>
              </a:solidFill>
              <a:latin typeface="Consolas"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Consolas"/>
              </a:rPr>
              <a:t>바인딩 해제방법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(3</a:t>
            </a:r>
            <a:r>
              <a:rPr lang="ko-KR" altLang="en-US" dirty="0">
                <a:solidFill>
                  <a:srgbClr val="000000"/>
                </a:solidFill>
                <a:latin typeface="Consolas"/>
              </a:rPr>
              <a:t>가지</a:t>
            </a:r>
            <a:r>
              <a:rPr lang="en-US" altLang="ko-KR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①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.textProperty().unbind();</a:t>
            </a: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 </a:t>
            </a:r>
            <a:endParaRPr lang="en-US" altLang="ko-KR" sz="16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② 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.textProperty().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unbindBidirectional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600" dirty="0">
                <a:solidFill>
                  <a:srgbClr val="000000"/>
                </a:solidFill>
                <a:latin typeface="Consolas"/>
              </a:rPr>
              <a:t>.textProperty());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FF0000"/>
                </a:solidFill>
                <a:latin typeface="Consolas"/>
              </a:rPr>
              <a:t>③ </a:t>
            </a:r>
            <a:r>
              <a:rPr lang="en-US" altLang="ko-KR" sz="1600" dirty="0" err="1">
                <a:solidFill>
                  <a:srgbClr val="000000"/>
                </a:solidFill>
                <a:latin typeface="Consolas"/>
              </a:rPr>
              <a:t>Bindings.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/>
              </a:rPr>
              <a:t>unbindBidirectional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altLang="ko-KR" sz="1600" i="1" dirty="0">
                <a:solidFill>
                  <a:srgbClr val="6A3E3E"/>
                </a:solidFill>
                <a:latin typeface="Consolas"/>
              </a:rPr>
              <a:t>ta1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.textProperty(), </a:t>
            </a:r>
            <a:r>
              <a:rPr lang="en-US" altLang="ko-KR" sz="1600" i="1" dirty="0">
                <a:solidFill>
                  <a:srgbClr val="6A3E3E"/>
                </a:solidFill>
                <a:latin typeface="Consolas"/>
              </a:rPr>
              <a:t>ta2</a:t>
            </a:r>
            <a:r>
              <a:rPr lang="en-US" altLang="ko-KR" sz="1600" i="1" dirty="0">
                <a:solidFill>
                  <a:srgbClr val="000000"/>
                </a:solidFill>
                <a:latin typeface="Consolas"/>
              </a:rPr>
              <a:t>.textProperty());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73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6DF37-2903-4495-B032-7C342F9F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16580A-1423-480A-A173-616EB414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AD9A5F-C78F-4197-A714-7916231F5D72}"/>
              </a:ext>
            </a:extLst>
          </p:cNvPr>
          <p:cNvSpPr/>
          <p:nvPr/>
        </p:nvSpPr>
        <p:spPr bwMode="auto">
          <a:xfrm>
            <a:off x="936460" y="255774"/>
            <a:ext cx="7750340" cy="633655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</a:t>
            </a:r>
          </a:p>
          <a:p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ko-KR" sz="14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start(Stage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VBox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.setPadding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Insets(10));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"textArea1"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textArea1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textArea1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Label(</a:t>
            </a:r>
            <a:r>
              <a:rPr lang="en-US" altLang="ko-KR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"textArea2"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2"/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textArea2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().add(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textArea2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en-US" altLang="ko-KR" sz="1600" b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Bindings.</a:t>
            </a:r>
            <a:r>
              <a:rPr lang="en-US" altLang="ko-KR" sz="1600" b="1" i="1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bindBidirectional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textArea1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.textProperty(), </a:t>
            </a:r>
          </a:p>
          <a:p>
            <a:pPr lvl="2"/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				</a:t>
            </a:r>
            <a:r>
              <a:rPr lang="en-US" altLang="ko-KR" sz="1600" b="1" i="1" dirty="0">
                <a:solidFill>
                  <a:srgbClr val="6A3E3E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textArea2</a:t>
            </a:r>
            <a:r>
              <a:rPr lang="en-US" altLang="ko-KR" sz="1600" b="1" i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.textProperty());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//textArea1.textProperty().</a:t>
            </a:r>
            <a:r>
              <a:rPr lang="en-US" altLang="ko-KR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bindBidirectional</a:t>
            </a:r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</a:p>
          <a:p>
            <a:pPr lvl="2"/>
            <a:r>
              <a:rPr lang="en-US" altLang="ko-KR" sz="1400" dirty="0">
                <a:solidFill>
                  <a:srgbClr val="3F7F5F"/>
                </a:solidFill>
                <a:latin typeface="Consolas" panose="020B0609020204030204" pitchFamily="49" charset="0"/>
              </a:rPr>
              <a:t>				textArea2.textProperty());</a:t>
            </a:r>
            <a:endParaRPr lang="en-US" altLang="ko-KR" sz="14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endParaRPr lang="ko-KR" altLang="en-US" sz="1400" dirty="0">
              <a:latin typeface="Consolas" panose="020B0609020204030204" pitchFamily="49" charset="0"/>
            </a:endParaRPr>
          </a:p>
          <a:p>
            <a:pPr lvl="2"/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Scene </a:t>
            </a:r>
            <a:r>
              <a:rPr lang="nn-NO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n-NO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Scene(</a:t>
            </a:r>
            <a:r>
              <a:rPr lang="nn-NO" altLang="ko-K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root</a:t>
            </a:r>
            <a:r>
              <a:rPr lang="nn-NO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,300,300);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400" dirty="0">
                <a:solidFill>
                  <a:srgbClr val="6A3E3E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ko-KR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primaryStage</a:t>
            </a:r>
            <a:r>
              <a:rPr lang="en-US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ko-KR" altLang="en-US" sz="1400" dirty="0">
              <a:latin typeface="Consolas" panose="020B0609020204030204" pitchFamily="49" charset="0"/>
            </a:endParaRPr>
          </a:p>
          <a:p>
            <a:pPr lvl="1"/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	launch(</a:t>
            </a:r>
            <a:r>
              <a:rPr lang="en-US" altLang="ko-KR" sz="14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kumimoji="1" lang="ko-KR" altLang="en-US" sz="1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4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Binding </a:t>
            </a:r>
            <a:r>
              <a:rPr lang="ko-KR" altLang="en-US" dirty="0"/>
              <a:t>클래스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020" y="1252297"/>
            <a:ext cx="7153160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7112666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황토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객체지향프로그래밍-강의자료(김봉근)</Template>
  <TotalTime>8363</TotalTime>
  <Words>635</Words>
  <Application>Microsoft Office PowerPoint</Application>
  <PresentationFormat>화면 슬라이드 쇼(4:3)</PresentationFormat>
  <Paragraphs>168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HY견고딕</vt:lpstr>
      <vt:lpstr>HY견명조</vt:lpstr>
      <vt:lpstr>굴림</vt:lpstr>
      <vt:lpstr>맑은 고딕</vt:lpstr>
      <vt:lpstr>Bookman Old Style</vt:lpstr>
      <vt:lpstr>Consolas</vt:lpstr>
      <vt:lpstr>Elephant</vt:lpstr>
      <vt:lpstr>Times New Roman</vt:lpstr>
      <vt:lpstr>Verdana</vt:lpstr>
      <vt:lpstr>Wingdings</vt:lpstr>
      <vt:lpstr>황토</vt:lpstr>
      <vt:lpstr>JavaFX 속성감시와 바인딩</vt:lpstr>
      <vt:lpstr>속성감시</vt:lpstr>
      <vt:lpstr>속성 감시 Listener 설정</vt:lpstr>
      <vt:lpstr>속성감시의 예제</vt:lpstr>
      <vt:lpstr>PowerPoint 프레젠테이션</vt:lpstr>
      <vt:lpstr>속성 바인딩 예제</vt:lpstr>
      <vt:lpstr>속성 바인딩(예)</vt:lpstr>
      <vt:lpstr>PowerPoint 프레젠테이션</vt:lpstr>
      <vt:lpstr>Binding 클래스</vt:lpstr>
      <vt:lpstr>Binding 클래스 사용의 예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MFC의 이해     (Microsoft Foundation Class)</dc:title>
  <dc:creator>Microsoft Corporation</dc:creator>
  <cp:lastModifiedBy>김봉근</cp:lastModifiedBy>
  <cp:revision>476</cp:revision>
  <dcterms:created xsi:type="dcterms:W3CDTF">2006-10-05T04:04:58Z</dcterms:created>
  <dcterms:modified xsi:type="dcterms:W3CDTF">2018-07-31T04:22:34Z</dcterms:modified>
</cp:coreProperties>
</file>