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46" r:id="rId2"/>
    <p:sldId id="326" r:id="rId3"/>
    <p:sldId id="307" r:id="rId4"/>
    <p:sldId id="398" r:id="rId5"/>
    <p:sldId id="399" r:id="rId6"/>
    <p:sldId id="400" r:id="rId7"/>
    <p:sldId id="327" r:id="rId8"/>
    <p:sldId id="401" r:id="rId9"/>
    <p:sldId id="402" r:id="rId10"/>
    <p:sldId id="403" r:id="rId11"/>
    <p:sldId id="404" r:id="rId12"/>
    <p:sldId id="409" r:id="rId13"/>
    <p:sldId id="410" r:id="rId14"/>
    <p:sldId id="411" r:id="rId15"/>
    <p:sldId id="405" r:id="rId16"/>
    <p:sldId id="406" r:id="rId17"/>
    <p:sldId id="407" r:id="rId18"/>
    <p:sldId id="408" r:id="rId19"/>
    <p:sldId id="328" r:id="rId20"/>
    <p:sldId id="32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F5242-067A-4DB0-8DD5-EDAA81168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컨트롤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2DC0D-F01B-46E9-AE23-11BE09029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2144C-81DA-4E4C-AC86-D43028CB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0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8B12-6397-487E-AE09-9C830E97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56879-8035-4AFD-A52A-7830B558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0E62D-791E-4673-A028-6D12A45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08C54-D47A-4B50-9586-6378586D22E3}"/>
              </a:ext>
            </a:extLst>
          </p:cNvPr>
          <p:cNvSpPr/>
          <p:nvPr/>
        </p:nvSpPr>
        <p:spPr bwMode="auto">
          <a:xfrm>
            <a:off x="936460" y="277814"/>
            <a:ext cx="7750340" cy="631953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"Check_16x16.png"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imgDel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"Delete_16x16.png"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Toggle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.getText().equals(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.setGraphic(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.setGraphic(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imgDel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03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62385-0A95-46FB-AAC9-4405416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7646E-7021-4376-BF82-19B059C3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040C9C-67E0-4999-882E-65357F0D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35BBD-A8ED-422A-A6CB-1AAED30E4E61}"/>
              </a:ext>
            </a:extLst>
          </p:cNvPr>
          <p:cNvSpPr/>
          <p:nvPr/>
        </p:nvSpPr>
        <p:spPr bwMode="auto">
          <a:xfrm>
            <a:off x="1403648" y="1772816"/>
            <a:ext cx="7283152" cy="28803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"Up"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"Down"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cb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CheckBox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names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3F486E-1F96-4F1C-9844-921F66015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78"/>
          <a:stretch/>
        </p:blipFill>
        <p:spPr>
          <a:xfrm>
            <a:off x="1403648" y="4913312"/>
            <a:ext cx="72008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5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0C053-B868-4A82-8488-26AE5F53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2DCB9-F706-4495-A8B9-407943BC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  <a:r>
              <a:rPr lang="en-US" altLang="ko-KR" dirty="0"/>
              <a:t>(</a:t>
            </a:r>
            <a:r>
              <a:rPr lang="ko-KR" altLang="en-US" dirty="0"/>
              <a:t>속성감시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AD68F-42F3-4542-8F01-835994D1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6A699-4E1F-437B-B427-FBD6F5D9401C}"/>
              </a:ext>
            </a:extLst>
          </p:cNvPr>
          <p:cNvSpPr/>
          <p:nvPr/>
        </p:nvSpPr>
        <p:spPr bwMode="auto">
          <a:xfrm>
            <a:off x="1043608" y="1844824"/>
            <a:ext cx="7776864" cy="410445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.selectedProperty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addListener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ChangeListener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&lt;Boolean&gt;() {</a:t>
            </a:r>
          </a:p>
          <a:p>
            <a:pPr lvl="2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changed(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ObservableValue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&lt;? </a:t>
            </a:r>
            <a:r>
              <a:rPr lang="en-US" altLang="ko-KR" sz="1600" dirty="0">
                <a:solidFill>
                  <a:srgbClr val="7F0055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Boolean&gt;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observable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	Boolean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oldValue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, Boolean </a:t>
            </a:r>
            <a:r>
              <a:rPr lang="en-US" altLang="ko-KR" sz="1600" dirty="0" err="1">
                <a:solidFill>
                  <a:srgbClr val="6A3E3E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newValue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....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C6DA2-6187-42F0-A954-9B9FC3D3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22AD5-D4C1-4F29-BE82-5AAFC6E1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C4D52-DECE-4F41-9187-88714F4A5D51}"/>
              </a:ext>
            </a:extLst>
          </p:cNvPr>
          <p:cNvSpPr/>
          <p:nvPr/>
        </p:nvSpPr>
        <p:spPr bwMode="auto">
          <a:xfrm>
            <a:off x="323528" y="277813"/>
            <a:ext cx="8496944" cy="631953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Insets(20));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"Up"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"Down"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Label[]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fr-FR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.setFont(</a:t>
            </a:r>
            <a:r>
              <a:rPr lang="fr-FR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Font(40));</a:t>
            </a:r>
          </a:p>
          <a:p>
            <a:pPr lvl="2"/>
            <a:endParaRPr lang="fr-FR" altLang="ko-K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.setSelected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kumimoji="1" lang="ko-KR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53D191-B140-4535-98ED-D414C4C4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497257"/>
            <a:ext cx="3543300" cy="1352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D9EF4F-9BF4-4E82-AD9D-1A42551FC226}"/>
              </a:ext>
            </a:extLst>
          </p:cNvPr>
          <p:cNvSpPr txBox="1"/>
          <p:nvPr/>
        </p:nvSpPr>
        <p:spPr>
          <a:xfrm>
            <a:off x="7698048" y="291584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425696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90E7C-3A6B-42A5-BBF4-E3C62D69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86305-FCBD-4E5C-B3FE-838B4960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0DC41-A737-4944-B329-3E1366C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D25AD-33BE-461B-87B5-E2579DB61D72}"/>
              </a:ext>
            </a:extLst>
          </p:cNvPr>
          <p:cNvSpPr/>
          <p:nvPr/>
        </p:nvSpPr>
        <p:spPr bwMode="auto">
          <a:xfrm>
            <a:off x="323528" y="277814"/>
            <a:ext cx="8496944" cy="552745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.selectedProperty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&lt;Boolean&gt;() {</a:t>
            </a:r>
          </a:p>
          <a:p>
            <a:pPr lvl="3"/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3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&lt;?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Boolean&gt; </a:t>
            </a:r>
          </a:p>
          <a:p>
            <a:pPr lvl="3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oldValue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.getUserData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4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4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endParaRPr lang="ko-KR" alt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0)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,370,110);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60620D-4A9F-4DBB-9561-5CD806D2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74" y="5580192"/>
            <a:ext cx="2535188" cy="967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661A0B-D0DA-429F-B571-795F455B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424" y="5580192"/>
            <a:ext cx="2535188" cy="9677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558C3D-A170-4AB6-9496-D628188A9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448" y="5580192"/>
            <a:ext cx="2535188" cy="9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0B6D-0F13-4D1F-BA2F-8B3283BB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1C0C7-2453-4AE0-AB09-0764443E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F807C-B572-443E-85F8-F3D9A752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781D5-0F97-4F5D-8843-C1A26F899E24}"/>
              </a:ext>
            </a:extLst>
          </p:cNvPr>
          <p:cNvSpPr/>
          <p:nvPr/>
        </p:nvSpPr>
        <p:spPr bwMode="auto">
          <a:xfrm>
            <a:off x="1403648" y="1772816"/>
            <a:ext cx="7283152" cy="493278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"Up"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"Down"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.setToggleGroup(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.setSelected(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.setToggleGroup(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.setToggleGroup(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"Up.png"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(150);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41CFE5-02C6-46C6-B50B-2C798DA8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132856"/>
            <a:ext cx="2400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2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DDE23-3D1B-434F-86CA-CEF9D06C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A3533-5E74-4A2F-AF4B-FF8F3845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이벤트 처리</a:t>
            </a:r>
            <a:r>
              <a:rPr lang="en-US" altLang="ko-KR" sz="2400" dirty="0"/>
              <a:t>(</a:t>
            </a:r>
            <a:r>
              <a:rPr lang="ko-KR" altLang="en-US" sz="2400" dirty="0"/>
              <a:t>속성감시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 err="1"/>
              <a:t>setUserData</a:t>
            </a:r>
            <a:r>
              <a:rPr lang="en-US" altLang="ko-KR" sz="2000" dirty="0"/>
              <a:t>() / </a:t>
            </a:r>
            <a:r>
              <a:rPr lang="en-US" altLang="ko-KR" sz="2000" dirty="0" err="1"/>
              <a:t>getUserData</a:t>
            </a:r>
            <a:r>
              <a:rPr lang="en-US" altLang="ko-KR" sz="2000" dirty="0"/>
              <a:t>()</a:t>
            </a:r>
          </a:p>
          <a:p>
            <a:pPr lvl="1"/>
            <a:r>
              <a:rPr lang="en-US" altLang="ko-KR" sz="2000" dirty="0" err="1"/>
              <a:t>getSelectedToggle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418C4-BD13-402E-8E24-6E2CE534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27D783-415E-49BE-B52C-4C58054E328D}"/>
              </a:ext>
            </a:extLst>
          </p:cNvPr>
          <p:cNvSpPr/>
          <p:nvPr/>
        </p:nvSpPr>
        <p:spPr bwMode="auto">
          <a:xfrm>
            <a:off x="1043608" y="2482946"/>
            <a:ext cx="7643192" cy="396044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.setUserData(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"Up.png"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.setUserData(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"Stop.png"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.setUserData(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"Down.png"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selectedToggleProperty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&lt;Toggle&gt;() {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&lt;?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Toggle&gt;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   Toggle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oldValue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Toggle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.getSelectedToggle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.getSelectedToggle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3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A80C3-C2D6-4EA4-B2FC-E3749A47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39" y="5935320"/>
            <a:ext cx="1246665" cy="702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FEDCB8-FD76-47DF-9A59-D0D85C20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12" y="5949562"/>
            <a:ext cx="1246665" cy="702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64916B-E363-47E9-AE5A-97DD8E83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285" y="5949562"/>
            <a:ext cx="1246665" cy="7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1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8B12-6397-487E-AE09-9C830E97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56879-8035-4AFD-A52A-7830B558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0E62D-791E-4673-A028-6D12A45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08C54-D47A-4B50-9586-6378586D22E3}"/>
              </a:ext>
            </a:extLst>
          </p:cNvPr>
          <p:cNvSpPr/>
          <p:nvPr/>
        </p:nvSpPr>
        <p:spPr bwMode="auto">
          <a:xfrm>
            <a:off x="936460" y="476672"/>
            <a:ext cx="7750340" cy="604795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Insets(20));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ToggleGroup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"Up"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"Stop"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"Down"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.setToggleGroup(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.setSelected(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.setToggleGroup(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.setToggleGroup(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"Up.png"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up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.setUserData(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"Up.png"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.setUserData(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"Stop.png"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.setUserData(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"Down.png"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4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.selectedToggleProperty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&lt;Toggle&gt;() 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&lt;?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Toggle&gt;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Toggle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oldValue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Toggle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F906A-5D82-4BF3-8260-3D50014CF061}"/>
              </a:ext>
            </a:extLst>
          </p:cNvPr>
          <p:cNvSpPr txBox="1"/>
          <p:nvPr/>
        </p:nvSpPr>
        <p:spPr>
          <a:xfrm>
            <a:off x="7578804" y="476250"/>
            <a:ext cx="1107996" cy="369332"/>
          </a:xfrm>
          <a:prstGeom prst="rect">
            <a:avLst/>
          </a:prstGeom>
          <a:solidFill>
            <a:srgbClr val="03D73B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전체코드</a:t>
            </a:r>
          </a:p>
        </p:txBody>
      </p:sp>
    </p:spTree>
    <p:extLst>
      <p:ext uri="{BB962C8B-B14F-4D97-AF65-F5344CB8AC3E}">
        <p14:creationId xmlns:p14="http://schemas.microsoft.com/office/powerpoint/2010/main" val="122107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8B12-6397-487E-AE09-9C830E97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56879-8035-4AFD-A52A-7830B558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0E62D-791E-4673-A028-6D12A45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08C54-D47A-4B50-9586-6378586D22E3}"/>
              </a:ext>
            </a:extLst>
          </p:cNvPr>
          <p:cNvSpPr/>
          <p:nvPr/>
        </p:nvSpPr>
        <p:spPr bwMode="auto">
          <a:xfrm>
            <a:off x="936460" y="692696"/>
            <a:ext cx="7750340" cy="590465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3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.getSelectedToggle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4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.getSelectedToggle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.setImage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.setSpacing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.setPrefWidth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icon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,250,110);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"UI Control Example"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964E0-9E7E-48D8-8265-88F42742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2400300" cy="1352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91B4EB-E8BF-43BF-B501-820502C9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428317"/>
            <a:ext cx="2400300" cy="1352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98C9CD-04EE-4F05-AC23-6DAD7BE50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4876566"/>
            <a:ext cx="2400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7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선택상태 설정</a:t>
            </a:r>
            <a:endParaRPr lang="en-US" altLang="ko-KR" dirty="0"/>
          </a:p>
          <a:p>
            <a:pPr lvl="1"/>
            <a:r>
              <a:rPr lang="en-US" altLang="ko-KR" dirty="0" err="1"/>
              <a:t>CheckBox</a:t>
            </a:r>
            <a:r>
              <a:rPr lang="en-US" altLang="ko-KR" dirty="0"/>
              <a:t>, </a:t>
            </a:r>
            <a:r>
              <a:rPr lang="en-US" altLang="ko-KR" dirty="0" err="1"/>
              <a:t>RadioButton</a:t>
            </a:r>
            <a:r>
              <a:rPr lang="en-US" altLang="ko-KR" dirty="0"/>
              <a:t>, </a:t>
            </a:r>
            <a:r>
              <a:rPr lang="en-US" altLang="ko-KR" dirty="0" err="1"/>
              <a:t>ToggleButton</a:t>
            </a:r>
            <a:endParaRPr lang="en-US" altLang="ko-KR" dirty="0"/>
          </a:p>
          <a:p>
            <a:pPr lvl="1"/>
            <a:r>
              <a:rPr lang="en-US" altLang="ko-KR" dirty="0"/>
              <a:t>selected </a:t>
            </a:r>
            <a:r>
              <a:rPr lang="ko-KR" altLang="en-US" dirty="0"/>
              <a:t>속성 지정</a:t>
            </a:r>
            <a:endParaRPr lang="en-US" altLang="ko-KR" dirty="0"/>
          </a:p>
          <a:p>
            <a:r>
              <a:rPr lang="ko-KR" altLang="en-US" dirty="0"/>
              <a:t>그룹지정</a:t>
            </a:r>
            <a:endParaRPr lang="en-US" altLang="ko-KR" dirty="0"/>
          </a:p>
          <a:p>
            <a:pPr lvl="1"/>
            <a:r>
              <a:rPr lang="en-US" altLang="ko-KR" dirty="0" err="1"/>
              <a:t>RadioButton</a:t>
            </a:r>
            <a:r>
              <a:rPr lang="en-US" altLang="ko-KR" dirty="0"/>
              <a:t>, </a:t>
            </a:r>
            <a:r>
              <a:rPr lang="en-US" altLang="ko-KR" dirty="0" err="1"/>
              <a:t>ToggleButton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514350" lvl="1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RadioButton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text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"RadioButton1"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selected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5143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toggleGroup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5143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ToggleGroup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7F007F"/>
                </a:solidFill>
                <a:latin typeface="Consolas"/>
              </a:rPr>
              <a:t>fx:id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"group1" 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51435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toggleGroup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514350" lvl="1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RadioButton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514350" lvl="1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RadioButton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text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"RadioButton2" </a:t>
            </a:r>
            <a:r>
              <a:rPr lang="en-US" altLang="ko-KR" sz="1600" i="1" dirty="0" err="1">
                <a:solidFill>
                  <a:srgbClr val="7F007F"/>
                </a:solidFill>
                <a:latin typeface="Consolas"/>
              </a:rPr>
              <a:t>toggleGroup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"$group1" 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/&gt;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Button</a:t>
            </a:r>
          </a:p>
          <a:p>
            <a:pPr lvl="1"/>
            <a:r>
              <a:rPr lang="en-US" altLang="ko-KR" b="0" dirty="0"/>
              <a:t>Button, </a:t>
            </a:r>
            <a:r>
              <a:rPr lang="en-US" altLang="ko-KR" b="0" dirty="0" err="1"/>
              <a:t>CheckBox</a:t>
            </a:r>
            <a:r>
              <a:rPr lang="en-US" altLang="ko-KR" b="0" dirty="0"/>
              <a:t>, </a:t>
            </a:r>
            <a:r>
              <a:rPr lang="en-US" altLang="ko-KR" b="0" dirty="0" err="1"/>
              <a:t>RadioButton</a:t>
            </a:r>
            <a:r>
              <a:rPr lang="en-US" altLang="ko-KR" b="0" dirty="0"/>
              <a:t>, </a:t>
            </a:r>
            <a:r>
              <a:rPr lang="en-US" altLang="ko-KR" b="0" dirty="0" err="1"/>
              <a:t>ToggleButton</a:t>
            </a:r>
            <a:endParaRPr lang="en-US" altLang="ko-KR" b="0" dirty="0"/>
          </a:p>
          <a:p>
            <a:r>
              <a:rPr lang="en-US" altLang="ko-KR" dirty="0"/>
              <a:t>Input</a:t>
            </a:r>
          </a:p>
          <a:p>
            <a:pPr lvl="1"/>
            <a:r>
              <a:rPr lang="en-US" altLang="ko-KR" b="0" dirty="0"/>
              <a:t>Label, </a:t>
            </a:r>
            <a:r>
              <a:rPr lang="en-US" altLang="ko-KR" b="0" dirty="0" err="1"/>
              <a:t>TextField</a:t>
            </a:r>
            <a:r>
              <a:rPr lang="en-US" altLang="ko-KR" b="0" dirty="0"/>
              <a:t>, </a:t>
            </a:r>
            <a:r>
              <a:rPr lang="en-US" altLang="ko-KR" b="0" dirty="0" err="1"/>
              <a:t>TextArea</a:t>
            </a:r>
            <a:r>
              <a:rPr lang="en-US" altLang="ko-KR" b="0" dirty="0"/>
              <a:t>, </a:t>
            </a:r>
            <a:r>
              <a:rPr lang="en-US" altLang="ko-KR" b="0" dirty="0" err="1"/>
              <a:t>PasswordField</a:t>
            </a:r>
            <a:r>
              <a:rPr lang="en-US" altLang="ko-KR" b="0" dirty="0"/>
              <a:t>, </a:t>
            </a:r>
            <a:r>
              <a:rPr lang="en-US" altLang="ko-KR" b="0" dirty="0" err="1"/>
              <a:t>ComboBox</a:t>
            </a:r>
            <a:r>
              <a:rPr lang="en-US" altLang="ko-KR" b="0" dirty="0"/>
              <a:t>, </a:t>
            </a:r>
            <a:r>
              <a:rPr lang="en-US" altLang="ko-KR" b="0" dirty="0" err="1"/>
              <a:t>DatePicker</a:t>
            </a:r>
            <a:r>
              <a:rPr lang="en-US" altLang="ko-KR" b="0" dirty="0"/>
              <a:t>, </a:t>
            </a:r>
            <a:r>
              <a:rPr lang="en-US" altLang="ko-KR" b="0" dirty="0" err="1"/>
              <a:t>ColorPicker</a:t>
            </a:r>
            <a:r>
              <a:rPr lang="en-US" altLang="ko-KR" b="0" dirty="0"/>
              <a:t>, </a:t>
            </a:r>
            <a:r>
              <a:rPr lang="en-US" altLang="ko-KR" b="0" dirty="0" err="1"/>
              <a:t>HTMLEditor</a:t>
            </a:r>
            <a:endParaRPr lang="en-US" altLang="ko-KR" b="0" dirty="0"/>
          </a:p>
          <a:p>
            <a:r>
              <a:rPr lang="en-US" altLang="ko-KR" dirty="0"/>
              <a:t>View</a:t>
            </a:r>
          </a:p>
          <a:p>
            <a:pPr lvl="1"/>
            <a:r>
              <a:rPr lang="en-US" altLang="ko-KR" b="0" dirty="0" err="1"/>
              <a:t>ListView</a:t>
            </a:r>
            <a:r>
              <a:rPr lang="en-US" altLang="ko-KR" b="0" dirty="0"/>
              <a:t>, </a:t>
            </a:r>
            <a:r>
              <a:rPr lang="en-US" altLang="ko-KR" b="0" dirty="0" err="1"/>
              <a:t>TableView</a:t>
            </a:r>
            <a:r>
              <a:rPr lang="en-US" altLang="ko-KR" b="0" dirty="0"/>
              <a:t>, </a:t>
            </a:r>
            <a:r>
              <a:rPr lang="en-US" altLang="ko-KR" b="0" dirty="0" err="1"/>
              <a:t>ImageView</a:t>
            </a:r>
            <a:endParaRPr lang="en-US" altLang="ko-KR" b="0" dirty="0"/>
          </a:p>
          <a:p>
            <a:r>
              <a:rPr lang="en-US" altLang="ko-KR" dirty="0"/>
              <a:t>Media</a:t>
            </a:r>
          </a:p>
          <a:p>
            <a:pPr lvl="1"/>
            <a:r>
              <a:rPr lang="en-US" altLang="ko-KR" b="0" dirty="0"/>
              <a:t>Slider, </a:t>
            </a:r>
            <a:r>
              <a:rPr lang="en-US" altLang="ko-KR" b="0" dirty="0" err="1"/>
              <a:t>ProgressBar</a:t>
            </a:r>
            <a:r>
              <a:rPr lang="en-US" altLang="ko-KR" b="0" dirty="0"/>
              <a:t>, </a:t>
            </a:r>
            <a:r>
              <a:rPr lang="en-US" altLang="ko-KR" b="0" dirty="0" err="1"/>
              <a:t>ProgressIndicator</a:t>
            </a:r>
            <a:endParaRPr lang="en-US" altLang="ko-KR" b="0" dirty="0"/>
          </a:p>
          <a:p>
            <a:r>
              <a:rPr lang="en-US" altLang="ko-KR" dirty="0"/>
              <a:t>Chart</a:t>
            </a:r>
          </a:p>
          <a:p>
            <a:pPr lvl="1"/>
            <a:r>
              <a:rPr lang="en-US" altLang="ko-KR" b="0" dirty="0" err="1"/>
              <a:t>PieChart</a:t>
            </a:r>
            <a:r>
              <a:rPr lang="en-US" altLang="ko-KR" b="0" dirty="0"/>
              <a:t>, </a:t>
            </a:r>
            <a:r>
              <a:rPr lang="en-US" altLang="ko-KR" b="0" dirty="0" err="1"/>
              <a:t>LineChart</a:t>
            </a:r>
            <a:r>
              <a:rPr lang="en-US" altLang="ko-KR" b="0" dirty="0"/>
              <a:t>, </a:t>
            </a:r>
            <a:r>
              <a:rPr lang="en-US" altLang="ko-KR" b="0" dirty="0" err="1"/>
              <a:t>AreaChart</a:t>
            </a:r>
            <a:r>
              <a:rPr lang="en-US" altLang="ko-KR" b="0" dirty="0"/>
              <a:t>, </a:t>
            </a:r>
            <a:r>
              <a:rPr lang="en-US" altLang="ko-KR" b="0" dirty="0" err="1"/>
              <a:t>BarChart</a:t>
            </a:r>
            <a:r>
              <a:rPr lang="en-US" altLang="ko-KR" b="0" dirty="0"/>
              <a:t>, </a:t>
            </a:r>
            <a:r>
              <a:rPr lang="en-US" altLang="ko-KR" b="0" dirty="0" err="1"/>
              <a:t>BubbleChart</a:t>
            </a:r>
            <a:r>
              <a:rPr lang="en-US" altLang="ko-KR" b="0" dirty="0"/>
              <a:t>, </a:t>
            </a:r>
            <a:r>
              <a:rPr lang="en-US" altLang="ko-KR" b="0" dirty="0" err="1"/>
              <a:t>ScatterChart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7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  <a:endParaRPr lang="en-US" altLang="ko-KR" dirty="0"/>
          </a:p>
          <a:p>
            <a:pPr lvl="1"/>
            <a:r>
              <a:rPr lang="en-US" altLang="ko-KR" dirty="0" err="1"/>
              <a:t>CheckBox</a:t>
            </a:r>
            <a:r>
              <a:rPr lang="en-US" altLang="ko-KR" dirty="0"/>
              <a:t>, </a:t>
            </a:r>
            <a:r>
              <a:rPr lang="en-US" altLang="ko-KR" dirty="0" err="1"/>
              <a:t>RadioButton</a:t>
            </a:r>
            <a:r>
              <a:rPr lang="en-US" altLang="ko-KR" dirty="0"/>
              <a:t>, </a:t>
            </a:r>
            <a:r>
              <a:rPr lang="en-US" altLang="ko-KR" dirty="0" err="1"/>
              <a:t>ToggleButton</a:t>
            </a:r>
            <a:endParaRPr lang="en-US" altLang="ko-KR" dirty="0"/>
          </a:p>
          <a:p>
            <a:pPr lvl="2"/>
            <a:r>
              <a:rPr lang="en-US" altLang="ko-KR" dirty="0" err="1"/>
              <a:t>ActionEvent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FXML </a:t>
            </a:r>
            <a:r>
              <a:rPr lang="ko-KR" altLang="en-US" dirty="0"/>
              <a:t>컨트롤러를 구현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그룹 내 속성감시</a:t>
            </a:r>
            <a:endParaRPr lang="en-US" altLang="ko-KR" dirty="0"/>
          </a:p>
          <a:p>
            <a:pPr marL="0" indent="0">
              <a:buNone/>
            </a:pPr>
            <a:endParaRPr lang="en-US" altLang="ko-KR" sz="1400" dirty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@FXML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ToggleGroup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groupName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groupName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.selectedToggleProperty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addListener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ChangeListener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&lt;Toggle&gt;()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changed(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ObservableValue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Toggle&gt;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obserable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                    Toggle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oldValue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Toggle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newValue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4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});</a:t>
            </a:r>
            <a:endParaRPr lang="ko-KR" altLang="en-US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Button</a:t>
            </a:r>
            <a:r>
              <a:rPr lang="ko-KR" altLang="en-US" dirty="0"/>
              <a:t> </a:t>
            </a:r>
            <a:r>
              <a:rPr lang="en-US" altLang="ko-KR" dirty="0"/>
              <a:t>Controls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컨트롤</a:t>
            </a:r>
            <a:endParaRPr lang="en-US" altLang="ko-KR" dirty="0"/>
          </a:p>
          <a:p>
            <a:pPr lvl="1"/>
            <a:r>
              <a:rPr lang="ko-KR" altLang="en-US" sz="2000" dirty="0"/>
              <a:t>마우스로 클릭 가능한 컨트롤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ButtonBase</a:t>
            </a:r>
            <a:r>
              <a:rPr lang="ko-KR" altLang="en-US" sz="2000" dirty="0"/>
              <a:t> 상속하는 하위 컨트롤</a:t>
            </a:r>
            <a:endParaRPr lang="en-US" altLang="ko-KR" sz="2000" dirty="0"/>
          </a:p>
          <a:p>
            <a:pPr lvl="1"/>
            <a:r>
              <a:rPr lang="ko-KR" altLang="en-US" sz="2000" dirty="0"/>
              <a:t>버튼 컨트롤의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04612"/>
            <a:ext cx="7385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23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D2BD7-46E1-4E85-939B-5E5C36D0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C6DC5-2949-4D46-9F68-817455A3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063B9-4723-4B08-99A3-EEB5B26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981C7A-566C-4C1A-B381-B9C3FC02C5E8}"/>
              </a:ext>
            </a:extLst>
          </p:cNvPr>
          <p:cNvSpPr/>
          <p:nvPr/>
        </p:nvSpPr>
        <p:spPr bwMode="auto">
          <a:xfrm>
            <a:off x="1403648" y="1844823"/>
            <a:ext cx="7283152" cy="216024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btn1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Button();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btn2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"Accept"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"Check_16x16.png"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btn3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Button(</a:t>
            </a:r>
            <a:r>
              <a:rPr lang="en-US" altLang="ko-KR" sz="1600" b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"Accept"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imgOK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1E143-818C-40D1-B097-B400A912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207403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5C48-8FA9-46C3-A01B-EC3ED3A5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D0B1F-6DE5-496C-9E37-23762F6D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A4845-27A9-4D95-91B2-DA26F04D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88EC6-7C8A-4F49-A6C2-28E46AE93DFD}"/>
              </a:ext>
            </a:extLst>
          </p:cNvPr>
          <p:cNvSpPr/>
          <p:nvPr/>
        </p:nvSpPr>
        <p:spPr bwMode="auto">
          <a:xfrm>
            <a:off x="1403648" y="1844823"/>
            <a:ext cx="7283152" cy="44644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Toggle</a:t>
            </a:r>
          </a:p>
          <a:p>
            <a:r>
              <a:rPr lang="en-US" altLang="ko-KR" sz="1200" b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btn1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.setOnAction(</a:t>
            </a:r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-&gt; {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btn1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.getText().equals(</a:t>
            </a:r>
            <a:r>
              <a:rPr lang="en-US" altLang="ko-KR" sz="12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 </a:t>
            </a:r>
          </a:p>
          <a:p>
            <a:pPr lvl="1"/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btn1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.setText(</a:t>
            </a:r>
            <a:r>
              <a:rPr lang="en-US" altLang="ko-KR" sz="12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"Accept"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btn1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.setText(</a:t>
            </a:r>
            <a:r>
              <a:rPr lang="en-US" altLang="ko-KR" sz="12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"Check_16x16.png"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Toggle</a:t>
            </a:r>
          </a:p>
          <a:p>
            <a:r>
              <a:rPr lang="en-US" altLang="ko-KR" sz="1200" b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btn3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.setOnAction(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EventHandler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&gt;() {</a:t>
            </a:r>
          </a:p>
          <a:p>
            <a:pPr lvl="1"/>
            <a:r>
              <a:rPr lang="en-US" altLang="ko-KR" sz="1200" b="1" dirty="0">
                <a:solidFill>
                  <a:srgbClr val="64646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handle(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btn3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.getText().equals(</a:t>
            </a:r>
            <a:r>
              <a:rPr lang="en-US" altLang="ko-KR" sz="12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 </a:t>
            </a:r>
          </a:p>
          <a:p>
            <a:pPr lvl="2"/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btn3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.setText(</a:t>
            </a:r>
            <a:r>
              <a:rPr lang="en-US" altLang="ko-KR" sz="12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"Accept"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ko-KR" sz="12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btn3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.setText(</a:t>
            </a:r>
            <a:r>
              <a:rPr lang="en-US" altLang="ko-KR" sz="1200" b="1" dirty="0">
                <a:solidFill>
                  <a:srgbClr val="2A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2C8B1E-FC36-4CCF-BE62-3DEA4C2B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42" y="1988840"/>
            <a:ext cx="2328021" cy="1788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4B5B73-ED73-4CD3-A958-6B277E2F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43" y="4293096"/>
            <a:ext cx="2328020" cy="17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2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4BF39-9939-4984-940F-88FEAFDC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0E2B8-FD02-40C9-9806-FC67862E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효과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4BF2C-1A3F-4EBD-9DA8-67604923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E62B1-7356-49B8-B06B-512E7072BCC3}"/>
              </a:ext>
            </a:extLst>
          </p:cNvPr>
          <p:cNvSpPr/>
          <p:nvPr/>
        </p:nvSpPr>
        <p:spPr bwMode="auto">
          <a:xfrm>
            <a:off x="1403648" y="1844823"/>
            <a:ext cx="7283152" cy="237626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DropShadow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shadow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DropShadow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Adding the shadow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.addEventHandler(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MouseEvent.</a:t>
            </a:r>
            <a:r>
              <a:rPr lang="en-US" altLang="ko-KR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MOUSE_ENTERED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			event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setEffect(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shadow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Removing the shadow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.addEventHandler(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MouseEvent.</a:t>
            </a:r>
            <a:r>
              <a:rPr lang="en-US" altLang="ko-KR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MOUSE_EXITED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			event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setEffect(</a:t>
            </a:r>
            <a:r>
              <a:rPr lang="en-US" altLang="ko-KR" sz="1600" b="1" i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7C0BA-4503-4BC8-8C51-4C701934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69" y="4437534"/>
            <a:ext cx="2570597" cy="1944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0D9A1C-D6FF-4601-85E7-661B9D81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35" y="4437533"/>
            <a:ext cx="2570597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</a:t>
            </a:r>
            <a:r>
              <a:rPr lang="ko-KR" altLang="en-US" dirty="0"/>
              <a:t>를 가진 </a:t>
            </a:r>
            <a:r>
              <a:rPr lang="en-US" altLang="ko-KR" dirty="0"/>
              <a:t>Button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 err="1"/>
              <a:t>setGraphic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en-US" altLang="ko-KR" dirty="0" err="1"/>
              <a:t>ImageView</a:t>
            </a:r>
            <a:r>
              <a:rPr lang="ko-KR" altLang="en-US" dirty="0"/>
              <a:t>를 매개로 사용</a:t>
            </a:r>
            <a:endParaRPr lang="en-US" altLang="ko-KR" dirty="0"/>
          </a:p>
          <a:p>
            <a:pPr lvl="1"/>
            <a:r>
              <a:rPr lang="en-US" altLang="ko-KR" dirty="0"/>
              <a:t>FXML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Button </a:t>
            </a:r>
            <a:r>
              <a:rPr lang="en-US" altLang="ko-KR" sz="1600" i="1" dirty="0">
                <a:solidFill>
                  <a:srgbClr val="7F007F"/>
                </a:solidFill>
                <a:latin typeface="Consolas"/>
              </a:rPr>
              <a:t>text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"Button"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graphic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ImageView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image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Image </a:t>
            </a:r>
            <a:r>
              <a:rPr lang="en-US" altLang="ko-KR" sz="1600" dirty="0" err="1">
                <a:solidFill>
                  <a:srgbClr val="7F007F"/>
                </a:solidFill>
                <a:latin typeface="Consolas"/>
              </a:rPr>
              <a:t>url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latin typeface="Consolas"/>
              </a:rPr>
              <a:t>“@images/graphhs.png" </a:t>
            </a:r>
            <a:r>
              <a:rPr lang="en-US" altLang="ko-KR" sz="16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image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/>
              </a:rPr>
              <a:t>ImageView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graphic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/>
              </a:rPr>
              <a:t>Button</a:t>
            </a:r>
            <a:r>
              <a:rPr lang="en-US" altLang="ko-KR" sz="1600" dirty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9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7163-7EED-4183-ADAC-ED32BFD6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4006F-E9D6-4245-A2E6-71A78A7A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setGraphic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A7570-910A-41DB-B0E9-53F0158C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F4787E-5FB3-443D-BE3D-633265137D7D}"/>
              </a:ext>
            </a:extLst>
          </p:cNvPr>
          <p:cNvSpPr/>
          <p:nvPr/>
        </p:nvSpPr>
        <p:spPr bwMode="auto">
          <a:xfrm>
            <a:off x="1403648" y="1844823"/>
            <a:ext cx="7283152" cy="47525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"Check_16x16.png"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Image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imgDel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Image(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getResourceAsStream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"Delete_16x16.png"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ImageView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imgOK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Toggle</a:t>
            </a:r>
          </a:p>
          <a:p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.getText().equals(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btn3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.setGraphic(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imgOK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b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btn3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.setGraphic(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ImageView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imgDel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A2C8-CE44-495E-A572-B41E6321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10348"/>
            <a:ext cx="1717923" cy="13197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3D032-D4D5-4ABA-B5B4-03277768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5036044"/>
            <a:ext cx="1717923" cy="13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6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8B12-6397-487E-AE09-9C830E97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 Example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전체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56879-8035-4AFD-A52A-7830B558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0E62D-791E-4673-A028-6D12A45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B08C54-D47A-4B50-9586-6378586D22E3}"/>
              </a:ext>
            </a:extLst>
          </p:cNvPr>
          <p:cNvSpPr/>
          <p:nvPr/>
        </p:nvSpPr>
        <p:spPr bwMode="auto">
          <a:xfrm>
            <a:off x="936460" y="1268412"/>
            <a:ext cx="7750340" cy="52562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.setAlignment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Toggle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.setOnAction(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-&gt; 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btn1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.getText().equals(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btn1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btn1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"Accept"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DropShadow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shadow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DropShadow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Adding the shadow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.addEventHandler(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MOUSE_ENTERED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.setEffect(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shadow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Removing the shadow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.addEventHandler(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MOUSE_EXITED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.setEffect(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HBox.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setMargin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btn2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206133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8363</TotalTime>
  <Words>1245</Words>
  <Application>Microsoft Office PowerPoint</Application>
  <PresentationFormat>화면 슬라이드 쇼(4:3)</PresentationFormat>
  <Paragraphs>376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5. 컨트롤</vt:lpstr>
      <vt:lpstr>JavaFX Controls</vt:lpstr>
      <vt:lpstr>JavaFX Button Controls</vt:lpstr>
      <vt:lpstr>Button</vt:lpstr>
      <vt:lpstr>PowerPoint 프레젠테이션</vt:lpstr>
      <vt:lpstr>PowerPoint 프레젠테이션</vt:lpstr>
      <vt:lpstr>PowerPoint 프레젠테이션</vt:lpstr>
      <vt:lpstr>PowerPoint 프레젠테이션</vt:lpstr>
      <vt:lpstr>Button Example : 전체 코드</vt:lpstr>
      <vt:lpstr>PowerPoint 프레젠테이션</vt:lpstr>
      <vt:lpstr>CheckBox</vt:lpstr>
      <vt:lpstr>PowerPoint 프레젠테이션</vt:lpstr>
      <vt:lpstr>PowerPoint 프레젠테이션</vt:lpstr>
      <vt:lpstr>PowerPoint 프레젠테이션</vt:lpstr>
      <vt:lpstr>RadioButton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475</cp:revision>
  <dcterms:created xsi:type="dcterms:W3CDTF">2006-10-05T04:04:58Z</dcterms:created>
  <dcterms:modified xsi:type="dcterms:W3CDTF">2018-07-31T04:24:18Z</dcterms:modified>
</cp:coreProperties>
</file>