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08" r:id="rId2"/>
    <p:sldId id="412" r:id="rId3"/>
    <p:sldId id="428" r:id="rId4"/>
    <p:sldId id="429" r:id="rId5"/>
    <p:sldId id="413" r:id="rId6"/>
    <p:sldId id="432" r:id="rId7"/>
    <p:sldId id="433" r:id="rId8"/>
    <p:sldId id="414" r:id="rId9"/>
    <p:sldId id="439" r:id="rId10"/>
    <p:sldId id="440" r:id="rId11"/>
    <p:sldId id="431" r:id="rId12"/>
    <p:sldId id="441" r:id="rId13"/>
    <p:sldId id="415" r:id="rId14"/>
    <p:sldId id="442" r:id="rId15"/>
    <p:sldId id="430" r:id="rId16"/>
    <p:sldId id="443" r:id="rId17"/>
    <p:sldId id="444" r:id="rId18"/>
    <p:sldId id="416" r:id="rId19"/>
    <p:sldId id="445" r:id="rId20"/>
    <p:sldId id="309" r:id="rId21"/>
    <p:sldId id="421" r:id="rId22"/>
    <p:sldId id="446" r:id="rId23"/>
    <p:sldId id="422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55" r:id="rId33"/>
    <p:sldId id="423" r:id="rId34"/>
    <p:sldId id="457" r:id="rId35"/>
    <p:sldId id="456" r:id="rId36"/>
    <p:sldId id="427" r:id="rId37"/>
    <p:sldId id="458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3D73B"/>
    <a:srgbClr val="844A1A"/>
    <a:srgbClr val="FFFFFF"/>
    <a:srgbClr val="FFFFD5"/>
    <a:srgbClr val="FFFFCD"/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24637-643A-41AD-8BA3-084A17D9877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F630-718D-447A-BD13-97AAFF2D5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7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sp>
        <p:nvSpPr>
          <p:cNvPr id="4199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696200" cy="2209800"/>
          </a:xfrm>
        </p:spPr>
        <p:txBody>
          <a:bodyPr/>
          <a:lstStyle>
            <a:lvl1pPr>
              <a:defRPr sz="5400" b="0">
                <a:latin typeface="Elephant" panose="02020904090505020303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360363" indent="-360363">
              <a:defRPr b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DBF8359-61F8-45A9-9FFD-0C4BCF51CB51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23253-9A90-4BF0-B947-091EA95BB4A5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61039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61039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71658-E98C-405C-987A-F20D5D31EA7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14400" y="1268413"/>
            <a:ext cx="7772400" cy="5113337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F0D94-EAC6-4AAB-946D-F4FC65B5C6B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E8184-1FD7-48A5-B935-D27133DB606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7772400" cy="2479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3900488"/>
            <a:ext cx="7772400" cy="24812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234C4-CD28-41F2-9435-7E3A24384110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ookman Old Style" panose="02050604050505020204" pitchFamily="18" charset="0"/>
                <a:ea typeface="+mj-ea"/>
                <a:cs typeface="Verdan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1pPr>
            <a:lvl2pPr>
              <a:defRPr sz="2400" b="1">
                <a:latin typeface="Bookman Old Style" panose="02050604050505020204" pitchFamily="18" charset="0"/>
                <a:cs typeface="Consolas" panose="020B0609020204030204" pitchFamily="49" charset="0"/>
              </a:defRPr>
            </a:lvl2pPr>
            <a:lvl3pPr>
              <a:defRPr sz="20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3pPr>
            <a:lvl4pPr>
              <a:defRPr sz="1600">
                <a:latin typeface="Bookman Old Style" panose="02050604050505020204" pitchFamily="18" charset="0"/>
                <a:cs typeface="Consolas" panose="020B0609020204030204" pitchFamily="49" charset="0"/>
              </a:defRPr>
            </a:lvl4pPr>
            <a:lvl5pPr>
              <a:defRPr sz="14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256E4-2F73-4BEC-AB5C-F25FC9673B9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AC094-35B0-45B5-883E-A230A9B9C3F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268FF-8110-4B32-9689-47022DB4FB8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875A1-3A94-4DD4-9453-73F6A64A041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41A15-6899-4772-BD9B-79F11343EAEE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BDED3-4BF8-4C05-940A-BDE468991E1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856F0-FCF9-4236-BEB8-BA423F55B27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D64B1-57BA-4310-9FD9-619A059D7C22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81000" y="1125538"/>
            <a:ext cx="8305800" cy="182562"/>
            <a:chOff x="240" y="893"/>
            <a:chExt cx="5232" cy="115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68413"/>
            <a:ext cx="7772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6363"/>
            <a:ext cx="19812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000"/>
            </a:lvl1pPr>
          </a:lstStyle>
          <a:p>
            <a:fld id="{3E1E3CB5-8D56-41ED-AAB6-CD39ED40573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971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endParaRPr lang="ko-KR" alt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 b="0">
          <a:solidFill>
            <a:schemeClr val="tx1"/>
          </a:solidFill>
          <a:latin typeface="+mj-ea"/>
          <a:ea typeface="+mj-ea"/>
          <a:cs typeface="Consolas" panose="020B0609020204030204" pitchFamily="49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8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Input Controls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컨트롤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28800"/>
            <a:ext cx="62785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25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DCC3A-9521-4CB5-BEF3-610BB767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A8A0B-C27B-4584-854E-F1886ACF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5DBED1-43D7-4DE6-9C18-C3000A66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9C5C11-318C-4EAE-8783-E4703B2D7AF9}"/>
              </a:ext>
            </a:extLst>
          </p:cNvPr>
          <p:cNvSpPr/>
          <p:nvPr/>
        </p:nvSpPr>
        <p:spPr bwMode="auto">
          <a:xfrm>
            <a:off x="925430" y="332657"/>
            <a:ext cx="7750340" cy="619268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actionHandler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 </a:t>
            </a: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.appendText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.selectPositionCaret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.getLength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.addEventHandler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actionHandler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.addEventHandler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actionHandler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,300,250);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.requestFocus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launch(</a:t>
            </a:r>
            <a:r>
              <a:rPr lang="en-US" altLang="ko-KR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2149A9-FBBD-4751-8793-5CBEBF9DC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741" y="3809096"/>
            <a:ext cx="2297117" cy="214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9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B8985-54F9-4ABE-A710-30C00B24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ChoiceBox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CCA1A-59EA-4EB2-B00C-19712EEC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24A67-00E7-46DC-ACCB-0CBF0C97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7F4A5C-20FC-4C53-B4CB-0EC715626FD7}"/>
              </a:ext>
            </a:extLst>
          </p:cNvPr>
          <p:cNvSpPr/>
          <p:nvPr/>
        </p:nvSpPr>
        <p:spPr bwMode="auto">
          <a:xfrm>
            <a:off x="1403648" y="1772816"/>
            <a:ext cx="7283152" cy="165618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ChoiceBox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cb1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ChoiceBox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FXCollections.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observableArrayList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	"First"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"Second"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"Third"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cb1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.setValue(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"First"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F50039-C9F6-494C-89A8-2830CF14C588}"/>
              </a:ext>
            </a:extLst>
          </p:cNvPr>
          <p:cNvSpPr/>
          <p:nvPr/>
        </p:nvSpPr>
        <p:spPr bwMode="auto">
          <a:xfrm>
            <a:off x="1403648" y="3564632"/>
            <a:ext cx="7283152" cy="281711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ChoiceBox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cb2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ChoiceBox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cb2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.setItems(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FXCollections.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observableArrayList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"New Document"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"Open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Separator(), </a:t>
            </a:r>
          </a:p>
          <a:p>
            <a:pPr lvl="2"/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"Save"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"Save as"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cb2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.setValue(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"New Document"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75FE53-6907-4D0F-B87B-E6A2D3436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217" y="2060848"/>
            <a:ext cx="1068461" cy="10163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473239-BB06-4D93-BFC7-5D7B949BC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586" y="4289115"/>
            <a:ext cx="161572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9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AF71F-D000-4C5E-9F39-3C0CF2B8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D9831-20D8-4742-8BEA-0698528C5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38548A-868F-4EE0-A88F-8024560F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C1B7AA-1E24-4165-A8CC-7302C528276D}"/>
              </a:ext>
            </a:extLst>
          </p:cNvPr>
          <p:cNvSpPr/>
          <p:nvPr/>
        </p:nvSpPr>
        <p:spPr bwMode="auto">
          <a:xfrm>
            <a:off x="925430" y="277813"/>
            <a:ext cx="7750340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1"/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.setHgap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lvl="1"/>
            <a:endParaRPr lang="ko-KR" altLang="en-US" sz="15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fr-FR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.setStyle(</a:t>
            </a:r>
            <a:r>
              <a:rPr lang="fr-FR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"-fx-font: 25 Consolas;"</a:t>
            </a:r>
            <a:r>
              <a:rPr lang="fr-FR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5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greetings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String[]{</a:t>
            </a:r>
            <a:r>
              <a:rPr lang="en-US" altLang="ko-K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Hola</a:t>
            </a:r>
            <a:r>
              <a:rPr lang="en-US" altLang="ko-K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ChoiceBox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ChoiceBox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FXCollections.</a:t>
            </a:r>
            <a:r>
              <a:rPr lang="en-US" altLang="ko-KR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observableArrayList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    "English"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"Spanish"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"Korean"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.getSelectionModel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selectedIndexProperty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addListener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ChangeListener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&lt;Number&gt;()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changed(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ObservableValue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obv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	Number 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 Number 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new_value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greetings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new_value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.intValue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()]);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.setTooltip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Tooltip(</a:t>
            </a:r>
            <a:r>
              <a:rPr lang="en-US" altLang="ko-K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"Select the language"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.setValue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"English"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5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nn-NO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,300,200);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6F71C4-339F-41C6-A39F-9A8FDD6CE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847378"/>
            <a:ext cx="2448272" cy="188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95FA8-9C0F-48B2-855F-A465D8E00DEA}"/>
              </a:ext>
            </a:extLst>
          </p:cNvPr>
          <p:cNvSpPr txBox="1"/>
          <p:nvPr/>
        </p:nvSpPr>
        <p:spPr>
          <a:xfrm>
            <a:off x="7567774" y="291584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190154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4B704-4A6E-4C62-86F6-BE59F4C9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ComboBox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C5E63-590F-4926-85DF-614615CDC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선택된 값 읽기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en-US" altLang="ko-KR" dirty="0" err="1"/>
              <a:t>str</a:t>
            </a:r>
            <a:r>
              <a:rPr lang="en-US" altLang="ko-KR" dirty="0"/>
              <a:t> = (String)</a:t>
            </a:r>
            <a:r>
              <a:rPr lang="en-US" altLang="ko-KR" dirty="0" err="1"/>
              <a:t>cb.getValue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EE9E45-18BD-4D5B-93ED-D41CD663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9E1FB8-480E-40F2-8DA8-BFF40A8CC5DD}"/>
              </a:ext>
            </a:extLst>
          </p:cNvPr>
          <p:cNvSpPr/>
          <p:nvPr/>
        </p:nvSpPr>
        <p:spPr bwMode="auto">
          <a:xfrm>
            <a:off x="1403648" y="1772816"/>
            <a:ext cx="7283152" cy="18002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ComboBox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ComboBox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"English"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"Spanish"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"Korean"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9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4DA0F-601F-43B2-84BF-43F1CF44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096E1-23D7-4F98-872C-A3C89AA94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47DD0F-0191-45B5-B664-BD052E0B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7184B-515C-48EB-81F7-0FBADF5B4474}"/>
              </a:ext>
            </a:extLst>
          </p:cNvPr>
          <p:cNvSpPr/>
          <p:nvPr/>
        </p:nvSpPr>
        <p:spPr bwMode="auto">
          <a:xfrm>
            <a:off x="925430" y="277813"/>
            <a:ext cx="7750340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1"/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.setHgap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lvl="1"/>
            <a:endParaRPr lang="ko-KR" altLang="en-US" sz="15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fr-FR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.setStyle(</a:t>
            </a:r>
            <a:r>
              <a:rPr lang="fr-FR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"-fx-font: 25 Consolas;"</a:t>
            </a:r>
            <a:r>
              <a:rPr lang="fr-FR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5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greetings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String[]{</a:t>
            </a:r>
            <a:r>
              <a:rPr lang="en-US" altLang="ko-K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Hola</a:t>
            </a:r>
            <a:r>
              <a:rPr lang="en-US" altLang="ko-K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ComboBox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ComboBox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.getItems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"English"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"Spanish"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"Korean"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.getSelectionModel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selectedIndexProperty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addListener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ChangeListener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&lt;Number&gt;() {</a:t>
            </a:r>
          </a:p>
          <a:p>
            <a:pPr lvl="2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changed(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ObservableValue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obv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Number 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 Number 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newValue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greetings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newValue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.intValue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()]);</a:t>
            </a:r>
          </a:p>
          <a:p>
            <a:pPr lvl="2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.setTooltip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Tooltip(</a:t>
            </a:r>
            <a:r>
              <a:rPr lang="en-US" altLang="ko-K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"Select the language"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.setValue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"English"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5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nn-NO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,300,200);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7B5041-5521-4CF0-A95B-18277F58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852817"/>
            <a:ext cx="2376264" cy="1825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311C2-24DE-43BB-A898-3C3D2868365C}"/>
              </a:ext>
            </a:extLst>
          </p:cNvPr>
          <p:cNvSpPr txBox="1"/>
          <p:nvPr/>
        </p:nvSpPr>
        <p:spPr>
          <a:xfrm>
            <a:off x="7560254" y="279089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54617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D4C51-A8E7-4249-8945-DE0DEE13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DatePicker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439F2-6C10-42E0-BD9A-B8116D01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선택된 날짜 읽기</a:t>
            </a:r>
            <a:endParaRPr lang="en-US" altLang="ko-KR" dirty="0"/>
          </a:p>
          <a:p>
            <a:pPr lvl="1"/>
            <a:r>
              <a:rPr lang="en-US" altLang="ko-KR" dirty="0" err="1"/>
              <a:t>LocalDate</a:t>
            </a:r>
            <a:r>
              <a:rPr lang="en-US" altLang="ko-KR" dirty="0"/>
              <a:t> value = </a:t>
            </a:r>
            <a:r>
              <a:rPr lang="en-US" altLang="ko-KR" dirty="0" err="1"/>
              <a:t>datePicker.getValue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 err="1"/>
              <a:t>value.getYear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value.getMonthValue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value.getDayOfMonth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F7E10-8241-4666-8D55-BD274E6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3C768-FC87-4DA5-A153-8ADA6EFD5A52}"/>
              </a:ext>
            </a:extLst>
          </p:cNvPr>
          <p:cNvSpPr/>
          <p:nvPr/>
        </p:nvSpPr>
        <p:spPr bwMode="auto">
          <a:xfrm>
            <a:off x="1403648" y="1772816"/>
            <a:ext cx="7283152" cy="151216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DatePicker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datePicker1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DatePicker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LocalDate.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(2016, 1, 28));</a:t>
            </a:r>
          </a:p>
          <a:p>
            <a:endParaRPr lang="en-US" altLang="ko-KR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DatePicker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datePicker2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DatePicker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datePicker2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.setValue(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04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E6D61-8BAE-4A52-8396-566BF89D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2150D-4443-4CD0-A5E4-60E9925E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26F9A-A0D2-4215-B800-B840F99F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ECB83-E8C0-43C5-8331-CD25706B7D9B}"/>
              </a:ext>
            </a:extLst>
          </p:cNvPr>
          <p:cNvSpPr/>
          <p:nvPr/>
        </p:nvSpPr>
        <p:spPr bwMode="auto">
          <a:xfrm>
            <a:off x="925430" y="188641"/>
            <a:ext cx="7750340" cy="65169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1"/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.setSpacing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"Selected Date : "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5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StringConverter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5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converter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lvl="1"/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StringConverter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 </a:t>
            </a:r>
          </a:p>
          <a:p>
            <a:pPr lvl="1"/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DateTimeFormatter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dateFormatter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DateTimeFormatter.</a:t>
            </a:r>
            <a:r>
              <a:rPr lang="en-US" altLang="ko-KR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ofPattern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ko-KR" sz="1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ko-KR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5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fromString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!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LocalDate.</a:t>
            </a:r>
            <a:r>
              <a:rPr lang="en-US" altLang="ko-KR" sz="15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dateFormatter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5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dateFormatter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6F823-6839-4B2A-98D2-E019C9A05962}"/>
              </a:ext>
            </a:extLst>
          </p:cNvPr>
          <p:cNvSpPr/>
          <p:nvPr/>
        </p:nvSpPr>
        <p:spPr bwMode="auto">
          <a:xfrm>
            <a:off x="1272208" y="1502594"/>
            <a:ext cx="7056784" cy="5166766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1D0C9-5270-4A25-94F7-9FD46AA85171}"/>
              </a:ext>
            </a:extLst>
          </p:cNvPr>
          <p:cNvSpPr txBox="1"/>
          <p:nvPr/>
        </p:nvSpPr>
        <p:spPr>
          <a:xfrm>
            <a:off x="7567774" y="188640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3983688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4AEB4-8807-49AD-98BE-087F9E01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39DBC-C75B-446D-999A-8E9B4E3D5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A1E688-060A-4F5B-A769-5252980E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995938-4515-4B3F-A30C-36284D39680B}"/>
              </a:ext>
            </a:extLst>
          </p:cNvPr>
          <p:cNvSpPr/>
          <p:nvPr/>
        </p:nvSpPr>
        <p:spPr bwMode="auto">
          <a:xfrm>
            <a:off x="925430" y="277813"/>
            <a:ext cx="7750340" cy="473536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DatePicker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datePicker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DatePicker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datePicker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datePicker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.setShowWeekNumbers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datePicker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setConverter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converter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datePicker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.setPromptText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datePicker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-&gt;{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datePicker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"Selected Date 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.getYear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.getMonthValue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.getDayOfMonth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datePicker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,300,280);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F7CC8E-6F43-44C7-9B3D-7B973F910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344341"/>
            <a:ext cx="1994939" cy="2060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ADED6F-250D-4695-B777-36C03EBE3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4344341"/>
            <a:ext cx="1972107" cy="20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0F7B5-4169-4AB5-9743-55B6FE9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ColorPicker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7E614-46F4-40E0-9F68-DECD478E9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색상 얻기</a:t>
            </a:r>
            <a:r>
              <a:rPr lang="en-US" altLang="ko-KR" dirty="0"/>
              <a:t>/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en-US" altLang="ko-KR" dirty="0" err="1"/>
              <a:t>getValue</a:t>
            </a:r>
            <a:r>
              <a:rPr lang="en-US" altLang="ko-KR" dirty="0"/>
              <a:t> / </a:t>
            </a:r>
            <a:r>
              <a:rPr lang="en-US" altLang="ko-KR" dirty="0" err="1"/>
              <a:t>setValue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컨테이너의 배경인 경우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.setStyle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altLang="ko-KR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-background-color: black"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ko-KR" altLang="en-US" dirty="0"/>
              <a:t>컴포넌트의</a:t>
            </a:r>
            <a:r>
              <a:rPr lang="en-US" altLang="ko-KR" dirty="0"/>
              <a:t> </a:t>
            </a:r>
            <a:r>
              <a:rPr lang="ko-KR" altLang="en-US" dirty="0"/>
              <a:t>배경인 경우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colorPicker2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.getValue());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11DD19-D123-4B94-87F9-39EAF052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6BF25A-7313-4D55-94CA-09BFCF4966E5}"/>
              </a:ext>
            </a:extLst>
          </p:cNvPr>
          <p:cNvSpPr/>
          <p:nvPr/>
        </p:nvSpPr>
        <p:spPr bwMode="auto">
          <a:xfrm>
            <a:off x="1403648" y="1772816"/>
            <a:ext cx="7283152" cy="6480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ColorPicker </a:t>
            </a:r>
            <a:r>
              <a:rPr lang="en-US" altLang="ko-KR">
                <a:solidFill>
                  <a:srgbClr val="6A3E3E"/>
                </a:solidFill>
                <a:latin typeface="Consolas" panose="020B0609020204030204" pitchFamily="49" charset="0"/>
              </a:rPr>
              <a:t>colorPicker2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ColorPicker();</a:t>
            </a:r>
          </a:p>
          <a:p>
            <a:r>
              <a:rPr lang="en-US" altLang="ko-KR">
                <a:solidFill>
                  <a:srgbClr val="6A3E3E"/>
                </a:solidFill>
                <a:latin typeface="Consolas" panose="020B0609020204030204" pitchFamily="49" charset="0"/>
              </a:rPr>
              <a:t>colorPicker2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.setValue(Color.</a:t>
            </a:r>
            <a:r>
              <a:rPr lang="en-US" altLang="ko-KR" b="1" i="1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3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FF37C-77EB-4DB9-A020-747E9BC1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58B09-0447-432D-AF46-9E876704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827E7-110D-4F80-97FC-F3032632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238093-51FC-451F-8DC8-445B867081EC}"/>
              </a:ext>
            </a:extLst>
          </p:cNvPr>
          <p:cNvSpPr/>
          <p:nvPr/>
        </p:nvSpPr>
        <p:spPr bwMode="auto">
          <a:xfrm>
            <a:off x="925430" y="277812"/>
            <a:ext cx="7750340" cy="646355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.setSpacing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.setStyle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-background-color: black"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fr-FR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Circle(50);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ColorPicker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colorPicker1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ColorPicker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colorPicker1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.setValue(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colorPicker1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.setOnAction(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-&gt;{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.setStyle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-background-color: #"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+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colorPicker1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.getValue().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().substring(2));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remove 0x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ColorPicker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colorPicker2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ColorPicker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colorPicker2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.setValue(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colorPicker2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.setOnAction(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-&gt;{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colorPicker2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.getValue());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colorPicker1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colorPicker2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,280,200);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2B9807-1632-47DC-8372-25109BA0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864" y="3645024"/>
            <a:ext cx="1925594" cy="15841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F0CCAF-A5A6-4570-B634-5DA6B51B5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90" y="179039"/>
            <a:ext cx="2178473" cy="3045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7C2420-F68C-48AD-B590-4BA82851CF42}"/>
              </a:ext>
            </a:extLst>
          </p:cNvPr>
          <p:cNvSpPr txBox="1"/>
          <p:nvPr/>
        </p:nvSpPr>
        <p:spPr>
          <a:xfrm>
            <a:off x="107504" y="827644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170381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3C2D-3C18-4DE8-ADAA-4C91D86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F8D9B-65D8-4C83-9CD1-CCAA8B3B6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주요메소드</a:t>
            </a:r>
            <a:endParaRPr lang="en-US" altLang="ko-KR" dirty="0"/>
          </a:p>
          <a:p>
            <a:pPr lvl="1"/>
            <a:r>
              <a:rPr lang="en-US" altLang="ko-KR" dirty="0" err="1"/>
              <a:t>setFont</a:t>
            </a:r>
            <a:endParaRPr lang="en-US" altLang="ko-KR" dirty="0"/>
          </a:p>
          <a:p>
            <a:pPr lvl="1"/>
            <a:r>
              <a:rPr lang="en-US" altLang="ko-KR" dirty="0" err="1"/>
              <a:t>setTextFill</a:t>
            </a:r>
            <a:r>
              <a:rPr lang="en-US" altLang="ko-KR" dirty="0"/>
              <a:t> / </a:t>
            </a:r>
            <a:r>
              <a:rPr lang="en-US" altLang="ko-KR" dirty="0" err="1"/>
              <a:t>setWrapText</a:t>
            </a:r>
            <a:endParaRPr lang="en-US" altLang="ko-KR" dirty="0"/>
          </a:p>
          <a:p>
            <a:pPr lvl="1"/>
            <a:r>
              <a:rPr lang="en-US" altLang="ko-KR" dirty="0" err="1"/>
              <a:t>setRotate</a:t>
            </a:r>
            <a:endParaRPr lang="en-US" altLang="ko-KR" dirty="0"/>
          </a:p>
          <a:p>
            <a:pPr lvl="1"/>
            <a:r>
              <a:rPr lang="en-US" altLang="ko-KR" dirty="0" err="1"/>
              <a:t>setTranslateX</a:t>
            </a:r>
            <a:r>
              <a:rPr lang="en-US" altLang="ko-KR" dirty="0"/>
              <a:t> / </a:t>
            </a:r>
            <a:r>
              <a:rPr lang="en-US" altLang="ko-KR" dirty="0" err="1"/>
              <a:t>setTranslateY</a:t>
            </a:r>
            <a:endParaRPr lang="en-US" altLang="ko-KR" dirty="0"/>
          </a:p>
          <a:p>
            <a:pPr lvl="1"/>
            <a:r>
              <a:rPr lang="en-US" altLang="ko-KR" dirty="0" err="1"/>
              <a:t>setScaleX</a:t>
            </a:r>
            <a:r>
              <a:rPr lang="en-US" altLang="ko-KR" dirty="0"/>
              <a:t> / </a:t>
            </a:r>
            <a:r>
              <a:rPr lang="en-US" altLang="ko-KR" dirty="0" err="1"/>
              <a:t>setScaleY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5580E-6EAB-4954-8C77-69650042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B4458C-2DBE-48CA-8031-8DC023051EC9}"/>
              </a:ext>
            </a:extLst>
          </p:cNvPr>
          <p:cNvSpPr/>
          <p:nvPr/>
        </p:nvSpPr>
        <p:spPr bwMode="auto">
          <a:xfrm>
            <a:off x="1403648" y="1772816"/>
            <a:ext cx="7283152" cy="14401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getResourceAsStream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"Search.png"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"Search"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.setGraphic(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75573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View Controls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컨트롤</a:t>
            </a:r>
            <a:endParaRPr lang="en-US" altLang="ko-KR" dirty="0"/>
          </a:p>
          <a:p>
            <a:pPr lvl="1"/>
            <a:r>
              <a:rPr lang="ko-KR" altLang="en-US" sz="2000" dirty="0"/>
              <a:t>목록 형태로 보여주는 </a:t>
            </a:r>
            <a:r>
              <a:rPr lang="en-US" altLang="ko-KR" sz="2000" dirty="0" err="1"/>
              <a:t>ListView</a:t>
            </a:r>
            <a:endParaRPr lang="en-US" altLang="ko-KR" sz="2000" dirty="0"/>
          </a:p>
          <a:p>
            <a:pPr lvl="1"/>
            <a:r>
              <a:rPr lang="ko-KR" altLang="en-US" sz="2000" dirty="0"/>
              <a:t>테이블 형태로 보여주는 </a:t>
            </a:r>
            <a:r>
              <a:rPr lang="en-US" altLang="ko-KR" sz="2000" dirty="0" err="1"/>
              <a:t>TableView</a:t>
            </a:r>
            <a:endParaRPr lang="en-US" altLang="ko-KR" sz="2000" dirty="0"/>
          </a:p>
          <a:p>
            <a:pPr lvl="1"/>
            <a:r>
              <a:rPr lang="ko-KR" altLang="en-US" sz="2000" dirty="0"/>
              <a:t>이미지를 보여주는 </a:t>
            </a:r>
            <a:r>
              <a:rPr lang="en-US" altLang="ko-KR" sz="2000" dirty="0" err="1"/>
              <a:t>ImageView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76469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478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C627A-79B1-456A-B1CD-37D21E54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6B909-E497-4521-9E20-C5F0F143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다중선택 가능하게 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7B1AC3-1BF9-4250-A0F1-5BA6382A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DA999-D053-4C75-BE6F-3676AC93813B}"/>
              </a:ext>
            </a:extLst>
          </p:cNvPr>
          <p:cNvSpPr/>
          <p:nvPr/>
        </p:nvSpPr>
        <p:spPr bwMode="auto">
          <a:xfrm>
            <a:off x="1403648" y="1772816"/>
            <a:ext cx="7283152" cy="158417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"Apple"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"Banana"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"Kiwi"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"Mango"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"Berry"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FBF895-79FC-4452-B4F5-D565E29DC391}"/>
              </a:ext>
            </a:extLst>
          </p:cNvPr>
          <p:cNvSpPr/>
          <p:nvPr/>
        </p:nvSpPr>
        <p:spPr bwMode="auto">
          <a:xfrm>
            <a:off x="1403648" y="3502084"/>
            <a:ext cx="7283152" cy="8630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nn-NO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"Apple"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"Banana"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"Kiwi"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"Mango"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"Berry"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99C25C-6D0D-461C-B198-428709181C10}"/>
              </a:ext>
            </a:extLst>
          </p:cNvPr>
          <p:cNvSpPr/>
          <p:nvPr/>
        </p:nvSpPr>
        <p:spPr bwMode="auto">
          <a:xfrm>
            <a:off x="1403648" y="5373216"/>
            <a:ext cx="7283152" cy="57606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.getSelectionModel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setSelectionMode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SelectionMode.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MULTIPLE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00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F0533-4E1A-40EA-8415-C6FA022F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DA663-00CF-42A7-94A5-902966DA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EC941-3395-4E15-926A-5C7A2654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ECF3EA-6AD7-482E-8B47-CEB8DD46E459}"/>
              </a:ext>
            </a:extLst>
          </p:cNvPr>
          <p:cNvSpPr/>
          <p:nvPr/>
        </p:nvSpPr>
        <p:spPr bwMode="auto">
          <a:xfrm>
            <a:off x="925430" y="277812"/>
            <a:ext cx="7750340" cy="646355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"Not selected"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nn-NO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nn-NO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"Apple"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"Banana"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"Kiwi"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"Mango"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"Berry"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.getSelectionModel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setSelectionMode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SelectionMode.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MULTIPLE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.getSelectionModel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selectedIndexProperty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addListener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ChangeListener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&lt;Number&gt;() {</a:t>
            </a:r>
          </a:p>
          <a:p>
            <a:pPr lvl="2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changed(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ObservableValue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&lt;?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Number&gt;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obv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	Number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oldValue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Number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newValue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selIndices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.getSelectionModel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getSelectedIndices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selIndices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()] +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.setTop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"Select an item or multiple items"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.setBottom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setMargin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Insets(10, 0, 10, 0));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,300,200);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4E6B31-3EA4-4371-BD3E-6DF44C39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377" y="169174"/>
            <a:ext cx="2181233" cy="16756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D47848-82C9-417A-9AC4-AFDF02A04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5101438"/>
            <a:ext cx="2181233" cy="16756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C3326B-60A6-4247-B8C2-83143B147C95}"/>
              </a:ext>
            </a:extLst>
          </p:cNvPr>
          <p:cNvSpPr txBox="1"/>
          <p:nvPr/>
        </p:nvSpPr>
        <p:spPr>
          <a:xfrm>
            <a:off x="72592" y="827643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422571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F6C3D-AC3B-4D0A-B732-D62FC664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TableView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E4FEB-E826-4B28-936B-F5D32965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</a:t>
            </a:r>
            <a:r>
              <a:rPr lang="en-US" altLang="ko-KR" dirty="0"/>
              <a:t>&amp; </a:t>
            </a:r>
            <a:r>
              <a:rPr lang="ko-KR" altLang="en-US" dirty="0"/>
              <a:t>컬럼추가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중첩컬럼추가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14E442-76EF-4058-8B74-707C6AF2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14EC5-8EA6-46DA-A130-D46C0F0B520D}"/>
              </a:ext>
            </a:extLst>
          </p:cNvPr>
          <p:cNvSpPr/>
          <p:nvPr/>
        </p:nvSpPr>
        <p:spPr bwMode="auto">
          <a:xfrm>
            <a:off x="1403648" y="1772816"/>
            <a:ext cx="7283152" cy="187220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firstNameCol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"First Name"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lastNameCol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"Last Name"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emailCol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firstNameCol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lastNameCol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emailCol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D2F3BF-D631-4270-B31B-FEA2A9ED9F5D}"/>
              </a:ext>
            </a:extLst>
          </p:cNvPr>
          <p:cNvSpPr/>
          <p:nvPr/>
        </p:nvSpPr>
        <p:spPr bwMode="auto">
          <a:xfrm>
            <a:off x="1403648" y="4365103"/>
            <a:ext cx="7283152" cy="215952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emailCol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firstEmailCol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"Primary"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secondEmailCol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"Secondary"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emailCol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firstEmailCol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secondEmailCol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firstNameCol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lastNameCol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emailCol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B46763-2DDA-4268-A118-0AD937E2D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630" y="87538"/>
            <a:ext cx="1838189" cy="1733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69BE13-1EAA-4909-B5BE-BF91858E4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672" y="96118"/>
            <a:ext cx="1829092" cy="17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74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8907F-CB54-4758-BB57-DE3E14B4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CA4D3-CCD7-4440-9D58-60A7CD6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데이터 정의</a:t>
            </a:r>
            <a:endParaRPr lang="en-US" altLang="ko-KR" dirty="0"/>
          </a:p>
          <a:p>
            <a:pPr lvl="1"/>
            <a:r>
              <a:rPr lang="en-US" altLang="ko-KR" dirty="0" err="1"/>
              <a:t>ObservableList</a:t>
            </a:r>
            <a:r>
              <a:rPr lang="ko-KR" altLang="en-US" dirty="0"/>
              <a:t>로 정의</a:t>
            </a:r>
            <a:endParaRPr lang="en-US" altLang="ko-KR" dirty="0"/>
          </a:p>
          <a:p>
            <a:pPr lvl="2"/>
            <a:r>
              <a:rPr lang="ko-KR" altLang="en-US" dirty="0"/>
              <a:t>각 요소의 변화를 </a:t>
            </a:r>
            <a:r>
              <a:rPr lang="en-US" altLang="ko-KR" dirty="0"/>
              <a:t>tracking</a:t>
            </a:r>
            <a:r>
              <a:rPr lang="ko-KR" altLang="en-US" dirty="0"/>
              <a:t>하는 것이 가능하기 때문임</a:t>
            </a:r>
            <a:endParaRPr lang="en-US" altLang="ko-KR" dirty="0"/>
          </a:p>
          <a:p>
            <a:r>
              <a:rPr lang="ko-KR" altLang="en-US" dirty="0"/>
              <a:t>순서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데이터 객체를 위한 </a:t>
            </a:r>
            <a:r>
              <a:rPr lang="en-US" altLang="ko-KR" dirty="0">
                <a:solidFill>
                  <a:srgbClr val="0000FF"/>
                </a:solidFill>
              </a:rPr>
              <a:t>class </a:t>
            </a:r>
            <a:r>
              <a:rPr lang="ko-KR" altLang="en-US" dirty="0">
                <a:solidFill>
                  <a:srgbClr val="0000FF"/>
                </a:solidFill>
              </a:rPr>
              <a:t>정의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en-US" altLang="ko-KR" dirty="0"/>
              <a:t>public class</a:t>
            </a:r>
            <a:r>
              <a:rPr lang="ko-KR" altLang="en-US" dirty="0"/>
              <a:t>로 정의</a:t>
            </a:r>
            <a:r>
              <a:rPr lang="en-US" altLang="ko-KR" dirty="0"/>
              <a:t>,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컬럼 관련 데이터는 </a:t>
            </a:r>
            <a:r>
              <a:rPr lang="en-US" altLang="ko-KR" dirty="0"/>
              <a:t>Property</a:t>
            </a:r>
            <a:r>
              <a:rPr lang="ko-KR" altLang="en-US" dirty="0"/>
              <a:t>로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00FF"/>
                </a:solidFill>
              </a:rPr>
              <a:t>ObservableList</a:t>
            </a:r>
            <a:r>
              <a:rPr lang="ko-KR" altLang="en-US" dirty="0">
                <a:solidFill>
                  <a:srgbClr val="0000FF"/>
                </a:solidFill>
              </a:rPr>
              <a:t>를 생성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ko-KR" altLang="en-US" dirty="0"/>
              <a:t>데이터 클래스 인스턴스의 리스트 정의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각 컬럼과 데이터 프로퍼티를 연결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en-US" altLang="ko-KR" dirty="0" err="1"/>
              <a:t>PropertyValueFactory</a:t>
            </a:r>
            <a:r>
              <a:rPr lang="en-US" altLang="ko-KR" dirty="0"/>
              <a:t> </a:t>
            </a:r>
            <a:r>
              <a:rPr lang="ko-KR" altLang="en-US" dirty="0"/>
              <a:t>객체를 각 컬럼에 등록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테이블에 데이터를 등록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en-US" altLang="ko-KR" dirty="0" err="1"/>
              <a:t>table.setItems</a:t>
            </a:r>
            <a:r>
              <a:rPr lang="en-US" altLang="ko-KR" dirty="0"/>
              <a:t>(data);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836A0-0213-4BD4-9143-0F9533D9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5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5C7E9-A780-424B-96B4-2CFAA435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BA58E-2C95-4413-8FF0-B0A8A334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B0C62-4482-47BB-8EA8-62712C7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5373D5-490A-48AA-9341-6384FB9BC120}"/>
              </a:ext>
            </a:extLst>
          </p:cNvPr>
          <p:cNvSpPr/>
          <p:nvPr/>
        </p:nvSpPr>
        <p:spPr bwMode="auto">
          <a:xfrm>
            <a:off x="911347" y="116632"/>
            <a:ext cx="7750340" cy="669674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getFirstName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setLastName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getEmail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setEmail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97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E8345-3723-4CD7-8C94-5F98B60C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8BDC0-C0DE-4ECB-9BF1-8C268DD1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ObservableList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FDEF4F-0B61-40DD-871E-ABCDA8B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EC992C-3BDC-4BC0-B6D5-D4E1F6B1E72B}"/>
              </a:ext>
            </a:extLst>
          </p:cNvPr>
          <p:cNvSpPr/>
          <p:nvPr/>
        </p:nvSpPr>
        <p:spPr bwMode="auto">
          <a:xfrm>
            <a:off x="1043608" y="1772816"/>
            <a:ext cx="7643192" cy="309634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ObservableList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&lt;Person&gt; </a:t>
            </a:r>
            <a:r>
              <a:rPr lang="en-US" altLang="ko-KR" sz="1600" dirty="0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FXCollections.</a:t>
            </a:r>
            <a:r>
              <a:rPr lang="en-US" altLang="ko-KR" sz="16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observableArrayList</a:t>
            </a:r>
            <a:r>
              <a:rPr lang="en-US" altLang="ko-KR" sz="16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"Jacob"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"Smith"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		"jacob.smith@example.com"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"Isabella"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"Johnson"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		"isabella.johnson@example.com"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"Ethan"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"Williams"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		"ethan.williams@example.com"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fi-FI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fi-FI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"Emma"</a:t>
            </a:r>
            <a:r>
              <a:rPr lang="fi-FI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"Jones"</a:t>
            </a:r>
            <a:r>
              <a:rPr lang="fi-FI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fi-FI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		"emma.jones@example.com"</a:t>
            </a:r>
            <a:r>
              <a:rPr lang="fi-FI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"Michael"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"Brown"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		"michael.brown@example.com"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1620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E793-5974-4A4E-839B-8897356A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7CACF-21A1-49ED-98BF-3061DD8C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컬럼과 데이터 </a:t>
            </a:r>
            <a:r>
              <a:rPr lang="en-US" altLang="ko-KR" dirty="0"/>
              <a:t>Property </a:t>
            </a:r>
            <a:r>
              <a:rPr lang="ko-KR" altLang="en-US" dirty="0"/>
              <a:t>연결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테이블에 데이터 등록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B90D51-933B-4523-93BE-0E8B3E56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65BCDB-891A-41D3-B336-029E29593804}"/>
              </a:ext>
            </a:extLst>
          </p:cNvPr>
          <p:cNvSpPr/>
          <p:nvPr/>
        </p:nvSpPr>
        <p:spPr bwMode="auto">
          <a:xfrm>
            <a:off x="1043608" y="1772815"/>
            <a:ext cx="7643192" cy="309634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TableColumn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firstNameCol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TableColumn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"First Name"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firstNameCol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.setCellValueFactory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PropertyValueFactory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&lt;Person, String&gt;(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firstName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TableColumn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lastNameCol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TableColumn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"Last Name"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lastNameCol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.setCellValueFactory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PropertyValueFactory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&lt;Person, String&gt;(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lastName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TableColumn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emailCol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TableColumn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"Email"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emailCol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.setCellValueFactory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PropertyValueFactory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&lt;Person, String&gt;(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"email"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000000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83343-E700-4201-936A-9B6E3B8B2B11}"/>
              </a:ext>
            </a:extLst>
          </p:cNvPr>
          <p:cNvSpPr/>
          <p:nvPr/>
        </p:nvSpPr>
        <p:spPr bwMode="auto">
          <a:xfrm>
            <a:off x="1043608" y="5937512"/>
            <a:ext cx="7643192" cy="51567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>
                <a:solidFill>
                  <a:srgbClr val="0000C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.setItems(</a:t>
            </a:r>
            <a:r>
              <a:rPr lang="en-US" altLang="ko-KR" sz="160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06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21A7B-7979-4048-BE04-75252086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934E9-A1B2-489A-84F3-BBAC9D46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93245E-61A2-4290-8FEE-33379355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DFD0EC-AC9D-4D78-816C-40FA923D3F9B}"/>
              </a:ext>
            </a:extLst>
          </p:cNvPr>
          <p:cNvSpPr/>
          <p:nvPr/>
        </p:nvSpPr>
        <p:spPr bwMode="auto">
          <a:xfrm>
            <a:off x="911347" y="277813"/>
            <a:ext cx="7750340" cy="624753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&lt;Person&gt;();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ObservableList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&lt;Person&gt; </a:t>
            </a:r>
            <a:r>
              <a:rPr lang="en-US" altLang="ko-KR" sz="1400" b="1" dirty="0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FXCollections.</a:t>
            </a:r>
            <a:r>
              <a:rPr lang="en-US" altLang="ko-KR" sz="1400" b="1" i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observableArrayList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Person(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"Jacob"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"Smith"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"jacob.smith@example.com"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Person(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"Isabella"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"Johnson"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"isabella.johnson@example.com"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Person(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"Ethan"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"Williams"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"ethan.williams@example.com"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fi-FI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fi-FI" altLang="ko-KR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fi-FI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Person(</a:t>
            </a:r>
            <a:r>
              <a:rPr lang="fi-FI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"Emma"</a:t>
            </a:r>
            <a:r>
              <a:rPr lang="fi-FI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i-FI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"Jones"</a:t>
            </a:r>
            <a:r>
              <a:rPr lang="fi-FI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i-FI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"emma.jones@example.com"</a:t>
            </a:r>
            <a:r>
              <a:rPr lang="fi-FI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Person(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"Michael"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"Brown"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"michael.brown@example.com"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pPr lvl="1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.setSpacing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"Address Book"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.setFont(</a:t>
            </a:r>
            <a:r>
              <a:rPr lang="fr-FR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Font(</a:t>
            </a:r>
            <a:r>
              <a:rPr lang="fr-FR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"Arial"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20));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.setEditable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TableColumn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firstNameCol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TableColumn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"First Name"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firstNameCol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.setCellValueFactory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PropertyValueFactory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&lt;Person, String&gt;(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400" b="1" dirty="0" err="1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firstName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TableColumn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lastNameCol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TableColumn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"Last Name"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lastNameCol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.setCellValueFactory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PropertyValueFactory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&lt;Person, String&gt;(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400" b="1" dirty="0" err="1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lastName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));</a:t>
            </a:r>
            <a:endParaRPr lang="en-US" altLang="ko-KR" sz="1400" dirty="0">
              <a:solidFill>
                <a:srgbClr val="000000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547230-65B2-4369-9B8E-DAB740A2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431" y="2924944"/>
            <a:ext cx="2167442" cy="2044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A9184C-EFAB-4774-B324-29F8B32BDCC7}"/>
              </a:ext>
            </a:extLst>
          </p:cNvPr>
          <p:cNvSpPr txBox="1"/>
          <p:nvPr/>
        </p:nvSpPr>
        <p:spPr>
          <a:xfrm>
            <a:off x="7553691" y="291584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1316254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21A7B-7979-4048-BE04-75252086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934E9-A1B2-489A-84F3-BBAC9D46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93245E-61A2-4290-8FEE-33379355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DFD0EC-AC9D-4D78-816C-40FA923D3F9B}"/>
              </a:ext>
            </a:extLst>
          </p:cNvPr>
          <p:cNvSpPr/>
          <p:nvPr/>
        </p:nvSpPr>
        <p:spPr bwMode="auto">
          <a:xfrm>
            <a:off x="911347" y="277813"/>
            <a:ext cx="7750340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TableColumn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emailCol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TableColumn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"Email"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emailCol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.setCellValueFactory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PropertyValueFactory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&lt;Person, String&gt;(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"email"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));</a:t>
            </a:r>
            <a:endParaRPr lang="en-US" altLang="ko-KR" sz="14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2"/>
            <a:endParaRPr lang="en-US" altLang="ko-KR" sz="1400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firstNameCol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lastNameCol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emailCol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table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.setItems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,350,300);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getFirstName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D0FECE-931C-4C50-81AC-130FC37C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772816"/>
            <a:ext cx="2516204" cy="237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B8B12-6397-487E-AE09-9C830E97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56879-8035-4AFD-A52A-7830B558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0E62D-791E-4673-A028-6D12A45D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B08C54-D47A-4B50-9586-6378586D22E3}"/>
              </a:ext>
            </a:extLst>
          </p:cNvPr>
          <p:cNvSpPr/>
          <p:nvPr/>
        </p:nvSpPr>
        <p:spPr bwMode="auto">
          <a:xfrm>
            <a:off x="936460" y="277813"/>
            <a:ext cx="7750340" cy="575992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.setSpacing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getResourceAsStream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"Search.png"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"Search"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.setGraphic(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fr-FR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label1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.setFont(</a:t>
            </a:r>
            <a:r>
              <a:rPr lang="fr-FR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Font(</a:t>
            </a:r>
            <a:r>
              <a:rPr lang="fr-FR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"Arial"</a:t>
            </a:r>
            <a:r>
              <a:rPr lang="fr-FR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30));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.setTextFill(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 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"Values"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label2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.setFont(Font.</a:t>
            </a:r>
            <a:r>
              <a:rPr lang="fr-FR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font(</a:t>
            </a:r>
            <a:r>
              <a:rPr lang="fr-FR" altLang="ko-K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"Cambria"</a:t>
            </a:r>
            <a:r>
              <a:rPr lang="fr-FR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32));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.setRotate(270);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.setTranslateY(50);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"A label that needs to be wrapped"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.setPrefWidth(100);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.setWrapText(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.setTranslateY(50);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5DC4A8-70E2-4128-AD93-00ADE93F1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513" y="3356992"/>
            <a:ext cx="2720479" cy="1296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83FD0-F5F8-4798-99A4-89F8E434B7EC}"/>
              </a:ext>
            </a:extLst>
          </p:cNvPr>
          <p:cNvSpPr txBox="1"/>
          <p:nvPr/>
        </p:nvSpPr>
        <p:spPr>
          <a:xfrm>
            <a:off x="7573078" y="296254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805107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21A7B-7979-4048-BE04-75252086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934E9-A1B2-489A-84F3-BBAC9D46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93245E-61A2-4290-8FEE-33379355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DFD0EC-AC9D-4D78-816C-40FA923D3F9B}"/>
              </a:ext>
            </a:extLst>
          </p:cNvPr>
          <p:cNvSpPr/>
          <p:nvPr/>
        </p:nvSpPr>
        <p:spPr bwMode="auto">
          <a:xfrm>
            <a:off x="911347" y="277813"/>
            <a:ext cx="7750340" cy="545544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altLang="ko-KR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setLastName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getEmail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setEmail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	launch(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A68313-2494-4E77-955F-9F42EA937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772816"/>
            <a:ext cx="2516204" cy="237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29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49C8B-1564-4160-82D6-C6034CD0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CB8E9-E943-4844-ACAC-36FF4738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추가 이벤트 처리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FC0E5-06C2-4608-9669-C3E76076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E86110-F1D2-461C-AA63-A192566C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140968"/>
            <a:ext cx="3352800" cy="3162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FEBA029-E4CE-4447-905E-7C9A6E76AA8C}"/>
              </a:ext>
            </a:extLst>
          </p:cNvPr>
          <p:cNvSpPr/>
          <p:nvPr/>
        </p:nvSpPr>
        <p:spPr bwMode="auto">
          <a:xfrm>
            <a:off x="1043608" y="1772815"/>
            <a:ext cx="7643192" cy="309634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addButton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 {</a:t>
            </a: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data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.add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Person(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addFirstName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.getText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addLastName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.getText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addEmail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.getText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addFirstName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addLastName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addEmail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4184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21A7B-7979-4048-BE04-75252086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934E9-A1B2-489A-84F3-BBAC9D46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93245E-61A2-4290-8FEE-33379355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DFD0EC-AC9D-4D78-816C-40FA923D3F9B}"/>
              </a:ext>
            </a:extLst>
          </p:cNvPr>
          <p:cNvSpPr/>
          <p:nvPr/>
        </p:nvSpPr>
        <p:spPr bwMode="auto">
          <a:xfrm>
            <a:off x="911347" y="277813"/>
            <a:ext cx="7750340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HBox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hb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HBox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hb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.setSpacing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TextField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addFirstName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TextField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addFirstName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.setPromptText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"First Name"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addFirstName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.setMaxWidth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firstNameCol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.getPrefWidth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TextField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addLastName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TextField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addLastName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.setMaxWidth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lastNameCol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.getPrefWidth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addLastName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.setPromptText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"Last Name"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TextField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addEmail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TextField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addEmail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.setMaxWidth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emailCol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.getPrefWidth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addEmail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.setPromptText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Button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addButton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Button(</a:t>
            </a:r>
            <a:r>
              <a:rPr lang="en-US" altLang="ko-KR" sz="12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"Add"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addButton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.setMaxWidth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HBox.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setHgrow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addButton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ALWAYS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addButton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.setOnAction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EventHandler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ActionEvent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&gt;()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646464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handle(</a:t>
            </a:r>
            <a:r>
              <a:rPr lang="en-US" altLang="ko-KR" sz="12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ActionEvent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C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data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.add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Person(</a:t>
            </a:r>
            <a:r>
              <a:rPr lang="en-US" altLang="ko-KR" sz="1200" b="1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addFirstName</a:t>
            </a:r>
            <a:r>
              <a:rPr lang="en-US" altLang="ko-KR" sz="12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.getText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addLastName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.getText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addEmail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.getText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addFirstName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.clear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addLastName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.clear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addEmail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.clear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hb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.getChildren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addAll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addFirstName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addLastName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addEmail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addButton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1D285E-FE7E-4502-A9C6-A9EAB2D8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942910"/>
            <a:ext cx="2660514" cy="2509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56C994-3AC2-44E5-82D4-6DA079E2EE78}"/>
              </a:ext>
            </a:extLst>
          </p:cNvPr>
          <p:cNvSpPr txBox="1"/>
          <p:nvPr/>
        </p:nvSpPr>
        <p:spPr>
          <a:xfrm>
            <a:off x="7220672" y="298577"/>
            <a:ext cx="1420582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추가된 코드</a:t>
            </a:r>
          </a:p>
        </p:txBody>
      </p:sp>
    </p:spTree>
    <p:extLst>
      <p:ext uri="{BB962C8B-B14F-4D97-AF65-F5344CB8AC3E}">
        <p14:creationId xmlns:p14="http://schemas.microsoft.com/office/powerpoint/2010/main" val="1196686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45964-362F-4516-A504-5CC8A91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BA81F-2CDF-4D07-AC40-B6FDCD4D0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</a:p>
          <a:p>
            <a:pPr lvl="1"/>
            <a:r>
              <a:rPr lang="ko-KR" altLang="en-US" dirty="0" err="1"/>
              <a:t>지원포맷</a:t>
            </a:r>
            <a:r>
              <a:rPr lang="ko-KR" altLang="en-US" dirty="0"/>
              <a:t> </a:t>
            </a:r>
            <a:r>
              <a:rPr lang="en-US" altLang="ko-KR" dirty="0"/>
              <a:t>: bmp, gif, </a:t>
            </a:r>
            <a:r>
              <a:rPr lang="en-US" altLang="ko-KR" dirty="0" err="1"/>
              <a:t>png</a:t>
            </a:r>
            <a:r>
              <a:rPr lang="en-US" altLang="ko-KR" dirty="0"/>
              <a:t>, jpg</a:t>
            </a:r>
          </a:p>
          <a:p>
            <a:pPr lvl="1"/>
            <a:r>
              <a:rPr lang="ko-KR" altLang="en-US" dirty="0"/>
              <a:t>주요 메소드</a:t>
            </a:r>
            <a:endParaRPr lang="en-US" altLang="ko-KR" dirty="0"/>
          </a:p>
          <a:p>
            <a:pPr lvl="2"/>
            <a:r>
              <a:rPr lang="en-US" altLang="ko-KR" dirty="0" err="1"/>
              <a:t>setX</a:t>
            </a:r>
            <a:r>
              <a:rPr lang="en-US" altLang="ko-KR" dirty="0"/>
              <a:t>, </a:t>
            </a:r>
            <a:r>
              <a:rPr lang="en-US" altLang="ko-KR" dirty="0" err="1"/>
              <a:t>setY</a:t>
            </a:r>
            <a:endParaRPr lang="en-US" altLang="ko-KR" dirty="0"/>
          </a:p>
          <a:p>
            <a:pPr lvl="2"/>
            <a:r>
              <a:rPr lang="en-US" altLang="ko-KR" dirty="0" err="1"/>
              <a:t>setFitWidth</a:t>
            </a:r>
            <a:r>
              <a:rPr lang="en-US" altLang="ko-KR" dirty="0"/>
              <a:t>, </a:t>
            </a:r>
            <a:r>
              <a:rPr lang="en-US" altLang="ko-KR" dirty="0" err="1"/>
              <a:t>setFitHeight</a:t>
            </a:r>
            <a:endParaRPr lang="en-US" altLang="ko-KR" dirty="0"/>
          </a:p>
          <a:p>
            <a:pPr lvl="2"/>
            <a:r>
              <a:rPr lang="en-US" altLang="ko-KR" dirty="0" err="1"/>
              <a:t>setPreserveRatio</a:t>
            </a:r>
            <a:endParaRPr lang="en-US" altLang="ko-KR" dirty="0"/>
          </a:p>
          <a:p>
            <a:r>
              <a:rPr lang="en-US" altLang="ko-KR" dirty="0" err="1"/>
              <a:t>ImageView</a:t>
            </a:r>
            <a:endParaRPr lang="en-US" altLang="ko-KR" dirty="0"/>
          </a:p>
          <a:p>
            <a:pPr lvl="1"/>
            <a:r>
              <a:rPr lang="en-US" altLang="ko-KR" dirty="0"/>
              <a:t>display</a:t>
            </a:r>
            <a:r>
              <a:rPr lang="ko-KR" altLang="en-US" dirty="0"/>
              <a:t> </a:t>
            </a:r>
            <a:r>
              <a:rPr lang="en-US" altLang="ko-KR" dirty="0"/>
              <a:t>images</a:t>
            </a:r>
          </a:p>
          <a:p>
            <a:pPr lvl="1"/>
            <a:r>
              <a:rPr lang="ko-KR" altLang="en-US" dirty="0"/>
              <a:t>주요 메소드</a:t>
            </a:r>
            <a:endParaRPr lang="en-US" altLang="ko-KR" dirty="0"/>
          </a:p>
          <a:p>
            <a:pPr lvl="2"/>
            <a:r>
              <a:rPr lang="en-US" altLang="ko-KR" dirty="0" err="1"/>
              <a:t>setRotate</a:t>
            </a:r>
            <a:endParaRPr lang="en-US" altLang="ko-KR" dirty="0"/>
          </a:p>
          <a:p>
            <a:pPr lvl="2"/>
            <a:r>
              <a:rPr lang="en-US" altLang="ko-KR" dirty="0" err="1"/>
              <a:t>setScale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8D66F8-70CF-4050-A067-A6A77123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617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937F8-FC45-4AB8-A09B-92932DF0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41704-C819-4906-8815-B18FBEDB6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Loading</a:t>
            </a:r>
          </a:p>
          <a:p>
            <a:pPr lvl="1"/>
            <a:r>
              <a:rPr lang="en-US" altLang="ko-KR" dirty="0"/>
              <a:t>from </a:t>
            </a:r>
            <a:r>
              <a:rPr lang="en-US" altLang="ko-KR" dirty="0" err="1"/>
              <a:t>InputStream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from URL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C0D6C-5D88-43E9-8701-2C8E4B86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BAD75-14EE-4083-813B-A51ABE14CCBA}"/>
              </a:ext>
            </a:extLst>
          </p:cNvPr>
          <p:cNvSpPr/>
          <p:nvPr/>
        </p:nvSpPr>
        <p:spPr bwMode="auto">
          <a:xfrm>
            <a:off x="1475656" y="2204864"/>
            <a:ext cx="7211144" cy="216024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</a:rPr>
              <a:t>//Passing FileInputStream object as a parameter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FileInputStream </a:t>
            </a:r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FileInputStream(</a:t>
            </a:r>
            <a:r>
              <a:rPr lang="en-US" altLang="ko-KR" sz="1600" b="1">
                <a:solidFill>
                  <a:srgbClr val="2A00FF"/>
                </a:solidFill>
                <a:latin typeface="Consolas" panose="020B0609020204030204" pitchFamily="49" charset="0"/>
              </a:rPr>
              <a:t>"image.jpg"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</a:rPr>
              <a:t>//Loading image from URL </a:t>
            </a:r>
          </a:p>
          <a:p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</a:rPr>
              <a:t>//Image image = new Image(new FileInputStream("url"));</a:t>
            </a:r>
          </a:p>
          <a:p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ImageView </a:t>
            </a:r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ImageView(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1" lang="ko-KR" altLang="en-US" sz="16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D5CC3D-F1E9-4753-BD1A-437429F81352}"/>
              </a:ext>
            </a:extLst>
          </p:cNvPr>
          <p:cNvSpPr/>
          <p:nvPr/>
        </p:nvSpPr>
        <p:spPr bwMode="auto">
          <a:xfrm>
            <a:off x="1475656" y="4869160"/>
            <a:ext cx="7211144" cy="151259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http://somdomain/image.jpg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backgroundLoading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backgroundLoading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(image);</a:t>
            </a:r>
            <a:endParaRPr kumimoji="1" lang="ko-KR" altLang="en-US" sz="16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950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32428-2EE5-438B-AB8D-37FFFEC6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AD356-C936-41D3-B390-A5122496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9F2F37-C4CA-4EE1-8968-C90E0002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FCF941-7FC7-4013-AF3A-66DB94F8A224}"/>
              </a:ext>
            </a:extLst>
          </p:cNvPr>
          <p:cNvSpPr/>
          <p:nvPr/>
        </p:nvSpPr>
        <p:spPr bwMode="auto">
          <a:xfrm>
            <a:off x="911347" y="476672"/>
            <a:ext cx="7750340" cy="590507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.setHgap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btnRotate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"Rotate"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btnScale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"Scale * 2"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".\\welcome.png"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btnRotate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.getRotate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.setRotate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+ 30);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btnScale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.getScaleY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1.0)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.setScaleY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.setScaleY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btnRotate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btnScale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,400,200);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A41C90-E43A-400E-A24C-B934E70F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335" y="2564904"/>
            <a:ext cx="2021528" cy="11666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E97F5A-CF13-4996-B2D0-F1C4F2A4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335" y="3825081"/>
            <a:ext cx="2021528" cy="1166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439E9C-4CCA-4D87-8B22-BE9529181BE5}"/>
              </a:ext>
            </a:extLst>
          </p:cNvPr>
          <p:cNvSpPr txBox="1"/>
          <p:nvPr/>
        </p:nvSpPr>
        <p:spPr>
          <a:xfrm>
            <a:off x="7553691" y="478102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4066314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9EEFA-3DE4-4D97-B21E-71D7E15B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TabPane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8C84A-891F-4731-BDBC-F656671A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Tab </a:t>
            </a:r>
            <a:r>
              <a:rPr lang="ko-KR" altLang="en-US" dirty="0"/>
              <a:t>그룹사이를 전환하는 컨트롤</a:t>
            </a:r>
            <a:endParaRPr lang="en-US" altLang="ko-KR" dirty="0"/>
          </a:p>
          <a:p>
            <a:pPr lvl="1"/>
            <a:r>
              <a:rPr lang="ko-KR" altLang="en-US" dirty="0"/>
              <a:t>한번에 하나의 </a:t>
            </a:r>
            <a:r>
              <a:rPr lang="en-US" altLang="ko-KR" dirty="0"/>
              <a:t>Tab</a:t>
            </a:r>
            <a:r>
              <a:rPr lang="ko-KR" altLang="en-US" dirty="0"/>
              <a:t>만 보임</a:t>
            </a:r>
            <a:endParaRPr lang="en-US" altLang="ko-KR" dirty="0"/>
          </a:p>
          <a:p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 err="1"/>
              <a:t>setText</a:t>
            </a:r>
            <a:r>
              <a:rPr lang="en-US" altLang="ko-KR" dirty="0"/>
              <a:t> / </a:t>
            </a:r>
            <a:r>
              <a:rPr lang="en-US" altLang="ko-KR" dirty="0" err="1"/>
              <a:t>setContent</a:t>
            </a:r>
            <a:endParaRPr lang="en-US" altLang="ko-KR" dirty="0"/>
          </a:p>
          <a:p>
            <a:pPr lvl="1"/>
            <a:r>
              <a:rPr lang="en-US" altLang="ko-KR" dirty="0" err="1"/>
              <a:t>setCloseable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EA9518-D2F5-4228-9567-6F4885EB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9972CE-FD23-4481-9B46-25D191874E40}"/>
              </a:ext>
            </a:extLst>
          </p:cNvPr>
          <p:cNvSpPr/>
          <p:nvPr/>
        </p:nvSpPr>
        <p:spPr bwMode="auto">
          <a:xfrm>
            <a:off x="1403648" y="2708920"/>
            <a:ext cx="7283152" cy="208823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TabPane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tabPane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Tab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tab1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Tab(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"Line"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Tab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tab2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Tab(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"Circle"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Tab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tab3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Tab();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tab3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"Rectangle"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tabPane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.getTabs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tab1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tab2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tab3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52B159-373C-48B1-8D80-8AF02C3B6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844824"/>
            <a:ext cx="2376264" cy="26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63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5CB7E-B566-46C0-9E7A-82DA2F64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7E979-F1B6-4C14-AD95-8ACDED88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2ECCC-EE33-46A7-950B-5E31566D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775304-7EFE-4B66-B1B4-DA58FCEC90F6}"/>
              </a:ext>
            </a:extLst>
          </p:cNvPr>
          <p:cNvSpPr/>
          <p:nvPr/>
        </p:nvSpPr>
        <p:spPr bwMode="auto">
          <a:xfrm>
            <a:off x="911347" y="277813"/>
            <a:ext cx="7750340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tabPane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Tab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tab1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Tab(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"Line"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tab1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.setContent(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Line(50, 50, 250, 250));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tab1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.setClosable(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Tab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tab2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Tab(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"Circle"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Circle(150, 150, 100,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tab2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.setContent(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tab2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.setClosable(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Tab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tab3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Tab();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tab3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"Rectangle"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tab3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.setContent(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Rectangle(200, 200,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BROWN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tab3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.setClosable(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tabPane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.getSelectionModel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().select(1);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tabPane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.getTabs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tab1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tab2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tab3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tabPane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,300,300);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38E51-261A-4E80-9C41-67339B8A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210" y="701675"/>
            <a:ext cx="1709539" cy="18793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8D1E22-E709-4132-A894-B0BA80450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210" y="3140968"/>
            <a:ext cx="1709539" cy="18793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1F65DA-B9E8-4332-BBC9-7D07FC224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4610190"/>
            <a:ext cx="1709539" cy="18793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E18C2A-B4C2-4FBD-8AE1-51C77D769913}"/>
              </a:ext>
            </a:extLst>
          </p:cNvPr>
          <p:cNvSpPr txBox="1"/>
          <p:nvPr/>
        </p:nvSpPr>
        <p:spPr>
          <a:xfrm>
            <a:off x="7553691" y="291584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135062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B8B12-6397-487E-AE09-9C830E97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56879-8035-4AFD-A52A-7830B558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0E62D-791E-4673-A028-6D12A45D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B08C54-D47A-4B50-9586-6378586D22E3}"/>
              </a:ext>
            </a:extLst>
          </p:cNvPr>
          <p:cNvSpPr/>
          <p:nvPr/>
        </p:nvSpPr>
        <p:spPr bwMode="auto">
          <a:xfrm>
            <a:off x="936460" y="277813"/>
            <a:ext cx="7750340" cy="624681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.setOnMouseEntered(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lvl="3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.setScaleX(1.5);</a:t>
            </a:r>
          </a:p>
          <a:p>
            <a:pPr lvl="3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.setScaleY(1.5);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.setOnMouseExited(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 {</a:t>
            </a:r>
          </a:p>
          <a:p>
            <a:pPr lvl="2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2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.setScaleX(1);</a:t>
            </a:r>
          </a:p>
          <a:p>
            <a:pPr lvl="3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.setScaleY(1);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,380,150);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98F073-B69C-4F29-A41B-935B1F03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35" y="3068960"/>
            <a:ext cx="2522050" cy="12016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4B6374-B67D-491B-BF1E-2F7577A90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35" y="1087439"/>
            <a:ext cx="2522050" cy="12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0BAFA-9558-42AC-B100-F0AB023D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TextField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5E46-C374-43F0-8CDD-44F1847C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 err="1"/>
              <a:t>setText</a:t>
            </a:r>
            <a:r>
              <a:rPr lang="en-US" altLang="ko-KR" dirty="0"/>
              <a:t> / </a:t>
            </a:r>
            <a:r>
              <a:rPr lang="en-US" altLang="ko-KR" dirty="0" err="1"/>
              <a:t>getText</a:t>
            </a:r>
            <a:endParaRPr lang="en-US" altLang="ko-KR" dirty="0"/>
          </a:p>
          <a:p>
            <a:pPr lvl="1"/>
            <a:r>
              <a:rPr lang="en-US" altLang="ko-KR" dirty="0" err="1"/>
              <a:t>setPrefColumnCount</a:t>
            </a:r>
            <a:endParaRPr lang="en-US" altLang="ko-KR" dirty="0"/>
          </a:p>
          <a:p>
            <a:pPr lvl="2"/>
            <a:r>
              <a:rPr lang="ko-KR" altLang="en-US" dirty="0"/>
              <a:t>너비지정</a:t>
            </a:r>
            <a:endParaRPr lang="en-US" altLang="ko-KR" dirty="0"/>
          </a:p>
          <a:p>
            <a:pPr lvl="1"/>
            <a:r>
              <a:rPr lang="en-US" altLang="ko-KR" dirty="0" err="1"/>
              <a:t>setPromptText</a:t>
            </a:r>
            <a:endParaRPr lang="en-US" altLang="ko-KR" dirty="0"/>
          </a:p>
          <a:p>
            <a:pPr lvl="2"/>
            <a:r>
              <a:rPr lang="ko-KR" altLang="en-US" dirty="0"/>
              <a:t>도움말 출력</a:t>
            </a:r>
            <a:endParaRPr lang="en-US" altLang="ko-KR" dirty="0"/>
          </a:p>
          <a:p>
            <a:pPr lvl="1"/>
            <a:r>
              <a:rPr lang="en-US" altLang="ko-KR" dirty="0"/>
              <a:t>clear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B05A0-C1F9-451D-8F5D-F7C6B400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BAAF39-9A78-4CCE-8544-5D5495F31B3C}"/>
              </a:ext>
            </a:extLst>
          </p:cNvPr>
          <p:cNvSpPr/>
          <p:nvPr/>
        </p:nvSpPr>
        <p:spPr bwMode="auto">
          <a:xfrm>
            <a:off x="1403648" y="1772816"/>
            <a:ext cx="7283152" cy="86409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.setPrefColumnCount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9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0EF9A-C089-48E7-98CD-3BBF4BA8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48F24-9299-4D03-A84F-93A2DE49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E17C5-2332-4B1D-9264-C094FCA8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E9A35-0C7D-4C10-9336-3090F880B41A}"/>
              </a:ext>
            </a:extLst>
          </p:cNvPr>
          <p:cNvSpPr/>
          <p:nvPr/>
        </p:nvSpPr>
        <p:spPr bwMode="auto">
          <a:xfrm>
            <a:off x="925430" y="125413"/>
            <a:ext cx="7750340" cy="658018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Insets(20));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.setHgap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(10);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.setVgap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.setPrefColumnCount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.setPromptText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"Enter your first name"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submit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"Submit"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submit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(80);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.setPrefColumnCount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.setPromptText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"Enter your last name"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clear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"Clear"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clear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(80);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comment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comment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.setPrefColumnCount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comment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.setPromptText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"Enter your comment"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"You have not left a comments."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submit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 {</a:t>
            </a:r>
          </a:p>
          <a:p>
            <a:pPr lvl="2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B3C6D6-62F8-4DD1-9347-FCF1A440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360" y="764704"/>
            <a:ext cx="2785364" cy="144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BEB06C-A9E9-4A13-A0EB-14291F9766AB}"/>
              </a:ext>
            </a:extLst>
          </p:cNvPr>
          <p:cNvSpPr txBox="1"/>
          <p:nvPr/>
        </p:nvSpPr>
        <p:spPr>
          <a:xfrm>
            <a:off x="7560165" y="152400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409746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AF9E3-0C72-4D40-AD17-4449DEF7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BAB89-6660-498E-BD06-5136F8B3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52559B-0B47-4FEC-9C60-1D812199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32B5DB-B8E6-48DC-984F-4600E5EC94A4}"/>
              </a:ext>
            </a:extLst>
          </p:cNvPr>
          <p:cNvSpPr/>
          <p:nvPr/>
        </p:nvSpPr>
        <p:spPr bwMode="auto">
          <a:xfrm>
            <a:off x="936460" y="116632"/>
            <a:ext cx="7750340" cy="65889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comment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comment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", Thanks for your comment."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"You have not left a comments."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clear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() {</a:t>
            </a:r>
          </a:p>
          <a:p>
            <a:pPr lvl="2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comment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"You have not left a comments."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add(object,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col_ndx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row_ndx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column_span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row_span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nl-NL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nl-NL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0, 0, 2, 1);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submit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2, 0, 1, 1);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0, 1, 2, 1);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clear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2, 1, 1, 1);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comment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0, 2, 2, 1);</a:t>
            </a:r>
          </a:p>
          <a:p>
            <a:pPr lvl="1"/>
            <a:r>
              <a:rPr lang="nl-NL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nl-NL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0, 3, 3, 1);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,350,150);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EB0315-E5B2-49FB-87CF-346141769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264" y="4235420"/>
            <a:ext cx="2108448" cy="10901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21776E-71B4-451B-8572-864A7A725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5430766"/>
            <a:ext cx="2108448" cy="10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4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3D1E-7B0F-418C-ACCB-B25A37A6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7CC17-E355-4171-8C74-C005A06A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  <a:endParaRPr lang="en-US" altLang="ko-KR" dirty="0"/>
          </a:p>
          <a:p>
            <a:pPr lvl="1"/>
            <a:r>
              <a:rPr lang="en-US" altLang="ko-KR" dirty="0" err="1"/>
              <a:t>TextArea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TextArea</a:t>
            </a:r>
            <a:r>
              <a:rPr lang="en-US" altLang="ko-KR" dirty="0"/>
              <a:t>(String text)</a:t>
            </a:r>
          </a:p>
          <a:p>
            <a:r>
              <a:rPr lang="ko-KR" altLang="en-US" dirty="0" err="1"/>
              <a:t>주요메소드</a:t>
            </a:r>
            <a:endParaRPr lang="en-US" altLang="ko-KR" dirty="0"/>
          </a:p>
          <a:p>
            <a:pPr lvl="1"/>
            <a:r>
              <a:rPr lang="en-US" altLang="ko-KR" dirty="0" err="1"/>
              <a:t>getText</a:t>
            </a:r>
            <a:r>
              <a:rPr lang="en-US" altLang="ko-KR" dirty="0"/>
              <a:t> / </a:t>
            </a:r>
            <a:r>
              <a:rPr lang="en-US" altLang="ko-KR" dirty="0" err="1"/>
              <a:t>setText</a:t>
            </a:r>
            <a:endParaRPr lang="en-US" altLang="ko-KR" dirty="0"/>
          </a:p>
          <a:p>
            <a:pPr lvl="1"/>
            <a:r>
              <a:rPr lang="en-US" altLang="ko-KR" dirty="0" err="1"/>
              <a:t>setWrapText</a:t>
            </a:r>
            <a:endParaRPr lang="en-US" altLang="ko-KR" dirty="0"/>
          </a:p>
          <a:p>
            <a:pPr lvl="1"/>
            <a:r>
              <a:rPr lang="en-US" altLang="ko-KR" dirty="0" err="1"/>
              <a:t>setEditable</a:t>
            </a:r>
            <a:endParaRPr lang="en-US" altLang="ko-KR" dirty="0"/>
          </a:p>
          <a:p>
            <a:pPr lvl="1"/>
            <a:r>
              <a:rPr lang="en-US" altLang="ko-KR" dirty="0" err="1"/>
              <a:t>setPrefColumnCount</a:t>
            </a:r>
            <a:r>
              <a:rPr lang="en-US" altLang="ko-KR" dirty="0"/>
              <a:t> / </a:t>
            </a:r>
            <a:r>
              <a:rPr lang="en-US" altLang="ko-KR" dirty="0" err="1"/>
              <a:t>setPrefRowCount</a:t>
            </a:r>
            <a:endParaRPr lang="en-US" altLang="ko-KR" dirty="0"/>
          </a:p>
          <a:p>
            <a:pPr lvl="1"/>
            <a:r>
              <a:rPr lang="en-US" altLang="ko-KR" dirty="0" err="1"/>
              <a:t>appendText</a:t>
            </a:r>
            <a:endParaRPr lang="en-US" altLang="ko-KR" dirty="0"/>
          </a:p>
          <a:p>
            <a:pPr lvl="1"/>
            <a:r>
              <a:rPr lang="en-US" altLang="ko-KR" dirty="0" err="1"/>
              <a:t>selectRange</a:t>
            </a:r>
            <a:endParaRPr lang="en-US" altLang="ko-KR" dirty="0"/>
          </a:p>
          <a:p>
            <a:pPr lvl="1"/>
            <a:r>
              <a:rPr lang="en-US" altLang="ko-KR" dirty="0" err="1"/>
              <a:t>getCaretPosition</a:t>
            </a:r>
            <a:r>
              <a:rPr lang="en-US" altLang="ko-KR" dirty="0"/>
              <a:t> / </a:t>
            </a:r>
            <a:r>
              <a:rPr lang="en-US" altLang="ko-KR" dirty="0" err="1"/>
              <a:t>setCaretPosition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C11C8C-9BB5-4A35-B626-05729842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53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487E2-1332-428E-BBCD-89454D74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Example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전체코드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D08E6-1A80-4235-8920-BF3C522BA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B19C82-2098-43CA-9417-C267F935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8B8706-5B3D-4D30-A8EA-FD7A3ED5799F}"/>
              </a:ext>
            </a:extLst>
          </p:cNvPr>
          <p:cNvSpPr/>
          <p:nvPr/>
        </p:nvSpPr>
        <p:spPr bwMode="auto">
          <a:xfrm>
            <a:off x="925430" y="1268413"/>
            <a:ext cx="7750340" cy="543718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.setWrapText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.setEditable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.setMaxSize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panel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panel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.setHgap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(15);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.setPrefColumnCount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(40);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"Submit"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panel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0, 0, 2, 1);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panel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2, 0, 1, 1);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setMargin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panel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Insets(10, 0, 0, 0));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.setBottom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panel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614F9F-8B22-4FCE-B440-71DC21C7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741" y="3809096"/>
            <a:ext cx="2297117" cy="214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69641"/>
      </p:ext>
    </p:extLst>
  </p:cSld>
  <p:clrMapOvr>
    <a:masterClrMapping/>
  </p:clrMapOvr>
</p:sld>
</file>

<file path=ppt/theme/theme1.xml><?xml version="1.0" encoding="utf-8"?>
<a:theme xmlns:a="http://schemas.openxmlformats.org/drawingml/2006/main" name="황토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객체지향프로그래밍-강의자료(김봉근)</Template>
  <TotalTime>8364</TotalTime>
  <Words>2692</Words>
  <Application>Microsoft Office PowerPoint</Application>
  <PresentationFormat>화면 슬라이드 쇼(4:3)</PresentationFormat>
  <Paragraphs>837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8" baseType="lpstr">
      <vt:lpstr>HY견고딕</vt:lpstr>
      <vt:lpstr>HY견명조</vt:lpstr>
      <vt:lpstr>굴림</vt:lpstr>
      <vt:lpstr>맑은 고딕</vt:lpstr>
      <vt:lpstr>Bookman Old Style</vt:lpstr>
      <vt:lpstr>Consolas</vt:lpstr>
      <vt:lpstr>Elephant</vt:lpstr>
      <vt:lpstr>Times New Roman</vt:lpstr>
      <vt:lpstr>Verdana</vt:lpstr>
      <vt:lpstr>Wingdings</vt:lpstr>
      <vt:lpstr>황토</vt:lpstr>
      <vt:lpstr>JavaFX Input Controls</vt:lpstr>
      <vt:lpstr>Label</vt:lpstr>
      <vt:lpstr>PowerPoint 프레젠테이션</vt:lpstr>
      <vt:lpstr>PowerPoint 프레젠테이션</vt:lpstr>
      <vt:lpstr>TextField</vt:lpstr>
      <vt:lpstr>PowerPoint 프레젠테이션</vt:lpstr>
      <vt:lpstr>PowerPoint 프레젠테이션</vt:lpstr>
      <vt:lpstr>TextArea</vt:lpstr>
      <vt:lpstr>TextArea Example : 전체코드</vt:lpstr>
      <vt:lpstr>PowerPoint 프레젠테이션</vt:lpstr>
      <vt:lpstr>ChoiceBox</vt:lpstr>
      <vt:lpstr>PowerPoint 프레젠테이션</vt:lpstr>
      <vt:lpstr>ComboBox</vt:lpstr>
      <vt:lpstr>PowerPoint 프레젠테이션</vt:lpstr>
      <vt:lpstr>DatePicker</vt:lpstr>
      <vt:lpstr>PowerPoint 프레젠테이션</vt:lpstr>
      <vt:lpstr>PowerPoint 프레젠테이션</vt:lpstr>
      <vt:lpstr>ColorPicker</vt:lpstr>
      <vt:lpstr>PowerPoint 프레젠테이션</vt:lpstr>
      <vt:lpstr>JavaFX View Controls</vt:lpstr>
      <vt:lpstr>ListView</vt:lpstr>
      <vt:lpstr>PowerPoint 프레젠테이션</vt:lpstr>
      <vt:lpstr>TableView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ImageView</vt:lpstr>
      <vt:lpstr>PowerPoint 프레젠테이션</vt:lpstr>
      <vt:lpstr>PowerPoint 프레젠테이션</vt:lpstr>
      <vt:lpstr>TabPane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MFC의 이해     (Microsoft Foundation Class)</dc:title>
  <dc:creator>Microsoft Corporation</dc:creator>
  <cp:lastModifiedBy>김봉근</cp:lastModifiedBy>
  <cp:revision>475</cp:revision>
  <dcterms:created xsi:type="dcterms:W3CDTF">2006-10-05T04:04:58Z</dcterms:created>
  <dcterms:modified xsi:type="dcterms:W3CDTF">2018-07-31T04:25:56Z</dcterms:modified>
</cp:coreProperties>
</file>