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10" r:id="rId2"/>
    <p:sldId id="417" r:id="rId3"/>
    <p:sldId id="461" r:id="rId4"/>
    <p:sldId id="462" r:id="rId5"/>
    <p:sldId id="418" r:id="rId6"/>
    <p:sldId id="459" r:id="rId7"/>
    <p:sldId id="460" r:id="rId8"/>
    <p:sldId id="419" r:id="rId9"/>
    <p:sldId id="420" r:id="rId10"/>
    <p:sldId id="311" r:id="rId11"/>
    <p:sldId id="434" r:id="rId12"/>
    <p:sldId id="463" r:id="rId13"/>
    <p:sldId id="464" r:id="rId14"/>
    <p:sldId id="465" r:id="rId15"/>
    <p:sldId id="312" r:id="rId16"/>
    <p:sldId id="435" r:id="rId17"/>
    <p:sldId id="466" r:id="rId18"/>
    <p:sldId id="426" r:id="rId19"/>
    <p:sldId id="313" r:id="rId20"/>
    <p:sldId id="314" r:id="rId21"/>
    <p:sldId id="316" r:id="rId22"/>
    <p:sldId id="437" r:id="rId23"/>
    <p:sldId id="467" r:id="rId24"/>
    <p:sldId id="468" r:id="rId25"/>
    <p:sldId id="317" r:id="rId26"/>
    <p:sldId id="438" r:id="rId27"/>
    <p:sldId id="469" r:id="rId28"/>
    <p:sldId id="470" r:id="rId29"/>
    <p:sldId id="471" r:id="rId30"/>
    <p:sldId id="472" r:id="rId31"/>
    <p:sldId id="318" r:id="rId32"/>
    <p:sldId id="579" r:id="rId33"/>
    <p:sldId id="319" r:id="rId34"/>
    <p:sldId id="320" r:id="rId35"/>
    <p:sldId id="321" r:id="rId36"/>
    <p:sldId id="581" r:id="rId37"/>
    <p:sldId id="580" r:id="rId38"/>
    <p:sldId id="322" r:id="rId39"/>
    <p:sldId id="323" r:id="rId40"/>
    <p:sldId id="32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Media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  <a:p>
            <a:pPr lvl="1"/>
            <a:r>
              <a:rPr lang="ko-KR" altLang="en-US" sz="2000" dirty="0"/>
              <a:t>비디오를 재생할 수 있는 </a:t>
            </a:r>
            <a:r>
              <a:rPr lang="en-US" altLang="ko-KR" sz="2000" dirty="0"/>
              <a:t>MediaView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 lvl="1"/>
            <a:r>
              <a:rPr lang="ko-KR" altLang="en-US" sz="2000" dirty="0"/>
              <a:t>볼륨 조절 및 재생 위치 조절을 위한 </a:t>
            </a:r>
            <a:r>
              <a:rPr lang="en-US" altLang="ko-KR" sz="2000" dirty="0"/>
              <a:t>Slider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 lvl="1"/>
            <a:r>
              <a:rPr lang="ko-KR" altLang="en-US" sz="2000" dirty="0"/>
              <a:t>진행 상태 보여주는 </a:t>
            </a:r>
            <a:r>
              <a:rPr lang="en-US" altLang="ko-KR" sz="2000" dirty="0" err="1"/>
              <a:t>ProgressBar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ProgressIndicator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5"/>
            <a:ext cx="5750024" cy="389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7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Chart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챠트</a:t>
            </a:r>
            <a:r>
              <a:rPr lang="ko-KR" altLang="en-US" dirty="0"/>
              <a:t> 컨트롤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28800"/>
            <a:ext cx="74104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6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1FF9-6FB2-46E7-8FCF-00937649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PieChart</a:t>
            </a:r>
            <a:r>
              <a:rPr lang="en-US" altLang="ko-KR" dirty="0"/>
              <a:t> Example : </a:t>
            </a:r>
            <a:r>
              <a:rPr lang="ko-KR" altLang="en-US" dirty="0"/>
              <a:t>전체코드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A012-3C23-453C-872B-B3D9FA0C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CBE32-2155-4985-82C3-A965E118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98D5BA-EED9-498B-A2C5-2F50BD993565}"/>
              </a:ext>
            </a:extLst>
          </p:cNvPr>
          <p:cNvSpPr/>
          <p:nvPr/>
        </p:nvSpPr>
        <p:spPr bwMode="auto">
          <a:xfrm>
            <a:off x="925430" y="1268413"/>
            <a:ext cx="776137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PieChart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pieChart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PieChart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"USA"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17947195);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"EU"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11540278);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10982829);</a:t>
            </a:r>
          </a:p>
          <a:p>
            <a:pPr lvl="1"/>
            <a:r>
              <a:rPr lang="pl-PL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PieChart.Data </a:t>
            </a:r>
            <a:r>
              <a:rPr lang="pl-PL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slice4</a:t>
            </a:r>
            <a:r>
              <a:rPr lang="pl-PL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l-PL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PieChart.Data(</a:t>
            </a:r>
            <a:r>
              <a:rPr lang="pl-PL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"Japan"</a:t>
            </a:r>
            <a:r>
              <a:rPr lang="pl-PL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4116242);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PieChart.Data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"Others"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28584442);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slice5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pieChart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.setLegendSide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pieChart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,500,350);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59CDB-F5CB-4AED-B469-C6A3F3A1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877827"/>
            <a:ext cx="3384376" cy="25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6B3B1-C75D-4349-8FA4-F67B126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85520-5741-4340-A0BE-4E3A6A74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BarChart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A656F-1EAF-467D-9E1D-A8D8063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C1AA7C-7461-4AEE-A4FA-23D77D5F5E81}"/>
              </a:ext>
            </a:extLst>
          </p:cNvPr>
          <p:cNvGrpSpPr/>
          <p:nvPr/>
        </p:nvGrpSpPr>
        <p:grpSpPr>
          <a:xfrm>
            <a:off x="1403648" y="1844824"/>
            <a:ext cx="4781550" cy="4114800"/>
            <a:chOff x="2195736" y="1844824"/>
            <a:chExt cx="4781550" cy="4114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73E3572-525E-46FB-B17F-5DF6A6AD2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736" y="1844824"/>
              <a:ext cx="4781550" cy="4114800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2EEF97B-D04F-4BCA-B11A-6D6F8BE8252D}"/>
                </a:ext>
              </a:extLst>
            </p:cNvPr>
            <p:cNvCxnSpPr>
              <a:cxnSpLocks/>
              <a:stCxn id="8" idx="1"/>
            </p:cNvCxnSpPr>
            <p:nvPr/>
          </p:nvCxnSpPr>
          <p:spPr bwMode="auto">
            <a:xfrm flipH="1" flipV="1">
              <a:off x="5580112" y="2420889"/>
              <a:ext cx="352966" cy="3024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1CCE27-6B44-4D24-B61B-8275931A49A1}"/>
                </a:ext>
              </a:extLst>
            </p:cNvPr>
            <p:cNvSpPr txBox="1"/>
            <p:nvPr/>
          </p:nvSpPr>
          <p:spPr>
            <a:xfrm>
              <a:off x="5933078" y="2569452"/>
              <a:ext cx="51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069AAF2-BCA3-4FC5-8822-5A1F5408ABA4}"/>
                </a:ext>
              </a:extLst>
            </p:cNvPr>
            <p:cNvCxnSpPr>
              <a:cxnSpLocks/>
              <a:stCxn id="10" idx="0"/>
            </p:cNvCxnSpPr>
            <p:nvPr/>
          </p:nvCxnSpPr>
          <p:spPr bwMode="auto">
            <a:xfrm flipH="1" flipV="1">
              <a:off x="2555776" y="4437112"/>
              <a:ext cx="114100" cy="57606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4E7EF9-8616-4846-AA7B-5624EE968969}"/>
                </a:ext>
              </a:extLst>
            </p:cNvPr>
            <p:cNvSpPr txBox="1"/>
            <p:nvPr/>
          </p:nvSpPr>
          <p:spPr>
            <a:xfrm>
              <a:off x="2267744" y="5013176"/>
              <a:ext cx="80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244756B-8CDA-4A0E-9A5D-BD9C7F273821}"/>
                </a:ext>
              </a:extLst>
            </p:cNvPr>
            <p:cNvCxnSpPr>
              <a:cxnSpLocks/>
              <a:stCxn id="12" idx="2"/>
            </p:cNvCxnSpPr>
            <p:nvPr/>
          </p:nvCxnSpPr>
          <p:spPr bwMode="auto">
            <a:xfrm>
              <a:off x="5929053" y="3754360"/>
              <a:ext cx="520257" cy="82676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C69A4-379C-4E4B-9E02-470F85513B5E}"/>
                </a:ext>
              </a:extLst>
            </p:cNvPr>
            <p:cNvSpPr txBox="1"/>
            <p:nvPr/>
          </p:nvSpPr>
          <p:spPr>
            <a:xfrm>
              <a:off x="5508104" y="344658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Series 2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EE55030-0214-4C0F-B40C-CEC87E98DA71}"/>
                </a:ext>
              </a:extLst>
            </p:cNvPr>
            <p:cNvCxnSpPr>
              <a:cxnSpLocks/>
              <a:stCxn id="12" idx="2"/>
            </p:cNvCxnSpPr>
            <p:nvPr/>
          </p:nvCxnSpPr>
          <p:spPr bwMode="auto">
            <a:xfrm flipH="1">
              <a:off x="5408795" y="3754360"/>
              <a:ext cx="520258" cy="82676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C904FA-9512-4518-8ACD-E21C6AB2B41C}"/>
                </a:ext>
              </a:extLst>
            </p:cNvPr>
            <p:cNvCxnSpPr>
              <a:cxnSpLocks/>
              <a:stCxn id="12" idx="2"/>
            </p:cNvCxnSpPr>
            <p:nvPr/>
          </p:nvCxnSpPr>
          <p:spPr bwMode="auto">
            <a:xfrm flipH="1">
              <a:off x="4487252" y="3754360"/>
              <a:ext cx="1441801" cy="25070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8B88931-7BBE-4B1B-88F5-C53BA7D9F717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>
              <a:off x="5243294" y="3446583"/>
              <a:ext cx="739273" cy="846513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1A6D4-A3D6-47FB-87D8-1717A8205EAF}"/>
                </a:ext>
              </a:extLst>
            </p:cNvPr>
            <p:cNvSpPr txBox="1"/>
            <p:nvPr/>
          </p:nvSpPr>
          <p:spPr>
            <a:xfrm>
              <a:off x="4822345" y="313880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Series 1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074997C-2DE8-472D-A97D-7EED1A8F80C2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 flipH="1">
              <a:off x="4822345" y="3446583"/>
              <a:ext cx="420949" cy="129398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60F9E1D-0153-43B0-BC9C-CF33C3124104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 flipH="1">
              <a:off x="3801493" y="3446583"/>
              <a:ext cx="1441801" cy="25070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3ECCCCF-1B47-4BBC-ACB5-C7FF82D4CD7E}"/>
                </a:ext>
              </a:extLst>
            </p:cNvPr>
            <p:cNvCxnSpPr>
              <a:cxnSpLocks/>
              <a:stCxn id="20" idx="3"/>
            </p:cNvCxnSpPr>
            <p:nvPr/>
          </p:nvCxnSpPr>
          <p:spPr bwMode="auto">
            <a:xfrm flipV="1">
              <a:off x="3261670" y="5589240"/>
              <a:ext cx="662258" cy="153889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0F2FCD-5866-4E3C-B118-F55EAE090779}"/>
                </a:ext>
              </a:extLst>
            </p:cNvPr>
            <p:cNvSpPr txBox="1"/>
            <p:nvPr/>
          </p:nvSpPr>
          <p:spPr>
            <a:xfrm>
              <a:off x="2267744" y="5589240"/>
              <a:ext cx="993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 Label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5F35391-CFC4-45EC-BB11-9029EB363649}"/>
                </a:ext>
              </a:extLst>
            </p:cNvPr>
            <p:cNvCxnSpPr>
              <a:cxnSpLocks/>
              <a:stCxn id="22" idx="1"/>
            </p:cNvCxnSpPr>
            <p:nvPr/>
          </p:nvCxnSpPr>
          <p:spPr bwMode="auto">
            <a:xfrm flipH="1" flipV="1">
              <a:off x="4065934" y="5278619"/>
              <a:ext cx="640743" cy="340503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D5A15B-D4FE-4CDC-B687-DA20B7B8F194}"/>
                </a:ext>
              </a:extLst>
            </p:cNvPr>
            <p:cNvSpPr txBox="1"/>
            <p:nvPr/>
          </p:nvSpPr>
          <p:spPr>
            <a:xfrm>
              <a:off x="4706677" y="5465233"/>
              <a:ext cx="953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 Mark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09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508C2-FA4C-4DC7-B35E-74DF691D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888D3-59BF-416D-8482-32D0327F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EFE2C-A9E4-484C-A314-80C83EB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47A84-F8FC-43F9-A9A1-32055AD35537}"/>
              </a:ext>
            </a:extLst>
          </p:cNvPr>
          <p:cNvSpPr/>
          <p:nvPr/>
        </p:nvSpPr>
        <p:spPr bwMode="auto">
          <a:xfrm>
            <a:off x="911346" y="277813"/>
            <a:ext cx="7775453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CategoryAxis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xAxis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CategoryAxis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xAxis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"Programming Language"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xAxis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.setTickMarkVisible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xAxis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.setTickLabelRotation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(90);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xAxis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.setTickLabelFill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xAxis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.setTickLabelFont(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"Arial"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15));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NumberAxis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yAxis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NumberAxis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yAxis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"Percent"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 a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BarChart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BarChart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&lt;String, Number&gt;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barChart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BarChart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xAxis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yAxis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Series 1 - Data of 2014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XYChart.Series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&lt;String, Number&gt;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		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XYChart.Series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&lt;String, Number&gt;();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"2015"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20.973));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"C#"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4.429));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"PHP"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8.792));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0FB8E-AE6B-4090-98F4-187CEEB8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948134"/>
            <a:ext cx="2892831" cy="248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EF6F5-4B8D-4A8D-863D-1B4CF3D00426}"/>
              </a:ext>
            </a:extLst>
          </p:cNvPr>
          <p:cNvSpPr txBox="1"/>
          <p:nvPr/>
        </p:nvSpPr>
        <p:spPr>
          <a:xfrm>
            <a:off x="7565747" y="297249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356607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508C2-FA4C-4DC7-B35E-74DF691D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888D3-59BF-416D-8482-32D0327F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EFE2C-A9E4-484C-A314-80C83EB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47A84-F8FC-43F9-A9A1-32055AD35537}"/>
              </a:ext>
            </a:extLst>
          </p:cNvPr>
          <p:cNvSpPr/>
          <p:nvPr/>
        </p:nvSpPr>
        <p:spPr bwMode="auto">
          <a:xfrm>
            <a:off x="911346" y="277813"/>
            <a:ext cx="7775453" cy="56714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Series 2 - Data of 2015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XYChart.Series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&lt;String, Number&gt;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		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XYChart.Series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&lt;String, Number&gt;();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"2016"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26.983));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"C#"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6.569));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.getData()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XYChart.Data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Number&gt;(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"PHP"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6.619));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Add Series to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BarChart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barChart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barChart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series2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barChart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"Share Rate of Programming Languages"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barChart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.setLegendSide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barChart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,500,400);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D2B13-78F4-4FDF-8F1D-09B9FE93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179342"/>
            <a:ext cx="2892831" cy="24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Menu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</a:p>
          <a:p>
            <a:pPr lvl="1"/>
            <a:r>
              <a:rPr lang="en-US" altLang="ko-KR" dirty="0" err="1"/>
              <a:t>MenuBar</a:t>
            </a:r>
            <a:r>
              <a:rPr lang="ko-KR" altLang="en-US" dirty="0"/>
              <a:t>에는 </a:t>
            </a:r>
            <a:r>
              <a:rPr lang="en-US" altLang="ko-KR" dirty="0"/>
              <a:t>Menu</a:t>
            </a:r>
            <a:r>
              <a:rPr lang="ko-KR" altLang="en-US" dirty="0"/>
              <a:t>들이 배치</a:t>
            </a:r>
          </a:p>
          <a:p>
            <a:pPr lvl="1"/>
            <a:r>
              <a:rPr lang="en-US" altLang="ko-KR" dirty="0"/>
              <a:t>Menu</a:t>
            </a:r>
            <a:r>
              <a:rPr lang="ko-KR" altLang="en-US" dirty="0"/>
              <a:t>에는 메뉴 아이템 추가</a:t>
            </a:r>
          </a:p>
          <a:p>
            <a:pPr lvl="2"/>
            <a:r>
              <a:rPr lang="en-US" altLang="ko-KR" dirty="0" err="1"/>
              <a:t>MenuItem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err="1"/>
              <a:t>CheckMenuItem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err="1"/>
              <a:t>RadioMenuItem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err="1"/>
              <a:t>CustomMenuItem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err="1"/>
              <a:t>SeparatorMenuItem</a:t>
            </a:r>
            <a:endParaRPr lang="en-US" altLang="ko-KR" dirty="0"/>
          </a:p>
          <a:p>
            <a:pPr lvl="2"/>
            <a:r>
              <a:rPr lang="en-US" altLang="ko-KR" dirty="0"/>
              <a:t>Menu(</a:t>
            </a:r>
            <a:r>
              <a:rPr lang="ko-KR" altLang="en-US" dirty="0"/>
              <a:t>서브 메뉴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932040" y="1992313"/>
            <a:ext cx="3354388" cy="2790825"/>
            <a:chOff x="3575050" y="1603375"/>
            <a:chExt cx="3354388" cy="2790825"/>
          </a:xfrm>
        </p:grpSpPr>
        <p:pic>
          <p:nvPicPr>
            <p:cNvPr id="15" name="그림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2500313"/>
              <a:ext cx="2143125" cy="154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그룹 33"/>
            <p:cNvGrpSpPr>
              <a:grpSpLocks/>
            </p:cNvGrpSpPr>
            <p:nvPr/>
          </p:nvGrpSpPr>
          <p:grpSpPr bwMode="auto">
            <a:xfrm>
              <a:off x="4786313" y="1603375"/>
              <a:ext cx="974725" cy="892175"/>
              <a:chOff x="4286248" y="1214422"/>
              <a:chExt cx="573092" cy="357984"/>
            </a:xfrm>
          </p:grpSpPr>
          <p:cxnSp>
            <p:nvCxnSpPr>
              <p:cNvPr id="17" name="직선 화살표 연결선 16"/>
              <p:cNvCxnSpPr/>
              <p:nvPr/>
            </p:nvCxnSpPr>
            <p:spPr>
              <a:xfrm rot="5400000">
                <a:off x="4249129" y="1392481"/>
                <a:ext cx="357984" cy="186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286248" y="1214422"/>
                <a:ext cx="571225" cy="127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" name="직선 화살표 연결선 18"/>
              <p:cNvCxnSpPr/>
              <p:nvPr/>
            </p:nvCxnSpPr>
            <p:spPr>
              <a:xfrm rot="5400000">
                <a:off x="4679415" y="1392481"/>
                <a:ext cx="357984" cy="186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20" name="오른쪽 중괄호 19"/>
            <p:cNvSpPr/>
            <p:nvPr/>
          </p:nvSpPr>
          <p:spPr>
            <a:xfrm>
              <a:off x="3575050" y="2398713"/>
              <a:ext cx="214313" cy="1995487"/>
            </a:xfrm>
            <a:prstGeom prst="rightBrac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V="1">
              <a:off x="3789363" y="2971800"/>
              <a:ext cx="996950" cy="4254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" name="직선 화살표 연결선 21"/>
            <p:cNvCxnSpPr>
              <a:stCxn id="20" idx="1"/>
              <a:endCxn id="15" idx="1"/>
            </p:cNvCxnSpPr>
            <p:nvPr/>
          </p:nvCxnSpPr>
          <p:spPr>
            <a:xfrm flipV="1">
              <a:off x="3789363" y="3271838"/>
              <a:ext cx="996950" cy="1254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3" name="직선 화살표 연결선 22"/>
            <p:cNvCxnSpPr>
              <a:stCxn id="20" idx="1"/>
            </p:cNvCxnSpPr>
            <p:nvPr/>
          </p:nvCxnSpPr>
          <p:spPr>
            <a:xfrm>
              <a:off x="3789363" y="3397250"/>
              <a:ext cx="996950" cy="1079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4" name="직선 화살표 연결선 23"/>
            <p:cNvCxnSpPr>
              <a:stCxn id="20" idx="1"/>
            </p:cNvCxnSpPr>
            <p:nvPr/>
          </p:nvCxnSpPr>
          <p:spPr>
            <a:xfrm>
              <a:off x="3789363" y="3397250"/>
              <a:ext cx="996950" cy="4889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333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7CC5-5914-4893-8F23-D26C0F7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68F5-BAF9-4B60-8EBA-A918D395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99E50-9850-48A8-8010-02F1A438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AB5BE3-DBC1-4FAF-9847-7226628A03EA}"/>
              </a:ext>
            </a:extLst>
          </p:cNvPr>
          <p:cNvSpPr/>
          <p:nvPr/>
        </p:nvSpPr>
        <p:spPr bwMode="auto">
          <a:xfrm>
            <a:off x="911346" y="277813"/>
            <a:ext cx="7775453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MenuBar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MenuBar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menuBar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MenuBar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 menus</a:t>
            </a:r>
          </a:p>
          <a:p>
            <a:pPr lvl="1"/>
            <a:r>
              <a:rPr lang="fr-FR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Menu </a:t>
            </a:r>
            <a:r>
              <a:rPr lang="fr-FR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fileMenu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fr-FR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Menu(</a:t>
            </a:r>
            <a:r>
              <a:rPr lang="fr-FR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"_File"</a:t>
            </a:r>
            <a:r>
              <a:rPr lang="fr-FR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 </a:t>
            </a:r>
            <a:r>
              <a:rPr lang="fr-FR" altLang="ko-KR" sz="1400" b="1" dirty="0">
                <a:solidFill>
                  <a:srgbClr val="3F7F5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// </a:t>
            </a:r>
            <a:r>
              <a:rPr lang="fr-FR" altLang="ko-KR" sz="1400" b="1" u="sng" dirty="0">
                <a:solidFill>
                  <a:srgbClr val="3F7F5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Alt+F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Menu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editMenu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Menu(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"_Edit"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1400" b="1" dirty="0">
                <a:solidFill>
                  <a:srgbClr val="3F7F5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1400" b="1" u="sng" dirty="0" err="1">
                <a:solidFill>
                  <a:srgbClr val="3F7F5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Alt+E</a:t>
            </a:r>
            <a:endParaRPr lang="en-US" altLang="ko-KR" sz="1400" b="1" u="sng" dirty="0">
              <a:solidFill>
                <a:srgbClr val="3F7F5F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Menu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projectMenu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Menu(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"Project"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Menu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helpMenu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Menu(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"_Help"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MenuItems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New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"_New"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Alt+N</a:t>
            </a:r>
            <a:endParaRPr lang="en-US" altLang="ko-KR" sz="14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.setAccelerator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KeyCombination.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keyCombination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"SHORTCUT+N"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newImage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"New.png"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newImage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Open File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openItem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"_Open File"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openImage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"Open.png"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openItem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openImage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Exit</a:t>
            </a:r>
          </a:p>
          <a:p>
            <a:pPr lvl="1"/>
            <a:r>
              <a:rPr lang="pt-BR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 </a:t>
            </a:r>
            <a:r>
              <a:rPr lang="pt-BR" altLang="ko-KR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exitItem</a:t>
            </a:r>
            <a:r>
              <a:rPr lang="pt-BR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pt-BR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pt-BR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MenuItem(</a:t>
            </a:r>
            <a:r>
              <a:rPr lang="pt-BR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"E_xit"</a:t>
            </a:r>
            <a:r>
              <a:rPr lang="pt-BR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Copy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copyItem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"_Copy"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Paste</a:t>
            </a:r>
          </a:p>
          <a:p>
            <a:pPr lvl="1"/>
            <a:r>
              <a:rPr lang="pt-BR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MenuItem </a:t>
            </a:r>
            <a:r>
              <a:rPr lang="pt-BR" altLang="ko-KR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pasteItem</a:t>
            </a:r>
            <a:r>
              <a:rPr lang="pt-BR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pt-BR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pt-BR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MenuItem(</a:t>
            </a:r>
            <a:r>
              <a:rPr lang="pt-BR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"_Paste"</a:t>
            </a:r>
            <a:r>
              <a:rPr lang="pt-BR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4E3E3F-BE24-44C6-8344-4E20C0FD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701675"/>
            <a:ext cx="2735748" cy="2101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6E2B69-7A6B-4CCA-88CA-25956DAE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24" y="4648200"/>
            <a:ext cx="2735748" cy="2101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D04C-BA12-4EFB-AF1E-CFF2078EC296}"/>
              </a:ext>
            </a:extLst>
          </p:cNvPr>
          <p:cNvSpPr txBox="1"/>
          <p:nvPr/>
        </p:nvSpPr>
        <p:spPr>
          <a:xfrm>
            <a:off x="7578804" y="28072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8330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7CC5-5914-4893-8F23-D26C0F7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68F5-BAF9-4B60-8EBA-A918D395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99E50-9850-48A8-8010-02F1A438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AB5BE3-DBC1-4FAF-9847-7226628A03EA}"/>
              </a:ext>
            </a:extLst>
          </p:cNvPr>
          <p:cNvSpPr/>
          <p:nvPr/>
        </p:nvSpPr>
        <p:spPr bwMode="auto">
          <a:xfrm>
            <a:off x="911346" y="277813"/>
            <a:ext cx="7775453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CheckMenuItem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: Build Automatically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CheckMenuItem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buildItem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CheckMenuItem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"Build Automatically"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buildItem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Event Handling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"New menu item was selected."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exitItem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Add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menuItems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to the Menus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fileMenu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.getItems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openItem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		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SeparatorMenuItem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exitItem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editMenu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.getItems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copyItem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pasteItem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projectMenu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.getItems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buildItem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Add Menus to the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MenuBar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menuBar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.getMenus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editMenu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projectMenu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helpMenu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Attach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menuBar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191C9-AE34-4FEF-81B1-7A95E2DB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534550"/>
            <a:ext cx="2808312" cy="2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5861-8F95-42AD-94D6-4007714A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C63F5-2F9B-4747-B663-90BC760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ContextMenu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en-US" altLang="ko-KR" dirty="0" err="1"/>
              <a:t>ContextMenu</a:t>
            </a:r>
            <a:r>
              <a:rPr lang="ko-KR" altLang="en-US" dirty="0"/>
              <a:t>가 자동으로 사라지지 않는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이에 대한 처리를 해주어야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788287-C37C-42E0-8B3D-720FEEA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317528-9152-4056-914F-A322669B036F}"/>
              </a:ext>
            </a:extLst>
          </p:cNvPr>
          <p:cNvSpPr/>
          <p:nvPr/>
        </p:nvSpPr>
        <p:spPr bwMode="auto">
          <a:xfrm>
            <a:off x="1043608" y="1772817"/>
            <a:ext cx="7640953" cy="20882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ContextMenu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ContextMenu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contextMenu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ContextMenu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Add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MenuItems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to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ContextMenu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contextMenu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fileMenu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projectMenu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When the right-click on Container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.setOnContextMenuRequested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contextMenu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.getScreenX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.getScreenY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363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Toolbar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ToolBar</a:t>
            </a:r>
            <a:endParaRPr lang="en-US" altLang="ko-KR" dirty="0"/>
          </a:p>
          <a:p>
            <a:pPr lvl="1"/>
            <a:r>
              <a:rPr lang="ko-KR" altLang="en-US" dirty="0"/>
              <a:t>빠르게 작업을 선택하고 싶을 때 사용</a:t>
            </a:r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컨트롤은 </a:t>
            </a:r>
            <a:r>
              <a:rPr lang="en-US" altLang="ko-KR" dirty="0"/>
              <a:t>UI </a:t>
            </a:r>
            <a:r>
              <a:rPr lang="ko-KR" altLang="en-US" dirty="0"/>
              <a:t>컨트롤이면서 컨테이너</a:t>
            </a:r>
          </a:p>
          <a:p>
            <a:pPr lvl="1"/>
            <a:r>
              <a:rPr lang="en-US" altLang="ko-KR" dirty="0"/>
              <a:t>Button</a:t>
            </a:r>
            <a:r>
              <a:rPr lang="ko-KR" altLang="en-US" dirty="0"/>
              <a:t>이 추가되지만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ko-KR" altLang="en-US" dirty="0"/>
              <a:t>와 같은 다른 컨트롤도 배치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ToolTip - </a:t>
            </a:r>
            <a:r>
              <a:rPr lang="ko-KR" altLang="en-US" dirty="0"/>
              <a:t>생략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73" y="1412776"/>
            <a:ext cx="1388027" cy="75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2231E4-84B3-4E47-A568-8B01EDA4042A}"/>
              </a:ext>
            </a:extLst>
          </p:cNvPr>
          <p:cNvSpPr/>
          <p:nvPr/>
        </p:nvSpPr>
        <p:spPr bwMode="auto">
          <a:xfrm>
            <a:off x="1045847" y="4041205"/>
            <a:ext cx="7640953" cy="15841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ToolBar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Add controls to the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toolBar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Separator(),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4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4CC2-8C21-4C75-BC78-00BA057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 / </a:t>
            </a:r>
            <a:r>
              <a:rPr lang="en-US" altLang="ko-KR" dirty="0" err="1"/>
              <a:t>MediaPlayer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4451-0025-4CD8-AF65-53A1379E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Supported Format</a:t>
            </a:r>
          </a:p>
          <a:p>
            <a:pPr lvl="1"/>
            <a:r>
              <a:rPr lang="en-US" altLang="ko-KR" dirty="0"/>
              <a:t>Sound</a:t>
            </a:r>
            <a:r>
              <a:rPr lang="ko-KR" altLang="en-US" dirty="0"/>
              <a:t> </a:t>
            </a:r>
            <a:r>
              <a:rPr lang="en-US" altLang="ko-KR" dirty="0"/>
              <a:t>: .</a:t>
            </a:r>
            <a:r>
              <a:rPr lang="en-US" altLang="ko-KR" dirty="0" err="1"/>
              <a:t>aif</a:t>
            </a:r>
            <a:r>
              <a:rPr lang="en-US" altLang="ko-KR" dirty="0"/>
              <a:t> .</a:t>
            </a:r>
            <a:r>
              <a:rPr lang="en-US" altLang="ko-KR" dirty="0" err="1"/>
              <a:t>aiff</a:t>
            </a:r>
            <a:r>
              <a:rPr lang="en-US" altLang="ko-KR" dirty="0"/>
              <a:t> .mp3 .m4a .wav</a:t>
            </a:r>
          </a:p>
          <a:p>
            <a:pPr lvl="1"/>
            <a:r>
              <a:rPr lang="en-US" altLang="ko-KR" dirty="0"/>
              <a:t>Video</a:t>
            </a:r>
            <a:r>
              <a:rPr lang="ko-KR" altLang="en-US" dirty="0"/>
              <a:t>  </a:t>
            </a:r>
            <a:r>
              <a:rPr lang="en-US" altLang="ko-KR" dirty="0"/>
              <a:t>: .</a:t>
            </a:r>
            <a:r>
              <a:rPr lang="en-US" altLang="ko-KR" dirty="0" err="1"/>
              <a:t>fxm</a:t>
            </a:r>
            <a:r>
              <a:rPr lang="en-US" altLang="ko-KR" dirty="0"/>
              <a:t> .</a:t>
            </a:r>
            <a:r>
              <a:rPr lang="en-US" altLang="ko-KR" dirty="0" err="1"/>
              <a:t>flv</a:t>
            </a:r>
            <a:r>
              <a:rPr lang="en-US" altLang="ko-KR" dirty="0"/>
              <a:t> .mp4 .m4v</a:t>
            </a:r>
          </a:p>
          <a:p>
            <a:r>
              <a:rPr lang="en-US" altLang="ko-KR" dirty="0"/>
              <a:t>Play Sound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Video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5B2A3-C4FC-4E68-93E8-2708732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81CAC-4E43-41F5-B35A-58338E22E6A0}"/>
              </a:ext>
            </a:extLst>
          </p:cNvPr>
          <p:cNvSpPr/>
          <p:nvPr/>
        </p:nvSpPr>
        <p:spPr bwMode="auto">
          <a:xfrm>
            <a:off x="1403648" y="3140969"/>
            <a:ext cx="7283152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"test.wav"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Media </a:t>
            </a:r>
            <a:r>
              <a:rPr lang="it-IT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Media(</a:t>
            </a:r>
            <a:r>
              <a:rPr lang="it-IT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it-IT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.toURI().toString());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87B3DD-95A1-4F0B-BB05-479E97D45706}"/>
              </a:ext>
            </a:extLst>
          </p:cNvPr>
          <p:cNvSpPr/>
          <p:nvPr/>
        </p:nvSpPr>
        <p:spPr bwMode="auto">
          <a:xfrm>
            <a:off x="1403648" y="4689279"/>
            <a:ext cx="7283152" cy="190807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"test.mp4"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Media </a:t>
            </a:r>
            <a:r>
              <a:rPr lang="it-IT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Media(</a:t>
            </a:r>
            <a:r>
              <a:rPr lang="it-IT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it-IT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.toURI().toString());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MediaView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MediaView(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.setPreserveRatio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after adding the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 container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187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Dialog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자체적으로 실행될 수 없고</a:t>
            </a:r>
            <a:r>
              <a:rPr lang="en-US" altLang="ko-KR" dirty="0"/>
              <a:t>, </a:t>
            </a:r>
            <a:r>
              <a:rPr lang="ko-KR" altLang="en-US" dirty="0"/>
              <a:t>메인 윈도우</a:t>
            </a:r>
            <a:r>
              <a:rPr lang="en-US" altLang="ko-KR" dirty="0"/>
              <a:t>(</a:t>
            </a:r>
            <a:r>
              <a:rPr lang="ko-KR" altLang="en-US" dirty="0"/>
              <a:t>소유자 윈도우</a:t>
            </a:r>
            <a:r>
              <a:rPr lang="en-US" altLang="ko-KR" dirty="0"/>
              <a:t>)</a:t>
            </a:r>
            <a:r>
              <a:rPr lang="ko-KR" altLang="en-US" dirty="0"/>
              <a:t>에 의해서 실행</a:t>
            </a:r>
          </a:p>
          <a:p>
            <a:r>
              <a:rPr lang="ko-KR" altLang="en-US" dirty="0" err="1">
                <a:solidFill>
                  <a:srgbClr val="0000FF"/>
                </a:solidFill>
              </a:rPr>
              <a:t>모달</a:t>
            </a:r>
            <a:r>
              <a:rPr lang="en-US" altLang="ko-KR" dirty="0">
                <a:solidFill>
                  <a:srgbClr val="0000FF"/>
                </a:solidFill>
              </a:rPr>
              <a:t>(modal:</a:t>
            </a:r>
            <a:r>
              <a:rPr lang="ko-KR" altLang="en-US" dirty="0">
                <a:solidFill>
                  <a:srgbClr val="0000FF"/>
                </a:solidFill>
              </a:rPr>
              <a:t>양식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과 </a:t>
            </a:r>
            <a:r>
              <a:rPr lang="ko-KR" altLang="en-US" dirty="0" err="1">
                <a:solidFill>
                  <a:srgbClr val="0000FF"/>
                </a:solidFill>
              </a:rPr>
              <a:t>모달리스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modaless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>
                <a:solidFill>
                  <a:srgbClr val="C00000"/>
                </a:solidFill>
              </a:rPr>
              <a:t>모달</a:t>
            </a:r>
            <a:r>
              <a:rPr lang="ko-KR" altLang="en-US" dirty="0">
                <a:solidFill>
                  <a:srgbClr val="C00000"/>
                </a:solidFill>
              </a:rPr>
              <a:t> 다이얼로그는 </a:t>
            </a:r>
            <a:r>
              <a:rPr lang="ko-KR" altLang="en-US" dirty="0"/>
              <a:t>다이얼로그를 닫기 전까지 소유자 윈도우 사용 불가</a:t>
            </a:r>
          </a:p>
          <a:p>
            <a:pPr lvl="1"/>
            <a:r>
              <a:rPr lang="ko-KR" altLang="en-US" dirty="0" err="1">
                <a:solidFill>
                  <a:srgbClr val="C00000"/>
                </a:solidFill>
              </a:rPr>
              <a:t>모달리스</a:t>
            </a:r>
            <a:r>
              <a:rPr lang="ko-KR" altLang="en-US" dirty="0">
                <a:solidFill>
                  <a:srgbClr val="C00000"/>
                </a:solidFill>
              </a:rPr>
              <a:t> 다이얼로그는</a:t>
            </a:r>
            <a:r>
              <a:rPr lang="ko-KR" altLang="en-US" dirty="0"/>
              <a:t> 소유자 윈도우 계속 사용 가능</a:t>
            </a:r>
            <a:endParaRPr lang="en-US" altLang="ko-KR" dirty="0"/>
          </a:p>
          <a:p>
            <a:r>
              <a:rPr lang="ko-KR" altLang="en-US" dirty="0"/>
              <a:t>제공되는 다이얼로그</a:t>
            </a:r>
            <a:endParaRPr lang="en-US" altLang="ko-KR" dirty="0"/>
          </a:p>
          <a:p>
            <a:pPr lvl="1"/>
            <a:r>
              <a:rPr lang="ko-KR" altLang="en-US" dirty="0"/>
              <a:t>파일을 선택하는 </a:t>
            </a:r>
            <a:r>
              <a:rPr lang="en-US" altLang="ko-KR" dirty="0" err="1"/>
              <a:t>FileChooser</a:t>
            </a:r>
            <a:endParaRPr lang="en-US" altLang="ko-KR" dirty="0"/>
          </a:p>
          <a:p>
            <a:pPr lvl="1"/>
            <a:r>
              <a:rPr lang="ko-KR" altLang="en-US" dirty="0" err="1"/>
              <a:t>디렉토리를</a:t>
            </a:r>
            <a:r>
              <a:rPr lang="ko-KR" altLang="en-US" dirty="0"/>
              <a:t> 선택하는 </a:t>
            </a:r>
            <a:r>
              <a:rPr lang="en-US" altLang="ko-KR" dirty="0" err="1"/>
              <a:t>DirectoryChooser</a:t>
            </a:r>
            <a:endParaRPr lang="en-US" altLang="ko-KR" dirty="0"/>
          </a:p>
          <a:p>
            <a:pPr lvl="1"/>
            <a:r>
              <a:rPr lang="ko-KR" altLang="en-US" dirty="0"/>
              <a:t>기타 공통 표준 </a:t>
            </a:r>
            <a:r>
              <a:rPr lang="en-US" altLang="ko-KR" dirty="0"/>
              <a:t>Dialog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8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en-US" altLang="ko-KR" dirty="0" err="1"/>
              <a:t>xxxChooser</a:t>
            </a:r>
            <a:r>
              <a:rPr lang="en-US" altLang="ko-KR" dirty="0"/>
              <a:t> Dialog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FileChooser</a:t>
            </a:r>
            <a:r>
              <a:rPr lang="en-US" altLang="ko-KR" dirty="0"/>
              <a:t> / </a:t>
            </a:r>
            <a:r>
              <a:rPr lang="en-US" altLang="ko-KR" dirty="0" err="1"/>
              <a:t>DirectoryChooser</a:t>
            </a:r>
            <a:endParaRPr lang="en-US" altLang="ko-KR" dirty="0"/>
          </a:p>
          <a:p>
            <a:pPr lvl="1"/>
            <a:r>
              <a:rPr lang="ko-KR" altLang="en-US" dirty="0"/>
              <a:t>컨트롤이 아니라 </a:t>
            </a:r>
            <a:r>
              <a:rPr lang="en-US" altLang="ko-KR" dirty="0">
                <a:solidFill>
                  <a:srgbClr val="FF0000"/>
                </a:solidFill>
              </a:rPr>
              <a:t>FXML </a:t>
            </a:r>
            <a:r>
              <a:rPr lang="ko-KR" altLang="en-US" dirty="0">
                <a:solidFill>
                  <a:srgbClr val="FF0000"/>
                </a:solidFill>
              </a:rPr>
              <a:t>에서 선언 불가</a:t>
            </a:r>
          </a:p>
          <a:p>
            <a:pPr lvl="1"/>
            <a:r>
              <a:rPr lang="ko-KR" altLang="en-US" dirty="0" err="1"/>
              <a:t>모달</a:t>
            </a:r>
            <a:r>
              <a:rPr lang="ko-KR" altLang="en-US" dirty="0"/>
              <a:t> 다이얼로그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36449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24" y="2780928"/>
            <a:ext cx="36988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98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26740-A3D2-4198-8F8A-9EDADB7B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08637-3F22-4973-B59B-254F12F3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&amp; 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이미지보기 응용프로그램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13CDD-A03E-4209-9782-B357C375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81B26-D2D7-43B8-A7B1-0E32069294F9}"/>
              </a:ext>
            </a:extLst>
          </p:cNvPr>
          <p:cNvSpPr/>
          <p:nvPr/>
        </p:nvSpPr>
        <p:spPr bwMode="auto">
          <a:xfrm>
            <a:off x="1045847" y="1772816"/>
            <a:ext cx="7640953" cy="367240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"Open Image File"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.getExtensionFilters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"All Images"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"*.*"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"Jpeg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"*.jpg"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"Gif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"*.gif"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.showOpenDialog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primaryStage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또는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.showSaveDialog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primaryStage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8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CA29-C75B-4173-99F9-41B08B12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5C493-14DE-4DDA-A535-6FEABD5E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03095-1845-4CB3-B7E3-1AEAE64F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FAE068-88E6-43EF-8DD2-A10559EBFD95}"/>
              </a:ext>
            </a:extLst>
          </p:cNvPr>
          <p:cNvSpPr/>
          <p:nvPr/>
        </p:nvSpPr>
        <p:spPr bwMode="auto">
          <a:xfrm>
            <a:off x="611560" y="277813"/>
            <a:ext cx="8075239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"Open Image File"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.getExtensionFilters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"All Images"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"*.*"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"Jpeg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"*.jpg"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</a:t>
            </a:r>
            <a:r>
              <a:rPr lang="en-US" altLang="ko-KR" sz="1600" b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FileChooser.ExtensionFilter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"Gif Image"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"*.gif"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fr-FR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openItem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"Open"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openItem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fileChooser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showOpenDialog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primaryStage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imgView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imgView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.fitWidthProperty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lvl="4"/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.bind(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.widthProperty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altLang="ko-KR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866B6-4990-46F3-BCEA-42BDC977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37106"/>
            <a:ext cx="1740144" cy="1437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1C25-95F1-4EC6-8F7B-1170EBD7FCB4}"/>
              </a:ext>
            </a:extLst>
          </p:cNvPr>
          <p:cNvSpPr txBox="1"/>
          <p:nvPr/>
        </p:nvSpPr>
        <p:spPr>
          <a:xfrm>
            <a:off x="0" y="855673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413041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CA29-C75B-4173-99F9-41B08B12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5C493-14DE-4DDA-A535-6FEABD5E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03095-1845-4CB3-B7E3-1AEAE64F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FAE068-88E6-43EF-8DD2-A10559EBFD95}"/>
              </a:ext>
            </a:extLst>
          </p:cNvPr>
          <p:cNvSpPr/>
          <p:nvPr/>
        </p:nvSpPr>
        <p:spPr bwMode="auto">
          <a:xfrm>
            <a:off x="611560" y="277813"/>
            <a:ext cx="8075239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.setPreserveRatio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ScrollPane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imgView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MenuItem </a:t>
            </a:r>
            <a:r>
              <a:rPr lang="pt-B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exitItem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MenuItem(</a:t>
            </a:r>
            <a:r>
              <a:rPr lang="pt-BR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"Exit"</a:t>
            </a:r>
            <a:r>
              <a:rPr lang="pt-B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exitItem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openItem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exitItem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ED875-ABB0-4DBA-B285-9ED080CB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41" y="3933056"/>
            <a:ext cx="2663489" cy="1944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4A170E-632D-459D-BA9A-F21DE00B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42" y="908719"/>
            <a:ext cx="2652338" cy="21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0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Standard</a:t>
            </a:r>
            <a:r>
              <a:rPr lang="ko-KR" altLang="en-US" dirty="0"/>
              <a:t> </a:t>
            </a:r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JavaFX 8u40 </a:t>
            </a:r>
            <a:r>
              <a:rPr lang="ko-KR" altLang="en-US" dirty="0"/>
              <a:t>버전 이후부터 제공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Alert</a:t>
            </a:r>
          </a:p>
          <a:p>
            <a:pPr lvl="2"/>
            <a:r>
              <a:rPr lang="en-US" altLang="ko-KR" dirty="0"/>
              <a:t>Information Dialog</a:t>
            </a:r>
          </a:p>
          <a:p>
            <a:pPr lvl="2"/>
            <a:r>
              <a:rPr lang="en-US" altLang="ko-KR" dirty="0"/>
              <a:t>Warning Dialog</a:t>
            </a:r>
          </a:p>
          <a:p>
            <a:pPr lvl="2"/>
            <a:r>
              <a:rPr lang="en-US" altLang="ko-KR" dirty="0"/>
              <a:t>Error Dialog</a:t>
            </a:r>
          </a:p>
          <a:p>
            <a:pPr lvl="2"/>
            <a:r>
              <a:rPr lang="en-US" altLang="ko-KR" dirty="0"/>
              <a:t>Confirmation Dialog</a:t>
            </a:r>
          </a:p>
          <a:p>
            <a:pPr lvl="1"/>
            <a:r>
              <a:rPr lang="en-US" altLang="ko-KR" dirty="0" err="1"/>
              <a:t>TextInputDialog</a:t>
            </a:r>
            <a:endParaRPr lang="en-US" altLang="ko-KR" dirty="0"/>
          </a:p>
          <a:p>
            <a:pPr lvl="1"/>
            <a:r>
              <a:rPr lang="en-US" altLang="ko-KR" dirty="0" err="1"/>
              <a:t>ChoiceDialog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8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9EB00-44B6-46C4-924C-39C23C9B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2B766-B16A-434E-A550-97376898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Alert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AlertType.INFORMATION</a:t>
            </a:r>
            <a:endParaRPr lang="en-US" altLang="ko-KR" dirty="0"/>
          </a:p>
          <a:p>
            <a:pPr lvl="1"/>
            <a:r>
              <a:rPr lang="en-US" altLang="ko-KR" dirty="0" err="1"/>
              <a:t>AlertType.</a:t>
            </a:r>
            <a:r>
              <a:rPr lang="en-US" altLang="ko-KR" i="1" dirty="0" err="1"/>
              <a:t>WARNING</a:t>
            </a:r>
            <a:endParaRPr lang="en-US" altLang="ko-KR" dirty="0"/>
          </a:p>
          <a:p>
            <a:pPr lvl="1"/>
            <a:r>
              <a:rPr lang="en-US" altLang="ko-KR" dirty="0" err="1"/>
              <a:t>AlertType.ERROR</a:t>
            </a:r>
            <a:endParaRPr lang="en-US" altLang="ko-KR" dirty="0"/>
          </a:p>
          <a:p>
            <a:pPr lvl="1"/>
            <a:r>
              <a:rPr lang="en-US" altLang="ko-KR" dirty="0" err="1"/>
              <a:t>AlertType.</a:t>
            </a:r>
            <a:r>
              <a:rPr lang="en-US" altLang="ko-KR" i="1" dirty="0" err="1"/>
              <a:t>CONFIRMATION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E4CAC-9200-426C-8B60-86F0AE65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896860-0B78-43B8-A330-786B4E9FE53E}"/>
              </a:ext>
            </a:extLst>
          </p:cNvPr>
          <p:cNvSpPr/>
          <p:nvPr/>
        </p:nvSpPr>
        <p:spPr bwMode="auto">
          <a:xfrm>
            <a:off x="1045847" y="1772816"/>
            <a:ext cx="7640953" cy="122413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Alert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Alert(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AlertType.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WARNING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.setHeaderText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.setContentText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"I have a message for you!"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.showAndWait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1CB0F-B47C-404C-8A5E-420E08B3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257246"/>
            <a:ext cx="2234305" cy="1135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B7FDCE-2C91-4BD1-96B4-0E9072F72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535325"/>
            <a:ext cx="2234305" cy="1043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8AE9A6-2773-445C-9B94-D8E1BE24B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976884"/>
            <a:ext cx="2592288" cy="790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83488A-CF61-436C-97D6-C9575EA9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5915569"/>
            <a:ext cx="2592288" cy="7900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588ED2-7141-4A8E-A834-22FD27A10274}"/>
              </a:ext>
            </a:extLst>
          </p:cNvPr>
          <p:cNvCxnSpPr/>
          <p:nvPr/>
        </p:nvCxnSpPr>
        <p:spPr bwMode="auto">
          <a:xfrm>
            <a:off x="5868144" y="3356992"/>
            <a:ext cx="432048" cy="72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ADD9BE-01CD-4446-AA1B-6C6E6033E0B1}"/>
              </a:ext>
            </a:extLst>
          </p:cNvPr>
          <p:cNvCxnSpPr/>
          <p:nvPr/>
        </p:nvCxnSpPr>
        <p:spPr bwMode="auto">
          <a:xfrm>
            <a:off x="5076056" y="3825080"/>
            <a:ext cx="1224136" cy="7102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93E2475-F79D-4805-A006-62F7AB10173D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rot="16200000" flipH="1">
            <a:off x="906619" y="4730855"/>
            <a:ext cx="1073472" cy="20861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E5D113A-0752-47B5-9712-8771FB6129E0}"/>
              </a:ext>
            </a:extLst>
          </p:cNvPr>
          <p:cNvCxnSpPr>
            <a:endCxn id="9" idx="3"/>
          </p:cNvCxnSpPr>
          <p:nvPr/>
        </p:nvCxnSpPr>
        <p:spPr bwMode="auto">
          <a:xfrm rot="5400000">
            <a:off x="3851288" y="5157824"/>
            <a:ext cx="1441425" cy="86409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746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0843E-D279-4748-AFD7-CD4BA9D9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A1D41-8AAD-4457-9FD1-721D684E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TextInputDialog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F8B85-530E-444D-BC88-E40266A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BFE9B2-0EBA-457A-AF22-C42C60AF8C38}"/>
              </a:ext>
            </a:extLst>
          </p:cNvPr>
          <p:cNvSpPr/>
          <p:nvPr/>
        </p:nvSpPr>
        <p:spPr bwMode="auto">
          <a:xfrm>
            <a:off x="1045847" y="1772816"/>
            <a:ext cx="7640953" cy="22322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TextInputDialog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dialog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TextInputDialog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"Kim"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your name:"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Optional&lt;String&gt;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dialog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.showAndWait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.isPresent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name: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B0BBC-83F1-4772-9D82-7BFCFD7F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1" y="4221088"/>
            <a:ext cx="2952750" cy="172402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0C65B7F-163B-4777-9143-7C7D1AB015F5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6444208" y="1476386"/>
            <a:ext cx="576064" cy="440446"/>
          </a:xfrm>
          <a:prstGeom prst="bentConnector3">
            <a:avLst>
              <a:gd name="adj1" fmla="val -1307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77678B-35FF-4B9B-9C1D-30B10288F701}"/>
              </a:ext>
            </a:extLst>
          </p:cNvPr>
          <p:cNvSpPr txBox="1"/>
          <p:nvPr/>
        </p:nvSpPr>
        <p:spPr>
          <a:xfrm>
            <a:off x="7020272" y="12917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value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0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0B13A-AC97-4C60-AF6C-05C067FD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49BB4-2EF6-44BA-A935-0FE17084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ChoiceDialog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C16F5-EE46-4B7C-BF02-5BD2747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2F58D-0040-497C-A8BF-AF63FFBCBE5B}"/>
              </a:ext>
            </a:extLst>
          </p:cNvPr>
          <p:cNvSpPr/>
          <p:nvPr/>
        </p:nvSpPr>
        <p:spPr bwMode="auto">
          <a:xfrm>
            <a:off x="1045847" y="1772816"/>
            <a:ext cx="7640953" cy="28043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Vector&lt;&gt;();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"Plant"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"Animal"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"Person"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ChoiceDialog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&lt;String&gt;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dialog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ChoiceDialog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&lt;String&gt;(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"Animal"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choices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"Choose one:"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Optional&lt;String&gt;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dialog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.showAndWait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.isPresent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choice: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F7DD2-CA60-42D8-B5A9-4A8536D3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86" y="4720067"/>
            <a:ext cx="2428875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F078B-8F71-458A-A7A3-57B67804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4729311"/>
            <a:ext cx="2428875" cy="1724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46768B-27B3-46C6-B5B3-EB962482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7" y="4720067"/>
            <a:ext cx="2428875" cy="1724025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9F5CE98-40C4-451D-98FE-ACB98512115E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rot="5400000" flipH="1" flipV="1">
            <a:off x="6869772" y="2612038"/>
            <a:ext cx="319390" cy="30642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A4FDCB-9946-4C2B-985A-D345B9533ABC}"/>
              </a:ext>
            </a:extLst>
          </p:cNvPr>
          <p:cNvSpPr txBox="1"/>
          <p:nvPr/>
        </p:nvSpPr>
        <p:spPr>
          <a:xfrm>
            <a:off x="7182678" y="2420888"/>
            <a:ext cx="18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default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97E6-A972-4A54-A117-7055DDAD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A0D99-8B36-4386-BF06-6E0B0FCF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5DFDB-2441-4338-9209-D0005FCB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E635A4-C4C7-43FF-8DED-0E318C998013}"/>
              </a:ext>
            </a:extLst>
          </p:cNvPr>
          <p:cNvSpPr/>
          <p:nvPr/>
        </p:nvSpPr>
        <p:spPr bwMode="auto">
          <a:xfrm>
            <a:off x="611560" y="277813"/>
            <a:ext cx="8075239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fr-FR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dlgMenu</a:t>
            </a:r>
            <a:r>
              <a:rPr lang="fr-F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fr-FR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"Dialog"</a:t>
            </a:r>
            <a:r>
              <a:rPr lang="fr-FR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"Information"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"Warning"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"Error"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"Confirmation"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dlg5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"Text Input"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dlg6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"Choice"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dlgMenu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dlg5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dlg6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dlgMenu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menuBar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INFORMATION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여기에 머리말이 나타납니다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여기에 메시지가 나타납니다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.\n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두 줄에 걸쳐 표시할 수도 있어요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WARNING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"I have a message for you!"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nb-NO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b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Alert(AlertType.</a:t>
            </a:r>
            <a:r>
              <a:rPr lang="nb-NO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nb-NO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여기에 메시지가 나타납니다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.\n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두 줄에 걸쳐 표시할 수도 있어요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BA328-0318-4652-81A1-6DECC637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095915"/>
            <a:ext cx="287655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6EF96-C50B-47A6-BADA-1666FB03FA85}"/>
              </a:ext>
            </a:extLst>
          </p:cNvPr>
          <p:cNvSpPr txBox="1"/>
          <p:nvPr/>
        </p:nvSpPr>
        <p:spPr>
          <a:xfrm>
            <a:off x="7578803" y="277813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89408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D260-FFA7-4BD2-A2D8-0E910545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DB3E5-9CAF-4654-9535-0FE5F545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E5110-44E3-44FF-91C7-BD8527C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ABDB40-0545-4638-8F23-776CFF61B4D7}"/>
              </a:ext>
            </a:extLst>
          </p:cNvPr>
          <p:cNvSpPr/>
          <p:nvPr/>
        </p:nvSpPr>
        <p:spPr bwMode="auto">
          <a:xfrm>
            <a:off x="323528" y="277813"/>
            <a:ext cx="8496944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"test.mp4"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 </a:t>
            </a:r>
            <a:r>
              <a:rPr lang="it-IT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Media(</a:t>
            </a:r>
            <a:r>
              <a:rPr lang="it-IT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it-IT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.toURI().toString());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.setAutoPlay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MediaView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MediaView(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.setPreserveRatio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(30);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pauseBtn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pauseBtn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"Pause.png"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pauseBtn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.pause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"Play.png"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C2867-0130-4BCA-956E-F90656DF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888548"/>
            <a:ext cx="2698229" cy="2563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97E11-B567-4407-9FE7-37022F73FF18}"/>
              </a:ext>
            </a:extLst>
          </p:cNvPr>
          <p:cNvSpPr txBox="1"/>
          <p:nvPr/>
        </p:nvSpPr>
        <p:spPr>
          <a:xfrm>
            <a:off x="7712476" y="282210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71851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97E6-A972-4A54-A117-7055DDAD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A0D99-8B36-4386-BF06-6E0B0FCF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5DFDB-2441-4338-9209-D0005FCB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E635A4-C4C7-43FF-8DED-0E318C998013}"/>
              </a:ext>
            </a:extLst>
          </p:cNvPr>
          <p:cNvSpPr/>
          <p:nvPr/>
        </p:nvSpPr>
        <p:spPr bwMode="auto">
          <a:xfrm>
            <a:off x="611560" y="277813"/>
            <a:ext cx="8075239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CONFIRMATION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여기에 메시지가 나타납니다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.\n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두 줄에 걸쳐 표시할 수도 있어요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dlg5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TextInputDialog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TextInputDialog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"Kim"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your name:"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name: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dlg6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Vector&lt;&gt;();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"Plant"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"Animal"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"Person"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ChoiceDialog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ChoiceDialog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"Animal"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choices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.setHeaderText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"Shown a Header Text"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"Choose one:"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choice: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"Standard Dialogs"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150B5-1DA0-42CE-96F4-9003A159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12776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다이얼로그</a:t>
            </a:r>
          </a:p>
          <a:p>
            <a:pPr lvl="1"/>
            <a:r>
              <a:rPr lang="ko-KR" altLang="en-US" dirty="0"/>
              <a:t>다양한 내용의 다이얼로그를 만들고 싶다면 </a:t>
            </a:r>
            <a:r>
              <a:rPr lang="en-US" altLang="ko-KR" dirty="0"/>
              <a:t>Stage</a:t>
            </a:r>
            <a:r>
              <a:rPr lang="ko-KR" altLang="en-US" dirty="0"/>
              <a:t>로 직접 생성</a:t>
            </a:r>
          </a:p>
          <a:p>
            <a:pPr lvl="1"/>
            <a:r>
              <a:rPr lang="en-US" altLang="ko-KR" dirty="0" err="1"/>
              <a:t>StageStyle</a:t>
            </a:r>
            <a:r>
              <a:rPr lang="en-US" altLang="ko-KR" dirty="0"/>
              <a:t> </a:t>
            </a:r>
            <a:r>
              <a:rPr lang="ko-KR" altLang="en-US" dirty="0"/>
              <a:t>열거 상수와 윈도우 스타일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768752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8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18DC-2141-4F65-BE11-75AFD66DE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BE84A-F8D9-4956-9605-50BAFB638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4FA37-2C4E-4734-A013-D31D3FC8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86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JavaFX </a:t>
            </a:r>
            <a:r>
              <a:rPr lang="ko-KR" altLang="en-US" dirty="0"/>
              <a:t>애플리케이션</a:t>
            </a:r>
          </a:p>
          <a:p>
            <a:pPr lvl="1"/>
            <a:r>
              <a:rPr lang="en-US" altLang="ko-KR" dirty="0"/>
              <a:t>FXML(</a:t>
            </a:r>
            <a:r>
              <a:rPr lang="ko-KR" altLang="en-US" dirty="0"/>
              <a:t>레이아웃</a:t>
            </a:r>
            <a:r>
              <a:rPr lang="en-US" altLang="ko-KR" dirty="0"/>
              <a:t>) + CSS(</a:t>
            </a:r>
            <a:r>
              <a:rPr lang="ko-KR" altLang="en-US" dirty="0"/>
              <a:t>스타일</a:t>
            </a:r>
            <a:r>
              <a:rPr lang="en-US" altLang="ko-KR" dirty="0"/>
              <a:t>) + </a:t>
            </a:r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 err="1"/>
              <a:t>로직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JavaFX CSS</a:t>
            </a:r>
          </a:p>
          <a:p>
            <a:pPr lvl="1"/>
            <a:r>
              <a:rPr lang="en-US" altLang="ko-KR" dirty="0"/>
              <a:t>W3C </a:t>
            </a:r>
            <a:r>
              <a:rPr lang="en-US" altLang="ko-KR" dirty="0">
                <a:solidFill>
                  <a:srgbClr val="FF0000"/>
                </a:solidFill>
              </a:rPr>
              <a:t>CSS </a:t>
            </a:r>
            <a:r>
              <a:rPr lang="ko-KR" altLang="en-US" dirty="0">
                <a:solidFill>
                  <a:srgbClr val="FF0000"/>
                </a:solidFill>
              </a:rPr>
              <a:t>버전 </a:t>
            </a:r>
            <a:r>
              <a:rPr lang="en-US" altLang="ko-KR" dirty="0">
                <a:solidFill>
                  <a:srgbClr val="FF0000"/>
                </a:solidFill>
              </a:rPr>
              <a:t>2.1 </a:t>
            </a:r>
            <a:r>
              <a:rPr lang="ko-KR" altLang="en-US" dirty="0" err="1">
                <a:solidFill>
                  <a:srgbClr val="FF0000"/>
                </a:solidFill>
              </a:rPr>
              <a:t>스펙</a:t>
            </a:r>
            <a:r>
              <a:rPr lang="ko-KR" altLang="en-US" dirty="0"/>
              <a:t> 준수</a:t>
            </a:r>
          </a:p>
          <a:p>
            <a:pPr lvl="1"/>
            <a:r>
              <a:rPr lang="en-US" altLang="ko-KR" dirty="0"/>
              <a:t>FXML </a:t>
            </a:r>
            <a:r>
              <a:rPr lang="ko-KR" altLang="en-US" dirty="0"/>
              <a:t>또는 외부 </a:t>
            </a:r>
            <a:r>
              <a:rPr lang="en-US" altLang="ko-KR" dirty="0"/>
              <a:t>CSS </a:t>
            </a:r>
            <a:r>
              <a:rPr lang="ko-KR" altLang="en-US" dirty="0"/>
              <a:t>파일로 작성 가능 </a:t>
            </a:r>
          </a:p>
          <a:p>
            <a:pPr lvl="1"/>
            <a:r>
              <a:rPr lang="en-US" altLang="ko-KR" dirty="0"/>
              <a:t>W3C CSS </a:t>
            </a:r>
            <a:r>
              <a:rPr lang="ko-KR" altLang="en-US" dirty="0" err="1">
                <a:solidFill>
                  <a:srgbClr val="FF0000"/>
                </a:solidFill>
              </a:rPr>
              <a:t>속성명</a:t>
            </a:r>
            <a:r>
              <a:rPr lang="ko-KR" altLang="en-US" dirty="0">
                <a:solidFill>
                  <a:srgbClr val="FF0000"/>
                </a:solidFill>
              </a:rPr>
              <a:t> 앞에 “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fx</a:t>
            </a:r>
            <a:r>
              <a:rPr lang="en-US" altLang="ko-KR" dirty="0">
                <a:solidFill>
                  <a:srgbClr val="FF0000"/>
                </a:solidFill>
              </a:rPr>
              <a:t>-“ </a:t>
            </a:r>
            <a:r>
              <a:rPr lang="ko-KR" altLang="en-US" dirty="0">
                <a:solidFill>
                  <a:srgbClr val="FF0000"/>
                </a:solidFill>
              </a:rPr>
              <a:t>붙임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0" y="2204864"/>
            <a:ext cx="6083351" cy="236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30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inline </a:t>
            </a:r>
            <a:r>
              <a:rPr lang="ko-KR" altLang="en-US" dirty="0"/>
              <a:t>스타일</a:t>
            </a:r>
            <a:r>
              <a:rPr lang="en-US" altLang="ko-KR" dirty="0"/>
              <a:t>(FXML)</a:t>
            </a:r>
          </a:p>
          <a:p>
            <a:pPr lvl="1"/>
            <a:r>
              <a:rPr lang="ko-KR" altLang="en-US" dirty="0"/>
              <a:t>컨테이너 또는 컨트롤의 </a:t>
            </a:r>
            <a:r>
              <a:rPr lang="en-US" altLang="ko-KR" dirty="0"/>
              <a:t>style </a:t>
            </a:r>
            <a:r>
              <a:rPr lang="ko-KR" altLang="en-US" dirty="0"/>
              <a:t>속성값으로 직접 </a:t>
            </a:r>
            <a:r>
              <a:rPr lang="en-US" altLang="ko-KR" dirty="0"/>
              <a:t>CSS </a:t>
            </a:r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쉽고</a:t>
            </a:r>
            <a:r>
              <a:rPr lang="en-US" altLang="ko-KR" dirty="0"/>
              <a:t>, </a:t>
            </a:r>
            <a:r>
              <a:rPr lang="ko-KR" altLang="en-US" dirty="0"/>
              <a:t>빠르게 모양과 색상 변경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068960"/>
            <a:ext cx="724880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908301"/>
            <a:ext cx="4844853" cy="96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99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/>
              <a:t>CSS</a:t>
            </a:r>
            <a:r>
              <a:rPr lang="ko-KR" altLang="en-US" dirty="0"/>
              <a:t>파일 사용</a:t>
            </a:r>
            <a:endParaRPr lang="en-US" altLang="ko-KR" dirty="0"/>
          </a:p>
          <a:p>
            <a:pPr lvl="1"/>
            <a:r>
              <a:rPr lang="ko-KR" altLang="en-US" dirty="0"/>
              <a:t>스타일 적용할 컨테이너와 컨트롤 선택해주는 </a:t>
            </a:r>
            <a:r>
              <a:rPr lang="ko-KR" altLang="en-US" dirty="0" err="1"/>
              <a:t>선택자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r>
              <a:rPr lang="ko-KR" altLang="en-US" dirty="0"/>
              <a:t>선택자의 종류</a:t>
            </a:r>
            <a:endParaRPr lang="en-US" altLang="ko-KR" dirty="0"/>
          </a:p>
          <a:p>
            <a:pPr lvl="2"/>
            <a:r>
              <a:rPr lang="en-US" altLang="ko-KR" dirty="0"/>
              <a:t>Type </a:t>
            </a:r>
            <a:r>
              <a:rPr lang="ko-KR" altLang="en-US" dirty="0" err="1"/>
              <a:t>선택자</a:t>
            </a:r>
            <a:r>
              <a:rPr lang="en-US" altLang="ko-KR" dirty="0"/>
              <a:t>:   </a:t>
            </a:r>
            <a:r>
              <a:rPr lang="en-US" altLang="ko-KR" dirty="0">
                <a:solidFill>
                  <a:srgbClr val="FF0000"/>
                </a:solidFill>
              </a:rPr>
              <a:t>Type {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… }</a:t>
            </a:r>
          </a:p>
          <a:p>
            <a:pPr lvl="2"/>
            <a:r>
              <a:rPr lang="en-US" altLang="ko-KR" dirty="0"/>
              <a:t>id </a:t>
            </a:r>
            <a:r>
              <a:rPr lang="ko-KR" altLang="en-US" dirty="0" err="1"/>
              <a:t>선택자</a:t>
            </a:r>
            <a:r>
              <a:rPr lang="en-US" altLang="ko-KR" dirty="0"/>
              <a:t>:       </a:t>
            </a:r>
            <a:r>
              <a:rPr lang="en-US" altLang="ko-KR" dirty="0">
                <a:solidFill>
                  <a:srgbClr val="FF0000"/>
                </a:solidFill>
              </a:rPr>
              <a:t>#id {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… }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 err="1"/>
              <a:t>선택자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FF0000"/>
                </a:solidFill>
              </a:rPr>
              <a:t>.class {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; … }</a:t>
            </a:r>
          </a:p>
          <a:p>
            <a:pPr lvl="2"/>
            <a:r>
              <a:rPr lang="en-US" altLang="ko-KR" dirty="0"/>
              <a:t>Type </a:t>
            </a:r>
            <a:r>
              <a:rPr lang="ko-KR" altLang="en-US" dirty="0" err="1"/>
              <a:t>선택자와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 err="1"/>
              <a:t>선택자</a:t>
            </a:r>
            <a:r>
              <a:rPr lang="ko-KR" altLang="en-US" dirty="0"/>
              <a:t> 조합</a:t>
            </a:r>
          </a:p>
          <a:p>
            <a:pPr lvl="2"/>
            <a:r>
              <a:rPr lang="ko-KR" altLang="en-US" dirty="0" err="1"/>
              <a:t>상태별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파일 적용 </a:t>
            </a:r>
            <a:r>
              <a:rPr lang="en-US" altLang="ko-KR" dirty="0"/>
              <a:t>: Scene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77717"/>
            <a:ext cx="6336704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86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595F-CEC5-424F-B4C8-DCE18A77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파일의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AEBBB-E690-4452-8B5A-EE243B62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application.css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AD9AC-398B-470A-B2CF-4B0D3536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F9B871-C9C5-4582-A7C8-DF829C5FA696}"/>
              </a:ext>
            </a:extLst>
          </p:cNvPr>
          <p:cNvSpPr/>
          <p:nvPr/>
        </p:nvSpPr>
        <p:spPr bwMode="auto">
          <a:xfrm>
            <a:off x="1043607" y="1844823"/>
            <a:ext cx="7643193" cy="473536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500" dirty="0">
                <a:solidFill>
                  <a:srgbClr val="CE7B00"/>
                </a:solidFill>
                <a:latin typeface="Consolas" panose="020B0609020204030204" pitchFamily="49" charset="0"/>
              </a:rPr>
              <a:t>.root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-font-size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16pt;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-font-family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"Courier New"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-base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(132, 145, 47);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-background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(225, 228, 203);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E7B00"/>
                </a:solidFill>
                <a:latin typeface="Consolas" panose="020B0609020204030204" pitchFamily="49" charset="0"/>
              </a:rPr>
              <a:t>.button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-text-fill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(49, 89, 23);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-border-color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(49, 89, 23);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-border-radius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5;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-padding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3 6 6 6;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E7B00"/>
                </a:solidFill>
                <a:latin typeface="Consolas" panose="020B0609020204030204" pitchFamily="49" charset="0"/>
              </a:rPr>
              <a:t>.borders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-border-color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(103, 100, 78);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-border-style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dotted;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-border-width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1.5;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 err="1">
                <a:solidFill>
                  <a:srgbClr val="009900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009900"/>
                </a:solidFill>
                <a:latin typeface="Consolas" panose="020B0609020204030204" pitchFamily="49" charset="0"/>
              </a:rPr>
              <a:t>-border-insets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: -5;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61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8FFE-D4F3-4BDC-9E18-39B96EED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파일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6FE4C-7EF9-40A0-A897-1A4112F8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application.css </a:t>
            </a:r>
            <a:r>
              <a:rPr lang="ko-KR" altLang="en-US" dirty="0"/>
              <a:t>파일을 </a:t>
            </a:r>
            <a:r>
              <a:rPr lang="en-US" altLang="ko-KR" dirty="0"/>
              <a:t>scene</a:t>
            </a:r>
            <a:r>
              <a:rPr lang="ko-KR" altLang="en-US" dirty="0"/>
              <a:t>에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9B9B-162F-4A48-813F-81E1FF45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DB947-2068-45BC-8301-A66ABA99F6A1}"/>
              </a:ext>
            </a:extLst>
          </p:cNvPr>
          <p:cNvSpPr/>
          <p:nvPr/>
        </p:nvSpPr>
        <p:spPr bwMode="auto">
          <a:xfrm>
            <a:off x="1043607" y="1844824"/>
            <a:ext cx="7643193" cy="45369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//Parent root =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FXMLLoader.load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this.getClass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			.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Root.fxml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"));</a:t>
            </a: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scene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.getStylesheets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getResource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"application.css"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toExternalForm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28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컨테이너 및 컨트롤의 경계선 스타일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63" y="2276872"/>
            <a:ext cx="731177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47" y="4258072"/>
            <a:ext cx="7743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44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컨테이너 및 컨트롤의 배경 스타일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fx</a:t>
            </a:r>
            <a:r>
              <a:rPr lang="en-US" altLang="ko-KR" dirty="0"/>
              <a:t>-background-color</a:t>
            </a:r>
          </a:p>
          <a:p>
            <a:pPr lvl="2"/>
            <a:r>
              <a:rPr lang="ko-KR" altLang="en-US" dirty="0"/>
              <a:t>선형 </a:t>
            </a:r>
            <a:r>
              <a:rPr lang="ko-KR" altLang="en-US" dirty="0" err="1"/>
              <a:t>그라디언트</a:t>
            </a:r>
            <a:endParaRPr lang="ko-KR" altLang="en-US" dirty="0"/>
          </a:p>
          <a:p>
            <a:pPr lvl="2"/>
            <a:r>
              <a:rPr lang="ko-KR" altLang="en-US" dirty="0"/>
              <a:t>원형 </a:t>
            </a:r>
            <a:r>
              <a:rPr lang="ko-KR" altLang="en-US" dirty="0" err="1"/>
              <a:t>그라디언트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91276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65902"/>
            <a:ext cx="6266210" cy="166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4AC5A-272B-444D-88E9-538D6E19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6887D-C893-4E96-AB5E-1CFAC12C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261B8-0850-465E-8249-32065DC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50BCD4-CBD1-468C-B181-1543BDE8C691}"/>
              </a:ext>
            </a:extLst>
          </p:cNvPr>
          <p:cNvSpPr/>
          <p:nvPr/>
        </p:nvSpPr>
        <p:spPr bwMode="auto">
          <a:xfrm>
            <a:off x="323528" y="277813"/>
            <a:ext cx="8496944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"Stop.png"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pauseBtn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playBtn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806E6-E9FC-45BD-9AC9-2C6CFE02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809842"/>
            <a:ext cx="2698229" cy="2563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C5A08-28BD-4292-BADE-E31AE15D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809841"/>
            <a:ext cx="2698229" cy="25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8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font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fx</a:t>
            </a:r>
            <a:r>
              <a:rPr lang="en-US" altLang="ko-KR" dirty="0"/>
              <a:t>-effect (shadow</a:t>
            </a:r>
            <a:r>
              <a:rPr lang="ko-KR" altLang="en-US" dirty="0"/>
              <a:t>효과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blur-type : </a:t>
            </a:r>
            <a:r>
              <a:rPr lang="en-US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gaussian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one-pass-box, three-pass-box, two-pass-box</a:t>
            </a:r>
          </a:p>
          <a:p>
            <a:pPr lvl="1"/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radius     : blur kernel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반지름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0.0~127.0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사의의 값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lvl="1"/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spread, choke :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그림자의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spread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choke, 0.0~1.0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값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</a:t>
            </a:r>
          </a:p>
          <a:p>
            <a:pPr lvl="1"/>
            <a:r>
              <a:rPr lang="en-US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offsetX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offsetY</a:t>
            </a: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그림자의 편차</a:t>
            </a:r>
            <a:endParaRPr lang="en-US" altLang="ko-KR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11" y="1795204"/>
            <a:ext cx="7334746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43" y="3863280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330131" y="3258294"/>
            <a:ext cx="2346325" cy="1466850"/>
            <a:chOff x="3030" y="8370"/>
            <a:chExt cx="3780" cy="232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4" name="AutoShape 7"/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8"/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9"/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0"/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itchFamily="50" charset="-127"/>
                  <a:ea typeface="굴림" charset="-127"/>
                </a:rPr>
                <a:t>offsetX</a:t>
              </a: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itchFamily="50" charset="-127"/>
                  <a:ea typeface="굴림" charset="-127"/>
                </a:rPr>
                <a:t>offsetY</a:t>
              </a:r>
              <a:endParaRPr lang="ko-KR" altLang="ko-KR">
                <a:latin typeface="굴림" charset="-127"/>
                <a:ea typeface="굴림" charset="-127"/>
              </a:endParaRPr>
            </a:p>
          </p:txBody>
        </p:sp>
        <p:cxnSp>
          <p:nvCxnSpPr>
            <p:cNvPr id="20" name="AutoShape 13"/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"/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"/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8"/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704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0833C-6D45-49EA-9A3F-A2C7564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3783A-1ECB-431D-8C20-375EF898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Slider</a:t>
            </a:r>
            <a:r>
              <a:rPr lang="ko-KR" altLang="en-US" dirty="0"/>
              <a:t>의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Slider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906DC-81A4-4B8C-AC38-C1939EB8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Main elements of a slider.">
            <a:extLst>
              <a:ext uri="{FF2B5EF4-FFF2-40B4-BE49-F238E27FC236}">
                <a16:creationId xmlns:a16="http://schemas.microsoft.com/office/drawing/2014/main" id="{51CDEB6B-68FE-40D2-8C93-0110A077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4032448" cy="16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DAA10B-8C9D-4D89-8DA1-7EE0F8767BC9}"/>
              </a:ext>
            </a:extLst>
          </p:cNvPr>
          <p:cNvSpPr/>
          <p:nvPr/>
        </p:nvSpPr>
        <p:spPr bwMode="auto">
          <a:xfrm>
            <a:off x="1403648" y="3825080"/>
            <a:ext cx="7283152" cy="25566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Slider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Slider();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.setPrefWidth(300);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.setMin(0);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.setMax(100);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.setValue(50);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.setShowTickLabels(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.setShowTickMarks(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.setMajorTickUnit(10);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.setMinorTickCount(4);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.setBlockIncrement(10);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E41F1-CE89-4FDA-97D2-1C3CFDB9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573016"/>
            <a:ext cx="3076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C8D18-7B72-47D0-A86C-46789810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Slider</a:t>
            </a:r>
            <a:r>
              <a:rPr lang="ko-KR" altLang="en-US" dirty="0"/>
              <a:t> </a:t>
            </a:r>
            <a:r>
              <a:rPr lang="en-US" altLang="ko-KR" dirty="0"/>
              <a:t>Example : </a:t>
            </a:r>
            <a:r>
              <a:rPr lang="ko-KR" altLang="en-US" dirty="0"/>
              <a:t>전체코드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399C3-1DD6-47A2-9441-9697ECF3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DE21D-E60E-41A5-90B1-0594F98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C7401-5685-42DD-8698-C42150D9F0D7}"/>
              </a:ext>
            </a:extLst>
          </p:cNvPr>
          <p:cNvSpPr/>
          <p:nvPr/>
        </p:nvSpPr>
        <p:spPr bwMode="auto">
          <a:xfrm>
            <a:off x="911347" y="1268413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Rectangle(300, 100,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(128,128,128));</a:t>
            </a:r>
          </a:p>
          <a:p>
            <a:pPr lvl="1"/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"Red:128, Green:128, Blue:128"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a-DK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Slider[] </a:t>
            </a:r>
            <a:r>
              <a:rPr lang="da-DK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da-DK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a-DK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Slider[3];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=0;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Slider();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setPrefWidth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setMax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(255);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(128);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setShowTickLabels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setShowTickMarks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setMajorTickUnit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setMinorTickCount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(4);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52CBA-540E-42D5-A6F2-3A842D5E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006307"/>
            <a:ext cx="2747818" cy="26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C8D18-7B72-47D0-A86C-46789810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399C3-1DD6-47A2-9441-9697ECF3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DE21D-E60E-41A5-90B1-0594F98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C7401-5685-42DD-8698-C42150D9F0D7}"/>
              </a:ext>
            </a:extLst>
          </p:cNvPr>
          <p:cNvSpPr/>
          <p:nvPr/>
        </p:nvSpPr>
        <p:spPr bwMode="auto">
          <a:xfrm>
            <a:off x="925430" y="917793"/>
            <a:ext cx="7750340" cy="545544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valueProperty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ChangeListener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&lt;Number&gt;() {</a:t>
            </a:r>
          </a:p>
          <a:p>
            <a:pPr lvl="3"/>
            <a:r>
              <a:rPr lang="en-US" altLang="ko-KR" sz="1400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changed(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ObservableValue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&lt;?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Number&gt;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obv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		    Number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Number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[0].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getValue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[1].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getValue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[2].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getValue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Color.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rgb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altLang="ko-KR" sz="14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altLang="ko-KR" sz="14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"Red:"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", Green:"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", Blue:"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-color: red"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-color: green"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-color: blue"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,320,280);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Control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5F1E4-9A60-4D6E-9F60-FB823337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653458"/>
            <a:ext cx="2889465" cy="27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49F7-D41F-4258-A85E-9EE30AE6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ProgressBar</a:t>
            </a:r>
            <a:r>
              <a:rPr lang="en-US" altLang="ko-KR" dirty="0"/>
              <a:t>/</a:t>
            </a:r>
            <a:r>
              <a:rPr lang="en-US" altLang="ko-KR" dirty="0" err="1"/>
              <a:t>ProgressIndicator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774D3-734C-419F-9BD4-0AD4EEF1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 err="1"/>
              <a:t>setProgress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0%, 1</a:t>
            </a:r>
            <a:r>
              <a:rPr lang="ko-KR" altLang="en-US" dirty="0"/>
              <a:t>은 </a:t>
            </a:r>
            <a:r>
              <a:rPr lang="en-US" altLang="ko-KR" dirty="0"/>
              <a:t>100%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1"/>
            <a:r>
              <a:rPr lang="en-US" altLang="ko-KR" dirty="0" err="1"/>
              <a:t>setNodeOrientation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NodeOrientation.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LEFT_TO_RIGHT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NodeOrientation.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RIGHT_TO_LEFT</a:t>
            </a:r>
            <a:endParaRPr lang="en-US" altLang="ko-KR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892C5-EB36-4B26-8CEE-E585B16D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719F2-B063-4DB9-B8BC-567A5C28A845}"/>
              </a:ext>
            </a:extLst>
          </p:cNvPr>
          <p:cNvSpPr/>
          <p:nvPr/>
        </p:nvSpPr>
        <p:spPr bwMode="auto">
          <a:xfrm>
            <a:off x="1401409" y="1772817"/>
            <a:ext cx="7283152" cy="72008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(0.5);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ProgressIndicator </a:t>
            </a:r>
            <a:r>
              <a:rPr lang="it-IT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ProgressIndicator(0.5);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8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6C19-CCA9-4C06-AACB-FEBAEBFE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EF23-0CA0-4492-BFB1-2B9B1F29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5670C-5E50-44CA-AF54-0C276E02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9185E-2EB7-4CAA-ACBE-CBE6DB249BFE}"/>
              </a:ext>
            </a:extLst>
          </p:cNvPr>
          <p:cNvSpPr/>
          <p:nvPr/>
        </p:nvSpPr>
        <p:spPr bwMode="auto">
          <a:xfrm>
            <a:off x="911346" y="277813"/>
            <a:ext cx="7775453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.setHgap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Slider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Slider();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(100);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.setShowTickLabels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.setShowTickMarks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.setMajorTickUnit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(10); 	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.setMinorTickCount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ProgressBar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(0.5);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pPr lvl="1"/>
            <a:r>
              <a:rPr lang="it-IT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ProgressIndicator </a:t>
            </a:r>
            <a:r>
              <a:rPr lang="it-IT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it-IT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ProgressIndicator(0.5);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.valueProperty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&lt;Number&gt;() {</a:t>
            </a:r>
          </a:p>
          <a:p>
            <a:pPr lvl="2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Number&gt;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obv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Number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.setProgress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()/100.0);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.setProgress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()/100.0);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,360,100);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.centerOnScreen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4168C-01BD-4DD5-8491-0DEBB5A9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68" y="671466"/>
            <a:ext cx="2787377" cy="1016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95D0B-EAC1-4CC4-BFC8-AE7F8B7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695283"/>
            <a:ext cx="2787377" cy="1016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36B88D-2670-4D16-9499-FC18FE6B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7" y="4564568"/>
            <a:ext cx="2787377" cy="1016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1AF157-A556-400E-8C2B-C659A7DEACFA}"/>
              </a:ext>
            </a:extLst>
          </p:cNvPr>
          <p:cNvSpPr txBox="1"/>
          <p:nvPr/>
        </p:nvSpPr>
        <p:spPr>
          <a:xfrm>
            <a:off x="7578804" y="271997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2245314157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2872</Words>
  <Application>Microsoft Office PowerPoint</Application>
  <PresentationFormat>화면 슬라이드 쇼(4:3)</PresentationFormat>
  <Paragraphs>727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HY견고딕</vt:lpstr>
      <vt:lpstr>HY견명조</vt:lpstr>
      <vt:lpstr>굴림</vt:lpstr>
      <vt:lpstr>돋움</vt:lpstr>
      <vt:lpstr>맑은 고딕</vt:lpstr>
      <vt:lpstr>Arial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JavaFX Media Controls</vt:lpstr>
      <vt:lpstr>MediaView / MediaPlayer</vt:lpstr>
      <vt:lpstr>PowerPoint 프레젠테이션</vt:lpstr>
      <vt:lpstr>PowerPoint 프레젠테이션</vt:lpstr>
      <vt:lpstr>Slider</vt:lpstr>
      <vt:lpstr>Slider Example : 전체코드</vt:lpstr>
      <vt:lpstr>PowerPoint 프레젠테이션</vt:lpstr>
      <vt:lpstr>ProgressBar/ProgressIndicator</vt:lpstr>
      <vt:lpstr>PowerPoint 프레젠테이션</vt:lpstr>
      <vt:lpstr>JavaFX Chart Controls</vt:lpstr>
      <vt:lpstr>PieChart Example : 전체코드</vt:lpstr>
      <vt:lpstr>BarChart</vt:lpstr>
      <vt:lpstr>PowerPoint 프레젠테이션</vt:lpstr>
      <vt:lpstr>PowerPoint 프레젠테이션</vt:lpstr>
      <vt:lpstr>JavaFX Menu Controls</vt:lpstr>
      <vt:lpstr>PowerPoint 프레젠테이션</vt:lpstr>
      <vt:lpstr>PowerPoint 프레젠테이션</vt:lpstr>
      <vt:lpstr>PowerPoint 프레젠테이션</vt:lpstr>
      <vt:lpstr>JavaFX Toolbar Controls</vt:lpstr>
      <vt:lpstr>JavaFX Dialog</vt:lpstr>
      <vt:lpstr>JavaFX xxxChooser Dialog</vt:lpstr>
      <vt:lpstr>PowerPoint 프레젠테이션</vt:lpstr>
      <vt:lpstr>PowerPoint 프레젠테이션</vt:lpstr>
      <vt:lpstr>PowerPoint 프레젠테이션</vt:lpstr>
      <vt:lpstr>JavaFX Standard Dialog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JavaFX CSS</vt:lpstr>
      <vt:lpstr>JavaFX CSS</vt:lpstr>
      <vt:lpstr>JavaFX CSS</vt:lpstr>
      <vt:lpstr>JavaFX CSS</vt:lpstr>
      <vt:lpstr>CSS 파일의 예</vt:lpstr>
      <vt:lpstr>CSS 파일 적용</vt:lpstr>
      <vt:lpstr>JavaFX CSS</vt:lpstr>
      <vt:lpstr>JavaFX CSS</vt:lpstr>
      <vt:lpstr>JavaFX CSS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475</cp:revision>
  <dcterms:created xsi:type="dcterms:W3CDTF">2006-10-05T04:04:58Z</dcterms:created>
  <dcterms:modified xsi:type="dcterms:W3CDTF">2018-07-31T04:27:01Z</dcterms:modified>
</cp:coreProperties>
</file>