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notesMasterIdLst>
    <p:notesMasterId r:id="rId40"/>
  </p:notesMasterIdLst>
  <p:sldIdLst>
    <p:sldId id="347" r:id="rId3"/>
    <p:sldId id="482" r:id="rId4"/>
    <p:sldId id="483" r:id="rId5"/>
    <p:sldId id="484" r:id="rId6"/>
    <p:sldId id="485" r:id="rId7"/>
    <p:sldId id="486" r:id="rId8"/>
    <p:sldId id="492" r:id="rId9"/>
    <p:sldId id="495" r:id="rId10"/>
    <p:sldId id="512" r:id="rId11"/>
    <p:sldId id="487" r:id="rId12"/>
    <p:sldId id="488" r:id="rId13"/>
    <p:sldId id="493" r:id="rId14"/>
    <p:sldId id="489" r:id="rId15"/>
    <p:sldId id="494" r:id="rId16"/>
    <p:sldId id="491" r:id="rId17"/>
    <p:sldId id="490" r:id="rId18"/>
    <p:sldId id="496" r:id="rId19"/>
    <p:sldId id="497" r:id="rId20"/>
    <p:sldId id="498" r:id="rId21"/>
    <p:sldId id="499" r:id="rId22"/>
    <p:sldId id="501" r:id="rId23"/>
    <p:sldId id="505" r:id="rId24"/>
    <p:sldId id="503" r:id="rId25"/>
    <p:sldId id="504" r:id="rId26"/>
    <p:sldId id="473" r:id="rId27"/>
    <p:sldId id="474" r:id="rId28"/>
    <p:sldId id="477" r:id="rId29"/>
    <p:sldId id="478" r:id="rId30"/>
    <p:sldId id="479" r:id="rId31"/>
    <p:sldId id="480" r:id="rId32"/>
    <p:sldId id="481" r:id="rId33"/>
    <p:sldId id="475" r:id="rId34"/>
    <p:sldId id="506" r:id="rId35"/>
    <p:sldId id="507" r:id="rId36"/>
    <p:sldId id="508" r:id="rId37"/>
    <p:sldId id="476" r:id="rId38"/>
    <p:sldId id="509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3D73B"/>
    <a:srgbClr val="844A1A"/>
    <a:srgbClr val="FFFFFF"/>
    <a:srgbClr val="FFFFD5"/>
    <a:srgbClr val="FFFFCD"/>
    <a:srgbClr val="FFF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24637-643A-41AD-8BA3-084A17D98775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0F630-718D-447A-BD13-97AAFF2D5E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075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</p:grpSp>
      </p:grpSp>
      <p:sp>
        <p:nvSpPr>
          <p:cNvPr id="41995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990600" y="1143000"/>
            <a:ext cx="7696200" cy="2209800"/>
          </a:xfrm>
        </p:spPr>
        <p:txBody>
          <a:bodyPr/>
          <a:lstStyle>
            <a:lvl1pPr>
              <a:defRPr sz="5400" b="0">
                <a:latin typeface="Elephant" panose="02020904090505020303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360363" indent="-360363">
              <a:defRPr b="1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DBF8359-61F8-45A9-9FFD-0C4BCF51CB51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223253-9A90-4BF0-B947-091EA95BB4A5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610393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61039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371658-E98C-405C-987A-F20D5D31EA7F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847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914400" y="1268413"/>
            <a:ext cx="7772400" cy="5113337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7F0D94-EAC6-4AAB-946D-F4FC65B5C6B6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847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914400" y="1268413"/>
            <a:ext cx="3810000" cy="5113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268413"/>
            <a:ext cx="3810000" cy="5113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4E8184-1FD7-48A5-B935-D27133DB606A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847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1268413"/>
            <a:ext cx="7772400" cy="2479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3900488"/>
            <a:ext cx="7772400" cy="248126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A234C4-CD28-41F2-9435-7E3A24384110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" y="0"/>
            <a:ext cx="915314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550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0065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893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B31271CA-DFBA-4144-9186-0BE3AC6EE4B1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5574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53840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Bookman Old Style" panose="02050604050505020204" pitchFamily="18" charset="0"/>
                <a:ea typeface="+mj-ea"/>
                <a:cs typeface="Verdan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1">
                <a:latin typeface="Bookman Old Style" panose="02050604050505020204" pitchFamily="18" charset="0"/>
                <a:ea typeface="맑은 고딕" panose="020B0503020000020004" pitchFamily="50" charset="-127"/>
                <a:cs typeface="Consolas" panose="020B0609020204030204" pitchFamily="49" charset="0"/>
              </a:defRPr>
            </a:lvl1pPr>
            <a:lvl2pPr>
              <a:defRPr sz="2400" b="1">
                <a:latin typeface="Bookman Old Style" panose="02050604050505020204" pitchFamily="18" charset="0"/>
                <a:cs typeface="Consolas" panose="020B0609020204030204" pitchFamily="49" charset="0"/>
              </a:defRPr>
            </a:lvl2pPr>
            <a:lvl3pPr>
              <a:defRPr sz="2000">
                <a:latin typeface="Bookman Old Style" panose="02050604050505020204" pitchFamily="18" charset="0"/>
                <a:ea typeface="맑은 고딕" panose="020B0503020000020004" pitchFamily="50" charset="-127"/>
                <a:cs typeface="Consolas" panose="020B0609020204030204" pitchFamily="49" charset="0"/>
              </a:defRPr>
            </a:lvl3pPr>
            <a:lvl4pPr>
              <a:defRPr sz="1600">
                <a:latin typeface="Bookman Old Style" panose="02050604050505020204" pitchFamily="18" charset="0"/>
                <a:cs typeface="Consolas" panose="020B0609020204030204" pitchFamily="49" charset="0"/>
              </a:defRPr>
            </a:lvl4pPr>
            <a:lvl5pPr>
              <a:defRPr sz="1400">
                <a:latin typeface="Bookman Old Style" panose="02050604050505020204" pitchFamily="18" charset="0"/>
                <a:ea typeface="맑은 고딕" panose="020B0503020000020004" pitchFamily="50" charset="-127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3256E4-2F73-4BEC-AB5C-F25FC9673B9A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4513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4384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F87F4F71-3D90-4F92-8CFE-D11B433509C0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303138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D200F4F1-024E-465C-B59D-A4FFBC6118A5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22701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CF3B71A-966A-471E-8596-7D1D6A8996FF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2712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AD64A7B2-A2B0-4C9D-895B-FE1D68BE16F8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550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EAC094-35B0-45B5-883E-A230A9B9C3F3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1268413"/>
            <a:ext cx="38100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268413"/>
            <a:ext cx="38100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1268FF-8110-4B32-9689-47022DB4FB87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D875A1-3A94-4DD4-9453-73F6A64A041F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641A15-6899-4772-BD9B-79F11343EAEE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5BDED3-4BF8-4C05-940A-BDE468991E13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A856F0-FCF9-4236-BEB8-BA423F55B277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6D64B1-57BA-4310-9FD9-619A059D7C22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609600" cy="4876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kumimoji="0" lang="ko-KR" altLang="ko-KR" sz="2400">
              <a:latin typeface="Times New Roman" pitchFamily="18" charset="0"/>
            </a:endParaRP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381000" y="1125538"/>
            <a:ext cx="8305800" cy="182562"/>
            <a:chOff x="240" y="893"/>
            <a:chExt cx="5232" cy="115"/>
          </a:xfrm>
        </p:grpSpPr>
        <p:sp>
          <p:nvSpPr>
            <p:cNvPr id="40964" name="Rectangle 4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40965" name="Line 5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410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410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268413"/>
            <a:ext cx="7772400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09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456363"/>
            <a:ext cx="19812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000"/>
            </a:lvl1pPr>
          </a:lstStyle>
          <a:p>
            <a:fld id="{3E1E3CB5-8D56-41ED-AAB6-CD39ED405736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409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53188"/>
            <a:ext cx="29718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/>
            </a:lvl1pPr>
          </a:lstStyle>
          <a:p>
            <a:endParaRPr lang="ko-KR" altLang="en-US"/>
          </a:p>
        </p:txBody>
      </p:sp>
      <p:sp>
        <p:nvSpPr>
          <p:cNvPr id="409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453188"/>
            <a:ext cx="19050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kumimoji="1" sz="2800" b="0">
          <a:solidFill>
            <a:schemeClr val="tx1"/>
          </a:solidFill>
          <a:latin typeface="+mj-ea"/>
          <a:ea typeface="+mj-ea"/>
          <a:cs typeface="Consolas" panose="020B0609020204030204" pitchFamily="49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600">
          <a:solidFill>
            <a:schemeClr val="tx1"/>
          </a:solidFill>
          <a:latin typeface="Consolas" panose="020B0609020204030204" pitchFamily="49" charset="0"/>
          <a:ea typeface="HY견명조" panose="02030600000101010101" pitchFamily="18" charset="-127"/>
          <a:cs typeface="Consolas" panose="020B0609020204030204" pitchFamily="49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kumimoji="1" sz="20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Consolas" panose="020B0609020204030204" pitchFamily="49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1800">
          <a:solidFill>
            <a:schemeClr val="tx1"/>
          </a:solidFill>
          <a:latin typeface="Consolas" panose="020B0609020204030204" pitchFamily="49" charset="0"/>
          <a:ea typeface="HY견명조" panose="02030600000101010101" pitchFamily="18" charset="-127"/>
          <a:cs typeface="Consolas" panose="020B0609020204030204" pitchFamily="49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Consolas" panose="020B0609020204030204" pitchFamily="49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349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0A34F-43B0-4E03-AD10-006E8D9FB9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5. Thread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F2F43E-CFB7-4522-82A4-C4524F1287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4D606-4725-49C7-8B95-AE085DF9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761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스레드</a:t>
            </a:r>
            <a:r>
              <a:rPr lang="ko-KR" altLang="en-US" dirty="0"/>
              <a:t> 만들기</a:t>
            </a:r>
          </a:p>
        </p:txBody>
      </p:sp>
      <p:sp>
        <p:nvSpPr>
          <p:cNvPr id="17" name="내용 개체 틀 1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스레드</a:t>
            </a:r>
            <a:r>
              <a:rPr lang="ko-KR" altLang="en-US" dirty="0"/>
              <a:t> 실행을 위해 개발자가 하는 작업</a:t>
            </a:r>
            <a:endParaRPr lang="en-US" altLang="ko-KR" dirty="0"/>
          </a:p>
          <a:p>
            <a:pPr lvl="1"/>
            <a:r>
              <a:rPr lang="ko-KR" altLang="en-US" dirty="0" err="1"/>
              <a:t>스레드</a:t>
            </a:r>
            <a:r>
              <a:rPr lang="ko-KR" altLang="en-US" dirty="0"/>
              <a:t> 코드 작성</a:t>
            </a:r>
            <a:endParaRPr lang="en-US" altLang="ko-KR" dirty="0"/>
          </a:p>
          <a:p>
            <a:pPr lvl="1"/>
            <a:r>
              <a:rPr lang="ko-KR" altLang="en-US" dirty="0" err="1"/>
              <a:t>스레드를</a:t>
            </a:r>
            <a:r>
              <a:rPr lang="ko-KR" altLang="en-US" dirty="0"/>
              <a:t> 생성하고 </a:t>
            </a:r>
            <a:r>
              <a:rPr lang="ko-KR" altLang="en-US" dirty="0" err="1"/>
              <a:t>스레드</a:t>
            </a:r>
            <a:r>
              <a:rPr lang="ko-KR" altLang="en-US" dirty="0"/>
              <a:t> 코드를 실행하도록 </a:t>
            </a:r>
            <a:r>
              <a:rPr lang="en-US" altLang="ko-KR" dirty="0"/>
              <a:t>JVM</a:t>
            </a:r>
            <a:r>
              <a:rPr lang="ko-KR" altLang="en-US" dirty="0"/>
              <a:t>에게 요청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>
                <a:solidFill>
                  <a:srgbClr val="0000FF"/>
                </a:solidFill>
              </a:rPr>
              <a:t>스레드</a:t>
            </a:r>
            <a:r>
              <a:rPr lang="ko-KR" altLang="en-US" dirty="0">
                <a:solidFill>
                  <a:srgbClr val="0000FF"/>
                </a:solidFill>
              </a:rPr>
              <a:t> 만드는 </a:t>
            </a:r>
            <a:r>
              <a:rPr lang="en-US" altLang="ko-KR" dirty="0">
                <a:solidFill>
                  <a:srgbClr val="0000FF"/>
                </a:solidFill>
              </a:rPr>
              <a:t>2 </a:t>
            </a:r>
            <a:r>
              <a:rPr lang="ko-KR" altLang="en-US" dirty="0">
                <a:solidFill>
                  <a:srgbClr val="0000FF"/>
                </a:solidFill>
              </a:rPr>
              <a:t>가지 방법</a:t>
            </a:r>
            <a:endParaRPr lang="en-US" altLang="ko-KR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altLang="ko-KR" dirty="0">
                <a:solidFill>
                  <a:srgbClr val="0000FF"/>
                </a:solidFill>
              </a:rPr>
              <a:t>(1) Thread</a:t>
            </a:r>
            <a:r>
              <a:rPr lang="ko-KR" altLang="en-US" dirty="0">
                <a:solidFill>
                  <a:srgbClr val="0000FF"/>
                </a:solidFill>
              </a:rPr>
              <a:t> 클래스를 이용</a:t>
            </a:r>
            <a:endParaRPr lang="en-US" altLang="ko-KR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altLang="ko-KR" dirty="0">
                <a:solidFill>
                  <a:srgbClr val="0000FF"/>
                </a:solidFill>
              </a:rPr>
              <a:t>(2) Runnable </a:t>
            </a:r>
            <a:r>
              <a:rPr lang="ko-KR" altLang="en-US" dirty="0">
                <a:solidFill>
                  <a:srgbClr val="0000FF"/>
                </a:solidFill>
              </a:rPr>
              <a:t>인터페이스를 이용</a:t>
            </a:r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스레드</a:t>
            </a:r>
            <a:r>
              <a:rPr lang="en-US" altLang="ko-KR" dirty="0"/>
              <a:t> </a:t>
            </a:r>
            <a:r>
              <a:rPr lang="ko-KR" altLang="en-US" dirty="0"/>
              <a:t>코딩방법</a:t>
            </a:r>
            <a:endParaRPr lang="en-US" altLang="ko-KR" dirty="0"/>
          </a:p>
          <a:p>
            <a:pPr lvl="1"/>
            <a:r>
              <a:rPr lang="ko-KR" altLang="en-US" dirty="0"/>
              <a:t>익명 </a:t>
            </a:r>
            <a:r>
              <a:rPr lang="en-US" altLang="ko-KR" dirty="0"/>
              <a:t>inner </a:t>
            </a:r>
            <a:r>
              <a:rPr lang="ko-KR" altLang="en-US" dirty="0"/>
              <a:t>클래스 </a:t>
            </a:r>
            <a:r>
              <a:rPr lang="en-US" altLang="ko-KR" dirty="0"/>
              <a:t>/ </a:t>
            </a:r>
            <a:r>
              <a:rPr lang="ko-KR" altLang="en-US" dirty="0"/>
              <a:t>독립된 클래스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313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A3486-54ED-43BD-BB45-D160BA1D4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(1) Thread</a:t>
            </a:r>
            <a:r>
              <a:rPr lang="ko-KR" altLang="en-US" dirty="0"/>
              <a:t> 클래스로 스레드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ECE1C-ABE6-4B7C-9309-CF5699907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68413"/>
            <a:ext cx="7772400" cy="5113337"/>
          </a:xfrm>
        </p:spPr>
        <p:txBody>
          <a:bodyPr/>
          <a:lstStyle/>
          <a:p>
            <a:r>
              <a:rPr lang="en-US" altLang="ko-KR" sz="2400" dirty="0"/>
              <a:t>Thread</a:t>
            </a:r>
            <a:r>
              <a:rPr lang="ko-KR" altLang="en-US" sz="2400" dirty="0"/>
              <a:t> 클래스 작성</a:t>
            </a:r>
            <a:endParaRPr lang="en-US" altLang="ko-KR" sz="2400" dirty="0"/>
          </a:p>
          <a:p>
            <a:pPr lvl="1"/>
            <a:r>
              <a:rPr lang="en-US" altLang="ko-KR" sz="2000" dirty="0">
                <a:solidFill>
                  <a:srgbClr val="FF0000"/>
                </a:solidFill>
              </a:rPr>
              <a:t>Thread </a:t>
            </a:r>
            <a:r>
              <a:rPr lang="ko-KR" altLang="en-US" sz="2000" dirty="0">
                <a:solidFill>
                  <a:srgbClr val="FF0000"/>
                </a:solidFill>
              </a:rPr>
              <a:t>클래스 상속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400" dirty="0"/>
              <a:t>Thread</a:t>
            </a:r>
            <a:r>
              <a:rPr lang="ko-KR" altLang="en-US" sz="2400" dirty="0"/>
              <a:t> </a:t>
            </a:r>
            <a:r>
              <a:rPr lang="en-US" altLang="ko-KR" sz="2400" dirty="0"/>
              <a:t>Code</a:t>
            </a:r>
            <a:r>
              <a:rPr lang="ko-KR" altLang="en-US" sz="2400" dirty="0"/>
              <a:t>  작성</a:t>
            </a:r>
            <a:endParaRPr lang="en-US" altLang="ko-KR" sz="2400" dirty="0"/>
          </a:p>
          <a:p>
            <a:pPr lvl="1"/>
            <a:r>
              <a:rPr lang="en-US" altLang="ko-KR" sz="2000" dirty="0"/>
              <a:t>run() </a:t>
            </a:r>
            <a:r>
              <a:rPr lang="ko-KR" altLang="en-US" sz="2000" dirty="0"/>
              <a:t>메소드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오버라이딩</a:t>
            </a:r>
            <a:endParaRPr lang="en-US" altLang="ko-KR" sz="2000" dirty="0"/>
          </a:p>
          <a:p>
            <a:pPr lvl="2"/>
            <a:r>
              <a:rPr lang="en-US" altLang="ko-KR" sz="1800" dirty="0"/>
              <a:t>run() </a:t>
            </a:r>
            <a:r>
              <a:rPr lang="ko-KR" altLang="en-US" sz="1800" dirty="0"/>
              <a:t>를 스레드 코드라고 부름</a:t>
            </a:r>
            <a:endParaRPr lang="en-US" altLang="ko-KR" sz="1800" dirty="0"/>
          </a:p>
          <a:p>
            <a:pPr lvl="2"/>
            <a:r>
              <a:rPr lang="en-US" altLang="ko-KR" sz="1800" dirty="0"/>
              <a:t>run() </a:t>
            </a:r>
            <a:r>
              <a:rPr lang="ko-KR" altLang="en-US" sz="1800" dirty="0"/>
              <a:t>에서 스레드 실행 시작</a:t>
            </a:r>
            <a:endParaRPr lang="en-US" altLang="ko-KR" sz="1800" dirty="0"/>
          </a:p>
          <a:p>
            <a:pPr lvl="2"/>
            <a:endParaRPr lang="en-US" altLang="ko-KR" sz="1800" dirty="0"/>
          </a:p>
          <a:p>
            <a:r>
              <a:rPr lang="en-US" altLang="ko-KR" sz="2400" dirty="0"/>
              <a:t>Thread</a:t>
            </a:r>
            <a:r>
              <a:rPr lang="ko-KR" altLang="en-US" sz="2400" dirty="0"/>
              <a:t> 객체 생성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Thread</a:t>
            </a:r>
            <a:r>
              <a:rPr lang="ko-KR" altLang="en-US" sz="2400" dirty="0"/>
              <a:t> 시작</a:t>
            </a:r>
            <a:endParaRPr lang="en-US" altLang="ko-KR" sz="2400" dirty="0"/>
          </a:p>
          <a:p>
            <a:pPr lvl="1"/>
            <a:r>
              <a:rPr lang="en-US" altLang="ko-KR" sz="2000" dirty="0"/>
              <a:t>start() </a:t>
            </a:r>
            <a:r>
              <a:rPr lang="ko-KR" altLang="en-US" sz="2000" dirty="0"/>
              <a:t>메소드 호출</a:t>
            </a:r>
            <a:endParaRPr lang="en-US" altLang="ko-KR" sz="2000" dirty="0"/>
          </a:p>
          <a:p>
            <a:pPr lvl="2"/>
            <a:r>
              <a:rPr lang="ko-KR" altLang="en-US" sz="1800" dirty="0"/>
              <a:t>스레드로 작동 시작</a:t>
            </a:r>
            <a:endParaRPr lang="en-US" altLang="ko-KR" sz="1800" dirty="0"/>
          </a:p>
          <a:p>
            <a:pPr lvl="2"/>
            <a:r>
              <a:rPr lang="en-US" altLang="ko-KR" sz="1800" dirty="0"/>
              <a:t>JVM</a:t>
            </a:r>
            <a:r>
              <a:rPr lang="ko-KR" altLang="en-US" sz="1800" dirty="0"/>
              <a:t>에 의해 스케쥴 시작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DDC7A8-D409-4A7F-8617-7AE553BD1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370471-8C47-4431-80B0-C0539712BC1E}"/>
              </a:ext>
            </a:extLst>
          </p:cNvPr>
          <p:cNvSpPr/>
          <p:nvPr/>
        </p:nvSpPr>
        <p:spPr>
          <a:xfrm>
            <a:off x="5306888" y="1412776"/>
            <a:ext cx="360724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>
                <a:latin typeface="Consolas" panose="020B0609020204030204" pitchFamily="49" charset="0"/>
                <a:ea typeface="맑은 고딕" panose="020B0503020000020004" pitchFamily="50" charset="-127"/>
              </a:rPr>
              <a:t>class </a:t>
            </a:r>
            <a:r>
              <a:rPr lang="en-US" altLang="ko-KR" sz="1400" b="1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MyThread</a:t>
            </a:r>
            <a:r>
              <a:rPr lang="en-US" altLang="ko-KR" sz="1400" b="1" dirty="0"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highlight>
                  <a:srgbClr val="00FF00"/>
                </a:highlight>
                <a:latin typeface="Consolas" panose="020B0609020204030204" pitchFamily="49" charset="0"/>
                <a:ea typeface="맑은 고딕" panose="020B0503020000020004" pitchFamily="50" charset="-127"/>
              </a:rPr>
              <a:t>extends Thread</a:t>
            </a:r>
            <a:r>
              <a:rPr lang="en-US" altLang="ko-KR" sz="1400" b="1" dirty="0"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</a:p>
          <a:p>
            <a:pPr defTabSz="180000"/>
            <a:r>
              <a:rPr lang="en-US" altLang="ko-KR" sz="1400" b="1" dirty="0">
                <a:latin typeface="Consolas" panose="020B0609020204030204" pitchFamily="49" charset="0"/>
                <a:ea typeface="맑은 고딕" panose="020B0503020000020004" pitchFamily="50" charset="-127"/>
              </a:rPr>
              <a:t>{</a:t>
            </a:r>
          </a:p>
          <a:p>
            <a:pPr defTabSz="180000"/>
            <a:r>
              <a:rPr lang="en-US" altLang="ko-KR" sz="1400" b="1" dirty="0">
                <a:latin typeface="Consolas" panose="020B0609020204030204" pitchFamily="49" charset="0"/>
                <a:ea typeface="맑은 고딕" panose="020B0503020000020004" pitchFamily="50" charset="-127"/>
              </a:rPr>
              <a:t>	......................</a:t>
            </a:r>
          </a:p>
          <a:p>
            <a:pPr defTabSz="180000"/>
            <a:r>
              <a:rPr lang="en-US" altLang="ko-KR" sz="1400" b="1" dirty="0">
                <a:latin typeface="Consolas" panose="020B0609020204030204" pitchFamily="49" charset="0"/>
                <a:ea typeface="맑은 고딕" panose="020B0503020000020004" pitchFamily="50" charset="-127"/>
              </a:rPr>
              <a:t>  @Override</a:t>
            </a:r>
          </a:p>
          <a:p>
            <a:pPr defTabSz="180000"/>
            <a:r>
              <a:rPr lang="en-US" altLang="ko-KR" sz="1400" b="1" dirty="0">
                <a:latin typeface="Consolas" panose="020B0609020204030204" pitchFamily="49" charset="0"/>
                <a:ea typeface="맑은 고딕" panose="020B0503020000020004" pitchFamily="50" charset="-127"/>
              </a:rPr>
              <a:t>	public void run() </a:t>
            </a:r>
          </a:p>
          <a:p>
            <a:pPr defTabSz="180000"/>
            <a:r>
              <a:rPr lang="en-US" altLang="ko-KR" sz="1400" b="1" dirty="0">
                <a:latin typeface="Consolas" panose="020B0609020204030204" pitchFamily="49" charset="0"/>
                <a:ea typeface="맑은 고딕" panose="020B0503020000020004" pitchFamily="50" charset="-127"/>
              </a:rPr>
              <a:t>  {</a:t>
            </a:r>
            <a:endParaRPr lang="ko-KR" altLang="en-US" sz="1400" b="1" dirty="0"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defTabSz="180000"/>
            <a:r>
              <a:rPr lang="en-US" altLang="ko-KR" sz="1400" b="1" dirty="0">
                <a:latin typeface="Consolas" panose="020B0609020204030204" pitchFamily="49" charset="0"/>
                <a:ea typeface="맑은 고딕" panose="020B0503020000020004" pitchFamily="50" charset="-127"/>
              </a:rPr>
              <a:t>		.........................</a:t>
            </a:r>
          </a:p>
          <a:p>
            <a:pPr defTabSz="180000"/>
            <a:r>
              <a:rPr lang="en-US" altLang="ko-KR" sz="1400" b="1" dirty="0">
                <a:latin typeface="Consolas" panose="020B0609020204030204" pitchFamily="49" charset="0"/>
                <a:ea typeface="맑은 고딕" panose="020B0503020000020004" pitchFamily="50" charset="-127"/>
              </a:rPr>
              <a:t>	}</a:t>
            </a:r>
          </a:p>
          <a:p>
            <a:pPr defTabSz="180000"/>
            <a:r>
              <a:rPr lang="en-US" altLang="ko-KR" sz="1400" b="1" dirty="0"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lang="ko-KR" altLang="en-US" sz="1400" b="1" dirty="0"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6F48B1-3AF4-4210-82A9-4D133B34881B}"/>
              </a:ext>
            </a:extLst>
          </p:cNvPr>
          <p:cNvSpPr/>
          <p:nvPr/>
        </p:nvSpPr>
        <p:spPr>
          <a:xfrm>
            <a:off x="5292080" y="3882746"/>
            <a:ext cx="3607240" cy="33855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MyThread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th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latin typeface="Consolas" panose="020B0609020204030204" pitchFamily="49" charset="0"/>
                <a:ea typeface="맑은 고딕" panose="020B0503020000020004" pitchFamily="50" charset="-127"/>
              </a:rPr>
              <a:t>= 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new</a:t>
            </a:r>
            <a:r>
              <a:rPr lang="en-US" altLang="ko-KR" sz="1600" b="1" dirty="0"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MyThread</a:t>
            </a:r>
            <a:r>
              <a:rPr lang="en-US" altLang="ko-KR" sz="1600" b="1" dirty="0">
                <a:latin typeface="Consolas" panose="020B0609020204030204" pitchFamily="49" charset="0"/>
                <a:ea typeface="맑은 고딕" panose="020B0503020000020004" pitchFamily="50" charset="-127"/>
              </a:rPr>
              <a:t>(); </a:t>
            </a:r>
            <a:endParaRPr lang="ko-KR" altLang="en-US" sz="1600" b="1" dirty="0"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52260F-01E6-489E-B953-D41E4C7923E1}"/>
              </a:ext>
            </a:extLst>
          </p:cNvPr>
          <p:cNvSpPr/>
          <p:nvPr/>
        </p:nvSpPr>
        <p:spPr>
          <a:xfrm>
            <a:off x="5292080" y="4824471"/>
            <a:ext cx="127791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b="1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th.start</a:t>
            </a:r>
            <a:r>
              <a:rPr lang="en-US" altLang="ko-KR" sz="1400" b="1" dirty="0">
                <a:latin typeface="Consolas" panose="020B0609020204030204" pitchFamily="49" charset="0"/>
                <a:ea typeface="맑은 고딕" panose="020B0503020000020004" pitchFamily="50" charset="-127"/>
              </a:rPr>
              <a:t>();</a:t>
            </a:r>
            <a:endParaRPr lang="ko-KR" altLang="en-US" sz="1400" b="1" dirty="0"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4922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A3486-54ED-43BD-BB45-D160BA1D4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ECE1C-ABE6-4B7C-9309-CF5699907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68413"/>
            <a:ext cx="7772400" cy="5113337"/>
          </a:xfrm>
        </p:spPr>
        <p:txBody>
          <a:bodyPr/>
          <a:lstStyle/>
          <a:p>
            <a:r>
              <a:rPr lang="en-US" altLang="ko-KR" sz="2400" dirty="0"/>
              <a:t>Thread</a:t>
            </a:r>
            <a:r>
              <a:rPr lang="ko-KR" altLang="en-US" sz="2400" dirty="0"/>
              <a:t> 객체생성 및 구현</a:t>
            </a:r>
            <a:endParaRPr lang="en-US" altLang="ko-KR" sz="2400" dirty="0"/>
          </a:p>
          <a:p>
            <a:pPr lvl="1"/>
            <a:r>
              <a:rPr lang="en-US" altLang="ko-KR" sz="2000" dirty="0"/>
              <a:t>Thread</a:t>
            </a:r>
            <a:r>
              <a:rPr lang="ko-KR" altLang="en-US" sz="2000" dirty="0"/>
              <a:t> 객체를 직접 생성</a:t>
            </a:r>
            <a:endParaRPr lang="en-US" altLang="ko-KR" sz="2000" dirty="0"/>
          </a:p>
          <a:p>
            <a:pPr lvl="1"/>
            <a:r>
              <a:rPr lang="en-US" altLang="ko-KR" sz="2000" dirty="0"/>
              <a:t>Thread</a:t>
            </a:r>
            <a:r>
              <a:rPr lang="ko-KR" altLang="en-US" sz="2000" dirty="0"/>
              <a:t> </a:t>
            </a:r>
            <a:r>
              <a:rPr lang="en-US" altLang="ko-KR" sz="2000" dirty="0"/>
              <a:t>code</a:t>
            </a:r>
            <a:r>
              <a:rPr lang="ko-KR" altLang="en-US" sz="2000" dirty="0"/>
              <a:t> </a:t>
            </a:r>
            <a:r>
              <a:rPr lang="en-US" altLang="ko-KR" sz="2000" dirty="0"/>
              <a:t>block</a:t>
            </a:r>
            <a:r>
              <a:rPr lang="ko-KR" altLang="en-US" sz="2000" dirty="0"/>
              <a:t>을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    inline</a:t>
            </a:r>
            <a:r>
              <a:rPr lang="ko-KR" altLang="en-US" sz="2000" dirty="0"/>
              <a:t>으로 구현</a:t>
            </a:r>
            <a:endParaRPr lang="en-US" altLang="ko-KR" sz="20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Thread</a:t>
            </a:r>
            <a:r>
              <a:rPr lang="ko-KR" altLang="en-US" sz="2400" dirty="0"/>
              <a:t> 시작</a:t>
            </a:r>
            <a:endParaRPr lang="en-US" altLang="ko-KR" sz="2400" dirty="0"/>
          </a:p>
          <a:p>
            <a:pPr lvl="1"/>
            <a:r>
              <a:rPr lang="en-US" altLang="ko-KR" sz="2000" dirty="0"/>
              <a:t>start() </a:t>
            </a:r>
            <a:r>
              <a:rPr lang="ko-KR" altLang="en-US" sz="2000" dirty="0"/>
              <a:t>메소드 호출</a:t>
            </a:r>
            <a:endParaRPr lang="en-US" altLang="ko-KR" sz="2000" dirty="0"/>
          </a:p>
          <a:p>
            <a:pPr lvl="2"/>
            <a:r>
              <a:rPr lang="ko-KR" altLang="en-US" sz="1800" dirty="0"/>
              <a:t>스레드로 작동 시작</a:t>
            </a:r>
            <a:endParaRPr lang="en-US" altLang="ko-KR" sz="1800" dirty="0"/>
          </a:p>
          <a:p>
            <a:pPr lvl="2"/>
            <a:r>
              <a:rPr lang="en-US" altLang="ko-KR" sz="1800" dirty="0"/>
              <a:t>JVM</a:t>
            </a:r>
            <a:r>
              <a:rPr lang="ko-KR" altLang="en-US" sz="1800" dirty="0"/>
              <a:t>에 의해 스케쥴 시작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DDC7A8-D409-4A7F-8617-7AE553BD1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6F48B1-3AF4-4210-82A9-4D133B34881B}"/>
              </a:ext>
            </a:extLst>
          </p:cNvPr>
          <p:cNvSpPr/>
          <p:nvPr/>
        </p:nvSpPr>
        <p:spPr>
          <a:xfrm>
            <a:off x="5076056" y="1348212"/>
            <a:ext cx="3607240" cy="230832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Consolas" panose="020B0609020204030204" pitchFamily="49" charset="0"/>
                <a:ea typeface="맑은 고딕" panose="020B0503020000020004" pitchFamily="50" charset="-127"/>
              </a:rPr>
              <a:t>Thread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th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latin typeface="Consolas" panose="020B0609020204030204" pitchFamily="49" charset="0"/>
                <a:ea typeface="맑은 고딕" panose="020B0503020000020004" pitchFamily="50" charset="-127"/>
              </a:rPr>
              <a:t>= 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new</a:t>
            </a:r>
            <a:r>
              <a:rPr lang="en-US" altLang="ko-KR" sz="1600" b="1" dirty="0">
                <a:latin typeface="Consolas" panose="020B0609020204030204" pitchFamily="49" charset="0"/>
                <a:ea typeface="맑은 고딕" panose="020B0503020000020004" pitchFamily="50" charset="-127"/>
              </a:rPr>
              <a:t> Thread() </a:t>
            </a:r>
          </a:p>
          <a:p>
            <a:r>
              <a:rPr lang="en-US" altLang="ko-KR" sz="1600" b="1" dirty="0">
                <a:latin typeface="Consolas" panose="020B0609020204030204" pitchFamily="49" charset="0"/>
                <a:ea typeface="맑은 고딕" panose="020B0503020000020004" pitchFamily="50" charset="-127"/>
              </a:rPr>
              <a:t>{</a:t>
            </a:r>
          </a:p>
          <a:p>
            <a:pPr defTabSz="180000"/>
            <a:r>
              <a:rPr lang="en-US" altLang="ko-KR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	......................</a:t>
            </a:r>
          </a:p>
          <a:p>
            <a:pPr defTabSz="180000"/>
            <a:r>
              <a:rPr lang="en-US" altLang="ko-KR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  @Override</a:t>
            </a:r>
          </a:p>
          <a:p>
            <a:pPr defTabSz="180000"/>
            <a:r>
              <a:rPr lang="en-US" altLang="ko-KR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	public void run() </a:t>
            </a:r>
          </a:p>
          <a:p>
            <a:pPr defTabSz="180000"/>
            <a:r>
              <a:rPr lang="en-US" altLang="ko-KR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  {</a:t>
            </a:r>
            <a:endParaRPr lang="ko-KR" altLang="en-US" sz="1600" dirty="0"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defTabSz="180000"/>
            <a:r>
              <a:rPr lang="en-US" altLang="ko-KR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		.........................</a:t>
            </a:r>
          </a:p>
          <a:p>
            <a:pPr defTabSz="180000"/>
            <a:r>
              <a:rPr lang="en-US" altLang="ko-KR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	}</a:t>
            </a:r>
          </a:p>
          <a:p>
            <a:r>
              <a:rPr lang="en-US" altLang="ko-KR" sz="1600" b="1" dirty="0">
                <a:latin typeface="Consolas" panose="020B0609020204030204" pitchFamily="49" charset="0"/>
                <a:ea typeface="맑은 고딕" panose="020B0503020000020004" pitchFamily="50" charset="-127"/>
              </a:rPr>
              <a:t>} </a:t>
            </a:r>
            <a:endParaRPr lang="ko-KR" altLang="en-US" sz="1600" b="1" dirty="0"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52260F-01E6-489E-B953-D41E4C7923E1}"/>
              </a:ext>
            </a:extLst>
          </p:cNvPr>
          <p:cNvSpPr/>
          <p:nvPr/>
        </p:nvSpPr>
        <p:spPr>
          <a:xfrm>
            <a:off x="5076056" y="4149080"/>
            <a:ext cx="127791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b="1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th.start</a:t>
            </a:r>
            <a:r>
              <a:rPr lang="en-US" altLang="ko-KR" sz="1400" b="1" dirty="0">
                <a:latin typeface="Consolas" panose="020B0609020204030204" pitchFamily="49" charset="0"/>
                <a:ea typeface="맑은 고딕" panose="020B0503020000020004" pitchFamily="50" charset="-127"/>
              </a:rPr>
              <a:t>();</a:t>
            </a:r>
            <a:endParaRPr lang="ko-KR" altLang="en-US" sz="1400" b="1" dirty="0"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9754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A3486-54ED-43BD-BB45-D160BA1D4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(2) Runnable</a:t>
            </a:r>
            <a:r>
              <a:rPr lang="ko-KR" altLang="en-US" dirty="0"/>
              <a:t>로 스레드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ECE1C-ABE6-4B7C-9309-CF5699907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68413"/>
            <a:ext cx="7772400" cy="5113337"/>
          </a:xfrm>
        </p:spPr>
        <p:txBody>
          <a:bodyPr/>
          <a:lstStyle/>
          <a:p>
            <a:r>
              <a:rPr lang="en-US" altLang="ko-KR" sz="2400" dirty="0"/>
              <a:t>Thread</a:t>
            </a:r>
            <a:r>
              <a:rPr lang="ko-KR" altLang="en-US" sz="2400" dirty="0"/>
              <a:t> 클래스 작성</a:t>
            </a:r>
            <a:endParaRPr lang="en-US" altLang="ko-KR" sz="2400" dirty="0"/>
          </a:p>
          <a:p>
            <a:pPr lvl="1"/>
            <a:r>
              <a:rPr lang="en-US" altLang="ko-KR" sz="2000" dirty="0">
                <a:solidFill>
                  <a:srgbClr val="FF0000"/>
                </a:solidFill>
              </a:rPr>
              <a:t>Runnable </a:t>
            </a:r>
            <a:r>
              <a:rPr lang="ko-KR" altLang="en-US" sz="2000" dirty="0">
                <a:solidFill>
                  <a:srgbClr val="FF0000"/>
                </a:solidFill>
              </a:rPr>
              <a:t>인터페이스 구현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400" dirty="0"/>
              <a:t>Thread</a:t>
            </a:r>
            <a:r>
              <a:rPr lang="ko-KR" altLang="en-US" sz="2400" dirty="0"/>
              <a:t> </a:t>
            </a:r>
            <a:r>
              <a:rPr lang="en-US" altLang="ko-KR" sz="2400" dirty="0"/>
              <a:t>Code</a:t>
            </a:r>
            <a:r>
              <a:rPr lang="ko-KR" altLang="en-US" sz="2400" dirty="0"/>
              <a:t> 작성</a:t>
            </a:r>
            <a:endParaRPr lang="en-US" altLang="ko-KR" sz="2400" dirty="0"/>
          </a:p>
          <a:p>
            <a:pPr lvl="1"/>
            <a:r>
              <a:rPr lang="en-US" altLang="ko-KR" sz="2000" dirty="0"/>
              <a:t>run() </a:t>
            </a:r>
            <a:r>
              <a:rPr lang="ko-KR" altLang="en-US" sz="2000" dirty="0"/>
              <a:t>메소드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오버라이딩</a:t>
            </a:r>
            <a:endParaRPr lang="en-US" altLang="ko-KR" sz="2000" dirty="0"/>
          </a:p>
          <a:p>
            <a:pPr lvl="2"/>
            <a:r>
              <a:rPr lang="en-US" altLang="ko-KR" sz="1800" dirty="0"/>
              <a:t>run() </a:t>
            </a:r>
            <a:r>
              <a:rPr lang="ko-KR" altLang="en-US" sz="1800" dirty="0"/>
              <a:t>를 스레드 코드라고 부름</a:t>
            </a:r>
            <a:endParaRPr lang="en-US" altLang="ko-KR" sz="1800" dirty="0"/>
          </a:p>
          <a:p>
            <a:pPr lvl="2"/>
            <a:r>
              <a:rPr lang="en-US" altLang="ko-KR" sz="1800" dirty="0"/>
              <a:t>run() </a:t>
            </a:r>
            <a:r>
              <a:rPr lang="ko-KR" altLang="en-US" sz="1800" dirty="0"/>
              <a:t>에서 스레드 실행 시작</a:t>
            </a:r>
            <a:endParaRPr lang="en-US" altLang="ko-KR" sz="1800" dirty="0"/>
          </a:p>
          <a:p>
            <a:pPr lvl="2"/>
            <a:endParaRPr lang="en-US" altLang="ko-KR" sz="1800" dirty="0"/>
          </a:p>
          <a:p>
            <a:r>
              <a:rPr lang="en-US" altLang="ko-KR" sz="2400" dirty="0"/>
              <a:t>Thread</a:t>
            </a:r>
            <a:r>
              <a:rPr lang="ko-KR" altLang="en-US" sz="2400" dirty="0"/>
              <a:t> 객체 생성</a:t>
            </a:r>
            <a:endParaRPr lang="en-US" altLang="ko-KR" sz="2400" dirty="0"/>
          </a:p>
          <a:p>
            <a:pPr lvl="1"/>
            <a:r>
              <a:rPr lang="ko-KR" altLang="en-US" sz="2000" u="sng" dirty="0"/>
              <a:t>반드시 </a:t>
            </a:r>
            <a:r>
              <a:rPr lang="en-US" altLang="ko-KR" sz="2000" u="sng" dirty="0"/>
              <a:t>Thread </a:t>
            </a:r>
            <a:r>
              <a:rPr lang="ko-KR" altLang="en-US" sz="2000" u="sng" dirty="0"/>
              <a:t>객체여야 함</a:t>
            </a:r>
            <a:endParaRPr lang="en-US" altLang="ko-KR" sz="2000" u="sng" dirty="0"/>
          </a:p>
          <a:p>
            <a:r>
              <a:rPr lang="en-US" altLang="ko-KR" sz="2400" dirty="0"/>
              <a:t>Thread</a:t>
            </a:r>
            <a:r>
              <a:rPr lang="ko-KR" altLang="en-US" sz="2400" dirty="0"/>
              <a:t> 시작</a:t>
            </a:r>
            <a:endParaRPr lang="en-US" altLang="ko-KR" sz="2400" dirty="0"/>
          </a:p>
          <a:p>
            <a:pPr lvl="1"/>
            <a:r>
              <a:rPr lang="en-US" altLang="ko-KR" sz="2000" dirty="0"/>
              <a:t>start() </a:t>
            </a:r>
            <a:r>
              <a:rPr lang="ko-KR" altLang="en-US" sz="2000" dirty="0"/>
              <a:t>메소드 호출</a:t>
            </a:r>
            <a:endParaRPr lang="en-US" altLang="ko-KR" sz="2000" dirty="0"/>
          </a:p>
          <a:p>
            <a:pPr lvl="2"/>
            <a:r>
              <a:rPr lang="ko-KR" altLang="en-US" sz="1800" dirty="0"/>
              <a:t>스레드로 작동 시작</a:t>
            </a:r>
            <a:endParaRPr lang="en-US" altLang="ko-KR" sz="1800" dirty="0"/>
          </a:p>
          <a:p>
            <a:pPr lvl="2"/>
            <a:r>
              <a:rPr lang="en-US" altLang="ko-KR" sz="1800" dirty="0"/>
              <a:t>JVM</a:t>
            </a:r>
            <a:r>
              <a:rPr lang="ko-KR" altLang="en-US" sz="1800" dirty="0"/>
              <a:t>에 의해 스케쥴 시작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DDC7A8-D409-4A7F-8617-7AE553BD1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370471-8C47-4431-80B0-C0539712BC1E}"/>
              </a:ext>
            </a:extLst>
          </p:cNvPr>
          <p:cNvSpPr/>
          <p:nvPr/>
        </p:nvSpPr>
        <p:spPr>
          <a:xfrm>
            <a:off x="5306888" y="1412776"/>
            <a:ext cx="360724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>
                <a:latin typeface="Consolas" panose="020B0609020204030204" pitchFamily="49" charset="0"/>
                <a:ea typeface="맑은 고딕" panose="020B0503020000020004" pitchFamily="50" charset="-127"/>
              </a:rPr>
              <a:t>class </a:t>
            </a:r>
            <a:r>
              <a:rPr lang="en-US" altLang="ko-KR" sz="1400" b="1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MyThread</a:t>
            </a:r>
            <a:r>
              <a:rPr lang="en-US" altLang="ko-KR" sz="1400" b="1" dirty="0"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highlight>
                  <a:srgbClr val="00FF00"/>
                </a:highlight>
                <a:latin typeface="Consolas" panose="020B0609020204030204" pitchFamily="49" charset="0"/>
                <a:ea typeface="맑은 고딕" panose="020B0503020000020004" pitchFamily="50" charset="-127"/>
              </a:rPr>
              <a:t>implements Runnable </a:t>
            </a:r>
          </a:p>
          <a:p>
            <a:pPr defTabSz="180000"/>
            <a:r>
              <a:rPr lang="en-US" altLang="ko-KR" sz="1400" b="1" dirty="0">
                <a:latin typeface="Consolas" panose="020B0609020204030204" pitchFamily="49" charset="0"/>
                <a:ea typeface="맑은 고딕" panose="020B0503020000020004" pitchFamily="50" charset="-127"/>
              </a:rPr>
              <a:t>{</a:t>
            </a:r>
          </a:p>
          <a:p>
            <a:pPr defTabSz="180000"/>
            <a:r>
              <a:rPr lang="en-US" altLang="ko-KR" sz="1400" b="1" dirty="0">
                <a:latin typeface="Consolas" panose="020B0609020204030204" pitchFamily="49" charset="0"/>
                <a:ea typeface="맑은 고딕" panose="020B0503020000020004" pitchFamily="50" charset="-127"/>
              </a:rPr>
              <a:t>	......................</a:t>
            </a:r>
          </a:p>
          <a:p>
            <a:pPr defTabSz="180000"/>
            <a:r>
              <a:rPr lang="en-US" altLang="ko-KR" sz="1400" b="1" dirty="0">
                <a:latin typeface="Consolas" panose="020B0609020204030204" pitchFamily="49" charset="0"/>
                <a:ea typeface="맑은 고딕" panose="020B0503020000020004" pitchFamily="50" charset="-127"/>
              </a:rPr>
              <a:t>  @Override</a:t>
            </a:r>
          </a:p>
          <a:p>
            <a:pPr defTabSz="180000"/>
            <a:r>
              <a:rPr lang="en-US" altLang="ko-KR" sz="1400" b="1" dirty="0">
                <a:latin typeface="Consolas" panose="020B0609020204030204" pitchFamily="49" charset="0"/>
                <a:ea typeface="맑은 고딕" panose="020B0503020000020004" pitchFamily="50" charset="-127"/>
              </a:rPr>
              <a:t>	public void run() </a:t>
            </a:r>
          </a:p>
          <a:p>
            <a:pPr defTabSz="180000"/>
            <a:r>
              <a:rPr lang="en-US" altLang="ko-KR" sz="1400" b="1" dirty="0">
                <a:latin typeface="Consolas" panose="020B0609020204030204" pitchFamily="49" charset="0"/>
                <a:ea typeface="맑은 고딕" panose="020B0503020000020004" pitchFamily="50" charset="-127"/>
              </a:rPr>
              <a:t>  {</a:t>
            </a:r>
            <a:endParaRPr lang="ko-KR" altLang="en-US" sz="1400" b="1" dirty="0"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defTabSz="180000"/>
            <a:r>
              <a:rPr lang="en-US" altLang="ko-KR" sz="1400" b="1" dirty="0">
                <a:latin typeface="Consolas" panose="020B0609020204030204" pitchFamily="49" charset="0"/>
                <a:ea typeface="맑은 고딕" panose="020B0503020000020004" pitchFamily="50" charset="-127"/>
              </a:rPr>
              <a:t>		.........................</a:t>
            </a:r>
          </a:p>
          <a:p>
            <a:pPr defTabSz="180000"/>
            <a:r>
              <a:rPr lang="en-US" altLang="ko-KR" sz="1400" b="1" dirty="0">
                <a:latin typeface="Consolas" panose="020B0609020204030204" pitchFamily="49" charset="0"/>
                <a:ea typeface="맑은 고딕" panose="020B0503020000020004" pitchFamily="50" charset="-127"/>
              </a:rPr>
              <a:t>	}</a:t>
            </a:r>
          </a:p>
          <a:p>
            <a:pPr defTabSz="180000"/>
            <a:r>
              <a:rPr lang="en-US" altLang="ko-KR" sz="1400" b="1" dirty="0"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lang="ko-KR" altLang="en-US" sz="1400" b="1" dirty="0"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6F48B1-3AF4-4210-82A9-4D133B34881B}"/>
              </a:ext>
            </a:extLst>
          </p:cNvPr>
          <p:cNvSpPr/>
          <p:nvPr/>
        </p:nvSpPr>
        <p:spPr>
          <a:xfrm>
            <a:off x="4427984" y="3882746"/>
            <a:ext cx="4471336" cy="33855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Consolas" panose="020B0609020204030204" pitchFamily="49" charset="0"/>
                <a:ea typeface="맑은 고딕" panose="020B0503020000020004" pitchFamily="50" charset="-127"/>
              </a:rPr>
              <a:t>Thread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th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latin typeface="Consolas" panose="020B0609020204030204" pitchFamily="49" charset="0"/>
                <a:ea typeface="맑은 고딕" panose="020B0503020000020004" pitchFamily="50" charset="-127"/>
              </a:rPr>
              <a:t>= 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new</a:t>
            </a:r>
            <a:r>
              <a:rPr lang="en-US" altLang="ko-KR" sz="1600" b="1" dirty="0">
                <a:latin typeface="Consolas" panose="020B0609020204030204" pitchFamily="49" charset="0"/>
                <a:ea typeface="맑은 고딕" panose="020B0503020000020004" pitchFamily="50" charset="-127"/>
              </a:rPr>
              <a:t> Thread(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new</a:t>
            </a:r>
            <a:r>
              <a:rPr lang="en-US" altLang="ko-KR" sz="1600" b="1" dirty="0"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MyThread</a:t>
            </a:r>
            <a:r>
              <a:rPr lang="en-US" altLang="ko-KR" sz="1600" b="1" dirty="0">
                <a:latin typeface="Consolas" panose="020B0609020204030204" pitchFamily="49" charset="0"/>
                <a:ea typeface="맑은 고딕" panose="020B0503020000020004" pitchFamily="50" charset="-127"/>
              </a:rPr>
              <a:t>()); </a:t>
            </a:r>
            <a:endParaRPr lang="ko-KR" altLang="en-US" sz="1600" b="1" dirty="0"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52260F-01E6-489E-B953-D41E4C7923E1}"/>
              </a:ext>
            </a:extLst>
          </p:cNvPr>
          <p:cNvSpPr/>
          <p:nvPr/>
        </p:nvSpPr>
        <p:spPr>
          <a:xfrm>
            <a:off x="5306888" y="4833712"/>
            <a:ext cx="129614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th.start</a:t>
            </a:r>
            <a:r>
              <a:rPr lang="en-US" altLang="ko-KR" sz="1400" b="1" dirty="0">
                <a:latin typeface="Consolas" panose="020B0609020204030204" pitchFamily="49" charset="0"/>
                <a:ea typeface="맑은 고딕" panose="020B0503020000020004" pitchFamily="50" charset="-127"/>
              </a:rPr>
              <a:t>();</a:t>
            </a:r>
            <a:endParaRPr lang="ko-KR" altLang="en-US" sz="1400" b="1" dirty="0"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4582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A3486-54ED-43BD-BB45-D160BA1D4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ECE1C-ABE6-4B7C-9309-CF5699907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68413"/>
            <a:ext cx="7772400" cy="5113337"/>
          </a:xfrm>
        </p:spPr>
        <p:txBody>
          <a:bodyPr/>
          <a:lstStyle/>
          <a:p>
            <a:r>
              <a:rPr lang="en-US" altLang="ko-KR" sz="2400" dirty="0"/>
              <a:t>Thread</a:t>
            </a:r>
            <a:r>
              <a:rPr lang="ko-KR" altLang="en-US" sz="2400" dirty="0"/>
              <a:t> 객체생성</a:t>
            </a:r>
            <a:endParaRPr lang="en-US" altLang="ko-KR" sz="2400" dirty="0"/>
          </a:p>
          <a:p>
            <a:pPr lvl="1"/>
            <a:r>
              <a:rPr lang="en-US" altLang="ko-KR" sz="2000" dirty="0"/>
              <a:t>Thread</a:t>
            </a:r>
            <a:r>
              <a:rPr lang="ko-KR" altLang="en-US" sz="2000" dirty="0"/>
              <a:t> 객체를</a:t>
            </a:r>
            <a:endParaRPr lang="en-US" altLang="ko-KR" sz="2000" dirty="0"/>
          </a:p>
          <a:p>
            <a:pPr lvl="1"/>
            <a:r>
              <a:rPr lang="ko-KR" altLang="en-US" sz="2000" dirty="0"/>
              <a:t>직접 생성</a:t>
            </a:r>
            <a:endParaRPr lang="en-US" altLang="ko-KR" sz="2000" dirty="0"/>
          </a:p>
          <a:p>
            <a:pPr lvl="1"/>
            <a:r>
              <a:rPr lang="en-US" altLang="ko-KR" sz="2000" dirty="0"/>
              <a:t>Runnable </a:t>
            </a:r>
            <a:r>
              <a:rPr lang="ko-KR" altLang="en-US" sz="2000" dirty="0"/>
              <a:t>인터페이스</a:t>
            </a:r>
            <a:endParaRPr lang="en-US" altLang="ko-KR" sz="2000" dirty="0"/>
          </a:p>
          <a:p>
            <a:pPr lvl="1"/>
            <a:r>
              <a:rPr lang="ko-KR" altLang="en-US" sz="2000" dirty="0"/>
              <a:t>구현</a:t>
            </a:r>
            <a:endParaRPr lang="en-US" altLang="ko-KR" sz="2000" dirty="0"/>
          </a:p>
          <a:p>
            <a:pPr lvl="1"/>
            <a:r>
              <a:rPr lang="en-US" altLang="ko-KR" sz="2000" dirty="0"/>
              <a:t>Code</a:t>
            </a:r>
            <a:r>
              <a:rPr lang="ko-KR" altLang="en-US" sz="2000" dirty="0"/>
              <a:t> </a:t>
            </a:r>
            <a:r>
              <a:rPr lang="en-US" altLang="ko-KR" sz="2000" dirty="0"/>
              <a:t>block</a:t>
            </a:r>
            <a:r>
              <a:rPr lang="ko-KR" altLang="en-US" sz="2000" dirty="0"/>
              <a:t>을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    inline</a:t>
            </a:r>
            <a:r>
              <a:rPr lang="ko-KR" altLang="en-US" sz="2000" dirty="0"/>
              <a:t>으로 구현</a:t>
            </a:r>
            <a:endParaRPr lang="en-US" altLang="ko-KR" sz="2000" dirty="0"/>
          </a:p>
          <a:p>
            <a:endParaRPr lang="en-US" altLang="ko-KR" sz="2400" dirty="0"/>
          </a:p>
          <a:p>
            <a:r>
              <a:rPr lang="en-US" altLang="ko-KR" sz="2400" dirty="0"/>
              <a:t>Thread</a:t>
            </a:r>
            <a:r>
              <a:rPr lang="ko-KR" altLang="en-US" sz="2400" dirty="0"/>
              <a:t> 시작</a:t>
            </a:r>
            <a:endParaRPr lang="en-US" altLang="ko-KR" sz="2400" dirty="0"/>
          </a:p>
          <a:p>
            <a:pPr lvl="1"/>
            <a:r>
              <a:rPr lang="en-US" altLang="ko-KR" sz="2000" dirty="0"/>
              <a:t>start() </a:t>
            </a:r>
            <a:r>
              <a:rPr lang="ko-KR" altLang="en-US" sz="2000" dirty="0"/>
              <a:t>메소드 호출</a:t>
            </a:r>
            <a:endParaRPr lang="en-US" altLang="ko-KR" sz="2000" dirty="0"/>
          </a:p>
          <a:p>
            <a:pPr lvl="2"/>
            <a:r>
              <a:rPr lang="ko-KR" altLang="en-US" sz="1800" dirty="0"/>
              <a:t>스레드로 작동 시작</a:t>
            </a:r>
            <a:endParaRPr lang="en-US" altLang="ko-KR" sz="1800" dirty="0"/>
          </a:p>
          <a:p>
            <a:pPr lvl="2"/>
            <a:r>
              <a:rPr lang="en-US" altLang="ko-KR" sz="1800" dirty="0"/>
              <a:t>JVM</a:t>
            </a:r>
            <a:r>
              <a:rPr lang="ko-KR" altLang="en-US" sz="1800" dirty="0"/>
              <a:t>에 의해 스케쥴 시작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DDC7A8-D409-4A7F-8617-7AE553BD1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6F48B1-3AF4-4210-82A9-4D133B34881B}"/>
              </a:ext>
            </a:extLst>
          </p:cNvPr>
          <p:cNvSpPr/>
          <p:nvPr/>
        </p:nvSpPr>
        <p:spPr>
          <a:xfrm>
            <a:off x="4427984" y="1412776"/>
            <a:ext cx="4464496" cy="2062103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Consolas" panose="020B0609020204030204" pitchFamily="49" charset="0"/>
                <a:ea typeface="맑은 고딕" panose="020B0503020000020004" pitchFamily="50" charset="-127"/>
              </a:rPr>
              <a:t>Thread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th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latin typeface="Consolas" panose="020B0609020204030204" pitchFamily="49" charset="0"/>
                <a:ea typeface="맑은 고딕" panose="020B0503020000020004" pitchFamily="50" charset="-127"/>
              </a:rPr>
              <a:t>= new Thread(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new</a:t>
            </a:r>
            <a:r>
              <a:rPr lang="en-US" altLang="ko-KR" sz="1600" b="1" dirty="0">
                <a:latin typeface="Consolas" panose="020B0609020204030204" pitchFamily="49" charset="0"/>
                <a:ea typeface="맑은 고딕" panose="020B0503020000020004" pitchFamily="50" charset="-127"/>
              </a:rPr>
              <a:t> Runnable(){</a:t>
            </a:r>
          </a:p>
          <a:p>
            <a:pPr defTabSz="180000"/>
            <a:r>
              <a:rPr lang="en-US" altLang="ko-KR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	......................</a:t>
            </a:r>
          </a:p>
          <a:p>
            <a:pPr defTabSz="180000"/>
            <a:r>
              <a:rPr lang="en-US" altLang="ko-KR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  @Override</a:t>
            </a:r>
          </a:p>
          <a:p>
            <a:pPr defTabSz="180000"/>
            <a:r>
              <a:rPr lang="en-US" altLang="ko-KR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	public void run() </a:t>
            </a:r>
          </a:p>
          <a:p>
            <a:pPr defTabSz="180000"/>
            <a:r>
              <a:rPr lang="en-US" altLang="ko-KR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  {</a:t>
            </a:r>
            <a:endParaRPr lang="ko-KR" altLang="en-US" sz="1600" dirty="0"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defTabSz="180000"/>
            <a:r>
              <a:rPr lang="en-US" altLang="ko-KR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		.........................</a:t>
            </a:r>
          </a:p>
          <a:p>
            <a:pPr defTabSz="180000"/>
            <a:r>
              <a:rPr lang="en-US" altLang="ko-KR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	}</a:t>
            </a:r>
          </a:p>
          <a:p>
            <a:r>
              <a:rPr lang="en-US" altLang="ko-KR" sz="1600" b="1" dirty="0">
                <a:latin typeface="Consolas" panose="020B0609020204030204" pitchFamily="49" charset="0"/>
                <a:ea typeface="맑은 고딕" panose="020B0503020000020004" pitchFamily="50" charset="-127"/>
              </a:rPr>
              <a:t>}); </a:t>
            </a:r>
            <a:endParaRPr lang="ko-KR" altLang="en-US" sz="1600" b="1" dirty="0"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52260F-01E6-489E-B953-D41E4C7923E1}"/>
              </a:ext>
            </a:extLst>
          </p:cNvPr>
          <p:cNvSpPr/>
          <p:nvPr/>
        </p:nvSpPr>
        <p:spPr>
          <a:xfrm>
            <a:off x="4427984" y="4869160"/>
            <a:ext cx="127791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b="1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th.start</a:t>
            </a:r>
            <a:r>
              <a:rPr lang="en-US" altLang="ko-KR" sz="1400" b="1" dirty="0">
                <a:latin typeface="Consolas" panose="020B0609020204030204" pitchFamily="49" charset="0"/>
                <a:ea typeface="맑은 고딕" panose="020B0503020000020004" pitchFamily="50" charset="-127"/>
              </a:rPr>
              <a:t>();</a:t>
            </a:r>
            <a:endParaRPr lang="ko-KR" altLang="en-US" sz="1400" b="1" dirty="0"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A697F4-E8FE-4804-9CC7-AFEB732E3BE6}"/>
              </a:ext>
            </a:extLst>
          </p:cNvPr>
          <p:cNvSpPr/>
          <p:nvPr/>
        </p:nvSpPr>
        <p:spPr>
          <a:xfrm>
            <a:off x="4427984" y="3474879"/>
            <a:ext cx="4464496" cy="107721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Consolas" panose="020B0609020204030204" pitchFamily="49" charset="0"/>
                <a:ea typeface="맑은 고딕" panose="020B0503020000020004" pitchFamily="50" charset="-127"/>
              </a:rPr>
              <a:t>// Lambda</a:t>
            </a:r>
            <a:r>
              <a:rPr lang="ko-KR" altLang="en-US" sz="1600" b="1" dirty="0">
                <a:latin typeface="Consolas" panose="020B0609020204030204" pitchFamily="49" charset="0"/>
                <a:ea typeface="맑은 고딕" panose="020B0503020000020004" pitchFamily="50" charset="-127"/>
              </a:rPr>
              <a:t>식을 이용할 수도 있음</a:t>
            </a:r>
            <a:endParaRPr lang="en-US" altLang="ko-KR" sz="1600" b="1" dirty="0"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en-US" altLang="ko-KR" sz="1600" b="1" dirty="0">
                <a:latin typeface="Consolas" panose="020B0609020204030204" pitchFamily="49" charset="0"/>
                <a:ea typeface="맑은 고딕" panose="020B0503020000020004" pitchFamily="50" charset="-127"/>
              </a:rPr>
              <a:t>Thread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th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latin typeface="Consolas" panose="020B0609020204030204" pitchFamily="49" charset="0"/>
                <a:ea typeface="맑은 고딕" panose="020B0503020000020004" pitchFamily="50" charset="-127"/>
              </a:rPr>
              <a:t>= new Thread(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()-&gt;{</a:t>
            </a:r>
          </a:p>
          <a:p>
            <a:pPr defTabSz="180000"/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	......................</a:t>
            </a:r>
          </a:p>
          <a:p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r>
              <a:rPr lang="en-US" altLang="ko-KR" sz="1600" b="1" dirty="0">
                <a:latin typeface="Consolas" panose="020B0609020204030204" pitchFamily="49" charset="0"/>
                <a:ea typeface="맑은 고딕" panose="020B0503020000020004" pitchFamily="50" charset="-127"/>
              </a:rPr>
              <a:t>); </a:t>
            </a:r>
            <a:endParaRPr lang="ko-KR" altLang="en-US" sz="1600" b="1" dirty="0"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9815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  <a:r>
              <a:rPr lang="ko-KR" altLang="en-US" dirty="0"/>
              <a:t> 주의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run() </a:t>
            </a:r>
            <a:r>
              <a:rPr lang="ko-KR" altLang="en-US" dirty="0"/>
              <a:t>메소드가 종료하면 스레드는 종료</a:t>
            </a:r>
            <a:endParaRPr lang="en-US" altLang="ko-KR" dirty="0"/>
          </a:p>
          <a:p>
            <a:pPr lvl="1"/>
            <a:r>
              <a:rPr lang="ko-KR" altLang="en-US" dirty="0" err="1"/>
              <a:t>스레드가</a:t>
            </a:r>
            <a:r>
              <a:rPr lang="ko-KR" altLang="en-US" dirty="0"/>
              <a:t> 계속 살아있도록 하려면 </a:t>
            </a:r>
            <a:r>
              <a:rPr lang="en-US" altLang="ko-KR" dirty="0"/>
              <a:t>run() </a:t>
            </a:r>
            <a:r>
              <a:rPr lang="ko-KR" altLang="en-US" dirty="0"/>
              <a:t>메소드 내 무한 루프 구성</a:t>
            </a:r>
            <a:endParaRPr lang="en-US" altLang="ko-KR" dirty="0"/>
          </a:p>
          <a:p>
            <a:pPr marL="857250" lvl="2" indent="0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public</a:t>
            </a:r>
            <a:r>
              <a:rPr lang="ko-KR" altLang="en-US" sz="1800" dirty="0"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latin typeface="Consolas" panose="020B0609020204030204" pitchFamily="49" charset="0"/>
              </a:rPr>
              <a:t>void</a:t>
            </a:r>
            <a:r>
              <a:rPr lang="ko-KR" altLang="en-US" sz="1800" dirty="0"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latin typeface="Consolas" panose="020B0609020204030204" pitchFamily="49" charset="0"/>
              </a:rPr>
              <a:t>run()</a:t>
            </a:r>
          </a:p>
          <a:p>
            <a:pPr marL="857250" lvl="2" indent="0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{</a:t>
            </a:r>
          </a:p>
          <a:p>
            <a:pPr marL="857250" lvl="2" indent="0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    while(true)</a:t>
            </a:r>
          </a:p>
          <a:p>
            <a:pPr marL="857250" lvl="2" indent="0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    {</a:t>
            </a:r>
          </a:p>
          <a:p>
            <a:pPr marL="857250" lvl="2" indent="0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		............</a:t>
            </a:r>
          </a:p>
          <a:p>
            <a:pPr marL="857250" lvl="2" indent="0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    }</a:t>
            </a:r>
          </a:p>
          <a:p>
            <a:pPr marL="857250" lvl="2" indent="0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}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한번 종료한 스레드는 다시 시작시킬 수 없음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다시 스레드 객체를 생성하고 스레드로 등록하여야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029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B4499-0554-4236-B9CB-1D54D39FD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스레드 상태와 생명 주기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85FAEF-396D-44D0-83D3-83CC8C519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FE373A4-8EF3-42F6-9883-BDA75139D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977" y="1270258"/>
            <a:ext cx="6212942" cy="5255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2F9E4E-8C14-4168-BC0C-4615E652EE65}"/>
              </a:ext>
            </a:extLst>
          </p:cNvPr>
          <p:cNvSpPr txBox="1"/>
          <p:nvPr/>
        </p:nvSpPr>
        <p:spPr>
          <a:xfrm>
            <a:off x="914400" y="1268413"/>
            <a:ext cx="2167581" cy="1815882"/>
          </a:xfrm>
          <a:prstGeom prst="rect">
            <a:avLst/>
          </a:prstGeom>
          <a:solidFill>
            <a:srgbClr val="92D05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스레드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상태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NEW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RUNNABLE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WAITING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TIMED_WAITING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BLOCK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TERMINATED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994AF9-71C5-4D50-8E32-C4A22B5433B8}"/>
              </a:ext>
            </a:extLst>
          </p:cNvPr>
          <p:cNvSpPr txBox="1"/>
          <p:nvPr/>
        </p:nvSpPr>
        <p:spPr>
          <a:xfrm>
            <a:off x="5004048" y="5918959"/>
            <a:ext cx="3682752" cy="461665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** wait(), notify(),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notifyAll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Thread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메소드가 아니며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Object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메소드임</a:t>
            </a:r>
          </a:p>
        </p:txBody>
      </p:sp>
    </p:spTree>
    <p:extLst>
      <p:ext uri="{BB962C8B-B14F-4D97-AF65-F5344CB8AC3E}">
        <p14:creationId xmlns:p14="http://schemas.microsoft.com/office/powerpoint/2010/main" val="2152162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스레드</a:t>
            </a:r>
            <a:r>
              <a:rPr lang="ko-KR" altLang="en-US" dirty="0"/>
              <a:t> 우선순위와 </a:t>
            </a:r>
            <a:r>
              <a:rPr lang="ko-KR" altLang="en-US" dirty="0" err="1"/>
              <a:t>스케쥴링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err="1"/>
              <a:t>스레드의</a:t>
            </a:r>
            <a:r>
              <a:rPr lang="ko-KR" altLang="en-US" dirty="0"/>
              <a:t> 우선순위</a:t>
            </a:r>
            <a:endParaRPr lang="en-US" altLang="ko-KR" dirty="0"/>
          </a:p>
          <a:p>
            <a:pPr lvl="1"/>
            <a:r>
              <a:rPr lang="ko-KR" altLang="en-US" dirty="0"/>
              <a:t>최대값 </a:t>
            </a:r>
            <a:r>
              <a:rPr lang="en-US" altLang="ko-KR" dirty="0"/>
              <a:t>= 10(MAX_PRIORITY)</a:t>
            </a:r>
          </a:p>
          <a:p>
            <a:pPr lvl="1"/>
            <a:r>
              <a:rPr lang="ko-KR" altLang="en-US" dirty="0"/>
              <a:t>최소값 </a:t>
            </a:r>
            <a:r>
              <a:rPr lang="en-US" altLang="ko-KR" dirty="0"/>
              <a:t>= 1(MIN_PRIORITY)</a:t>
            </a:r>
          </a:p>
          <a:p>
            <a:pPr lvl="1"/>
            <a:r>
              <a:rPr lang="ko-KR" altLang="en-US" dirty="0" err="1"/>
              <a:t>보통값</a:t>
            </a:r>
            <a:r>
              <a:rPr lang="ko-KR" altLang="en-US" dirty="0"/>
              <a:t> </a:t>
            </a:r>
            <a:r>
              <a:rPr lang="en-US" altLang="ko-KR" dirty="0"/>
              <a:t>= 5(NORMAL_PRIORITY)</a:t>
            </a:r>
          </a:p>
          <a:p>
            <a:r>
              <a:rPr lang="ko-KR" altLang="en-US" dirty="0" err="1"/>
              <a:t>스레드</a:t>
            </a:r>
            <a:r>
              <a:rPr lang="ko-KR" altLang="en-US" dirty="0"/>
              <a:t> 우선순위는 응용프로그램에서 변경 가능</a:t>
            </a:r>
            <a:endParaRPr lang="en-US" altLang="ko-KR" dirty="0"/>
          </a:p>
          <a:p>
            <a:pPr lvl="1"/>
            <a:r>
              <a:rPr lang="en-US" altLang="ko-KR" dirty="0"/>
              <a:t>void </a:t>
            </a:r>
            <a:r>
              <a:rPr lang="en-US" altLang="ko-KR" dirty="0" err="1"/>
              <a:t>setPriority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priority)</a:t>
            </a:r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getPriority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main() </a:t>
            </a:r>
            <a:r>
              <a:rPr lang="ko-KR" altLang="en-US" dirty="0" err="1"/>
              <a:t>스레드의</a:t>
            </a:r>
            <a:r>
              <a:rPr lang="ko-KR" altLang="en-US" dirty="0"/>
              <a:t> 우선순위 값은 초기에 </a:t>
            </a:r>
            <a:r>
              <a:rPr lang="en-US" altLang="ko-KR" dirty="0"/>
              <a:t>5</a:t>
            </a:r>
          </a:p>
          <a:p>
            <a:r>
              <a:rPr lang="ko-KR" altLang="en-US" dirty="0" err="1"/>
              <a:t>스레드는</a:t>
            </a:r>
            <a:r>
              <a:rPr lang="ko-KR" altLang="en-US" dirty="0"/>
              <a:t> 부모 </a:t>
            </a:r>
            <a:r>
              <a:rPr lang="ko-KR" altLang="en-US" dirty="0" err="1"/>
              <a:t>스레드와</a:t>
            </a:r>
            <a:r>
              <a:rPr lang="ko-KR" altLang="en-US" dirty="0"/>
              <a:t> 동일한 우선순위 값을 가지고 탄생</a:t>
            </a:r>
            <a:endParaRPr lang="en-US" altLang="ko-KR" dirty="0"/>
          </a:p>
          <a:p>
            <a:r>
              <a:rPr lang="en-US" altLang="ko-KR" dirty="0"/>
              <a:t>JVM</a:t>
            </a:r>
            <a:r>
              <a:rPr lang="ko-KR" altLang="en-US" dirty="0"/>
              <a:t>의 스케쥴링 정책</a:t>
            </a:r>
            <a:endParaRPr lang="en-US" altLang="ko-KR" dirty="0"/>
          </a:p>
          <a:p>
            <a:pPr lvl="1"/>
            <a:r>
              <a:rPr lang="ko-KR" altLang="en-US" dirty="0"/>
              <a:t>철저한 우선순위 기반</a:t>
            </a:r>
            <a:endParaRPr lang="en-US" altLang="ko-KR" dirty="0"/>
          </a:p>
          <a:p>
            <a:pPr lvl="2"/>
            <a:r>
              <a:rPr lang="ko-KR" altLang="en-US" dirty="0"/>
              <a:t>가장 높은 우선순위의 </a:t>
            </a:r>
            <a:r>
              <a:rPr lang="ko-KR" altLang="en-US" dirty="0" err="1"/>
              <a:t>스레드가</a:t>
            </a:r>
            <a:r>
              <a:rPr lang="ko-KR" altLang="en-US" dirty="0"/>
              <a:t> 우선적으로 </a:t>
            </a:r>
            <a:r>
              <a:rPr lang="ko-KR" altLang="en-US" dirty="0" err="1"/>
              <a:t>스케쥴링</a:t>
            </a:r>
            <a:endParaRPr lang="en-US" altLang="ko-KR" dirty="0"/>
          </a:p>
          <a:p>
            <a:pPr lvl="2"/>
            <a:r>
              <a:rPr lang="ko-KR" altLang="en-US" dirty="0"/>
              <a:t>동일한 우선순위의 </a:t>
            </a:r>
            <a:r>
              <a:rPr lang="ko-KR" altLang="en-US" dirty="0" err="1"/>
              <a:t>스레드는</a:t>
            </a:r>
            <a:r>
              <a:rPr lang="ko-KR" altLang="en-US" dirty="0"/>
              <a:t> 돌아가면서 </a:t>
            </a:r>
            <a:r>
              <a:rPr lang="ko-KR" altLang="en-US" dirty="0" err="1"/>
              <a:t>스케쥴링</a:t>
            </a:r>
            <a:r>
              <a:rPr lang="en-US" altLang="ko-KR" dirty="0"/>
              <a:t>(</a:t>
            </a:r>
            <a:r>
              <a:rPr lang="ko-KR" altLang="en-US" dirty="0"/>
              <a:t>라운드 로빈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033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/>
          <p:cNvSpPr/>
          <p:nvPr/>
        </p:nvSpPr>
        <p:spPr>
          <a:xfrm>
            <a:off x="3596568" y="4080396"/>
            <a:ext cx="1872208" cy="756084"/>
          </a:xfrm>
          <a:prstGeom prst="roundRect">
            <a:avLst>
              <a:gd name="adj" fmla="val 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Thread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시작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스레드간의</a:t>
            </a:r>
            <a:r>
              <a:rPr lang="ko-KR" altLang="en-US" b="1" dirty="0"/>
              <a:t> 커뮤니케이션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스레드</a:t>
            </a:r>
            <a:r>
              <a:rPr lang="ko-KR" altLang="en-US" dirty="0"/>
              <a:t> 사이에 데이터를 공유</a:t>
            </a:r>
            <a:r>
              <a:rPr lang="en-US" altLang="ko-KR" dirty="0"/>
              <a:t>(</a:t>
            </a:r>
            <a:r>
              <a:rPr lang="ko-KR" altLang="en-US" dirty="0"/>
              <a:t>교환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다수의 </a:t>
            </a:r>
            <a:r>
              <a:rPr lang="ko-KR" altLang="en-US" dirty="0" err="1"/>
              <a:t>스레드가</a:t>
            </a:r>
            <a:r>
              <a:rPr lang="ko-KR" altLang="en-US" dirty="0"/>
              <a:t> 공유 데이터에 동시 접근하도록 함</a:t>
            </a:r>
            <a:endParaRPr lang="en-US" altLang="ko-KR" dirty="0"/>
          </a:p>
          <a:p>
            <a:pPr lvl="2"/>
            <a:r>
              <a:rPr lang="ko-KR" altLang="en-US" dirty="0"/>
              <a:t>공유 데이터를 가진 클래스를 만들어 사용</a:t>
            </a:r>
            <a:r>
              <a:rPr lang="en-US" altLang="ko-KR" dirty="0"/>
              <a:t>(</a:t>
            </a:r>
            <a:r>
              <a:rPr lang="ko-KR" altLang="en-US" dirty="0"/>
              <a:t>공유객체</a:t>
            </a:r>
            <a:r>
              <a:rPr lang="en-US" altLang="ko-KR" dirty="0"/>
              <a:t>)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1619672" y="2852936"/>
            <a:ext cx="1440160" cy="36004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Thread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시작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619672" y="5733256"/>
            <a:ext cx="1440160" cy="36004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Thread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종료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19672" y="3501008"/>
            <a:ext cx="1440160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데이터 산출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619672" y="4221088"/>
            <a:ext cx="1440160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공유영역에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계산결과를 기록</a:t>
            </a:r>
          </a:p>
        </p:txBody>
      </p:sp>
      <p:cxnSp>
        <p:nvCxnSpPr>
          <p:cNvPr id="10" name="직선 화살표 연결선 9"/>
          <p:cNvCxnSpPr>
            <a:stCxn id="5" idx="2"/>
            <a:endCxn id="7" idx="0"/>
          </p:cNvCxnSpPr>
          <p:nvPr/>
        </p:nvCxnSpPr>
        <p:spPr>
          <a:xfrm>
            <a:off x="2339752" y="321297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7" idx="2"/>
            <a:endCxn id="8" idx="0"/>
          </p:cNvCxnSpPr>
          <p:nvPr/>
        </p:nvCxnSpPr>
        <p:spPr>
          <a:xfrm>
            <a:off x="2339752" y="393305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8" idx="2"/>
            <a:endCxn id="6" idx="0"/>
          </p:cNvCxnSpPr>
          <p:nvPr/>
        </p:nvCxnSpPr>
        <p:spPr>
          <a:xfrm>
            <a:off x="2339752" y="4653136"/>
            <a:ext cx="0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6012160" y="2852936"/>
            <a:ext cx="1440160" cy="36004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Thread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시작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012160" y="5733256"/>
            <a:ext cx="1440160" cy="36004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Thread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종료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012160" y="4221088"/>
            <a:ext cx="1440160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공유영역에서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데이터 읽기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012160" y="4941168"/>
            <a:ext cx="1440160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데이터 소비</a:t>
            </a:r>
          </a:p>
        </p:txBody>
      </p:sp>
      <p:cxnSp>
        <p:nvCxnSpPr>
          <p:cNvPr id="19" name="직선 화살표 연결선 18"/>
          <p:cNvCxnSpPr>
            <a:stCxn id="15" idx="2"/>
            <a:endCxn id="17" idx="0"/>
          </p:cNvCxnSpPr>
          <p:nvPr/>
        </p:nvCxnSpPr>
        <p:spPr>
          <a:xfrm>
            <a:off x="6732240" y="3212976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7" idx="2"/>
            <a:endCxn id="18" idx="0"/>
          </p:cNvCxnSpPr>
          <p:nvPr/>
        </p:nvCxnSpPr>
        <p:spPr>
          <a:xfrm>
            <a:off x="6732240" y="465313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8" idx="2"/>
            <a:endCxn id="16" idx="0"/>
          </p:cNvCxnSpPr>
          <p:nvPr/>
        </p:nvCxnSpPr>
        <p:spPr>
          <a:xfrm>
            <a:off x="6732240" y="537321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812592" y="4221088"/>
            <a:ext cx="1440160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데이터</a:t>
            </a:r>
          </a:p>
        </p:txBody>
      </p:sp>
      <p:cxnSp>
        <p:nvCxnSpPr>
          <p:cNvPr id="24" name="직선 화살표 연결선 23"/>
          <p:cNvCxnSpPr>
            <a:stCxn id="8" idx="3"/>
            <a:endCxn id="22" idx="1"/>
          </p:cNvCxnSpPr>
          <p:nvPr/>
        </p:nvCxnSpPr>
        <p:spPr>
          <a:xfrm>
            <a:off x="3059832" y="4437112"/>
            <a:ext cx="7527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2" idx="3"/>
            <a:endCxn id="17" idx="1"/>
          </p:cNvCxnSpPr>
          <p:nvPr/>
        </p:nvCxnSpPr>
        <p:spPr>
          <a:xfrm>
            <a:off x="5252752" y="4437112"/>
            <a:ext cx="7594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3749" y="380007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공유영역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851920" y="2852936"/>
            <a:ext cx="1368152" cy="36004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main Thread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2" name="직선 화살표 연결선 31"/>
          <p:cNvCxnSpPr>
            <a:stCxn id="31" idx="1"/>
            <a:endCxn id="5" idx="3"/>
          </p:cNvCxnSpPr>
          <p:nvPr/>
        </p:nvCxnSpPr>
        <p:spPr>
          <a:xfrm flipH="1">
            <a:off x="3059832" y="3032956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15" idx="1"/>
          </p:cNvCxnSpPr>
          <p:nvPr/>
        </p:nvCxnSpPr>
        <p:spPr>
          <a:xfrm>
            <a:off x="5252752" y="3032956"/>
            <a:ext cx="7594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406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ko-KR" dirty="0"/>
              <a:t>π</a:t>
            </a:r>
            <a:r>
              <a:rPr lang="en-US" altLang="ko-KR" dirty="0"/>
              <a:t> </a:t>
            </a:r>
            <a:r>
              <a:rPr lang="ko-KR" altLang="en-US" dirty="0"/>
              <a:t>계산의 예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419872" y="3349284"/>
            <a:ext cx="2621092" cy="1148804"/>
          </a:xfrm>
          <a:prstGeom prst="roundRect">
            <a:avLst>
              <a:gd name="adj" fmla="val 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Thread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시작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611561" y="1700808"/>
            <a:ext cx="2016224" cy="504056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스레드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th1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시작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611561" y="5517232"/>
            <a:ext cx="2016224" cy="504056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Thread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종료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11560" y="2636912"/>
            <a:ext cx="2016223" cy="57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파이를 계산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11560" y="3633992"/>
            <a:ext cx="2016223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공유영역에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계산결과를 기록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sd.data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= result;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" name="직선 화살표 연결선 10"/>
          <p:cNvCxnSpPr>
            <a:stCxn id="7" idx="2"/>
            <a:endCxn id="9" idx="0"/>
          </p:cNvCxnSpPr>
          <p:nvPr/>
        </p:nvCxnSpPr>
        <p:spPr>
          <a:xfrm flipH="1">
            <a:off x="1619672" y="2204864"/>
            <a:ext cx="1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" idx="2"/>
            <a:endCxn id="10" idx="0"/>
          </p:cNvCxnSpPr>
          <p:nvPr/>
        </p:nvCxnSpPr>
        <p:spPr>
          <a:xfrm>
            <a:off x="1619672" y="3212976"/>
            <a:ext cx="0" cy="421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10" idx="2"/>
            <a:endCxn id="8" idx="0"/>
          </p:cNvCxnSpPr>
          <p:nvPr/>
        </p:nvCxnSpPr>
        <p:spPr>
          <a:xfrm>
            <a:off x="1619672" y="4282064"/>
            <a:ext cx="1" cy="1235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6699562" y="1700808"/>
            <a:ext cx="2016224" cy="504056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스레드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th2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시작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699562" y="5517232"/>
            <a:ext cx="2016224" cy="504056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Thread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종료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699561" y="3633992"/>
            <a:ext cx="2016223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공유영역에서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데이터 읽기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result =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sd.data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;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699561" y="4653136"/>
            <a:ext cx="2016223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데이터 출력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System.out.println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(result);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8" name="직선 화살표 연결선 17"/>
          <p:cNvCxnSpPr>
            <a:stCxn id="14" idx="2"/>
            <a:endCxn id="16" idx="0"/>
          </p:cNvCxnSpPr>
          <p:nvPr/>
        </p:nvCxnSpPr>
        <p:spPr>
          <a:xfrm flipH="1">
            <a:off x="7707673" y="2204864"/>
            <a:ext cx="1" cy="1429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6" idx="2"/>
            <a:endCxn id="17" idx="0"/>
          </p:cNvCxnSpPr>
          <p:nvPr/>
        </p:nvCxnSpPr>
        <p:spPr>
          <a:xfrm>
            <a:off x="7707673" y="4282064"/>
            <a:ext cx="0" cy="371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7" idx="2"/>
            <a:endCxn id="15" idx="0"/>
          </p:cNvCxnSpPr>
          <p:nvPr/>
        </p:nvCxnSpPr>
        <p:spPr>
          <a:xfrm>
            <a:off x="7707673" y="5157192"/>
            <a:ext cx="1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707905" y="3633992"/>
            <a:ext cx="2016223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3.141592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화살표 연결선 21"/>
          <p:cNvCxnSpPr>
            <a:stCxn id="10" idx="3"/>
            <a:endCxn id="21" idx="1"/>
          </p:cNvCxnSpPr>
          <p:nvPr/>
        </p:nvCxnSpPr>
        <p:spPr>
          <a:xfrm>
            <a:off x="2627783" y="3958028"/>
            <a:ext cx="10801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1" idx="3"/>
            <a:endCxn id="16" idx="1"/>
          </p:cNvCxnSpPr>
          <p:nvPr/>
        </p:nvCxnSpPr>
        <p:spPr>
          <a:xfrm>
            <a:off x="5724128" y="3958028"/>
            <a:ext cx="9754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75856" y="3068960"/>
            <a:ext cx="1454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sd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공유객체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419872" y="1412776"/>
            <a:ext cx="2621092" cy="108012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ShareData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Thread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th1 = new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ThreadA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Thread th2 = new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ThreadB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th1.start();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th2.start()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6" name="직선 화살표 연결선 25"/>
          <p:cNvCxnSpPr>
            <a:stCxn id="25" idx="1"/>
            <a:endCxn id="7" idx="3"/>
          </p:cNvCxnSpPr>
          <p:nvPr/>
        </p:nvCxnSpPr>
        <p:spPr>
          <a:xfrm flipH="1">
            <a:off x="2627785" y="1952836"/>
            <a:ext cx="79208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5" idx="3"/>
            <a:endCxn id="14" idx="1"/>
          </p:cNvCxnSpPr>
          <p:nvPr/>
        </p:nvCxnSpPr>
        <p:spPr>
          <a:xfrm>
            <a:off x="6040964" y="1952836"/>
            <a:ext cx="6585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846766" y="1321023"/>
            <a:ext cx="6062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main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35896" y="3345960"/>
            <a:ext cx="574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data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3635896" y="260648"/>
                <a:ext cx="4573816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ko-KR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𝜋</m:t>
                          </m:r>
                        </m:num>
                        <m:den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4</m:t>
                          </m:r>
                        </m:den>
                      </m:f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=1−</m:t>
                      </m:r>
                      <m:f>
                        <m:f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3</m:t>
                          </m:r>
                        </m:den>
                      </m:f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5</m:t>
                          </m:r>
                        </m:den>
                      </m:f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7</m:t>
                          </m:r>
                        </m:den>
                      </m:f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9</m:t>
                          </m:r>
                        </m:den>
                      </m:f>
                      <m:r>
                        <a:rPr kumimoji="0" lang="en-US" altLang="ko-K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11</m:t>
                          </m:r>
                        </m:den>
                      </m:f>
                      <m:r>
                        <a:rPr kumimoji="0" lang="en-US" altLang="ko-K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13</m:t>
                          </m:r>
                        </m:den>
                      </m:f>
                      <m:r>
                        <a:rPr kumimoji="0" lang="en-US" altLang="ko-K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15</m:t>
                          </m:r>
                        </m:den>
                      </m:f>
                      <m:r>
                        <a:rPr kumimoji="0" lang="en-US" altLang="ko-K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+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… </m:t>
                      </m:r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60648"/>
                <a:ext cx="4573816" cy="6127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직선 화살표 연결선 88"/>
          <p:cNvCxnSpPr/>
          <p:nvPr/>
        </p:nvCxnSpPr>
        <p:spPr>
          <a:xfrm flipV="1">
            <a:off x="2267744" y="764704"/>
            <a:ext cx="1440161" cy="21547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534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E8520-29B5-4C36-B94A-8B9E1CCD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  <a:r>
              <a:rPr lang="ko-KR" altLang="en-US" dirty="0"/>
              <a:t> 기초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DCBB2A-5904-4CF9-843C-D8675D7A9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err="1"/>
              <a:t>멀티태스킹</a:t>
            </a:r>
            <a:endParaRPr lang="en-US" altLang="ko-KR" dirty="0"/>
          </a:p>
          <a:p>
            <a:pPr lvl="1"/>
            <a:r>
              <a:rPr lang="ko-KR" altLang="en-US" dirty="0"/>
              <a:t>하나의 응용프로그램이 여러 개의 작업</a:t>
            </a:r>
            <a:r>
              <a:rPr lang="en-US" altLang="ko-KR" dirty="0"/>
              <a:t>(</a:t>
            </a:r>
            <a:r>
              <a:rPr lang="ko-KR" altLang="en-US" dirty="0"/>
              <a:t>태스크</a:t>
            </a:r>
            <a:r>
              <a:rPr lang="en-US" altLang="ko-KR" dirty="0"/>
              <a:t>)</a:t>
            </a:r>
            <a:r>
              <a:rPr lang="ko-KR" altLang="en-US" dirty="0"/>
              <a:t>을 동시에 처리하는 것</a:t>
            </a:r>
            <a:endParaRPr lang="en-US" altLang="ko-KR" dirty="0"/>
          </a:p>
          <a:p>
            <a:r>
              <a:rPr lang="ko-KR" altLang="en-US" dirty="0"/>
              <a:t>스레드</a:t>
            </a:r>
            <a:endParaRPr lang="en-US" altLang="ko-KR" dirty="0"/>
          </a:p>
          <a:p>
            <a:pPr lvl="1"/>
            <a:r>
              <a:rPr lang="ko-KR" altLang="en-US" dirty="0"/>
              <a:t>프로그램 코드를 이동하면서 실행하는 하나의 제어</a:t>
            </a:r>
            <a:endParaRPr lang="en-US" altLang="ko-KR" dirty="0"/>
          </a:p>
          <a:p>
            <a:r>
              <a:rPr lang="ko-KR" altLang="en-US" dirty="0"/>
              <a:t>자바의 </a:t>
            </a:r>
            <a:r>
              <a:rPr lang="ko-KR" altLang="en-US" dirty="0" err="1"/>
              <a:t>멀티태스킹</a:t>
            </a:r>
            <a:endParaRPr lang="en-US" altLang="ko-KR" dirty="0"/>
          </a:p>
          <a:p>
            <a:pPr lvl="1"/>
            <a:r>
              <a:rPr lang="ko-KR" altLang="en-US" dirty="0" err="1"/>
              <a:t>멀티스레딩만</a:t>
            </a:r>
            <a:r>
              <a:rPr lang="ko-KR" altLang="en-US" dirty="0"/>
              <a:t> 가능</a:t>
            </a:r>
            <a:endParaRPr lang="en-US" altLang="ko-KR" dirty="0"/>
          </a:p>
          <a:p>
            <a:pPr lvl="2"/>
            <a:r>
              <a:rPr lang="ko-KR" altLang="en-US" dirty="0"/>
              <a:t>자바에 프로세스 개념은 존재하지 않고</a:t>
            </a:r>
            <a:r>
              <a:rPr lang="en-US" altLang="ko-KR" dirty="0"/>
              <a:t>, </a:t>
            </a:r>
            <a:r>
              <a:rPr lang="ko-KR" altLang="en-US" dirty="0"/>
              <a:t>스레드 개념만 존재</a:t>
            </a:r>
            <a:endParaRPr lang="en-US" altLang="ko-KR" dirty="0"/>
          </a:p>
          <a:p>
            <a:pPr lvl="2"/>
            <a:r>
              <a:rPr lang="ko-KR" altLang="en-US" dirty="0"/>
              <a:t>스레드는 실행 단위</a:t>
            </a:r>
            <a:endParaRPr lang="en-US" altLang="ko-KR" dirty="0"/>
          </a:p>
          <a:p>
            <a:pPr lvl="2"/>
            <a:r>
              <a:rPr lang="ko-KR" altLang="en-US" dirty="0"/>
              <a:t>스레드는 </a:t>
            </a:r>
            <a:r>
              <a:rPr lang="ko-KR" altLang="en-US" dirty="0" err="1"/>
              <a:t>스케쥴링</a:t>
            </a:r>
            <a:r>
              <a:rPr lang="ko-KR" altLang="en-US" dirty="0"/>
              <a:t> 단위</a:t>
            </a:r>
            <a:endParaRPr lang="en-US" altLang="ko-KR" dirty="0"/>
          </a:p>
          <a:p>
            <a:pPr lvl="1"/>
            <a:r>
              <a:rPr lang="ko-KR" altLang="en-US" dirty="0"/>
              <a:t>하나의 응용프로그램은 여러 개의 스레드로 구성 가능</a:t>
            </a:r>
            <a:endParaRPr lang="en-US" altLang="ko-KR" dirty="0"/>
          </a:p>
          <a:p>
            <a:pPr lvl="2"/>
            <a:r>
              <a:rPr lang="ko-KR" altLang="en-US" dirty="0"/>
              <a:t>스레드 사이의 통신 오버헤드가 크지 않음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A2F597-9246-41C8-A1A2-38B6C7C5F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72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ko-KR" dirty="0"/>
              <a:t>π</a:t>
            </a:r>
            <a:r>
              <a:rPr lang="en-US" altLang="ko-KR" dirty="0"/>
              <a:t> </a:t>
            </a:r>
            <a:r>
              <a:rPr lang="ko-KR" altLang="en-US" dirty="0"/>
              <a:t>계산의 예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958328" y="1484784"/>
            <a:ext cx="3096344" cy="144016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//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//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공유데이터를 가진 클래스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//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class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ShareData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double pi;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}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58328" y="3068960"/>
            <a:ext cx="3096344" cy="3456384"/>
          </a:xfrm>
          <a:prstGeom prst="roundRect">
            <a:avLst>
              <a:gd name="adj" fmla="val 0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//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// main thread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 포함한 클래스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//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public class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ComputePi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public static void main(String[]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args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 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ShareData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= new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ShareData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  Thread1 th1 = new Thread1(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  Thread2 th2 = new Thread2(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  th1.start();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  th2.start();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}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0" y="1484784"/>
            <a:ext cx="2880320" cy="504056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//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//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파이계산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스레드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클래스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//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class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Thread1 extends Thread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Object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obj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Thread1(Object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obj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  this.obj =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obj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public void run()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  double total = 0.0;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  for(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=1;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&lt;1000000000;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++)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  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      if( 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/2)%2==0 )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          total += 1.0/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      else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          total -= 1.0/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  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 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obj.pi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= total * 4;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}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136154" y="1475065"/>
            <a:ext cx="2988840" cy="5050279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//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//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파이계산결과 출력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스레드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//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class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Thread2 extends Thread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Object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obj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Thread2(Object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obj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  this.obj =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obj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public void run()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 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System.out.println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(“PI= “+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obj.pi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}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635896" y="260648"/>
                <a:ext cx="4573816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ko-KR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𝜋</m:t>
                          </m:r>
                        </m:num>
                        <m:den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4</m:t>
                          </m:r>
                        </m:den>
                      </m:f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=1−</m:t>
                      </m:r>
                      <m:f>
                        <m:f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3</m:t>
                          </m:r>
                        </m:den>
                      </m:f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5</m:t>
                          </m:r>
                        </m:den>
                      </m:f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7</m:t>
                          </m:r>
                        </m:den>
                      </m:f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9</m:t>
                          </m:r>
                        </m:den>
                      </m:f>
                      <m:r>
                        <a:rPr kumimoji="0" lang="en-US" altLang="ko-K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11</m:t>
                          </m:r>
                        </m:den>
                      </m:f>
                      <m:r>
                        <a:rPr kumimoji="0" lang="en-US" altLang="ko-K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13</m:t>
                          </m:r>
                        </m:den>
                      </m:f>
                      <m:r>
                        <a:rPr kumimoji="0" lang="en-US" altLang="ko-K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15</m:t>
                          </m:r>
                        </m:den>
                      </m:f>
                      <m:r>
                        <a:rPr kumimoji="0" lang="en-US" altLang="ko-K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+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… </m:t>
                      </m:r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60648"/>
                <a:ext cx="4573816" cy="6127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/>
          <p:cNvSpPr/>
          <p:nvPr/>
        </p:nvSpPr>
        <p:spPr>
          <a:xfrm>
            <a:off x="216024" y="3861048"/>
            <a:ext cx="2555776" cy="2448272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352686" y="3879187"/>
            <a:ext cx="2683810" cy="77394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180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wait(), notify(), notifyAll()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동기화 객체</a:t>
            </a:r>
            <a:endParaRPr lang="en-US" altLang="ko-KR" dirty="0"/>
          </a:p>
          <a:p>
            <a:pPr lvl="1"/>
            <a:r>
              <a:rPr lang="ko-KR" altLang="en-US" dirty="0"/>
              <a:t>두 개 이상의 스레드 사이에 동기화 작업에 사용되는 객체</a:t>
            </a:r>
            <a:endParaRPr lang="en-US" altLang="ko-KR" dirty="0"/>
          </a:p>
          <a:p>
            <a:r>
              <a:rPr lang="ko-KR" altLang="en-US" dirty="0"/>
              <a:t>동기화 메소드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chemeClr val="accent6"/>
                </a:solidFill>
              </a:rPr>
              <a:t>synchronized </a:t>
            </a:r>
            <a:r>
              <a:rPr lang="ko-KR" altLang="en-US" dirty="0">
                <a:solidFill>
                  <a:schemeClr val="accent6"/>
                </a:solidFill>
              </a:rPr>
              <a:t>블록</a:t>
            </a:r>
            <a:r>
              <a:rPr lang="en-US" altLang="ko-KR" dirty="0">
                <a:solidFill>
                  <a:schemeClr val="accent6"/>
                </a:solidFill>
              </a:rPr>
              <a:t>(</a:t>
            </a:r>
            <a:r>
              <a:rPr lang="ko-KR" altLang="en-US" dirty="0">
                <a:solidFill>
                  <a:schemeClr val="accent6"/>
                </a:solidFill>
              </a:rPr>
              <a:t>메소드</a:t>
            </a:r>
            <a:r>
              <a:rPr lang="en-US" altLang="ko-KR" dirty="0">
                <a:solidFill>
                  <a:schemeClr val="accent6"/>
                </a:solidFill>
              </a:rPr>
              <a:t>)</a:t>
            </a:r>
            <a:r>
              <a:rPr lang="ko-KR" altLang="en-US" dirty="0">
                <a:solidFill>
                  <a:schemeClr val="accent6"/>
                </a:solidFill>
              </a:rPr>
              <a:t> 내에서만 사용</a:t>
            </a:r>
            <a:r>
              <a:rPr lang="ko-KR" altLang="en-US" dirty="0"/>
              <a:t>되어야 함</a:t>
            </a:r>
            <a:endParaRPr lang="en-US" altLang="ko-KR" dirty="0"/>
          </a:p>
          <a:p>
            <a:pPr lvl="1"/>
            <a:r>
              <a:rPr lang="en-US" altLang="ko-KR" dirty="0"/>
              <a:t>wait()</a:t>
            </a:r>
          </a:p>
          <a:p>
            <a:pPr lvl="2"/>
            <a:r>
              <a:rPr lang="ko-KR" altLang="en-US" dirty="0"/>
              <a:t>다른</a:t>
            </a:r>
            <a:r>
              <a:rPr lang="en-US" altLang="ko-KR" dirty="0"/>
              <a:t> </a:t>
            </a:r>
            <a:r>
              <a:rPr lang="ko-KR" altLang="en-US" dirty="0"/>
              <a:t>스레드가 </a:t>
            </a:r>
            <a:r>
              <a:rPr lang="en-US" altLang="ko-KR" dirty="0"/>
              <a:t>notify()</a:t>
            </a:r>
            <a:r>
              <a:rPr lang="ko-KR" altLang="en-US" dirty="0"/>
              <a:t>를 불러줄 때까지 기다린다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notify()</a:t>
            </a:r>
          </a:p>
          <a:p>
            <a:pPr lvl="2"/>
            <a:r>
              <a:rPr lang="en-US" altLang="ko-KR" dirty="0"/>
              <a:t>wait()</a:t>
            </a:r>
            <a:r>
              <a:rPr lang="ko-KR" altLang="en-US" dirty="0"/>
              <a:t>를 호출하여 대기중인 스레드를 깨우고 </a:t>
            </a:r>
            <a:r>
              <a:rPr lang="en-US" altLang="ko-KR" dirty="0"/>
              <a:t>RUNNABLE </a:t>
            </a:r>
            <a:r>
              <a:rPr lang="ko-KR" altLang="en-US" dirty="0"/>
              <a:t>상태로 만든다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2</a:t>
            </a:r>
            <a:r>
              <a:rPr lang="ko-KR" altLang="en-US" dirty="0"/>
              <a:t>개 이상의 스레드가 대기중이라도 오직 한 스레드만 깨운다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notifyAll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/>
              <a:t>wait()</a:t>
            </a:r>
            <a:r>
              <a:rPr lang="ko-KR" altLang="en-US" dirty="0"/>
              <a:t>를 호출하여 대기중인 모든 스레드를 깨우고 모두 </a:t>
            </a:r>
            <a:r>
              <a:rPr lang="en-US" altLang="ko-KR" dirty="0"/>
              <a:t>RUNNABLE </a:t>
            </a:r>
            <a:r>
              <a:rPr lang="ko-KR" altLang="en-US" dirty="0"/>
              <a:t>상태로 만든다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wait(), notify(), </a:t>
            </a:r>
            <a:r>
              <a:rPr lang="en-US" altLang="ko-KR" dirty="0" err="1"/>
              <a:t>notifyAll</a:t>
            </a:r>
            <a:r>
              <a:rPr lang="en-US" altLang="ko-KR" dirty="0"/>
              <a:t>()</a:t>
            </a:r>
            <a:r>
              <a:rPr lang="ko-KR" altLang="en-US" dirty="0"/>
              <a:t>은 </a:t>
            </a:r>
            <a:r>
              <a:rPr lang="en-US" altLang="ko-KR" dirty="0"/>
              <a:t>Object</a:t>
            </a:r>
            <a:r>
              <a:rPr lang="ko-KR" altLang="en-US" dirty="0"/>
              <a:t>의 메소드</a:t>
            </a:r>
            <a:endParaRPr lang="en-US" altLang="ko-KR" dirty="0"/>
          </a:p>
          <a:p>
            <a:pPr lvl="1"/>
            <a:r>
              <a:rPr lang="ko-KR" altLang="en-US" dirty="0"/>
              <a:t>모든 객체가 동기화 객체가 될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Thread </a:t>
            </a:r>
            <a:r>
              <a:rPr lang="ko-KR" altLang="en-US" dirty="0"/>
              <a:t>객체도 동기화 객체로 사용될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290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F764B-DD27-4425-9D94-EA5EBB0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1355DF-75F3-4142-B978-A1B99C10C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D657537-DC4B-4F85-972F-A51D0FE3E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16" y="1484784"/>
            <a:ext cx="3506266" cy="1153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5CA70C9A-FE69-4560-A529-9C6252D9E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56992"/>
            <a:ext cx="3690058" cy="20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365988A9-3F59-432A-9552-854602BAA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653" y="3356992"/>
            <a:ext cx="3651803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4B329C7-ED15-44F4-BBB7-0B1E606F0149}"/>
              </a:ext>
            </a:extLst>
          </p:cNvPr>
          <p:cNvSpPr/>
          <p:nvPr/>
        </p:nvSpPr>
        <p:spPr>
          <a:xfrm>
            <a:off x="4604458" y="1666336"/>
            <a:ext cx="370526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Thread A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ObjectS.wait</a:t>
            </a: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호출하여 무한 대기한상태에서</a:t>
            </a: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Thread B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2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ObjectS.</a:t>
            </a:r>
            <a:r>
              <a:rPr lang="en-US" altLang="ko-KR" sz="12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notify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호출하여 </a:t>
            </a:r>
            <a:r>
              <a:rPr lang="en-US" altLang="ko-KR" sz="12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ObjectS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대기하고 있는 </a:t>
            </a: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Thread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깨운다</a:t>
            </a: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91FD71-B07C-442A-A3A8-10B969C3EB6F}"/>
              </a:ext>
            </a:extLst>
          </p:cNvPr>
          <p:cNvSpPr/>
          <p:nvPr/>
        </p:nvSpPr>
        <p:spPr>
          <a:xfrm>
            <a:off x="914400" y="5460146"/>
            <a:ext cx="385762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스레드가 모두 </a:t>
            </a:r>
            <a:r>
              <a:rPr lang="en-US" altLang="ko-KR" sz="12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ObjectS.wait</a:t>
            </a: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호출하여 대기한 상태에서</a:t>
            </a: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ThreadA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2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ObjectS.</a:t>
            </a:r>
            <a:r>
              <a:rPr lang="en-US" altLang="ko-KR" sz="12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notify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호출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하여 대기 중인 </a:t>
            </a:r>
            <a:r>
              <a:rPr lang="ko-KR" altLang="en-US" sz="12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스레드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중 하나만 깨우는 경우</a:t>
            </a:r>
            <a:endParaRPr lang="en-US" altLang="ko-KR" sz="12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831369-914D-448D-A7FF-09602A3600FD}"/>
              </a:ext>
            </a:extLst>
          </p:cNvPr>
          <p:cNvSpPr/>
          <p:nvPr/>
        </p:nvSpPr>
        <p:spPr>
          <a:xfrm>
            <a:off x="5021391" y="5446965"/>
            <a:ext cx="365506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스레드가 모두 </a:t>
            </a:r>
            <a:r>
              <a:rPr lang="en-US" altLang="ko-KR" sz="12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ObjectS.wait</a:t>
            </a: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호출하여 대기한 상태에서</a:t>
            </a: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ThreadA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2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ObjectS.</a:t>
            </a:r>
            <a:r>
              <a:rPr lang="en-US" altLang="ko-KR" sz="12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notifyAll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호출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하여 대기중인 </a:t>
            </a: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ko-KR" altLang="en-US" sz="12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스레드를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모두 깨우는 경우</a:t>
            </a:r>
            <a:endParaRPr lang="en-US" altLang="ko-KR" sz="12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CDAC33D-DC57-4E17-8530-43990F56B5AE}"/>
              </a:ext>
            </a:extLst>
          </p:cNvPr>
          <p:cNvCxnSpPr/>
          <p:nvPr/>
        </p:nvCxnSpPr>
        <p:spPr bwMode="auto">
          <a:xfrm flipV="1">
            <a:off x="827584" y="2852936"/>
            <a:ext cx="7859216" cy="7200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6EA1B80-491D-4B07-8139-0DE277ADF369}"/>
              </a:ext>
            </a:extLst>
          </p:cNvPr>
          <p:cNvCxnSpPr/>
          <p:nvPr/>
        </p:nvCxnSpPr>
        <p:spPr bwMode="auto">
          <a:xfrm>
            <a:off x="4895096" y="2889880"/>
            <a:ext cx="0" cy="3612904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80433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ko-KR" dirty="0"/>
              <a:t>π</a:t>
            </a:r>
            <a:r>
              <a:rPr lang="en-US" altLang="ko-KR" dirty="0"/>
              <a:t> </a:t>
            </a:r>
            <a:r>
              <a:rPr lang="ko-KR" altLang="en-US" dirty="0"/>
              <a:t>계산의 예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958328" y="1484784"/>
            <a:ext cx="3096344" cy="144016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 dirty="0"/>
              <a:t>//</a:t>
            </a:r>
          </a:p>
          <a:p>
            <a:r>
              <a:rPr lang="en-US" altLang="ko-KR" sz="1200" dirty="0"/>
              <a:t>// </a:t>
            </a:r>
            <a:r>
              <a:rPr lang="ko-KR" altLang="en-US" sz="1200" dirty="0"/>
              <a:t>공유데이터를 가진 클래스</a:t>
            </a:r>
            <a:endParaRPr lang="en-US" altLang="ko-KR" sz="1200" dirty="0"/>
          </a:p>
          <a:p>
            <a:r>
              <a:rPr lang="en-US" altLang="ko-KR" sz="1200" dirty="0"/>
              <a:t>//</a:t>
            </a:r>
          </a:p>
          <a:p>
            <a:r>
              <a:rPr lang="en-US" altLang="ko-KR" sz="1200" dirty="0"/>
              <a:t>class</a:t>
            </a:r>
            <a:r>
              <a:rPr lang="ko-KR" altLang="en-US" sz="1200" dirty="0"/>
              <a:t> </a:t>
            </a:r>
            <a:r>
              <a:rPr lang="en-US" altLang="ko-KR" sz="1200" dirty="0" err="1"/>
              <a:t>ShareData</a:t>
            </a:r>
            <a:endParaRPr lang="en-US" altLang="ko-KR" sz="1200" dirty="0"/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double pi;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58328" y="3068960"/>
            <a:ext cx="3096344" cy="3456384"/>
          </a:xfrm>
          <a:prstGeom prst="roundRect">
            <a:avLst>
              <a:gd name="adj" fmla="val 0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ko-KR" sz="1200" dirty="0"/>
          </a:p>
          <a:p>
            <a:r>
              <a:rPr lang="en-US" altLang="ko-KR" sz="1200" dirty="0"/>
              <a:t>//</a:t>
            </a:r>
          </a:p>
          <a:p>
            <a:r>
              <a:rPr lang="en-US" altLang="ko-KR" sz="1200" dirty="0"/>
              <a:t>// main thread</a:t>
            </a:r>
            <a:r>
              <a:rPr lang="ko-KR" altLang="en-US" sz="1200" dirty="0"/>
              <a:t>를 포함한 클래스</a:t>
            </a:r>
            <a:endParaRPr lang="en-US" altLang="ko-KR" sz="1200" dirty="0"/>
          </a:p>
          <a:p>
            <a:r>
              <a:rPr lang="en-US" altLang="ko-KR" sz="1200" dirty="0"/>
              <a:t>//</a:t>
            </a:r>
          </a:p>
          <a:p>
            <a:endParaRPr lang="en-US" altLang="ko-KR" sz="1200" dirty="0"/>
          </a:p>
          <a:p>
            <a:r>
              <a:rPr lang="en-US" altLang="ko-KR" sz="1200" dirty="0"/>
              <a:t>public class</a:t>
            </a:r>
            <a:r>
              <a:rPr lang="ko-KR" altLang="en-US" sz="1200" dirty="0"/>
              <a:t> </a:t>
            </a:r>
            <a:r>
              <a:rPr lang="en-US" altLang="ko-KR" sz="1200" dirty="0" err="1"/>
              <a:t>ComputePi</a:t>
            </a:r>
            <a:endParaRPr lang="en-US" altLang="ko-KR" sz="1200" dirty="0"/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{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ShareData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sd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ShareData</a:t>
            </a:r>
            <a:r>
              <a:rPr lang="en-US" altLang="ko-KR" sz="1200" dirty="0"/>
              <a:t>();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    Thread1 th1 = new Thread1(</a:t>
            </a:r>
            <a:r>
              <a:rPr lang="en-US" altLang="ko-KR" sz="1200" b="1" dirty="0" err="1"/>
              <a:t>sd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    Thread2 th2 = new Thread2(</a:t>
            </a:r>
            <a:r>
              <a:rPr lang="en-US" altLang="ko-KR" sz="1200" b="1" dirty="0" err="1"/>
              <a:t>sd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    </a:t>
            </a:r>
          </a:p>
          <a:p>
            <a:r>
              <a:rPr lang="en-US" altLang="ko-KR" sz="1200" dirty="0"/>
              <a:t>        th1.start();</a:t>
            </a:r>
          </a:p>
          <a:p>
            <a:r>
              <a:rPr lang="en-US" altLang="ko-KR" sz="1200" dirty="0"/>
              <a:t>        th2.start();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0" y="1484784"/>
            <a:ext cx="2880320" cy="504056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 dirty="0"/>
              <a:t>// </a:t>
            </a:r>
            <a:r>
              <a:rPr lang="ko-KR" altLang="en-US" sz="1200" dirty="0"/>
              <a:t>파이계산 </a:t>
            </a:r>
            <a:r>
              <a:rPr lang="ko-KR" altLang="en-US" sz="1200" dirty="0" err="1"/>
              <a:t>스레드</a:t>
            </a:r>
            <a:r>
              <a:rPr lang="ko-KR" altLang="en-US" sz="1200" dirty="0"/>
              <a:t> 클래스</a:t>
            </a:r>
            <a:endParaRPr lang="en-US" altLang="ko-KR" sz="1200" dirty="0"/>
          </a:p>
          <a:p>
            <a:r>
              <a:rPr lang="en-US" altLang="ko-KR" sz="1200" dirty="0"/>
              <a:t>class</a:t>
            </a:r>
            <a:r>
              <a:rPr lang="ko-KR" altLang="en-US" sz="1200" dirty="0"/>
              <a:t> </a:t>
            </a:r>
            <a:r>
              <a:rPr lang="en-US" altLang="ko-KR" sz="1200" dirty="0"/>
              <a:t>Thread1 extends Thread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Object 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Thread1(Object 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{</a:t>
            </a:r>
          </a:p>
          <a:p>
            <a:r>
              <a:rPr lang="en-US" altLang="ko-KR" sz="1200" dirty="0"/>
              <a:t>        this.obj = 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}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b="1" dirty="0">
                <a:solidFill>
                  <a:srgbClr val="FF0000"/>
                </a:solidFill>
              </a:rPr>
              <a:t>public void run()</a:t>
            </a:r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{</a:t>
            </a:r>
          </a:p>
          <a:p>
            <a:r>
              <a:rPr lang="en-US" altLang="ko-KR" sz="1200" dirty="0"/>
              <a:t>        double total = 0.0;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b="1" dirty="0">
                <a:solidFill>
                  <a:schemeClr val="tx1"/>
                </a:solidFill>
              </a:rPr>
              <a:t>synchronized(</a:t>
            </a:r>
            <a:r>
              <a:rPr lang="en-US" altLang="ko-KR" sz="1200" b="1" dirty="0" err="1">
                <a:solidFill>
                  <a:schemeClr val="tx1"/>
                </a:solidFill>
              </a:rPr>
              <a:t>obj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        {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/>
              <a:t>          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=1;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&lt;1000000000;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</a:t>
            </a:r>
          </a:p>
          <a:p>
            <a:r>
              <a:rPr lang="en-US" altLang="ko-KR" sz="1200" dirty="0"/>
              <a:t>          {</a:t>
            </a:r>
          </a:p>
          <a:p>
            <a:r>
              <a:rPr lang="en-US" altLang="ko-KR" sz="1200" dirty="0"/>
              <a:t>            if( 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/2)%2==0 )</a:t>
            </a:r>
          </a:p>
          <a:p>
            <a:r>
              <a:rPr lang="en-US" altLang="ko-KR" sz="1200" dirty="0"/>
              <a:t>                total += 1.0/</a:t>
            </a:r>
            <a:r>
              <a:rPr lang="en-US" altLang="ko-KR" sz="1200" dirty="0" err="1"/>
              <a:t>i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        else</a:t>
            </a:r>
          </a:p>
          <a:p>
            <a:r>
              <a:rPr lang="en-US" altLang="ko-KR" sz="1200" dirty="0"/>
              <a:t>                total -= 1.0/</a:t>
            </a:r>
            <a:r>
              <a:rPr lang="en-US" altLang="ko-KR" sz="1200" dirty="0" err="1"/>
              <a:t>i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      }</a:t>
            </a:r>
          </a:p>
          <a:p>
            <a:r>
              <a:rPr lang="en-US" altLang="ko-KR" sz="1200" dirty="0"/>
              <a:t>          </a:t>
            </a:r>
            <a:r>
              <a:rPr lang="en-US" altLang="ko-KR" sz="1200" dirty="0" err="1"/>
              <a:t>obj.pi</a:t>
            </a:r>
            <a:r>
              <a:rPr lang="en-US" altLang="ko-KR" sz="1200" dirty="0"/>
              <a:t> = total * 4;</a:t>
            </a:r>
          </a:p>
          <a:p>
            <a:r>
              <a:rPr lang="en-US" altLang="ko-KR" sz="1200" b="1" dirty="0"/>
              <a:t>          </a:t>
            </a:r>
            <a:r>
              <a:rPr lang="en-US" altLang="ko-KR" sz="1200" b="1" dirty="0" err="1">
                <a:solidFill>
                  <a:schemeClr val="tx1"/>
                </a:solidFill>
              </a:rPr>
              <a:t>obj.notifyAll</a:t>
            </a:r>
            <a:r>
              <a:rPr lang="en-US" altLang="ko-KR" sz="1200" b="1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    </a:t>
            </a:r>
            <a:r>
              <a:rPr lang="en-US" altLang="ko-KR" sz="1200" b="1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}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6136154" y="1475065"/>
            <a:ext cx="2988840" cy="5050279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 dirty="0"/>
              <a:t>//</a:t>
            </a:r>
          </a:p>
          <a:p>
            <a:r>
              <a:rPr lang="en-US" altLang="ko-KR" sz="1200" dirty="0"/>
              <a:t>// </a:t>
            </a:r>
            <a:r>
              <a:rPr lang="ko-KR" altLang="en-US" sz="1200" dirty="0"/>
              <a:t>파이계산결과 출력 </a:t>
            </a:r>
            <a:r>
              <a:rPr lang="ko-KR" altLang="en-US" sz="1200" dirty="0" err="1"/>
              <a:t>스레드</a:t>
            </a:r>
            <a:endParaRPr lang="en-US" altLang="ko-KR" sz="1200" dirty="0"/>
          </a:p>
          <a:p>
            <a:r>
              <a:rPr lang="en-US" altLang="ko-KR" sz="1200" dirty="0"/>
              <a:t>//</a:t>
            </a:r>
          </a:p>
          <a:p>
            <a:r>
              <a:rPr lang="en-US" altLang="ko-KR" sz="1200" dirty="0"/>
              <a:t>class</a:t>
            </a:r>
            <a:r>
              <a:rPr lang="ko-KR" altLang="en-US" sz="1200" dirty="0"/>
              <a:t> </a:t>
            </a:r>
            <a:r>
              <a:rPr lang="en-US" altLang="ko-KR" sz="1200" dirty="0"/>
              <a:t>Thread2 extends Thread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Object 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Thread2(Object 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{</a:t>
            </a:r>
          </a:p>
          <a:p>
            <a:r>
              <a:rPr lang="en-US" altLang="ko-KR" sz="1200" dirty="0"/>
              <a:t>        this.obj = 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}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b="1" dirty="0">
                <a:solidFill>
                  <a:srgbClr val="FF0000"/>
                </a:solidFill>
              </a:rPr>
              <a:t>public void run()</a:t>
            </a:r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{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        synchronized(</a:t>
            </a:r>
            <a:r>
              <a:rPr lang="en-US" altLang="ko-KR" sz="1200" b="1" dirty="0" err="1">
                <a:solidFill>
                  <a:schemeClr val="tx1"/>
                </a:solidFill>
              </a:rPr>
              <a:t>obj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        {</a:t>
            </a:r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       </a:t>
            </a:r>
            <a:r>
              <a:rPr lang="en-US" altLang="ko-KR" sz="1200" b="1" dirty="0">
                <a:solidFill>
                  <a:schemeClr val="tx1"/>
                </a:solidFill>
              </a:rPr>
              <a:t>try {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                 </a:t>
            </a:r>
            <a:r>
              <a:rPr lang="en-US" altLang="ko-KR" sz="1200" b="1" dirty="0" err="1">
                <a:solidFill>
                  <a:schemeClr val="tx1"/>
                </a:solidFill>
              </a:rPr>
              <a:t>obj.wait</a:t>
            </a:r>
            <a:r>
              <a:rPr lang="en-US" altLang="ko-KR" sz="1200" b="1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     </a:t>
            </a:r>
            <a:r>
              <a:rPr lang="en-US" altLang="ko-KR" sz="1200" dirty="0" err="1">
                <a:solidFill>
                  <a:schemeClr val="tx1"/>
                </a:solidFill>
              </a:rPr>
              <a:t>System.out.println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obj.pi</a:t>
            </a:r>
            <a:r>
              <a:rPr lang="en-US" altLang="ko-KR" sz="12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</a:t>
            </a:r>
            <a:r>
              <a:rPr lang="en-US" altLang="ko-KR" sz="1200" b="1" dirty="0">
                <a:solidFill>
                  <a:schemeClr val="tx1"/>
                </a:solidFill>
              </a:rPr>
              <a:t>catch(</a:t>
            </a:r>
            <a:r>
              <a:rPr lang="en-US" altLang="ko-KR" sz="1200" b="1" dirty="0" err="1">
                <a:solidFill>
                  <a:schemeClr val="tx1"/>
                </a:solidFill>
              </a:rPr>
              <a:t>InterrupedException</a:t>
            </a:r>
            <a:r>
              <a:rPr lang="en-US" altLang="ko-KR" sz="1200" b="1" dirty="0">
                <a:solidFill>
                  <a:schemeClr val="tx1"/>
                </a:solidFill>
              </a:rPr>
              <a:t> e) {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                 return;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           }</a:t>
            </a:r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    </a:t>
            </a:r>
            <a:r>
              <a:rPr lang="en-US" altLang="ko-KR" sz="1200" b="1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200" dirty="0"/>
              <a:t>    </a:t>
            </a:r>
            <a:r>
              <a:rPr lang="en-US" altLang="ko-KR" sz="1200" b="1" dirty="0">
                <a:solidFill>
                  <a:srgbClr val="FF0000"/>
                </a:solidFill>
              </a:rPr>
              <a:t>}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635896" y="260648"/>
                <a:ext cx="4573816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 smtClean="0"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altLang="ko-KR" i="1" smtClean="0">
                          <a:latin typeface="Cambria Math"/>
                        </a:rPr>
                        <m:t>=1</m:t>
                      </m:r>
                      <m:r>
                        <a:rPr lang="en-US" altLang="ko-KR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altLang="ko-KR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7</m:t>
                          </m:r>
                        </m:den>
                      </m:f>
                      <m:r>
                        <a:rPr lang="en-US" altLang="ko-KR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9</m:t>
                          </m:r>
                        </m:den>
                      </m:f>
                      <m:r>
                        <a:rPr lang="en-US" altLang="ko-KR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11</m:t>
                          </m:r>
                        </m:den>
                      </m:f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13</m:t>
                          </m:r>
                        </m:den>
                      </m:f>
                      <m:r>
                        <a:rPr lang="en-US" altLang="ko-KR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15</m:t>
                          </m:r>
                        </m:den>
                      </m:f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r>
                        <a:rPr lang="en-US" altLang="ko-KR" i="1" smtClean="0">
                          <a:latin typeface="Cambria Math"/>
                        </a:rPr>
                        <m:t>…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60648"/>
                <a:ext cx="4573816" cy="6127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919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 err="1"/>
              <a:t>num</a:t>
            </a:r>
            <a:r>
              <a:rPr lang="ko-KR" altLang="en-US" dirty="0"/>
              <a:t>까지의 합을 구하고 출력하는 예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611560" y="1340768"/>
            <a:ext cx="3960440" cy="5256584"/>
          </a:xfrm>
          <a:prstGeom prst="roundRect">
            <a:avLst>
              <a:gd name="adj" fmla="val 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 dirty="0"/>
              <a:t>class </a:t>
            </a:r>
            <a:r>
              <a:rPr lang="en-US" altLang="ko-KR" sz="1200" dirty="0" err="1"/>
              <a:t>ShareData</a:t>
            </a:r>
            <a:r>
              <a:rPr lang="en-US" altLang="ko-KR" sz="1200" dirty="0"/>
              <a:t>     // </a:t>
            </a:r>
            <a:r>
              <a:rPr lang="ko-KR" altLang="en-US" sz="1200" dirty="0"/>
              <a:t>데이터 공유 클래스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sum = 0;</a:t>
            </a:r>
          </a:p>
          <a:p>
            <a:r>
              <a:rPr lang="en-US" altLang="ko-KR" sz="1200" dirty="0"/>
              <a:t>}</a:t>
            </a:r>
          </a:p>
          <a:p>
            <a:endParaRPr lang="en-US" altLang="ko-KR" sz="1200" dirty="0"/>
          </a:p>
          <a:p>
            <a:r>
              <a:rPr lang="en-US" altLang="ko-KR" sz="1200" dirty="0"/>
              <a:t>class </a:t>
            </a:r>
            <a:r>
              <a:rPr lang="en-US" altLang="ko-KR" sz="1200" dirty="0" err="1"/>
              <a:t>CountThread</a:t>
            </a:r>
            <a:r>
              <a:rPr lang="en-US" altLang="ko-KR" sz="1200" dirty="0"/>
              <a:t> extends Thread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ShareData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; // </a:t>
            </a:r>
            <a:r>
              <a:rPr lang="ko-KR" altLang="en-US" sz="1200" dirty="0"/>
              <a:t>공유객체</a:t>
            </a:r>
          </a:p>
          <a:p>
            <a:r>
              <a:rPr lang="ko-KR" altLang="en-US" sz="1200" dirty="0"/>
              <a:t>  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num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    public </a:t>
            </a:r>
            <a:r>
              <a:rPr lang="en-US" altLang="ko-KR" sz="1200" dirty="0" err="1"/>
              <a:t>CountThread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ShareData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num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{</a:t>
            </a:r>
          </a:p>
          <a:p>
            <a:r>
              <a:rPr lang="en-US" altLang="ko-KR" sz="1200" dirty="0"/>
              <a:t>        this.obj = 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this.num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num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    public void run()</a:t>
            </a:r>
          </a:p>
          <a:p>
            <a:r>
              <a:rPr lang="en-US" altLang="ko-KR" sz="1200" dirty="0"/>
              <a:t>    {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b="1" dirty="0"/>
              <a:t>synchronized(</a:t>
            </a:r>
            <a:r>
              <a:rPr lang="en-US" altLang="ko-KR" sz="1200" b="1" dirty="0" err="1"/>
              <a:t>obj</a:t>
            </a:r>
            <a:r>
              <a:rPr lang="en-US" altLang="ko-KR" sz="1200" b="1" dirty="0"/>
              <a:t>)</a:t>
            </a:r>
          </a:p>
          <a:p>
            <a:r>
              <a:rPr lang="en-US" altLang="ko-KR" sz="1200" b="1" dirty="0"/>
              <a:t>        { </a:t>
            </a:r>
          </a:p>
          <a:p>
            <a:r>
              <a:rPr lang="en-US" altLang="ko-KR" sz="1200" dirty="0"/>
              <a:t>            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=1;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&lt;=</a:t>
            </a:r>
            <a:r>
              <a:rPr lang="en-US" altLang="ko-KR" sz="1200" dirty="0" err="1"/>
              <a:t>num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</a:t>
            </a:r>
          </a:p>
          <a:p>
            <a:r>
              <a:rPr lang="en-US" altLang="ko-KR" sz="1200" dirty="0"/>
              <a:t>            {</a:t>
            </a:r>
          </a:p>
          <a:p>
            <a:r>
              <a:rPr lang="en-US" altLang="ko-KR" sz="1200" dirty="0"/>
              <a:t>                </a:t>
            </a:r>
            <a:r>
              <a:rPr lang="en-US" altLang="ko-KR" sz="1200" dirty="0" err="1"/>
              <a:t>obj.sum</a:t>
            </a:r>
            <a:r>
              <a:rPr lang="en-US" altLang="ko-KR" sz="1200" dirty="0"/>
              <a:t> +=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        }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b="1" dirty="0" err="1"/>
              <a:t>obj.notifyAll</a:t>
            </a:r>
            <a:r>
              <a:rPr lang="en-US" altLang="ko-KR" sz="1200" b="1" dirty="0"/>
              <a:t>(); 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b="1" dirty="0"/>
              <a:t>}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716016" y="1340768"/>
            <a:ext cx="4176464" cy="5256584"/>
          </a:xfrm>
          <a:prstGeom prst="roundRect">
            <a:avLst>
              <a:gd name="adj" fmla="val 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ts val="1100"/>
              </a:lnSpc>
            </a:pPr>
            <a:r>
              <a:rPr lang="en-US" altLang="ko-KR" sz="1200" dirty="0"/>
              <a:t>class </a:t>
            </a:r>
            <a:r>
              <a:rPr lang="en-US" altLang="ko-KR" sz="1200" dirty="0" err="1"/>
              <a:t>PrintThread</a:t>
            </a:r>
            <a:r>
              <a:rPr lang="en-US" altLang="ko-KR" sz="1200" dirty="0"/>
              <a:t> extends Thread</a:t>
            </a:r>
          </a:p>
          <a:p>
            <a:pPr>
              <a:lnSpc>
                <a:spcPts val="1100"/>
              </a:lnSpc>
            </a:pPr>
            <a:r>
              <a:rPr lang="en-US" altLang="ko-KR" sz="1200" dirty="0"/>
              <a:t>{</a:t>
            </a:r>
          </a:p>
          <a:p>
            <a:pPr>
              <a:lnSpc>
                <a:spcPts val="1100"/>
              </a:lnSpc>
            </a:pPr>
            <a:r>
              <a:rPr lang="en-US" altLang="ko-KR" sz="1200" dirty="0"/>
              <a:t>    </a:t>
            </a:r>
            <a:r>
              <a:rPr lang="en-US" altLang="ko-KR" sz="1200" dirty="0" err="1"/>
              <a:t>ShareData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;</a:t>
            </a:r>
          </a:p>
          <a:p>
            <a:pPr>
              <a:lnSpc>
                <a:spcPts val="1100"/>
              </a:lnSpc>
            </a:pPr>
            <a:r>
              <a:rPr lang="ko-KR" altLang="en-US" sz="1200" dirty="0"/>
              <a:t> </a:t>
            </a:r>
          </a:p>
          <a:p>
            <a:pPr>
              <a:lnSpc>
                <a:spcPts val="1100"/>
              </a:lnSpc>
            </a:pPr>
            <a:r>
              <a:rPr lang="en-US" altLang="ko-KR" sz="1200" dirty="0"/>
              <a:t>    public </a:t>
            </a:r>
            <a:r>
              <a:rPr lang="en-US" altLang="ko-KR" sz="1200" dirty="0" err="1"/>
              <a:t>PrintThread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ShareData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)</a:t>
            </a:r>
          </a:p>
          <a:p>
            <a:pPr>
              <a:lnSpc>
                <a:spcPts val="1100"/>
              </a:lnSpc>
            </a:pPr>
            <a:r>
              <a:rPr lang="ko-KR" altLang="en-US" sz="1200" dirty="0"/>
              <a:t>    </a:t>
            </a:r>
            <a:r>
              <a:rPr lang="en-US" altLang="ko-KR" sz="1200" dirty="0"/>
              <a:t>{</a:t>
            </a:r>
          </a:p>
          <a:p>
            <a:pPr>
              <a:lnSpc>
                <a:spcPts val="1100"/>
              </a:lnSpc>
            </a:pPr>
            <a:r>
              <a:rPr lang="en-US" altLang="ko-KR" sz="1200" dirty="0"/>
              <a:t>        this.obj = 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;</a:t>
            </a:r>
          </a:p>
          <a:p>
            <a:pPr>
              <a:lnSpc>
                <a:spcPts val="1100"/>
              </a:lnSpc>
            </a:pPr>
            <a:r>
              <a:rPr lang="ko-KR" altLang="en-US" sz="1200" dirty="0"/>
              <a:t>    </a:t>
            </a:r>
            <a:r>
              <a:rPr lang="en-US" altLang="ko-KR" sz="1200" dirty="0"/>
              <a:t>}</a:t>
            </a:r>
          </a:p>
          <a:p>
            <a:pPr>
              <a:lnSpc>
                <a:spcPts val="1100"/>
              </a:lnSpc>
            </a:pPr>
            <a:r>
              <a:rPr lang="ko-KR" altLang="en-US" sz="1200" dirty="0"/>
              <a:t> </a:t>
            </a:r>
          </a:p>
          <a:p>
            <a:pPr>
              <a:lnSpc>
                <a:spcPts val="1100"/>
              </a:lnSpc>
            </a:pPr>
            <a:r>
              <a:rPr lang="en-US" altLang="ko-KR" sz="1200" dirty="0"/>
              <a:t>    public void run()</a:t>
            </a:r>
          </a:p>
          <a:p>
            <a:pPr>
              <a:lnSpc>
                <a:spcPts val="1100"/>
              </a:lnSpc>
            </a:pPr>
            <a:r>
              <a:rPr lang="ko-KR" altLang="en-US" sz="1200" dirty="0"/>
              <a:t>    </a:t>
            </a:r>
            <a:r>
              <a:rPr lang="en-US" altLang="ko-KR" sz="1200" dirty="0"/>
              <a:t>{</a:t>
            </a:r>
          </a:p>
          <a:p>
            <a:pPr>
              <a:lnSpc>
                <a:spcPts val="1100"/>
              </a:lnSpc>
            </a:pPr>
            <a:r>
              <a:rPr lang="en-US" altLang="ko-KR" sz="1200" dirty="0"/>
              <a:t>        try</a:t>
            </a:r>
          </a:p>
          <a:p>
            <a:pPr>
              <a:lnSpc>
                <a:spcPts val="1100"/>
              </a:lnSpc>
            </a:pPr>
            <a:r>
              <a:rPr lang="ko-KR" altLang="en-US" sz="1200" dirty="0"/>
              <a:t>        </a:t>
            </a:r>
            <a:r>
              <a:rPr lang="en-US" altLang="ko-KR" sz="1200" dirty="0"/>
              <a:t>{</a:t>
            </a:r>
          </a:p>
          <a:p>
            <a:pPr>
              <a:lnSpc>
                <a:spcPts val="1100"/>
              </a:lnSpc>
            </a:pPr>
            <a:r>
              <a:rPr lang="en-US" altLang="ko-KR" sz="1200" dirty="0"/>
              <a:t>            </a:t>
            </a:r>
            <a:r>
              <a:rPr lang="en-US" altLang="ko-KR" sz="1200" b="1" dirty="0"/>
              <a:t>synchronized(</a:t>
            </a:r>
            <a:r>
              <a:rPr lang="en-US" altLang="ko-KR" sz="1200" b="1" dirty="0" err="1"/>
              <a:t>obj</a:t>
            </a:r>
            <a:r>
              <a:rPr lang="en-US" altLang="ko-KR" sz="1200" b="1" dirty="0"/>
              <a:t>)</a:t>
            </a:r>
          </a:p>
          <a:p>
            <a:pPr>
              <a:lnSpc>
                <a:spcPts val="1100"/>
              </a:lnSpc>
            </a:pPr>
            <a:r>
              <a:rPr lang="ko-KR" altLang="en-US" sz="1200" b="1" dirty="0"/>
              <a:t>            </a:t>
            </a:r>
            <a:r>
              <a:rPr lang="en-US" altLang="ko-KR" sz="1200" b="1" dirty="0"/>
              <a:t>{ </a:t>
            </a:r>
          </a:p>
          <a:p>
            <a:pPr>
              <a:lnSpc>
                <a:spcPts val="1100"/>
              </a:lnSpc>
            </a:pPr>
            <a:r>
              <a:rPr lang="en-US" altLang="ko-KR" sz="1200" b="1" dirty="0"/>
              <a:t>                </a:t>
            </a:r>
            <a:r>
              <a:rPr lang="en-US" altLang="ko-KR" sz="1200" b="1" dirty="0" err="1"/>
              <a:t>obj.wait</a:t>
            </a:r>
            <a:r>
              <a:rPr lang="en-US" altLang="ko-KR" sz="1200" b="1" dirty="0"/>
              <a:t>(); </a:t>
            </a:r>
          </a:p>
          <a:p>
            <a:pPr>
              <a:lnSpc>
                <a:spcPts val="1100"/>
              </a:lnSpc>
            </a:pPr>
            <a:r>
              <a:rPr lang="en-US" altLang="ko-KR" sz="1200" dirty="0"/>
              <a:t>                </a:t>
            </a:r>
            <a:r>
              <a:rPr lang="en-US" altLang="ko-KR" sz="1200" dirty="0" err="1"/>
              <a:t>System.</a:t>
            </a:r>
            <a:r>
              <a:rPr lang="en-US" altLang="ko-KR" sz="1200" i="1" dirty="0" err="1"/>
              <a:t>out.println</a:t>
            </a:r>
            <a:r>
              <a:rPr lang="en-US" altLang="ko-KR" sz="1200" i="1" dirty="0"/>
              <a:t>("sum = " + </a:t>
            </a:r>
            <a:r>
              <a:rPr lang="en-US" altLang="ko-KR" sz="1200" i="1" dirty="0" err="1"/>
              <a:t>obj.sum</a:t>
            </a:r>
            <a:r>
              <a:rPr lang="en-US" altLang="ko-KR" sz="1200" i="1" dirty="0"/>
              <a:t>);</a:t>
            </a:r>
          </a:p>
          <a:p>
            <a:pPr>
              <a:lnSpc>
                <a:spcPts val="1100"/>
              </a:lnSpc>
            </a:pPr>
            <a:r>
              <a:rPr lang="ko-KR" altLang="en-US" sz="1200" b="1" dirty="0"/>
              <a:t>            </a:t>
            </a:r>
            <a:r>
              <a:rPr lang="en-US" altLang="ko-KR" sz="1200" b="1" dirty="0"/>
              <a:t>}</a:t>
            </a:r>
          </a:p>
          <a:p>
            <a:pPr>
              <a:lnSpc>
                <a:spcPts val="1100"/>
              </a:lnSpc>
            </a:pPr>
            <a:r>
              <a:rPr lang="ko-KR" altLang="en-US" sz="1200" dirty="0"/>
              <a:t>        </a:t>
            </a:r>
            <a:r>
              <a:rPr lang="en-US" altLang="ko-KR" sz="1200" dirty="0"/>
              <a:t>}</a:t>
            </a:r>
          </a:p>
          <a:p>
            <a:pPr>
              <a:lnSpc>
                <a:spcPts val="1100"/>
              </a:lnSpc>
            </a:pPr>
            <a:r>
              <a:rPr lang="en-US" altLang="ko-KR" sz="1200" dirty="0"/>
              <a:t>        catch(</a:t>
            </a:r>
            <a:r>
              <a:rPr lang="en-US" altLang="ko-KR" sz="1200" dirty="0" err="1"/>
              <a:t>InterruptedException</a:t>
            </a:r>
            <a:r>
              <a:rPr lang="en-US" altLang="ko-KR" sz="1200" dirty="0"/>
              <a:t> e)</a:t>
            </a:r>
          </a:p>
          <a:p>
            <a:pPr>
              <a:lnSpc>
                <a:spcPts val="1100"/>
              </a:lnSpc>
            </a:pPr>
            <a:r>
              <a:rPr lang="ko-KR" altLang="en-US" sz="1200" dirty="0"/>
              <a:t>        </a:t>
            </a:r>
            <a:r>
              <a:rPr lang="en-US" altLang="ko-KR" sz="1200" dirty="0"/>
              <a:t>{</a:t>
            </a:r>
          </a:p>
          <a:p>
            <a:pPr>
              <a:lnSpc>
                <a:spcPts val="1100"/>
              </a:lnSpc>
            </a:pPr>
            <a:r>
              <a:rPr lang="en-US" altLang="ko-KR" sz="1200" dirty="0"/>
              <a:t>            return;</a:t>
            </a:r>
          </a:p>
          <a:p>
            <a:pPr>
              <a:lnSpc>
                <a:spcPts val="1100"/>
              </a:lnSpc>
            </a:pPr>
            <a:r>
              <a:rPr lang="ko-KR" altLang="en-US" sz="1200" dirty="0"/>
              <a:t>        </a:t>
            </a:r>
            <a:r>
              <a:rPr lang="en-US" altLang="ko-KR" sz="1200" dirty="0"/>
              <a:t>}</a:t>
            </a:r>
          </a:p>
          <a:p>
            <a:pPr>
              <a:lnSpc>
                <a:spcPts val="1100"/>
              </a:lnSpc>
            </a:pPr>
            <a:r>
              <a:rPr lang="ko-KR" altLang="en-US" sz="1200" dirty="0"/>
              <a:t>    </a:t>
            </a:r>
            <a:r>
              <a:rPr lang="en-US" altLang="ko-KR" sz="1200" dirty="0"/>
              <a:t>}</a:t>
            </a:r>
          </a:p>
          <a:p>
            <a:pPr>
              <a:lnSpc>
                <a:spcPts val="1100"/>
              </a:lnSpc>
            </a:pPr>
            <a:r>
              <a:rPr lang="en-US" altLang="ko-KR" sz="1200" dirty="0"/>
              <a:t>}</a:t>
            </a:r>
          </a:p>
          <a:p>
            <a:pPr>
              <a:lnSpc>
                <a:spcPts val="1100"/>
              </a:lnSpc>
            </a:pPr>
            <a:endParaRPr lang="en-US" altLang="ko-KR" sz="1200" dirty="0"/>
          </a:p>
          <a:p>
            <a:pPr>
              <a:lnSpc>
                <a:spcPts val="1100"/>
              </a:lnSpc>
            </a:pPr>
            <a:r>
              <a:rPr lang="en-US" altLang="ko-KR" sz="1200" dirty="0"/>
              <a:t>public class </a:t>
            </a:r>
            <a:r>
              <a:rPr lang="en-US" altLang="ko-KR" sz="1200" dirty="0" err="1"/>
              <a:t>ThreadEx</a:t>
            </a:r>
            <a:endParaRPr lang="en-US" altLang="ko-KR" sz="1200" dirty="0"/>
          </a:p>
          <a:p>
            <a:pPr>
              <a:lnSpc>
                <a:spcPts val="1100"/>
              </a:lnSpc>
            </a:pPr>
            <a:r>
              <a:rPr lang="en-US" altLang="ko-KR" sz="1200" dirty="0"/>
              <a:t>{</a:t>
            </a:r>
          </a:p>
          <a:p>
            <a:pPr>
              <a:lnSpc>
                <a:spcPts val="1100"/>
              </a:lnSpc>
            </a:pPr>
            <a:r>
              <a:rPr lang="en-US" altLang="ko-KR" sz="1200" dirty="0"/>
              <a:t>    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</a:t>
            </a:r>
          </a:p>
          <a:p>
            <a:pPr>
              <a:lnSpc>
                <a:spcPts val="1100"/>
              </a:lnSpc>
            </a:pPr>
            <a:r>
              <a:rPr lang="en-US" altLang="ko-KR" sz="1200" dirty="0"/>
              <a:t>    {</a:t>
            </a:r>
          </a:p>
          <a:p>
            <a:pPr>
              <a:lnSpc>
                <a:spcPts val="1100"/>
              </a:lnSpc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ShareData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ShareData</a:t>
            </a:r>
            <a:r>
              <a:rPr lang="en-US" altLang="ko-KR" sz="1200" dirty="0"/>
              <a:t>();</a:t>
            </a:r>
          </a:p>
          <a:p>
            <a:pPr>
              <a:lnSpc>
                <a:spcPts val="1100"/>
              </a:lnSpc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CountThread</a:t>
            </a:r>
            <a:r>
              <a:rPr lang="en-US" altLang="ko-KR" sz="1200" dirty="0"/>
              <a:t> a = new </a:t>
            </a:r>
            <a:r>
              <a:rPr lang="en-US" altLang="ko-KR" sz="1200" dirty="0" err="1"/>
              <a:t>CountThread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, 100);</a:t>
            </a:r>
          </a:p>
          <a:p>
            <a:pPr>
              <a:lnSpc>
                <a:spcPts val="1100"/>
              </a:lnSpc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PrintThread</a:t>
            </a:r>
            <a:r>
              <a:rPr lang="en-US" altLang="ko-KR" sz="1200" dirty="0"/>
              <a:t> b = new </a:t>
            </a:r>
            <a:r>
              <a:rPr lang="en-US" altLang="ko-KR" sz="1200" dirty="0" err="1"/>
              <a:t>PrintThread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);</a:t>
            </a:r>
          </a:p>
          <a:p>
            <a:pPr>
              <a:lnSpc>
                <a:spcPts val="1100"/>
              </a:lnSpc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b.start</a:t>
            </a:r>
            <a:r>
              <a:rPr lang="en-US" altLang="ko-KR" sz="1200" dirty="0"/>
              <a:t>();</a:t>
            </a:r>
          </a:p>
          <a:p>
            <a:pPr>
              <a:lnSpc>
                <a:spcPts val="1100"/>
              </a:lnSpc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a.start</a:t>
            </a:r>
            <a:r>
              <a:rPr lang="en-US" altLang="ko-KR" sz="1200" dirty="0"/>
              <a:t>();</a:t>
            </a:r>
          </a:p>
          <a:p>
            <a:pPr>
              <a:lnSpc>
                <a:spcPts val="1100"/>
              </a:lnSpc>
            </a:pPr>
            <a:r>
              <a:rPr lang="en-US" altLang="ko-KR" sz="1200" dirty="0"/>
              <a:t>    }</a:t>
            </a:r>
          </a:p>
          <a:p>
            <a:pPr>
              <a:lnSpc>
                <a:spcPts val="1100"/>
              </a:lnSpc>
            </a:pPr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81664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12C2E-A0B6-4302-9CA7-AD2B00BB2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JavaFX</a:t>
            </a:r>
            <a:r>
              <a:rPr lang="ko-KR" altLang="en-US" dirty="0"/>
              <a:t>와 </a:t>
            </a:r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36F7E-511A-48AB-8EA6-EC6B32469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JavaFX </a:t>
            </a:r>
            <a:r>
              <a:rPr lang="en-US" altLang="ko-KR" dirty="0">
                <a:solidFill>
                  <a:srgbClr val="0000FF"/>
                </a:solidFill>
              </a:rPr>
              <a:t>UI</a:t>
            </a:r>
            <a:r>
              <a:rPr lang="ko-KR" altLang="en-US" dirty="0">
                <a:solidFill>
                  <a:srgbClr val="0000FF"/>
                </a:solidFill>
              </a:rPr>
              <a:t>의 생성과 변경</a:t>
            </a:r>
            <a:endParaRPr lang="en-US" altLang="ko-KR" dirty="0">
              <a:solidFill>
                <a:srgbClr val="0000FF"/>
              </a:solidFill>
            </a:endParaRPr>
          </a:p>
          <a:p>
            <a:pPr lvl="1"/>
            <a:r>
              <a:rPr lang="en-US" altLang="ko-KR" dirty="0"/>
              <a:t>Thread</a:t>
            </a:r>
            <a:r>
              <a:rPr lang="ko-KR" altLang="en-US" dirty="0"/>
              <a:t>에 안전하지 않으므로 </a:t>
            </a:r>
            <a:r>
              <a:rPr lang="en-US" altLang="ko-KR" dirty="0">
                <a:solidFill>
                  <a:srgbClr val="0000FF"/>
                </a:solidFill>
              </a:rPr>
              <a:t>Application Thread</a:t>
            </a:r>
            <a:r>
              <a:rPr lang="ko-KR" altLang="en-US" dirty="0">
                <a:solidFill>
                  <a:srgbClr val="0000FF"/>
                </a:solidFill>
              </a:rPr>
              <a:t>가 담당</a:t>
            </a:r>
            <a:endParaRPr lang="en-US" altLang="ko-KR" dirty="0">
              <a:solidFill>
                <a:srgbClr val="0000FF"/>
              </a:solidFill>
            </a:endParaRPr>
          </a:p>
          <a:p>
            <a:pPr lvl="1"/>
            <a:r>
              <a:rPr lang="ko-KR" altLang="en-US" u="sng" dirty="0">
                <a:solidFill>
                  <a:srgbClr val="FF0000"/>
                </a:solidFill>
              </a:rPr>
              <a:t>다른 </a:t>
            </a:r>
            <a:r>
              <a:rPr lang="en-US" altLang="ko-KR" u="sng" dirty="0">
                <a:solidFill>
                  <a:srgbClr val="FF0000"/>
                </a:solidFill>
              </a:rPr>
              <a:t>Thread</a:t>
            </a:r>
            <a:r>
              <a:rPr lang="ko-KR" altLang="en-US" u="sng" dirty="0">
                <a:solidFill>
                  <a:srgbClr val="FF0000"/>
                </a:solidFill>
              </a:rPr>
              <a:t>는 </a:t>
            </a:r>
            <a:r>
              <a:rPr lang="en-US" altLang="ko-KR" u="sng" dirty="0">
                <a:solidFill>
                  <a:srgbClr val="FF0000"/>
                </a:solidFill>
              </a:rPr>
              <a:t>UI</a:t>
            </a:r>
            <a:r>
              <a:rPr lang="ko-KR" altLang="en-US" u="sng" dirty="0">
                <a:solidFill>
                  <a:srgbClr val="FF0000"/>
                </a:solidFill>
              </a:rPr>
              <a:t>를 생성 및 변경 불가</a:t>
            </a:r>
            <a:endParaRPr lang="en-US" altLang="ko-KR" u="sng" dirty="0">
              <a:solidFill>
                <a:srgbClr val="FF0000"/>
              </a:solidFill>
            </a:endParaRPr>
          </a:p>
          <a:p>
            <a:r>
              <a:rPr lang="ko-KR" altLang="en-US" dirty="0"/>
              <a:t>주의사항</a:t>
            </a:r>
            <a:endParaRPr lang="en-US" altLang="ko-KR" dirty="0"/>
          </a:p>
          <a:p>
            <a:pPr lvl="1"/>
            <a:r>
              <a:rPr lang="en-US" altLang="ko-KR" dirty="0"/>
              <a:t>Application Thread</a:t>
            </a:r>
            <a:r>
              <a:rPr lang="ko-KR" altLang="en-US" dirty="0"/>
              <a:t>가 시간이 많이 걸리는 일을 하도록 하면 안됨</a:t>
            </a:r>
            <a:endParaRPr lang="en-US" altLang="ko-KR" dirty="0"/>
          </a:p>
          <a:p>
            <a:pPr lvl="1"/>
            <a:r>
              <a:rPr lang="ko-KR" altLang="en-US" dirty="0"/>
              <a:t>시간이 걸리는 작업은 다른 </a:t>
            </a:r>
            <a:r>
              <a:rPr lang="en-US" altLang="ko-KR" dirty="0"/>
              <a:t>Thread</a:t>
            </a:r>
            <a:r>
              <a:rPr lang="ko-KR" altLang="en-US" dirty="0"/>
              <a:t>에서 처리</a:t>
            </a:r>
            <a:endParaRPr lang="en-US" altLang="ko-KR" dirty="0"/>
          </a:p>
          <a:p>
            <a:pPr lvl="2"/>
            <a:r>
              <a:rPr lang="ko-KR" altLang="en-US" dirty="0"/>
              <a:t>그런데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다른 </a:t>
            </a:r>
            <a:r>
              <a:rPr lang="en-US" altLang="ko-KR" dirty="0"/>
              <a:t>Thread</a:t>
            </a:r>
            <a:r>
              <a:rPr lang="ko-KR" altLang="en-US" dirty="0"/>
              <a:t>는 </a:t>
            </a:r>
            <a:r>
              <a:rPr lang="en-US" altLang="ko-KR" dirty="0"/>
              <a:t>UI</a:t>
            </a:r>
            <a:r>
              <a:rPr lang="ko-KR" altLang="en-US" dirty="0"/>
              <a:t>를 변경할 수 없음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해결방법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r>
              <a:rPr lang="en-US" altLang="ko-KR" b="1" dirty="0" err="1">
                <a:solidFill>
                  <a:srgbClr val="FF0000"/>
                </a:solidFill>
              </a:rPr>
              <a:t>Platform.runLater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메소드 이용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r>
              <a:rPr lang="en-US" altLang="ko-KR" b="1" dirty="0"/>
              <a:t>Task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b="1" dirty="0"/>
              <a:t>Service</a:t>
            </a:r>
            <a:r>
              <a:rPr lang="en-US" altLang="ko-KR" dirty="0"/>
              <a:t> API</a:t>
            </a:r>
            <a:r>
              <a:rPr lang="ko-KR" altLang="en-US" dirty="0"/>
              <a:t>를 이용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F99B80-048E-4FB9-92C9-A78D45B82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25</a:t>
            </a:fld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B2FF006-1C26-4586-86B6-480FB37067BF}"/>
              </a:ext>
            </a:extLst>
          </p:cNvPr>
          <p:cNvCxnSpPr/>
          <p:nvPr/>
        </p:nvCxnSpPr>
        <p:spPr bwMode="auto">
          <a:xfrm flipH="1">
            <a:off x="3059832" y="2996952"/>
            <a:ext cx="2088232" cy="237626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21019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903D3-3E43-47BF-BF66-301D6109A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Platform.runLater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8ED9A-3D97-45EF-B076-A204CC268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305571"/>
            <a:ext cx="7772400" cy="5113337"/>
          </a:xfrm>
        </p:spPr>
        <p:txBody>
          <a:bodyPr/>
          <a:lstStyle/>
          <a:p>
            <a:r>
              <a:rPr lang="en-US" altLang="ko-KR" dirty="0" err="1"/>
              <a:t>Platform.runLater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이벤트 큐에 </a:t>
            </a:r>
            <a:r>
              <a:rPr lang="en-US" altLang="ko-KR" dirty="0"/>
              <a:t>Runnable </a:t>
            </a:r>
            <a:r>
              <a:rPr lang="ko-KR" altLang="en-US" dirty="0"/>
              <a:t>객체를 저장</a:t>
            </a:r>
            <a:endParaRPr lang="en-US" altLang="ko-KR" dirty="0"/>
          </a:p>
          <a:p>
            <a:r>
              <a:rPr lang="en-US" altLang="ko-KR" dirty="0"/>
              <a:t>Application</a:t>
            </a:r>
            <a:r>
              <a:rPr lang="ko-KR" altLang="en-US" dirty="0"/>
              <a:t> </a:t>
            </a:r>
            <a:r>
              <a:rPr lang="en-US" altLang="ko-KR" dirty="0"/>
              <a:t>Thread</a:t>
            </a:r>
          </a:p>
          <a:p>
            <a:pPr lvl="1"/>
            <a:r>
              <a:rPr lang="en-US" altLang="ko-KR" dirty="0"/>
              <a:t>Runnable </a:t>
            </a:r>
            <a:r>
              <a:rPr lang="ko-KR" altLang="en-US" dirty="0"/>
              <a:t>객체들을 이벤트 큐에서 하나씩 꺼내어 </a:t>
            </a:r>
            <a:r>
              <a:rPr lang="en-US" altLang="ko-KR" dirty="0"/>
              <a:t>UI </a:t>
            </a:r>
            <a:r>
              <a:rPr lang="ko-KR" altLang="en-US" dirty="0"/>
              <a:t>변경작업을 처리</a:t>
            </a:r>
            <a:endParaRPr lang="en-US" altLang="ko-KR" dirty="0"/>
          </a:p>
          <a:p>
            <a:r>
              <a:rPr lang="ko-KR" altLang="en-US" dirty="0"/>
              <a:t>사용방법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2DDEC8-0B1B-4100-937F-6C709BC0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26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D49C25E-31B3-4C3B-864D-4D1DD16BE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95564"/>
              </p:ext>
            </p:extLst>
          </p:nvPr>
        </p:nvGraphicFramePr>
        <p:xfrm>
          <a:off x="1043608" y="4149080"/>
          <a:ext cx="7643192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>
                  <a:extLst>
                    <a:ext uri="{9D8B030D-6E8A-4147-A177-3AD203B41FA5}">
                      <a16:colId xmlns:a16="http://schemas.microsoft.com/office/drawing/2014/main" val="3488909604"/>
                    </a:ext>
                  </a:extLst>
                </a:gridCol>
                <a:gridCol w="3178696">
                  <a:extLst>
                    <a:ext uri="{9D8B030D-6E8A-4147-A177-3AD203B41FA5}">
                      <a16:colId xmlns:a16="http://schemas.microsoft.com/office/drawing/2014/main" val="2647502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Runnable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객체생성 및 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Lambda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식을 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968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Platform.runLater</a:t>
                      </a:r>
                      <a:r>
                        <a:rPr lang="en-US" altLang="ko-KR" sz="1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700" b="1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 Runnable() {</a:t>
                      </a:r>
                    </a:p>
                    <a:p>
                      <a:pPr latinLnBrk="1"/>
                      <a:r>
                        <a:rPr lang="en-US" altLang="ko-KR" sz="1700" b="1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public void run()</a:t>
                      </a:r>
                    </a:p>
                    <a:p>
                      <a:pPr latinLnBrk="1"/>
                      <a:r>
                        <a:rPr lang="en-US" altLang="ko-KR" sz="1700" b="1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{</a:t>
                      </a:r>
                    </a:p>
                    <a:p>
                      <a:pPr latinLnBrk="1"/>
                      <a:r>
                        <a:rPr lang="en-US" altLang="ko-KR" sz="1700" b="1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  // UI </a:t>
                      </a:r>
                      <a:r>
                        <a:rPr lang="ko-KR" altLang="en-US" sz="1700" b="1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생성 및 변경 코드</a:t>
                      </a:r>
                      <a:endParaRPr lang="en-US" altLang="ko-KR" sz="1700" b="1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sz="1700" b="1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}</a:t>
                      </a:r>
                    </a:p>
                    <a:p>
                      <a:pPr latinLnBrk="1"/>
                      <a:r>
                        <a:rPr lang="en-US" altLang="ko-KR" sz="1700" b="1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US" altLang="ko-KR" sz="1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Platform.runLater</a:t>
                      </a:r>
                      <a:r>
                        <a:rPr lang="en-US" altLang="ko-KR" sz="1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700" b="1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()-&gt;{</a:t>
                      </a:r>
                    </a:p>
                    <a:p>
                      <a:pPr latinLnBrk="1"/>
                      <a:r>
                        <a:rPr lang="en-US" altLang="ko-KR" sz="1700" b="1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// UI </a:t>
                      </a:r>
                      <a:r>
                        <a:rPr lang="ko-KR" altLang="en-US" sz="1700" b="1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생성 및 변경 코드</a:t>
                      </a:r>
                      <a:endParaRPr lang="en-US" altLang="ko-KR" sz="1700" b="1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sz="1700" b="1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US" altLang="ko-KR" sz="1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1910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433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7C557-783B-4C5D-A529-2529B7669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414883"/>
          </a:xfrm>
        </p:spPr>
        <p:txBody>
          <a:bodyPr/>
          <a:lstStyle/>
          <a:p>
            <a:r>
              <a:rPr lang="en-US" altLang="ko-KR" dirty="0"/>
              <a:t>Example 1 : </a:t>
            </a:r>
            <a:r>
              <a:rPr lang="ko-KR" altLang="en-US" dirty="0"/>
              <a:t>내부클래스로</a:t>
            </a:r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0B6602-3D35-4926-B3BC-CBD61BC63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61BB57-B915-4890-A71B-0E273F3B2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313FE2-F783-4837-A7DD-C6ABE609EBF7}"/>
              </a:ext>
            </a:extLst>
          </p:cNvPr>
          <p:cNvSpPr/>
          <p:nvPr/>
        </p:nvSpPr>
        <p:spPr bwMode="auto">
          <a:xfrm>
            <a:off x="928929" y="836712"/>
            <a:ext cx="7757871" cy="586888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Application 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Label </a:t>
            </a:r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Label(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"00:00:00"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Boolean 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stop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start(Stage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pPr lvl="2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VBox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VBox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.setPadding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Insets(10));</a:t>
            </a:r>
          </a:p>
          <a:p>
            <a:pPr lvl="2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.setSpacing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pPr lvl="2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.setAlignment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Pos.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CENTER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ko-KR" altLang="en-US" sz="14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.setStyle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"-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fx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-background-color: Black"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.setTextFill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WHITE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.setPrefWidth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(200);</a:t>
            </a:r>
          </a:p>
          <a:p>
            <a:pPr lvl="2"/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.setAlignment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Pos.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CENTER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.setFont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Font(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"Times New Roman"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40));</a:t>
            </a:r>
          </a:p>
          <a:p>
            <a:pPr lvl="2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SimpleDateFormat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fmt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SimpleDateFormat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HH:mm:ss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.setText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fmt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.format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Date()));</a:t>
            </a:r>
          </a:p>
          <a:p>
            <a:pPr lvl="2"/>
            <a:endParaRPr lang="ko-KR" altLang="en-US" sz="14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Button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startBtn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"Start"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startBtn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.setOnAction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-&gt;{</a:t>
            </a:r>
          </a:p>
          <a:p>
            <a:pPr lvl="3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altLang="ko-KR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stop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stop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Thread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Thread() {</a:t>
            </a:r>
          </a:p>
          <a:p>
            <a:pPr lvl="4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run()</a:t>
            </a:r>
          </a:p>
          <a:p>
            <a:pPr lvl="4"/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altLang="ko-KR" sz="1400" dirty="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962700-0140-458E-9833-9C195F9DE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150" y="2492896"/>
            <a:ext cx="2400300" cy="17335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1A2BBB0-8E28-467C-BD9E-16B66CEE5C57}"/>
              </a:ext>
            </a:extLst>
          </p:cNvPr>
          <p:cNvSpPr/>
          <p:nvPr/>
        </p:nvSpPr>
        <p:spPr bwMode="auto">
          <a:xfrm>
            <a:off x="2339752" y="6021288"/>
            <a:ext cx="5760640" cy="684312"/>
          </a:xfrm>
          <a:prstGeom prst="rect">
            <a:avLst/>
          </a:prstGeom>
          <a:solidFill>
            <a:srgbClr val="92D050">
              <a:alpha val="20000"/>
            </a:srgbClr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3615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B2B85-7923-49AB-9528-4DFA864C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52866F-E8E9-4D99-B568-CE0FE0737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EC4056-EF0B-4F0B-84D8-B71B24942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497175-4723-4A75-8821-61D06CFC752D}"/>
              </a:ext>
            </a:extLst>
          </p:cNvPr>
          <p:cNvSpPr/>
          <p:nvPr/>
        </p:nvSpPr>
        <p:spPr bwMode="auto">
          <a:xfrm>
            <a:off x="928929" y="188640"/>
            <a:ext cx="7757871" cy="65169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lvl="5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altLang="ko-KR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stop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5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6"/>
            <a:r>
              <a:rPr lang="en-US" altLang="ko-KR" sz="1400" b="1" dirty="0" err="1">
                <a:solidFill>
                  <a:srgbClr val="FF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Platform.</a:t>
            </a:r>
            <a:r>
              <a:rPr lang="en-US" altLang="ko-KR" sz="1400" b="1" i="1" dirty="0" err="1">
                <a:solidFill>
                  <a:srgbClr val="FF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runLater</a:t>
            </a:r>
            <a:r>
              <a:rPr lang="en-US" altLang="ko-KR" sz="1400" b="1" i="1" dirty="0">
                <a:solidFill>
                  <a:srgbClr val="FF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()-&gt;{</a:t>
            </a:r>
          </a:p>
          <a:p>
            <a:pPr lvl="6"/>
            <a:r>
              <a:rPr lang="en-US" altLang="ko-KR" sz="1400" b="1" dirty="0">
                <a:solidFill>
                  <a:srgbClr val="0000C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400" b="1" dirty="0" err="1">
                <a:solidFill>
                  <a:srgbClr val="0000C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label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.setText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fmt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.format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Date()));</a:t>
            </a:r>
          </a:p>
          <a:p>
            <a:pPr lvl="6"/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}</a:t>
            </a:r>
            <a:r>
              <a:rPr lang="en-US" altLang="ko-KR" sz="1400" b="1" dirty="0">
                <a:solidFill>
                  <a:srgbClr val="FF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pPr lvl="6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sleep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(1000); }</a:t>
            </a:r>
          </a:p>
          <a:p>
            <a:pPr lvl="6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pPr lvl="5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4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3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3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.setDaemon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lvl="2"/>
            <a:endParaRPr lang="ko-KR" altLang="en-US" sz="14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Button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stopBtn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"Stop"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stopBtn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.setOnAction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-&gt;{</a:t>
            </a:r>
          </a:p>
          <a:p>
            <a:pPr lvl="2"/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    stop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lvl="2"/>
            <a:endParaRPr lang="ko-KR" altLang="en-US" sz="14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.getChildren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addAll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startBtn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stopBtn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ko-KR" altLang="en-US" sz="1400" dirty="0">
              <a:latin typeface="Consolas" panose="020B0609020204030204" pitchFamily="49" charset="0"/>
            </a:endParaRPr>
          </a:p>
          <a:p>
            <a:pPr lvl="2"/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Scene 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Scene(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,250,150);</a:t>
            </a:r>
          </a:p>
          <a:p>
            <a:pPr lvl="2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.setScene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	launch(</a:t>
            </a:r>
            <a:r>
              <a:rPr lang="en-US" altLang="ko-KR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400" dirty="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E1A22B-4A85-4210-B75A-55BEB1366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150" y="2492896"/>
            <a:ext cx="2400300" cy="17335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DFFF8CE-9DC7-4BCF-809C-4D3CEBF8433A}"/>
              </a:ext>
            </a:extLst>
          </p:cNvPr>
          <p:cNvSpPr/>
          <p:nvPr/>
        </p:nvSpPr>
        <p:spPr bwMode="auto">
          <a:xfrm>
            <a:off x="2339752" y="188640"/>
            <a:ext cx="5760640" cy="2160240"/>
          </a:xfrm>
          <a:prstGeom prst="rect">
            <a:avLst/>
          </a:prstGeom>
          <a:solidFill>
            <a:srgbClr val="92D050">
              <a:alpha val="20000"/>
            </a:srgbClr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6496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7C557-783B-4C5D-A529-2529B7669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846931"/>
          </a:xfrm>
        </p:spPr>
        <p:txBody>
          <a:bodyPr/>
          <a:lstStyle/>
          <a:p>
            <a:r>
              <a:rPr lang="en-US" altLang="ko-KR" dirty="0"/>
              <a:t>Example 2 : </a:t>
            </a:r>
            <a:r>
              <a:rPr lang="ko-KR" altLang="en-US" dirty="0"/>
              <a:t>독립된 클래스로</a:t>
            </a:r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61BB57-B915-4890-A71B-0E273F3B2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313FE2-F783-4837-A7DD-C6ABE609EBF7}"/>
              </a:ext>
            </a:extLst>
          </p:cNvPr>
          <p:cNvSpPr/>
          <p:nvPr/>
        </p:nvSpPr>
        <p:spPr bwMode="auto">
          <a:xfrm>
            <a:off x="928929" y="1268412"/>
            <a:ext cx="7757871" cy="5437187"/>
          </a:xfrm>
          <a:prstGeom prst="rect">
            <a:avLst/>
          </a:prstGeom>
          <a:solidFill>
            <a:srgbClr val="92D050">
              <a:alpha val="20000"/>
            </a:srgbClr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ClockThread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Thread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Label 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ClockThread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(Label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run()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SimpleDateFormat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fmt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SimpleDateFormat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HH:mm:ss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ko-KR" sz="16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Platform.</a:t>
            </a:r>
            <a:r>
              <a:rPr lang="en-US" altLang="ko-KR" sz="1600" b="1" i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runLater</a:t>
            </a:r>
            <a:r>
              <a:rPr lang="en-US" altLang="ko-KR" sz="1600" b="1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(()-&gt;{</a:t>
            </a:r>
          </a:p>
          <a:p>
            <a:pPr lvl="3"/>
            <a:r>
              <a:rPr lang="en-US" altLang="ko-KR" sz="1600" b="1" dirty="0">
                <a:solidFill>
                  <a:srgbClr val="0000C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	</a:t>
            </a:r>
            <a:r>
              <a:rPr lang="en-US" altLang="ko-KR" sz="1600" b="1" dirty="0" err="1">
                <a:solidFill>
                  <a:srgbClr val="0000C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label</a:t>
            </a:r>
            <a:r>
              <a:rPr lang="en-US" altLang="ko-KR" sz="16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.setText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fmt</a:t>
            </a:r>
            <a:r>
              <a:rPr lang="en-US" altLang="ko-KR" sz="16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.format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Date()));</a:t>
            </a:r>
          </a:p>
          <a:p>
            <a:pPr lvl="3"/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});</a:t>
            </a:r>
          </a:p>
          <a:p>
            <a:pPr lvl="3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sleep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(1000); }</a:t>
            </a:r>
            <a:r>
              <a:rPr lang="en-US" altLang="ko-KR" sz="16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 milliseconds</a:t>
            </a:r>
          </a:p>
          <a:p>
            <a:pPr lvl="3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600" dirty="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962700-0140-458E-9833-9C195F9DE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1124744"/>
            <a:ext cx="24003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926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1571612"/>
            <a:ext cx="2006039" cy="4572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3" name="모서리가 둥근 직사각형 82"/>
          <p:cNvSpPr/>
          <p:nvPr/>
        </p:nvSpPr>
        <p:spPr>
          <a:xfrm>
            <a:off x="827584" y="1628800"/>
            <a:ext cx="3816424" cy="432048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서버의 </a:t>
            </a:r>
            <a:r>
              <a:rPr lang="ko-KR" altLang="en-US" dirty="0" err="1"/>
              <a:t>멀티스레딩</a:t>
            </a:r>
            <a:r>
              <a:rPr lang="ko-KR" altLang="en-US" dirty="0"/>
              <a:t> 사례</a:t>
            </a:r>
          </a:p>
        </p:txBody>
      </p:sp>
      <p:sp>
        <p:nvSpPr>
          <p:cNvPr id="4" name="타원 3"/>
          <p:cNvSpPr/>
          <p:nvPr/>
        </p:nvSpPr>
        <p:spPr>
          <a:xfrm>
            <a:off x="3347864" y="1988840"/>
            <a:ext cx="1080120" cy="681461"/>
          </a:xfrm>
          <a:prstGeom prst="ellipse">
            <a:avLst/>
          </a:prstGeom>
          <a:solidFill>
            <a:srgbClr val="92D05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200"/>
              <a:t>웹 서비스</a:t>
            </a:r>
            <a:endParaRPr lang="en-US" altLang="ko-KR" sz="1200"/>
          </a:p>
          <a:p>
            <a:pPr algn="ctr"/>
            <a:r>
              <a:rPr lang="ko-KR" altLang="en-US" sz="1200"/>
              <a:t>스레드</a:t>
            </a:r>
            <a:endParaRPr lang="ko-KR" altLang="en-US" sz="1200" dirty="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4427984" y="2071678"/>
            <a:ext cx="2072842" cy="20540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4427984" y="3068960"/>
            <a:ext cx="2232248" cy="5269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4427984" y="4077072"/>
            <a:ext cx="2232249" cy="1931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4427984" y="5157192"/>
            <a:ext cx="2160240" cy="21624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220072" y="177281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웹문서 요청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572000" y="234888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웹문서 전송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644008" y="321297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웹문서 전송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572000" y="422108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웹문서 전송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572000" y="530120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웹문서 전송</a:t>
            </a:r>
          </a:p>
        </p:txBody>
      </p:sp>
      <p:sp>
        <p:nvSpPr>
          <p:cNvPr id="69" name="타원 68"/>
          <p:cNvSpPr/>
          <p:nvPr/>
        </p:nvSpPr>
        <p:spPr>
          <a:xfrm>
            <a:off x="1259632" y="3356992"/>
            <a:ext cx="1152128" cy="82463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/>
              <a:t>웹 서버</a:t>
            </a:r>
            <a:endParaRPr lang="en-US" altLang="ko-KR" sz="1200"/>
          </a:p>
        </p:txBody>
      </p:sp>
      <p:sp>
        <p:nvSpPr>
          <p:cNvPr id="76" name="타원 75"/>
          <p:cNvSpPr/>
          <p:nvPr/>
        </p:nvSpPr>
        <p:spPr>
          <a:xfrm>
            <a:off x="3347864" y="2852936"/>
            <a:ext cx="1080120" cy="681461"/>
          </a:xfrm>
          <a:prstGeom prst="ellipse">
            <a:avLst/>
          </a:prstGeom>
          <a:solidFill>
            <a:srgbClr val="92D05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200"/>
              <a:t>웹 서비스</a:t>
            </a:r>
            <a:endParaRPr lang="en-US" altLang="ko-KR" sz="1200"/>
          </a:p>
          <a:p>
            <a:pPr algn="ctr"/>
            <a:r>
              <a:rPr lang="ko-KR" altLang="en-US" sz="1200"/>
              <a:t>스레드</a:t>
            </a:r>
            <a:endParaRPr lang="ko-KR" altLang="en-US" sz="1200" dirty="0"/>
          </a:p>
        </p:txBody>
      </p:sp>
      <p:sp>
        <p:nvSpPr>
          <p:cNvPr id="77" name="타원 76"/>
          <p:cNvSpPr/>
          <p:nvPr/>
        </p:nvSpPr>
        <p:spPr>
          <a:xfrm>
            <a:off x="3347864" y="3789040"/>
            <a:ext cx="1080120" cy="681461"/>
          </a:xfrm>
          <a:prstGeom prst="ellipse">
            <a:avLst/>
          </a:prstGeom>
          <a:solidFill>
            <a:srgbClr val="92D05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200"/>
              <a:t>웹 서비스</a:t>
            </a:r>
            <a:endParaRPr lang="en-US" altLang="ko-KR" sz="1200"/>
          </a:p>
          <a:p>
            <a:pPr algn="ctr"/>
            <a:r>
              <a:rPr lang="ko-KR" altLang="en-US" sz="1200"/>
              <a:t>스레드</a:t>
            </a:r>
            <a:endParaRPr lang="ko-KR" altLang="en-US" sz="1200" dirty="0"/>
          </a:p>
        </p:txBody>
      </p:sp>
      <p:sp>
        <p:nvSpPr>
          <p:cNvPr id="78" name="타원 77"/>
          <p:cNvSpPr/>
          <p:nvPr/>
        </p:nvSpPr>
        <p:spPr>
          <a:xfrm>
            <a:off x="3347864" y="4869160"/>
            <a:ext cx="1080120" cy="681461"/>
          </a:xfrm>
          <a:prstGeom prst="ellipse">
            <a:avLst/>
          </a:prstGeom>
          <a:solidFill>
            <a:srgbClr val="92D05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200"/>
              <a:t>웹 서비스</a:t>
            </a:r>
            <a:endParaRPr lang="en-US" altLang="ko-KR" sz="1200"/>
          </a:p>
          <a:p>
            <a:pPr algn="ctr"/>
            <a:r>
              <a:rPr lang="ko-KR" altLang="en-US" sz="1200"/>
              <a:t>스레드</a:t>
            </a:r>
            <a:endParaRPr lang="ko-KR" altLang="en-US" sz="1200" dirty="0"/>
          </a:p>
        </p:txBody>
      </p:sp>
      <p:cxnSp>
        <p:nvCxnSpPr>
          <p:cNvPr id="88" name="직선 화살표 연결선 87"/>
          <p:cNvCxnSpPr>
            <a:stCxn id="69" idx="7"/>
            <a:endCxn id="4" idx="3"/>
          </p:cNvCxnSpPr>
          <p:nvPr/>
        </p:nvCxnSpPr>
        <p:spPr>
          <a:xfrm rot="5400000" flipH="1" flipV="1">
            <a:off x="2420912" y="2392627"/>
            <a:ext cx="907255" cy="1263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V="1">
            <a:off x="2411760" y="3356992"/>
            <a:ext cx="100811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2411760" y="3861048"/>
            <a:ext cx="100811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69" idx="5"/>
          </p:cNvCxnSpPr>
          <p:nvPr/>
        </p:nvCxnSpPr>
        <p:spPr>
          <a:xfrm rot="16200000" flipH="1">
            <a:off x="2247286" y="4056614"/>
            <a:ext cx="1024319" cy="1032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979712" y="2564904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각 클라이언트 당</a:t>
            </a:r>
            <a:endParaRPr lang="en-US" altLang="ko-KR" sz="1200">
              <a:solidFill>
                <a:schemeClr val="bg1"/>
              </a:solidFill>
            </a:endParaRPr>
          </a:p>
          <a:p>
            <a:r>
              <a:rPr lang="ko-KR" altLang="en-US" sz="1200">
                <a:solidFill>
                  <a:schemeClr val="bg1"/>
                </a:solidFill>
              </a:rPr>
              <a:t>웹</a:t>
            </a:r>
            <a:r>
              <a:rPr lang="en-US" altLang="ko-KR" sz="1200">
                <a:solidFill>
                  <a:schemeClr val="bg1"/>
                </a:solidFill>
              </a:rPr>
              <a:t> </a:t>
            </a:r>
            <a:r>
              <a:rPr lang="ko-KR" altLang="en-US" sz="1200">
                <a:solidFill>
                  <a:schemeClr val="bg1"/>
                </a:solidFill>
              </a:rPr>
              <a:t>서비스 스레드 생성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572396" y="1928802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웹 클라이언트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666064" y="3140398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웹 클라이언트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738072" y="4220518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웹 클라이언트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666064" y="537264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웹 클라이언트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796136" y="278092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웹문서 요청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796136" y="378904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웹문서 요청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724128" y="501317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웹문서 요청</a:t>
            </a:r>
          </a:p>
        </p:txBody>
      </p:sp>
      <p:cxnSp>
        <p:nvCxnSpPr>
          <p:cNvPr id="114" name="직선 화살표 연결선 113"/>
          <p:cNvCxnSpPr/>
          <p:nvPr/>
        </p:nvCxnSpPr>
        <p:spPr>
          <a:xfrm flipV="1">
            <a:off x="4427984" y="2214554"/>
            <a:ext cx="2072842" cy="20654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 flipV="1">
            <a:off x="4427984" y="3212976"/>
            <a:ext cx="2232248" cy="5269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>
            <a:off x="4427984" y="4221088"/>
            <a:ext cx="2232249" cy="1931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>
            <a:off x="4427984" y="5301208"/>
            <a:ext cx="2160240" cy="21624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979712" y="5936265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웹 서버 시스템</a:t>
            </a:r>
          </a:p>
        </p:txBody>
      </p:sp>
      <p:sp>
        <p:nvSpPr>
          <p:cNvPr id="36" name="슬라이드 번호 개체 틀 3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1393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B2B85-7923-49AB-9528-4DFA864C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52866F-E8E9-4D99-B568-CE0FE0737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EC4056-EF0B-4F0B-84D8-B71B24942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497175-4723-4A75-8821-61D06CFC752D}"/>
              </a:ext>
            </a:extLst>
          </p:cNvPr>
          <p:cNvSpPr/>
          <p:nvPr/>
        </p:nvSpPr>
        <p:spPr bwMode="auto">
          <a:xfrm>
            <a:off x="928929" y="404664"/>
            <a:ext cx="7757871" cy="6048523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Application 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Label 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Label(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"00:00:00"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ClockThread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start(Stage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pPr lvl="2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VBox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VBox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.setPadding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Insets(10));</a:t>
            </a: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.setSpacing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.setAlignment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Pos.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CENTER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ko-KR" altLang="en-US" sz="16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.setStyle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"-</a:t>
            </a:r>
            <a:r>
              <a:rPr lang="en-US" altLang="ko-KR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fx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-background-color: Black"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.setTextFill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YELLOW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.setPrefWidth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(200);</a:t>
            </a:r>
          </a:p>
          <a:p>
            <a:pPr lvl="2"/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.setAlignment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Pos.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CENTER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.setFont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Font(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"Times New Roman"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40));</a:t>
            </a:r>
          </a:p>
          <a:p>
            <a:pPr lvl="2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SimpleDateFormat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fmt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SimpleDateFormat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HH:mm:ss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.setText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fmt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.format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Date()));</a:t>
            </a:r>
          </a:p>
          <a:p>
            <a:pPr lvl="2"/>
            <a:endParaRPr lang="ko-KR" altLang="en-US" sz="16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Button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startBtn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"Start"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startBtn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.setOnAction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-&gt;{</a:t>
            </a:r>
          </a:p>
          <a:p>
            <a:pPr lvl="3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|| !</a:t>
            </a:r>
            <a:r>
              <a:rPr lang="en-US" altLang="ko-K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.isAlive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lvl="3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ko-KR" sz="1600" dirty="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E1A22B-4A85-4210-B75A-55BEB1366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150" y="116632"/>
            <a:ext cx="24003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159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B2B85-7923-49AB-9528-4DFA864C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52866F-E8E9-4D99-B568-CE0FE0737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EC4056-EF0B-4F0B-84D8-B71B24942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497175-4723-4A75-8821-61D06CFC752D}"/>
              </a:ext>
            </a:extLst>
          </p:cNvPr>
          <p:cNvSpPr/>
          <p:nvPr/>
        </p:nvSpPr>
        <p:spPr bwMode="auto">
          <a:xfrm>
            <a:off x="928929" y="404664"/>
            <a:ext cx="7757871" cy="6048524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lvl="4"/>
            <a:r>
              <a:rPr lang="en-US" altLang="ko-KR" sz="1600" dirty="0" err="1">
                <a:solidFill>
                  <a:srgbClr val="0000C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th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ClockThread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0000C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label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pPr lvl="4"/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.setDaemon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4"/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lvl="2"/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Button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stopBtn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"Stop"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stopBtn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.setOnAction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-&gt;{</a:t>
            </a:r>
          </a:p>
          <a:p>
            <a:pPr lvl="2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ko-K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.isAlive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lvl="2"/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.interrupt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lvl="2"/>
            <a:endParaRPr lang="ko-KR" altLang="en-US" sz="16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.getChildren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addAll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startBtn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stopBtn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ko-KR" altLang="en-US" sz="1600" dirty="0">
              <a:latin typeface="Consolas" panose="020B0609020204030204" pitchFamily="49" charset="0"/>
            </a:endParaRPr>
          </a:p>
          <a:p>
            <a:pPr lvl="2"/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Scene </a:t>
            </a:r>
            <a:r>
              <a:rPr lang="nn-NO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Scene(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,250,150);</a:t>
            </a: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.setScene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	launch(</a:t>
            </a:r>
            <a:r>
              <a:rPr lang="en-US" altLang="ko-KR" sz="16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600" dirty="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7F70E4-DF08-48CD-B838-78D27DF25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150" y="116632"/>
            <a:ext cx="24003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967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02624-F6A2-4A75-9EF1-A3B07D741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작업</a:t>
            </a:r>
            <a:r>
              <a:rPr lang="en-US" altLang="ko-KR" dirty="0"/>
              <a:t>(Task/Service)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FC769-0C73-4D6A-A383-380A044E4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javafx.concurrent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  <a:endParaRPr lang="en-US" altLang="ko-KR" dirty="0"/>
          </a:p>
          <a:p>
            <a:pPr lvl="1"/>
            <a:r>
              <a:rPr lang="en-US" altLang="ko-KR" dirty="0"/>
              <a:t>Thread</a:t>
            </a:r>
            <a:r>
              <a:rPr lang="ko-KR" altLang="en-US" dirty="0"/>
              <a:t> 동시성 </a:t>
            </a:r>
            <a:r>
              <a:rPr lang="en-US" altLang="ko-KR" dirty="0"/>
              <a:t>API</a:t>
            </a:r>
            <a:r>
              <a:rPr lang="ko-KR" altLang="en-US" dirty="0"/>
              <a:t>를 제공</a:t>
            </a:r>
            <a:endParaRPr lang="en-US" altLang="ko-KR" dirty="0"/>
          </a:p>
          <a:p>
            <a:pPr lvl="1"/>
            <a:r>
              <a:rPr lang="en-US" altLang="ko-KR" dirty="0"/>
              <a:t>Worker </a:t>
            </a:r>
            <a:r>
              <a:rPr lang="ko-KR" altLang="en-US" dirty="0"/>
              <a:t>인터페이스와 </a:t>
            </a:r>
            <a:r>
              <a:rPr lang="en-US" altLang="ko-KR" dirty="0"/>
              <a:t>Task, Service </a:t>
            </a:r>
            <a:r>
              <a:rPr lang="ko-KR" altLang="en-US" dirty="0"/>
              <a:t>클래스로 구성</a:t>
            </a:r>
            <a:endParaRPr lang="en-US" altLang="ko-KR" dirty="0"/>
          </a:p>
          <a:p>
            <a:r>
              <a:rPr lang="en-US" altLang="ko-KR" dirty="0"/>
              <a:t>Worker </a:t>
            </a:r>
            <a:r>
              <a:rPr lang="ko-KR" altLang="en-US" dirty="0"/>
              <a:t>인터페이스의 구현 클래스</a:t>
            </a:r>
            <a:endParaRPr lang="en-US" altLang="ko-KR" dirty="0"/>
          </a:p>
          <a:p>
            <a:pPr lvl="1"/>
            <a:r>
              <a:rPr lang="en-US" altLang="ko-KR" dirty="0"/>
              <a:t>Task</a:t>
            </a:r>
          </a:p>
          <a:p>
            <a:pPr lvl="2"/>
            <a:r>
              <a:rPr lang="ko-KR" altLang="en-US" dirty="0"/>
              <a:t>비동기 작업</a:t>
            </a:r>
            <a:r>
              <a:rPr lang="en-US" altLang="ko-KR" dirty="0"/>
              <a:t>(task)</a:t>
            </a:r>
            <a:r>
              <a:rPr lang="ko-KR" altLang="en-US" dirty="0"/>
              <a:t>를 표현한 클래스</a:t>
            </a:r>
            <a:endParaRPr lang="en-US" altLang="ko-KR" dirty="0"/>
          </a:p>
          <a:p>
            <a:pPr lvl="1"/>
            <a:r>
              <a:rPr lang="en-US" altLang="ko-KR" dirty="0"/>
              <a:t>Service</a:t>
            </a:r>
          </a:p>
          <a:p>
            <a:pPr lvl="2"/>
            <a:r>
              <a:rPr lang="ko-KR" altLang="en-US" dirty="0"/>
              <a:t>비동기 작업</a:t>
            </a:r>
            <a:r>
              <a:rPr lang="en-US" altLang="ko-KR" dirty="0"/>
              <a:t>(task)</a:t>
            </a:r>
            <a:r>
              <a:rPr lang="ko-KR" altLang="en-US" dirty="0"/>
              <a:t>의 시작</a:t>
            </a:r>
            <a:r>
              <a:rPr lang="en-US" altLang="ko-KR" dirty="0"/>
              <a:t>, </a:t>
            </a:r>
            <a:r>
              <a:rPr lang="ko-KR" altLang="en-US" dirty="0"/>
              <a:t>재시작</a:t>
            </a:r>
            <a:r>
              <a:rPr lang="en-US" altLang="ko-KR" dirty="0"/>
              <a:t>, </a:t>
            </a:r>
            <a:r>
              <a:rPr lang="ko-KR" altLang="en-US" dirty="0"/>
              <a:t>취소 기능을 제공하는 클래스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9D10AA-2BDE-4E9B-9B14-C1CB9BEC7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3270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68D85-1E7E-4CA8-AC51-46B2A674E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</a:t>
            </a:r>
            <a:r>
              <a:rPr lang="ko-KR" altLang="en-US" dirty="0"/>
              <a:t>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B6BBF1-F35A-4028-99FF-ED1CCCE9D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Task </a:t>
            </a:r>
            <a:r>
              <a:rPr lang="ko-KR" altLang="en-US" dirty="0"/>
              <a:t>클래스 만들기</a:t>
            </a:r>
            <a:endParaRPr lang="en-US" altLang="ko-KR" dirty="0"/>
          </a:p>
          <a:p>
            <a:pPr lvl="1"/>
            <a:r>
              <a:rPr lang="en-US" altLang="ko-KR" dirty="0"/>
              <a:t>Task</a:t>
            </a:r>
            <a:r>
              <a:rPr lang="ko-KR" altLang="en-US" dirty="0"/>
              <a:t> 클래스 상속 또는 </a:t>
            </a:r>
            <a:r>
              <a:rPr lang="en-US" altLang="ko-KR" dirty="0"/>
              <a:t>inline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call()</a:t>
            </a:r>
            <a:r>
              <a:rPr lang="ko-KR" altLang="en-US" dirty="0"/>
              <a:t> 메소드의 </a:t>
            </a:r>
            <a:r>
              <a:rPr lang="en-US" altLang="ko-KR" dirty="0"/>
              <a:t>return type</a:t>
            </a:r>
            <a:r>
              <a:rPr lang="ko-KR" altLang="en-US" dirty="0"/>
              <a:t>으로 </a:t>
            </a:r>
            <a:r>
              <a:rPr lang="en-US" altLang="ko-KR" dirty="0"/>
              <a:t>Generic Type</a:t>
            </a:r>
            <a:r>
              <a:rPr lang="ko-KR" altLang="en-US" dirty="0"/>
              <a:t> </a:t>
            </a:r>
            <a:r>
              <a:rPr lang="en-US" altLang="ko-KR" dirty="0"/>
              <a:t>Parameter</a:t>
            </a:r>
            <a:r>
              <a:rPr lang="ko-KR" altLang="en-US" dirty="0"/>
              <a:t>를 지정</a:t>
            </a:r>
            <a:endParaRPr lang="en-US" altLang="ko-KR" dirty="0"/>
          </a:p>
          <a:p>
            <a:pPr lvl="1"/>
            <a:r>
              <a:rPr lang="en-US" altLang="ko-KR" dirty="0"/>
              <a:t>call() </a:t>
            </a:r>
            <a:r>
              <a:rPr lang="ko-KR" altLang="en-US" dirty="0"/>
              <a:t>메소드 재정의</a:t>
            </a:r>
            <a:endParaRPr lang="en-US" altLang="ko-KR" dirty="0"/>
          </a:p>
          <a:p>
            <a:pPr lvl="2"/>
            <a:r>
              <a:rPr lang="en-US" altLang="ko-KR" dirty="0"/>
              <a:t>task</a:t>
            </a:r>
            <a:r>
              <a:rPr lang="ko-KR" altLang="en-US" dirty="0"/>
              <a:t>실행의 결과를 </a:t>
            </a:r>
            <a:r>
              <a:rPr lang="en-US" altLang="ko-KR" dirty="0"/>
              <a:t>return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Task </a:t>
            </a:r>
            <a:r>
              <a:rPr lang="ko-KR" altLang="en-US" dirty="0">
                <a:solidFill>
                  <a:srgbClr val="0000FF"/>
                </a:solidFill>
              </a:rPr>
              <a:t>객체 정의의 예</a:t>
            </a:r>
            <a:endParaRPr lang="en-US" altLang="ko-KR" dirty="0">
              <a:solidFill>
                <a:srgbClr val="0000FF"/>
              </a:solidFill>
            </a:endParaRPr>
          </a:p>
          <a:p>
            <a:pPr marL="514350" lvl="1" indent="0">
              <a:buNone/>
            </a:pP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Task&lt;</a:t>
            </a:r>
            <a:r>
              <a:rPr lang="en-US" altLang="ko-KR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task = </a:t>
            </a:r>
            <a:r>
              <a:rPr lang="en-US" altLang="ko-KR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Task&lt;</a:t>
            </a:r>
            <a:r>
              <a:rPr lang="en-US" altLang="ko-KR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&gt;() {</a:t>
            </a:r>
          </a:p>
          <a:p>
            <a:pPr marL="514350" lvl="1" indent="0">
              <a:buNone/>
            </a:pP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endParaRPr lang="en-US" altLang="ko-KR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lvl="1" indent="0">
              <a:buNone/>
            </a:pP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protected </a:t>
            </a:r>
            <a:r>
              <a:rPr lang="en-US" altLang="ko-KR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call() throws Exception </a:t>
            </a:r>
          </a:p>
          <a:p>
            <a:pPr marL="514350" lvl="1" indent="0">
              <a:buNone/>
            </a:pP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514350" lvl="1" indent="0">
              <a:buNone/>
            </a:pP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0;</a:t>
            </a:r>
          </a:p>
          <a:p>
            <a:pPr marL="514350" lvl="1" indent="0">
              <a:buNone/>
            </a:pP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ko-KR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작업문장들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514350" lvl="1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 return result;</a:t>
            </a:r>
            <a:endParaRPr lang="en-US" altLang="ko-KR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lvl="1" indent="0">
              <a:buNone/>
            </a:pP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514350" lvl="1" indent="0">
              <a:buNone/>
            </a:pP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4B5CE6-4782-461D-A963-6F831FE47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150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B1465-DA48-4FAF-B822-1CFCDECCA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</a:t>
            </a:r>
            <a:r>
              <a:rPr lang="ko-KR" altLang="en-US" dirty="0"/>
              <a:t> 실행 </a:t>
            </a:r>
            <a:r>
              <a:rPr lang="en-US" altLang="ko-KR" dirty="0"/>
              <a:t>/ </a:t>
            </a:r>
            <a:r>
              <a:rPr lang="ko-KR" altLang="en-US" dirty="0"/>
              <a:t>취소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70FAA0-829F-4F93-AD86-1126AA4DD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Task</a:t>
            </a:r>
            <a:r>
              <a:rPr lang="ko-KR" altLang="en-US" dirty="0"/>
              <a:t>를 </a:t>
            </a:r>
            <a:r>
              <a:rPr lang="en-US" altLang="ko-KR" dirty="0"/>
              <a:t>Thread</a:t>
            </a:r>
            <a:r>
              <a:rPr lang="ko-KR" altLang="en-US" dirty="0"/>
              <a:t>로 실행</a:t>
            </a:r>
            <a:endParaRPr lang="en-US" altLang="ko-KR" dirty="0"/>
          </a:p>
          <a:p>
            <a:pPr lvl="1"/>
            <a:r>
              <a:rPr lang="en-US" altLang="ko-KR" dirty="0"/>
              <a:t>Thread</a:t>
            </a:r>
            <a:r>
              <a:rPr lang="ko-KR" altLang="en-US" dirty="0"/>
              <a:t> 객체를 생성할 때</a:t>
            </a:r>
            <a:r>
              <a:rPr lang="en-US" altLang="ko-KR" dirty="0"/>
              <a:t>, task</a:t>
            </a:r>
            <a:r>
              <a:rPr lang="ko-KR" altLang="en-US" dirty="0"/>
              <a:t>를 전달</a:t>
            </a:r>
            <a:endParaRPr lang="en-US" altLang="ko-KR" dirty="0"/>
          </a:p>
          <a:p>
            <a:pPr lvl="1"/>
            <a:r>
              <a:rPr lang="en-US" altLang="ko-KR" dirty="0"/>
              <a:t>Task</a:t>
            </a:r>
            <a:r>
              <a:rPr lang="ko-KR" altLang="en-US" dirty="0"/>
              <a:t>는 </a:t>
            </a:r>
            <a:r>
              <a:rPr lang="en-US" altLang="ko-KR" dirty="0"/>
              <a:t>Runnable </a:t>
            </a:r>
            <a:r>
              <a:rPr lang="ko-KR" altLang="en-US" dirty="0"/>
              <a:t>인터페이스를 구현하고 있음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>
                <a:solidFill>
                  <a:srgbClr val="0000FF"/>
                </a:solidFill>
              </a:rPr>
              <a:t>실행의 예</a:t>
            </a:r>
            <a:endParaRPr lang="en-US" altLang="ko-KR" dirty="0">
              <a:solidFill>
                <a:srgbClr val="0000FF"/>
              </a:solidFill>
            </a:endParaRPr>
          </a:p>
          <a:p>
            <a:pPr marL="514350" lvl="1" indent="0">
              <a:buNone/>
            </a:pP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Thread 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Thread(task);</a:t>
            </a:r>
          </a:p>
          <a:p>
            <a:pPr marL="514350" lvl="1" indent="0">
              <a:buNone/>
            </a:pP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th.setDaemon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(true);</a:t>
            </a:r>
          </a:p>
          <a:p>
            <a:pPr marL="514350" lvl="1" indent="0">
              <a:buNone/>
            </a:pP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th.start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514350" lvl="1" indent="0">
              <a:buNone/>
            </a:pPr>
            <a:endParaRPr lang="en-US" altLang="ko-K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363" indent="-360363"/>
            <a:r>
              <a:rPr lang="ko-KR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취소의 예</a:t>
            </a:r>
            <a:endParaRPr lang="en-US" altLang="ko-KR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while(true)</a:t>
            </a:r>
          </a:p>
          <a:p>
            <a:pPr marL="514350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514350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isCanceled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()) //cancel()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이 호출되면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514350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break;</a:t>
            </a:r>
          </a:p>
          <a:p>
            <a:pPr marL="514350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/>
            <a:endParaRPr lang="en-US" altLang="ko-K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66973-D9E7-46D5-BF4C-C704F133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8843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2452F-D42F-4099-86FD-9F2099F4F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829D4E-75B5-45AA-8E86-98FED39B1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단순한 </a:t>
            </a:r>
            <a:r>
              <a:rPr lang="en-US" altLang="ko-KR" dirty="0"/>
              <a:t>UI</a:t>
            </a:r>
            <a:r>
              <a:rPr lang="ko-KR" altLang="en-US" dirty="0"/>
              <a:t>변경 작업</a:t>
            </a:r>
            <a:endParaRPr lang="en-US" altLang="ko-KR" dirty="0"/>
          </a:p>
          <a:p>
            <a:pPr lvl="1"/>
            <a:r>
              <a:rPr lang="en-US" altLang="ko-KR" dirty="0"/>
              <a:t>call()</a:t>
            </a:r>
            <a:r>
              <a:rPr lang="ko-KR" altLang="en-US" dirty="0"/>
              <a:t>는 </a:t>
            </a:r>
            <a:r>
              <a:rPr lang="en-US" altLang="ko-KR" dirty="0"/>
              <a:t>UI</a:t>
            </a:r>
            <a:r>
              <a:rPr lang="ko-KR" altLang="en-US" dirty="0"/>
              <a:t>의 생성 및 변경이 불가능</a:t>
            </a:r>
            <a:endParaRPr lang="en-US" altLang="ko-KR" dirty="0"/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 Application Thread</a:t>
            </a:r>
            <a:r>
              <a:rPr lang="ko-KR" altLang="en-US" dirty="0"/>
              <a:t>가 </a:t>
            </a:r>
            <a:r>
              <a:rPr lang="en-US" altLang="ko-KR" dirty="0"/>
              <a:t>UI</a:t>
            </a:r>
            <a:r>
              <a:rPr lang="ko-KR" altLang="en-US" dirty="0"/>
              <a:t>를 업데이트하도록 할 수 있음</a:t>
            </a:r>
            <a:endParaRPr lang="en-US" altLang="ko-KR" dirty="0"/>
          </a:p>
          <a:p>
            <a:pPr lvl="2"/>
            <a:r>
              <a:rPr lang="ko-KR" altLang="en-US" dirty="0"/>
              <a:t>진행률 표시를 위한 </a:t>
            </a:r>
            <a:r>
              <a:rPr lang="en-US" altLang="ko-KR" dirty="0" err="1"/>
              <a:t>updateProgress</a:t>
            </a:r>
            <a:r>
              <a:rPr lang="en-US" altLang="ko-KR" dirty="0"/>
              <a:t>()</a:t>
            </a:r>
          </a:p>
          <a:p>
            <a:pPr lvl="2"/>
            <a:r>
              <a:rPr lang="ko-KR" altLang="en-US" dirty="0"/>
              <a:t>메시지 전달을 위한 </a:t>
            </a:r>
            <a:r>
              <a:rPr lang="en-US" altLang="ko-KR" dirty="0" err="1"/>
              <a:t>updateMessage</a:t>
            </a:r>
            <a:r>
              <a:rPr lang="en-US" altLang="ko-KR" dirty="0"/>
              <a:t>()</a:t>
            </a:r>
            <a:r>
              <a:rPr lang="ko-KR" altLang="en-US" dirty="0"/>
              <a:t>는 호출 가능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복잡한 </a:t>
            </a:r>
            <a:r>
              <a:rPr lang="en-US" altLang="ko-KR" dirty="0"/>
              <a:t>UI</a:t>
            </a:r>
            <a:r>
              <a:rPr lang="ko-KR" altLang="en-US" dirty="0"/>
              <a:t>변경 작업</a:t>
            </a:r>
            <a:endParaRPr lang="en-US" altLang="ko-KR" dirty="0"/>
          </a:p>
          <a:p>
            <a:pPr lvl="1"/>
            <a:r>
              <a:rPr lang="en-US" altLang="ko-KR" dirty="0"/>
              <a:t>call()</a:t>
            </a:r>
            <a:r>
              <a:rPr lang="ko-KR" altLang="en-US" dirty="0"/>
              <a:t>내에서 </a:t>
            </a:r>
            <a:r>
              <a:rPr lang="en-US" altLang="ko-KR" dirty="0" err="1"/>
              <a:t>Platform.runLater</a:t>
            </a:r>
            <a:r>
              <a:rPr lang="en-US" altLang="ko-KR" dirty="0"/>
              <a:t>() { ... }</a:t>
            </a:r>
            <a:r>
              <a:rPr lang="ko-KR" altLang="en-US" dirty="0"/>
              <a:t>를 호출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5A5B7E-B0DE-4BC2-B8A7-5D036AA3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445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6F0A1-8213-4F02-8956-A10DEE20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Service</a:t>
            </a:r>
            <a:r>
              <a:rPr lang="ko-KR" altLang="en-US" dirty="0"/>
              <a:t>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B828C4-2A52-4E9C-B0B0-C50160DE1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Service </a:t>
            </a:r>
            <a:r>
              <a:rPr lang="ko-KR" altLang="en-US" dirty="0"/>
              <a:t>클래스는 추상클래스</a:t>
            </a:r>
            <a:endParaRPr lang="en-US" altLang="ko-KR" dirty="0"/>
          </a:p>
          <a:p>
            <a:r>
              <a:rPr lang="en-US" altLang="ko-KR" dirty="0"/>
              <a:t>Service</a:t>
            </a:r>
            <a:r>
              <a:rPr lang="ko-KR" altLang="en-US" dirty="0"/>
              <a:t>의 생성</a:t>
            </a:r>
            <a:endParaRPr lang="en-US" altLang="ko-KR" dirty="0"/>
          </a:p>
          <a:p>
            <a:pPr lvl="1"/>
            <a:r>
              <a:rPr lang="en-US" altLang="ko-KR" dirty="0"/>
              <a:t>Service</a:t>
            </a:r>
            <a:r>
              <a:rPr lang="ko-KR" altLang="en-US" dirty="0"/>
              <a:t> 상속</a:t>
            </a:r>
            <a:r>
              <a:rPr lang="en-US" altLang="ko-KR" dirty="0"/>
              <a:t>, </a:t>
            </a:r>
            <a:r>
              <a:rPr lang="en-US" altLang="ko-KR" dirty="0" err="1"/>
              <a:t>createTask</a:t>
            </a:r>
            <a:r>
              <a:rPr lang="en-US" altLang="ko-KR" dirty="0"/>
              <a:t>() </a:t>
            </a:r>
            <a:r>
              <a:rPr lang="ko-KR" altLang="en-US" dirty="0"/>
              <a:t>재정의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ACD8E-18C7-428A-B761-3D7F7DAA2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3B13F6-035B-4771-9547-071852E3C920}"/>
              </a:ext>
            </a:extLst>
          </p:cNvPr>
          <p:cNvSpPr/>
          <p:nvPr/>
        </p:nvSpPr>
        <p:spPr bwMode="auto">
          <a:xfrm>
            <a:off x="1475656" y="2708920"/>
            <a:ext cx="7211144" cy="399668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MyService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Service&lt;Void&gt;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Task&lt;Void&gt;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createTask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Task&lt;Void&gt;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task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Task&lt;Void&gt;()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3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Void call()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</a:t>
            </a:r>
          </a:p>
          <a:p>
            <a:pPr lvl="3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2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task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600" dirty="0">
              <a:solidFill>
                <a:srgbClr val="3F7F5F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99799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CC1C3-F83B-4DFA-8E6B-65C718FB5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0CA323-259E-4173-971C-D14F9423D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Service</a:t>
            </a:r>
            <a:r>
              <a:rPr lang="ko-KR" altLang="en-US" dirty="0"/>
              <a:t>의 시작</a:t>
            </a:r>
            <a:r>
              <a:rPr lang="en-US" altLang="ko-KR" dirty="0"/>
              <a:t>, </a:t>
            </a:r>
            <a:r>
              <a:rPr lang="ko-KR" altLang="en-US" dirty="0"/>
              <a:t>재시작</a:t>
            </a:r>
            <a:r>
              <a:rPr lang="en-US" altLang="ko-KR" dirty="0"/>
              <a:t>, </a:t>
            </a:r>
            <a:r>
              <a:rPr lang="ko-KR" altLang="en-US" dirty="0"/>
              <a:t>취소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FC1006-3356-4B74-80AD-99F44933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1C372F-F2E5-40EA-B535-C15F99E6A323}"/>
              </a:ext>
            </a:extLst>
          </p:cNvPr>
          <p:cNvSpPr/>
          <p:nvPr/>
        </p:nvSpPr>
        <p:spPr bwMode="auto">
          <a:xfrm>
            <a:off x="1403648" y="1826741"/>
            <a:ext cx="7283152" cy="318643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MyService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Service&lt;Void&gt;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	...............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MyService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6A3E3E"/>
                </a:solidFill>
                <a:latin typeface="Consolas" panose="020B0609020204030204" pitchFamily="49" charset="0"/>
              </a:rPr>
              <a:t>service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MyService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altLang="ko-KR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service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service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.restart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service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.cancel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ko-KR" sz="2000" dirty="0">
              <a:solidFill>
                <a:srgbClr val="3F7F5F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0172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</a:t>
            </a:r>
            <a:r>
              <a:rPr lang="ko-KR" altLang="en-US" dirty="0" err="1"/>
              <a:t>스레드</a:t>
            </a:r>
            <a:r>
              <a:rPr lang="en-US" altLang="ko-KR" dirty="0"/>
              <a:t>(Thread)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자바 </a:t>
            </a:r>
            <a:r>
              <a:rPr lang="ko-KR" altLang="en-US" dirty="0" err="1"/>
              <a:t>스레드</a:t>
            </a:r>
            <a:endParaRPr lang="en-US" altLang="ko-KR" dirty="0"/>
          </a:p>
          <a:p>
            <a:pPr lvl="1"/>
            <a:r>
              <a:rPr lang="ko-KR" altLang="en-US" dirty="0"/>
              <a:t>자바 가상 기계</a:t>
            </a:r>
            <a:r>
              <a:rPr lang="en-US" altLang="ko-KR" dirty="0"/>
              <a:t>(JVM)</a:t>
            </a:r>
            <a:r>
              <a:rPr lang="ko-KR" altLang="en-US" dirty="0"/>
              <a:t>에 의해 스케쥴되는</a:t>
            </a:r>
            <a:r>
              <a:rPr lang="en-US" altLang="ko-KR" dirty="0"/>
              <a:t> </a:t>
            </a:r>
            <a:r>
              <a:rPr lang="ko-KR" altLang="en-US" dirty="0"/>
              <a:t>실행 단위의 코드 </a:t>
            </a:r>
            <a:r>
              <a:rPr lang="ko-KR" altLang="en-US" dirty="0" err="1"/>
              <a:t>블럭</a:t>
            </a:r>
            <a:endParaRPr lang="en-US" altLang="ko-KR" dirty="0"/>
          </a:p>
          <a:p>
            <a:pPr lvl="1"/>
            <a:r>
              <a:rPr lang="ko-KR" altLang="en-US" dirty="0" err="1"/>
              <a:t>스레드의</a:t>
            </a:r>
            <a:r>
              <a:rPr lang="ko-KR" altLang="en-US" dirty="0"/>
              <a:t> 생명 주기는 </a:t>
            </a:r>
            <a:r>
              <a:rPr lang="en-US" altLang="ko-KR" dirty="0"/>
              <a:t>JVM</a:t>
            </a:r>
            <a:r>
              <a:rPr lang="ko-KR" altLang="en-US" dirty="0"/>
              <a:t>에 의해 관리됨</a:t>
            </a:r>
            <a:endParaRPr lang="en-US" altLang="ko-KR" dirty="0"/>
          </a:p>
          <a:p>
            <a:pPr lvl="2"/>
            <a:r>
              <a:rPr lang="en-US" altLang="ko-KR" dirty="0"/>
              <a:t>JVM</a:t>
            </a:r>
            <a:r>
              <a:rPr lang="ko-KR" altLang="en-US" dirty="0"/>
              <a:t>은 스레드 단위로 </a:t>
            </a:r>
            <a:r>
              <a:rPr lang="ko-KR" altLang="en-US" dirty="0" err="1"/>
              <a:t>스케쥴링</a:t>
            </a:r>
            <a:endParaRPr lang="en-US" altLang="ko-KR" dirty="0"/>
          </a:p>
          <a:p>
            <a:r>
              <a:rPr lang="en-US" altLang="ko-KR" dirty="0"/>
              <a:t>JVM</a:t>
            </a:r>
            <a:r>
              <a:rPr lang="ko-KR" altLang="en-US" dirty="0"/>
              <a:t>과 </a:t>
            </a:r>
            <a:r>
              <a:rPr lang="ko-KR" altLang="en-US" dirty="0" err="1"/>
              <a:t>멀티스레드의</a:t>
            </a:r>
            <a:r>
              <a:rPr lang="ko-KR" altLang="en-US" dirty="0"/>
              <a:t> 관계</a:t>
            </a:r>
            <a:endParaRPr lang="en-US" altLang="ko-KR" dirty="0"/>
          </a:p>
          <a:p>
            <a:pPr lvl="1"/>
            <a:r>
              <a:rPr lang="ko-KR" altLang="en-US" dirty="0"/>
              <a:t>하나의 </a:t>
            </a:r>
            <a:r>
              <a:rPr lang="en-US" altLang="ko-KR" dirty="0"/>
              <a:t>JVM</a:t>
            </a:r>
            <a:r>
              <a:rPr lang="ko-KR" altLang="en-US" dirty="0"/>
              <a:t>은 하나의 자바 응용프로그램만 실행</a:t>
            </a:r>
            <a:endParaRPr lang="en-US" altLang="ko-KR" dirty="0"/>
          </a:p>
          <a:p>
            <a:pPr lvl="2"/>
            <a:r>
              <a:rPr lang="ko-KR" altLang="en-US" dirty="0"/>
              <a:t>자바 응용프로그램이 시작될 때 </a:t>
            </a:r>
            <a:r>
              <a:rPr lang="en-US" altLang="ko-KR" dirty="0"/>
              <a:t>JVM</a:t>
            </a:r>
            <a:r>
              <a:rPr lang="ko-KR" altLang="en-US" dirty="0"/>
              <a:t>이 함께 실행됨</a:t>
            </a:r>
            <a:endParaRPr lang="en-US" altLang="ko-KR" dirty="0"/>
          </a:p>
          <a:p>
            <a:pPr lvl="2"/>
            <a:r>
              <a:rPr lang="ko-KR" altLang="en-US" dirty="0"/>
              <a:t>자바 응용프로그램이 종료하면 </a:t>
            </a:r>
            <a:r>
              <a:rPr lang="en-US" altLang="ko-KR" dirty="0"/>
              <a:t>JVM</a:t>
            </a:r>
            <a:r>
              <a:rPr lang="ko-KR" altLang="en-US" dirty="0"/>
              <a:t>도 함께 종료함</a:t>
            </a:r>
            <a:endParaRPr lang="en-US" altLang="ko-KR" dirty="0"/>
          </a:p>
          <a:p>
            <a:pPr lvl="1"/>
            <a:r>
              <a:rPr lang="ko-KR" altLang="en-US" dirty="0"/>
              <a:t>하나의 응용프로그램은 하나 이상의 </a:t>
            </a:r>
            <a:r>
              <a:rPr lang="ko-KR" altLang="en-US" dirty="0" err="1"/>
              <a:t>스레드로</a:t>
            </a:r>
            <a:r>
              <a:rPr lang="ko-KR" altLang="en-US" dirty="0"/>
              <a:t> 구성 가능</a:t>
            </a:r>
            <a:endParaRPr lang="en-US" altLang="ko-KR" dirty="0"/>
          </a:p>
          <a:p>
            <a:pPr lvl="1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448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JVM</a:t>
            </a:r>
            <a:r>
              <a:rPr lang="ko-KR" altLang="en-US" dirty="0"/>
              <a:t>과 응용프로그램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스레드의</a:t>
            </a:r>
            <a:r>
              <a:rPr lang="ko-KR" altLang="en-US" dirty="0"/>
              <a:t> 관계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159871" y="5976679"/>
            <a:ext cx="5125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개의 자바 응용프로그램이 동시에 실행시키고자 하면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개의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JVM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이용하고 응용프로그램은 서로 소켓 등을 이용하여 통신</a:t>
            </a:r>
          </a:p>
        </p:txBody>
      </p:sp>
      <p:sp>
        <p:nvSpPr>
          <p:cNvPr id="36" name="슬라이드 번호 개체 틀 3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303665"/>
            <a:ext cx="5962704" cy="2557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558" y="4005065"/>
            <a:ext cx="4377491" cy="948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029" y="5013176"/>
            <a:ext cx="4294038" cy="96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6012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</a:t>
            </a:r>
            <a:r>
              <a:rPr lang="ko-KR" altLang="en-US" dirty="0" err="1"/>
              <a:t>스레드와</a:t>
            </a:r>
            <a:r>
              <a:rPr lang="ko-KR" altLang="en-US" dirty="0"/>
              <a:t> </a:t>
            </a:r>
            <a:r>
              <a:rPr lang="en-US" altLang="ko-KR" dirty="0"/>
              <a:t>JVM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24128" y="3748390"/>
            <a:ext cx="26276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JVM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스레드를 관리함</a:t>
            </a:r>
            <a:endParaRPr lang="en-US" altLang="ko-KR" sz="12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스레드가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몇 개인지</a:t>
            </a: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스레드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코드의 위치가 어디인지</a:t>
            </a: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스레드의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우선순위는 얼마인지</a:t>
            </a: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등</a:t>
            </a: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62601" y="2301591"/>
            <a:ext cx="2198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2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스레드의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스레드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코드는 응용프로그램 내에 존재함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59632" y="5594556"/>
            <a:ext cx="4232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하나의 </a:t>
            </a: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JVM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의해 </a:t>
            </a: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ko-KR" altLang="en-US" sz="12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스레드가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실행 중이며 </a:t>
            </a:r>
            <a:endParaRPr lang="en-US" altLang="ko-KR" sz="12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중 </a:t>
            </a:r>
            <a:r>
              <a:rPr lang="ko-KR" altLang="en-US" sz="12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스레드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JVM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의해 </a:t>
            </a:r>
            <a:r>
              <a:rPr lang="ko-KR" altLang="en-US" sz="12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스케쥴링되어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실행되고 있음</a:t>
            </a:r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10" y="1956775"/>
            <a:ext cx="4803910" cy="3491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4415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C6D20-028E-47A0-BD13-FB0393D5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Thread Class(Runnable</a:t>
            </a:r>
            <a:r>
              <a:rPr lang="ko-KR" altLang="en-US" sz="3200" dirty="0"/>
              <a:t> </a:t>
            </a:r>
            <a:r>
              <a:rPr lang="en-US" altLang="ko-KR" sz="3200" dirty="0"/>
              <a:t>Interface)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7E34D2-7FA0-414B-9DC1-7DB453948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주요 생성자</a:t>
            </a:r>
            <a:endParaRPr lang="en-US" altLang="ko-KR" dirty="0"/>
          </a:p>
          <a:p>
            <a:pPr lvl="1"/>
            <a:r>
              <a:rPr lang="en-US" altLang="ko-KR" dirty="0"/>
              <a:t>public Thread()</a:t>
            </a:r>
          </a:p>
          <a:p>
            <a:pPr lvl="1"/>
            <a:r>
              <a:rPr lang="en-US" altLang="ko-KR" dirty="0"/>
              <a:t>public Thread(Runnable target)</a:t>
            </a:r>
          </a:p>
          <a:p>
            <a:r>
              <a:rPr lang="ko-KR" altLang="en-US" dirty="0"/>
              <a:t>주요 메소드</a:t>
            </a:r>
            <a:endParaRPr lang="en-US" altLang="ko-KR" dirty="0"/>
          </a:p>
          <a:p>
            <a:pPr lvl="1"/>
            <a:r>
              <a:rPr lang="en-US" altLang="ko-KR" dirty="0"/>
              <a:t>run()	: Thread code block...</a:t>
            </a:r>
          </a:p>
          <a:p>
            <a:pPr lvl="1"/>
            <a:r>
              <a:rPr lang="en-US" altLang="ko-KR" dirty="0" err="1"/>
              <a:t>setDemon</a:t>
            </a:r>
            <a:r>
              <a:rPr lang="en-US" altLang="ko-KR" dirty="0"/>
              <a:t>()	: </a:t>
            </a:r>
            <a:r>
              <a:rPr lang="ko-KR" altLang="en-US" dirty="0"/>
              <a:t>주 </a:t>
            </a:r>
            <a:r>
              <a:rPr lang="en-US" altLang="ko-KR" dirty="0"/>
              <a:t>thread</a:t>
            </a:r>
            <a:r>
              <a:rPr lang="ko-KR" altLang="en-US" dirty="0"/>
              <a:t>종료 시 자동 종료되도록</a:t>
            </a:r>
            <a:r>
              <a:rPr lang="en-US" altLang="ko-KR" dirty="0"/>
              <a:t>...</a:t>
            </a:r>
          </a:p>
          <a:p>
            <a:pPr lvl="1"/>
            <a:r>
              <a:rPr lang="en-US" altLang="ko-KR" dirty="0"/>
              <a:t>start()		: Thread </a:t>
            </a:r>
            <a:r>
              <a:rPr lang="ko-KR" altLang="en-US" dirty="0"/>
              <a:t>시작</a:t>
            </a:r>
            <a:endParaRPr lang="en-US" altLang="ko-KR" dirty="0"/>
          </a:p>
          <a:p>
            <a:pPr lvl="1"/>
            <a:r>
              <a:rPr lang="en-US" altLang="ko-KR" dirty="0"/>
              <a:t>sleep(long)	: </a:t>
            </a:r>
            <a:r>
              <a:rPr lang="ko-KR" altLang="en-US" dirty="0"/>
              <a:t>주어진 </a:t>
            </a:r>
            <a:r>
              <a:rPr lang="en-US" altLang="ko-KR" dirty="0"/>
              <a:t>millisecond</a:t>
            </a:r>
            <a:r>
              <a:rPr lang="ko-KR" altLang="en-US" dirty="0"/>
              <a:t>동안 잠자기</a:t>
            </a:r>
            <a:endParaRPr lang="en-US" altLang="ko-KR" dirty="0"/>
          </a:p>
          <a:p>
            <a:pPr lvl="1"/>
            <a:r>
              <a:rPr lang="en-US" altLang="ko-KR" dirty="0"/>
              <a:t>interrupt()	: Thread </a:t>
            </a:r>
            <a:r>
              <a:rPr lang="ko-KR" altLang="en-US" dirty="0"/>
              <a:t>강제종료 시키기</a:t>
            </a:r>
            <a:endParaRPr lang="en-US" altLang="ko-KR" dirty="0"/>
          </a:p>
          <a:p>
            <a:pPr lvl="1"/>
            <a:r>
              <a:rPr lang="en-US" altLang="ko-KR" dirty="0" err="1"/>
              <a:t>isAlive</a:t>
            </a:r>
            <a:r>
              <a:rPr lang="en-US" altLang="ko-KR" dirty="0"/>
              <a:t>()	: Thread</a:t>
            </a:r>
            <a:r>
              <a:rPr lang="ko-KR" altLang="en-US" dirty="0"/>
              <a:t>가 살아있으면 </a:t>
            </a:r>
            <a:r>
              <a:rPr lang="en-US" altLang="ko-KR" dirty="0"/>
              <a:t>true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join()</a:t>
            </a:r>
            <a:r>
              <a:rPr lang="en-US" altLang="ko-KR" dirty="0"/>
              <a:t>	: </a:t>
            </a:r>
            <a:r>
              <a:rPr lang="ko-KR" altLang="en-US" dirty="0"/>
              <a:t>이 </a:t>
            </a:r>
            <a:r>
              <a:rPr lang="en-US" altLang="ko-KR" dirty="0"/>
              <a:t>thread</a:t>
            </a:r>
            <a:r>
              <a:rPr lang="ko-KR" altLang="en-US" dirty="0"/>
              <a:t>가 종료될 때까지 기다린 후 실행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yield()</a:t>
            </a:r>
            <a:r>
              <a:rPr lang="en-US" altLang="ko-KR" dirty="0"/>
              <a:t>	: </a:t>
            </a:r>
            <a:r>
              <a:rPr lang="ko-KR" altLang="en-US" dirty="0"/>
              <a:t>실행중단</a:t>
            </a:r>
            <a:r>
              <a:rPr lang="en-US" altLang="ko-KR" dirty="0"/>
              <a:t>,</a:t>
            </a:r>
            <a:r>
              <a:rPr lang="ko-KR" altLang="en-US" dirty="0"/>
              <a:t> 다른 </a:t>
            </a:r>
            <a:r>
              <a:rPr lang="en-US" altLang="ko-KR" dirty="0"/>
              <a:t>thread</a:t>
            </a:r>
            <a:r>
              <a:rPr lang="ko-KR" altLang="en-US" dirty="0"/>
              <a:t>에게 양보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105D6D-6EE6-4995-AB2F-DB02607C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178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79045-3D2C-4034-9767-427B716CA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331521-3288-4187-8DAC-55902FF91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join() </a:t>
            </a:r>
            <a:r>
              <a:rPr lang="ko-KR" altLang="en-US" dirty="0"/>
              <a:t>메소드의 이해</a:t>
            </a:r>
            <a:endParaRPr lang="en-US" altLang="ko-KR" dirty="0"/>
          </a:p>
          <a:p>
            <a:pPr lvl="1"/>
            <a:r>
              <a:rPr lang="ko-KR" altLang="en-US" dirty="0"/>
              <a:t>스레드의 실행순서가 지켜져야 하는 경우에 사용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이 경우에는 </a:t>
            </a:r>
            <a:r>
              <a:rPr lang="en-US" altLang="ko-KR" dirty="0"/>
              <a:t>5</a:t>
            </a:r>
            <a:r>
              <a:rPr lang="ko-KR" altLang="en-US" dirty="0"/>
              <a:t>개 </a:t>
            </a:r>
            <a:r>
              <a:rPr lang="en-US" altLang="ko-KR" dirty="0"/>
              <a:t>Thread</a:t>
            </a:r>
            <a:r>
              <a:rPr lang="ko-KR" altLang="en-US" dirty="0"/>
              <a:t>가 순서대로 실행된다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CCB473-CC0C-4D25-8D60-9BC1BE2B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D5B35C-0737-452A-A5D2-B9674AF0A1C0}"/>
              </a:ext>
            </a:extLst>
          </p:cNvPr>
          <p:cNvSpPr/>
          <p:nvPr/>
        </p:nvSpPr>
        <p:spPr bwMode="auto">
          <a:xfrm>
            <a:off x="1475656" y="2708920"/>
            <a:ext cx="7211144" cy="3168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try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{ </a:t>
            </a:r>
          </a:p>
          <a:p>
            <a:pPr lvl="1"/>
            <a:r>
              <a:rPr lang="nn-NO" altLang="ko-KR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nn-NO" altLang="ko-KR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=0;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&lt;5;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++)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{</a:t>
            </a: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Thread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=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Thread((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+1) +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번째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);</a:t>
            </a:r>
          </a:p>
          <a:p>
            <a:pPr lvl="2"/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th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.start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(); </a:t>
            </a:r>
          </a:p>
          <a:p>
            <a:pPr lvl="2"/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th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.join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();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//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이 쓰레드가 종료될 때까지 대기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실행중지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rgbClr val="3F7F5F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catch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(Exception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 {</a:t>
            </a:r>
          </a:p>
          <a:p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	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.printStackTrace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();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1759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2474A-6470-4C35-927B-04D5DFC2B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DCFFA-4222-4BCF-8CE6-C16E48424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yield() </a:t>
            </a:r>
            <a:r>
              <a:rPr lang="ko-KR" altLang="en-US" dirty="0"/>
              <a:t>메소드의 이해</a:t>
            </a:r>
            <a:endParaRPr lang="en-US" altLang="ko-KR" dirty="0"/>
          </a:p>
          <a:p>
            <a:pPr lvl="1"/>
            <a:r>
              <a:rPr lang="ko-KR" altLang="en-US" dirty="0"/>
              <a:t>무의미한 실행을 방지하여 전체 성능향상을 위해</a:t>
            </a:r>
            <a:r>
              <a:rPr lang="en-US" altLang="ko-KR" dirty="0"/>
              <a:t>...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6ED9B1-8740-4577-B666-BF3CED36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F6F676-7F94-47EE-871C-43861FC466CA}"/>
              </a:ext>
            </a:extLst>
          </p:cNvPr>
          <p:cNvSpPr/>
          <p:nvPr/>
        </p:nvSpPr>
        <p:spPr bwMode="auto">
          <a:xfrm>
            <a:off x="1475656" y="2708920"/>
            <a:ext cx="7211144" cy="399668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run()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condition...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    // task execution</a:t>
            </a: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yield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791588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황토">
  <a:themeElements>
    <a:clrScheme name="황토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황토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황토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객체지향프로그래밍-강의자료(김봉근)</Template>
  <TotalTime>8364</TotalTime>
  <Words>2967</Words>
  <Application>Microsoft Office PowerPoint</Application>
  <PresentationFormat>화면 슬라이드 쇼(4:3)</PresentationFormat>
  <Paragraphs>801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37</vt:i4>
      </vt:variant>
    </vt:vector>
  </HeadingPairs>
  <TitlesOfParts>
    <vt:vector size="55" baseType="lpstr">
      <vt:lpstr>HY견고딕</vt:lpstr>
      <vt:lpstr>HY견명조</vt:lpstr>
      <vt:lpstr>HY나무L</vt:lpstr>
      <vt:lpstr>굴림</vt:lpstr>
      <vt:lpstr>맑은 고딕</vt:lpstr>
      <vt:lpstr>휴먼편지체</vt:lpstr>
      <vt:lpstr>Arial</vt:lpstr>
      <vt:lpstr>Bookman Old Style</vt:lpstr>
      <vt:lpstr>Cambria Math</vt:lpstr>
      <vt:lpstr>Consolas</vt:lpstr>
      <vt:lpstr>Courier New</vt:lpstr>
      <vt:lpstr>Elephant</vt:lpstr>
      <vt:lpstr>Times New Roman</vt:lpstr>
      <vt:lpstr>Verdana</vt:lpstr>
      <vt:lpstr>Wingdings</vt:lpstr>
      <vt:lpstr>Wingdings 2</vt:lpstr>
      <vt:lpstr>황토</vt:lpstr>
      <vt:lpstr>가을</vt:lpstr>
      <vt:lpstr>5. Thread 프로그래밍</vt:lpstr>
      <vt:lpstr>Thread 기초</vt:lpstr>
      <vt:lpstr>웹 서버의 멀티스레딩 사례</vt:lpstr>
      <vt:lpstr>자바 스레드(Thread)란?</vt:lpstr>
      <vt:lpstr>JVM과 응용프로그램, 스레드의 관계</vt:lpstr>
      <vt:lpstr>자바 스레드와 JVM</vt:lpstr>
      <vt:lpstr>Thread Class(Runnable Interface)</vt:lpstr>
      <vt:lpstr>PowerPoint 프레젠테이션</vt:lpstr>
      <vt:lpstr>PowerPoint 프레젠테이션</vt:lpstr>
      <vt:lpstr>스레드 만들기</vt:lpstr>
      <vt:lpstr>(1) Thread 클래스로 스레드 생성</vt:lpstr>
      <vt:lpstr>PowerPoint 프레젠테이션</vt:lpstr>
      <vt:lpstr>(2) Runnable로 스레드 생성</vt:lpstr>
      <vt:lpstr>PowerPoint 프레젠테이션</vt:lpstr>
      <vt:lpstr>Thread 주의 사항</vt:lpstr>
      <vt:lpstr>스레드 상태와 생명 주기</vt:lpstr>
      <vt:lpstr>스레드 우선순위와 스케쥴링</vt:lpstr>
      <vt:lpstr>스레드간의 커뮤니케이션</vt:lpstr>
      <vt:lpstr>π 계산의 예</vt:lpstr>
      <vt:lpstr>π 계산의 예</vt:lpstr>
      <vt:lpstr>wait(), notify(), notifyAll()</vt:lpstr>
      <vt:lpstr>PowerPoint 프레젠테이션</vt:lpstr>
      <vt:lpstr>π 계산의 예</vt:lpstr>
      <vt:lpstr>1부터 num까지의 합을 구하고 출력하는 예</vt:lpstr>
      <vt:lpstr>JavaFX와 Thread</vt:lpstr>
      <vt:lpstr>Platform.runLater()</vt:lpstr>
      <vt:lpstr>Example 1 : 내부클래스로...</vt:lpstr>
      <vt:lpstr>PowerPoint 프레젠테이션</vt:lpstr>
      <vt:lpstr>Example 2 : 독립된 클래스로...</vt:lpstr>
      <vt:lpstr>PowerPoint 프레젠테이션</vt:lpstr>
      <vt:lpstr>PowerPoint 프레젠테이션</vt:lpstr>
      <vt:lpstr>작업(Task/Service) 클래스</vt:lpstr>
      <vt:lpstr>Task 생성</vt:lpstr>
      <vt:lpstr>Task 실행 / 취소</vt:lpstr>
      <vt:lpstr>PowerPoint 프레젠테이션</vt:lpstr>
      <vt:lpstr>Service 클래스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MFC의 이해     (Microsoft Foundation Class)</dc:title>
  <dc:creator>Microsoft Corporation</dc:creator>
  <cp:lastModifiedBy>김봉근</cp:lastModifiedBy>
  <cp:revision>475</cp:revision>
  <dcterms:created xsi:type="dcterms:W3CDTF">2006-10-05T04:04:58Z</dcterms:created>
  <dcterms:modified xsi:type="dcterms:W3CDTF">2018-07-31T04:28:40Z</dcterms:modified>
</cp:coreProperties>
</file>