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510" r:id="rId2"/>
    <p:sldId id="528" r:id="rId3"/>
    <p:sldId id="530" r:id="rId4"/>
    <p:sldId id="531" r:id="rId5"/>
    <p:sldId id="532" r:id="rId6"/>
    <p:sldId id="533" r:id="rId7"/>
    <p:sldId id="534" r:id="rId8"/>
    <p:sldId id="529" r:id="rId9"/>
    <p:sldId id="511" r:id="rId10"/>
    <p:sldId id="535" r:id="rId11"/>
    <p:sldId id="537" r:id="rId12"/>
    <p:sldId id="538" r:id="rId13"/>
    <p:sldId id="539" r:id="rId14"/>
    <p:sldId id="540" r:id="rId15"/>
    <p:sldId id="541" r:id="rId16"/>
    <p:sldId id="542" r:id="rId17"/>
    <p:sldId id="536" r:id="rId18"/>
    <p:sldId id="545" r:id="rId19"/>
    <p:sldId id="568" r:id="rId20"/>
    <p:sldId id="570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69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46" r:id="rId44"/>
    <p:sldId id="54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CB87A-FD97-417E-82DB-E28A209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Ex1 : Monster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E03B-1CA1-47E8-BBBE-B7145C1C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괴물이 아바타를 추적하고</a:t>
            </a:r>
            <a:r>
              <a:rPr lang="en-US" altLang="ko-KR" dirty="0"/>
              <a:t>, </a:t>
            </a:r>
            <a:r>
              <a:rPr lang="ko-KR" altLang="en-US" dirty="0"/>
              <a:t>아바타는 도망간다</a:t>
            </a:r>
            <a:r>
              <a:rPr lang="en-US" altLang="ko-KR" dirty="0"/>
              <a:t>. </a:t>
            </a:r>
            <a:r>
              <a:rPr lang="ko-KR" altLang="en-US" dirty="0"/>
              <a:t>잡히면 죽는다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제시된 작동방식 및 조건</a:t>
            </a:r>
            <a:endParaRPr lang="en-US" altLang="ko-KR" dirty="0"/>
          </a:p>
          <a:p>
            <a:pPr lvl="1"/>
            <a:r>
              <a:rPr lang="ko-KR" altLang="en-US" dirty="0"/>
              <a:t>아바타</a:t>
            </a:r>
            <a:r>
              <a:rPr lang="en-US" altLang="ko-KR" dirty="0"/>
              <a:t>(</a:t>
            </a:r>
            <a:r>
              <a:rPr lang="ko-KR" altLang="en-US" dirty="0"/>
              <a:t>레이블 </a:t>
            </a:r>
            <a:r>
              <a:rPr lang="en-US" altLang="ko-KR" dirty="0"/>
              <a:t>: @, </a:t>
            </a:r>
            <a:r>
              <a:rPr lang="ko-KR" altLang="en-US" dirty="0"/>
              <a:t>크기 </a:t>
            </a:r>
            <a:r>
              <a:rPr lang="en-US" altLang="ko-KR" dirty="0"/>
              <a:t>: 15x15)</a:t>
            </a:r>
          </a:p>
          <a:p>
            <a:pPr lvl="2"/>
            <a:r>
              <a:rPr lang="ko-KR" altLang="en-US" dirty="0"/>
              <a:t>방향키 한 번에 </a:t>
            </a:r>
            <a:r>
              <a:rPr lang="en-US" altLang="ko-KR" dirty="0"/>
              <a:t>10</a:t>
            </a:r>
            <a:r>
              <a:rPr lang="ko-KR" altLang="en-US" dirty="0" err="1"/>
              <a:t>픽셀씩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ko-KR" altLang="en-US" dirty="0"/>
              <a:t>괴물</a:t>
            </a:r>
            <a:r>
              <a:rPr lang="en-US" altLang="ko-KR" dirty="0"/>
              <a:t>(</a:t>
            </a:r>
            <a:r>
              <a:rPr lang="ko-KR" altLang="en-US" dirty="0"/>
              <a:t>레이블 </a:t>
            </a:r>
            <a:r>
              <a:rPr lang="en-US" altLang="ko-KR" dirty="0"/>
              <a:t>: M, </a:t>
            </a:r>
            <a:r>
              <a:rPr lang="ko-KR" altLang="en-US" dirty="0"/>
              <a:t>크기 </a:t>
            </a:r>
            <a:r>
              <a:rPr lang="en-US" altLang="ko-KR" dirty="0"/>
              <a:t>: 15x15)</a:t>
            </a:r>
          </a:p>
          <a:p>
            <a:pPr lvl="2"/>
            <a:r>
              <a:rPr lang="en-US" altLang="ko-KR" dirty="0"/>
              <a:t>100ms </a:t>
            </a:r>
            <a:r>
              <a:rPr lang="ko-KR" altLang="en-US" dirty="0"/>
              <a:t>마다 </a:t>
            </a:r>
            <a:r>
              <a:rPr lang="en-US" altLang="ko-KR" dirty="0"/>
              <a:t>5</a:t>
            </a:r>
            <a:r>
              <a:rPr lang="ko-KR" altLang="en-US" dirty="0" err="1"/>
              <a:t>픽셀씩</a:t>
            </a:r>
            <a:r>
              <a:rPr lang="ko-KR" altLang="en-US" dirty="0"/>
              <a:t> 자동으로 이동</a:t>
            </a:r>
            <a:r>
              <a:rPr lang="en-US" altLang="ko-KR" dirty="0"/>
              <a:t>(</a:t>
            </a:r>
            <a:r>
              <a:rPr lang="ko-KR" altLang="en-US" dirty="0"/>
              <a:t>아바타가 있는 방향으로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종료 </a:t>
            </a:r>
            <a:r>
              <a:rPr lang="en-US" altLang="ko-KR" dirty="0"/>
              <a:t>: ‘q’</a:t>
            </a:r>
            <a:r>
              <a:rPr lang="ko-KR" altLang="en-US" dirty="0"/>
              <a:t>를 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F33C0-A7D9-42E7-B13A-9F01BBDC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1E01-E495-4C52-B6A7-65BEBD3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399068"/>
            <a:ext cx="2086347" cy="229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F996E0-00F2-4E0D-94C4-2883F426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83" y="4399068"/>
            <a:ext cx="2090117" cy="22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0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09F8D-763F-4B97-A4BF-26B48CFA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495301"/>
          </a:xfrm>
        </p:spPr>
        <p:txBody>
          <a:bodyPr/>
          <a:lstStyle/>
          <a:p>
            <a:r>
              <a:rPr lang="ko-KR" altLang="en-US" dirty="0"/>
              <a:t>전체 프로그램의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CE68-0FED-4FBB-AFA2-1059B643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1F2FD-903E-4B5C-B83A-B0A92A23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A9DEF2-3296-4C5C-8832-7D3D89D6C4DE}"/>
              </a:ext>
            </a:extLst>
          </p:cNvPr>
          <p:cNvSpPr/>
          <p:nvPr/>
        </p:nvSpPr>
        <p:spPr bwMode="auto">
          <a:xfrm>
            <a:off x="914400" y="773114"/>
            <a:ext cx="7772400" cy="59324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①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컨트롤 배치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	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컨트롤 초기위치 설정 및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TargetThread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시작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②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.setOnKeyPressed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	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이벤트처리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 ENTER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키가 눌려지면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BulletThread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시작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③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TargetThread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타겟을 움직이는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④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BulletThread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총알을 움직이는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"Shooting Game"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GamePane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.setResizable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.startGame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73DFC4-87FF-4E69-BACA-6A798EAA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3645024"/>
            <a:ext cx="1999984" cy="2160240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6CE3A840-C4D0-4256-BE55-015B0B257E40}"/>
              </a:ext>
            </a:extLst>
          </p:cNvPr>
          <p:cNvSpPr/>
          <p:nvPr/>
        </p:nvSpPr>
        <p:spPr bwMode="auto">
          <a:xfrm>
            <a:off x="1187624" y="1556792"/>
            <a:ext cx="216024" cy="1152128"/>
          </a:xfrm>
          <a:prstGeom prst="lef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71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GamePane</a:t>
            </a:r>
            <a:r>
              <a:rPr lang="en-US" altLang="ko-KR" dirty="0"/>
              <a:t> </a:t>
            </a:r>
            <a:r>
              <a:rPr lang="ko-KR" altLang="en-US" dirty="0"/>
              <a:t>클래스의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914400" y="1268413"/>
            <a:ext cx="7772400" cy="525693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컨트롤 배치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컨트롤 초기위치 설정 및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TargetThread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시작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.setOnKeyPressed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.getCode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ENTER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ENTER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키가 눌려지면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BulletThread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시작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타겟을 움직이는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BulletThread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총알을 움직이는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Thread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hit()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총알이 타겟을 명중했는지 검사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5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0A11-4236-400A-8A00-883F588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3E8D-81CC-441E-A180-EB2B4C47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FD41-D9E5-406C-8A03-85A60AD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1388-93E7-4C28-BF89-0BD53207FEBD}"/>
              </a:ext>
            </a:extLst>
          </p:cNvPr>
          <p:cNvSpPr/>
          <p:nvPr/>
        </p:nvSpPr>
        <p:spPr bwMode="auto">
          <a:xfrm>
            <a:off x="611560" y="277813"/>
            <a:ext cx="80752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endParaRPr lang="en-US" altLang="ko-KR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TargetThread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BulletThread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500" dirty="0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Label();</a:t>
            </a:r>
          </a:p>
          <a:p>
            <a:pPr lvl="1"/>
            <a:r>
              <a:rPr lang="en-US" altLang="ko-KR" sz="1500" dirty="0">
                <a:solidFill>
                  <a:srgbClr val="3F7F5F"/>
                </a:solidFill>
                <a:latin typeface="Consolas" panose="020B0609020204030204" pitchFamily="49" charset="0"/>
              </a:rPr>
              <a:t>// Audio clip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en-US" altLang="ko-KR" sz="1500" dirty="0">
                <a:solidFill>
                  <a:srgbClr val="0000C0"/>
                </a:solidFill>
                <a:latin typeface="Consolas" panose="020B0609020204030204" pitchFamily="49" charset="0"/>
              </a:rPr>
              <a:t>resource1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"laser.wav"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en-US" altLang="ko-KR" sz="1500" dirty="0">
                <a:solidFill>
                  <a:srgbClr val="0000C0"/>
                </a:solidFill>
                <a:latin typeface="Consolas" panose="020B0609020204030204" pitchFamily="49" charset="0"/>
              </a:rPr>
              <a:t>resource2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"explosion.wav"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AudioClip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laserSound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AudioClip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resource1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.toString());</a:t>
            </a:r>
          </a:p>
          <a:p>
            <a:pPr lvl="1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AudioClip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explosionSound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AudioClip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resource2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.toString());</a:t>
            </a:r>
          </a:p>
          <a:p>
            <a:pPr lvl="1"/>
            <a:endParaRPr lang="ko-KR" alt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(40, 40);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5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Black"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"spaceship.png"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.setGraphic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Font(5));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for </a:t>
            </a:r>
            <a:r>
              <a:rPr lang="en-US" altLang="ko-KR" sz="15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setPrefSize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(10, 10);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.setStyle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altLang="ko-KR" sz="15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altLang="ko-KR" sz="15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Red"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5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0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0A11-4236-400A-8A00-883F588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3E8D-81CC-441E-A180-EB2B4C47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FD41-D9E5-406C-8A03-85A60AD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1388-93E7-4C28-BF89-0BD53207FEBD}"/>
              </a:ext>
            </a:extLst>
          </p:cNvPr>
          <p:cNvSpPr/>
          <p:nvPr/>
        </p:nvSpPr>
        <p:spPr bwMode="auto">
          <a:xfrm>
            <a:off x="611560" y="277813"/>
            <a:ext cx="80752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()/2-20);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()-40);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()/2-5);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()-50);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2"/>
            <a:endParaRPr lang="ko-KR" altLang="en-US" sz="15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TargetThread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targetTh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targetTh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ko-KR" altLang="en-US" sz="15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.requestFocus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.setOnKeyPressed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.getCode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</a:t>
            </a:r>
            <a:r>
              <a:rPr lang="en-US" altLang="ko-KR" sz="15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ENTER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.isAlive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BulletThread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bulletTh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laserSound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73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0A11-4236-400A-8A00-883F588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3E8D-81CC-441E-A180-EB2B4C47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FD41-D9E5-406C-8A03-85A60AD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1388-93E7-4C28-BF89-0BD53207FEBD}"/>
              </a:ext>
            </a:extLst>
          </p:cNvPr>
          <p:cNvSpPr/>
          <p:nvPr/>
        </p:nvSpPr>
        <p:spPr bwMode="auto">
          <a:xfrm>
            <a:off x="611560" y="277813"/>
            <a:ext cx="80752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TargetThread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+ 5;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GamePane.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영역바깥으로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 나가면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4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else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try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4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(20); 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4"/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(1000); } </a:t>
            </a:r>
            <a:r>
              <a:rPr lang="en-US" altLang="ko-KR" sz="15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잠깐 쉰 후</a:t>
            </a:r>
            <a:r>
              <a:rPr lang="en-US" altLang="ko-KR" sz="15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 } 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계속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91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0A11-4236-400A-8A00-883F588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3E8D-81CC-441E-A180-EB2B4C47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FD41-D9E5-406C-8A03-85A60AD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1388-93E7-4C28-BF89-0BD53207FEBD}"/>
              </a:ext>
            </a:extLst>
          </p:cNvPr>
          <p:cNvSpPr/>
          <p:nvPr/>
        </p:nvSpPr>
        <p:spPr bwMode="auto">
          <a:xfrm>
            <a:off x="611560" y="277813"/>
            <a:ext cx="80752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BulletThread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5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(hit())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명중하였으면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targetTh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.interrupt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5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3F7F5F"/>
                </a:solidFill>
                <a:latin typeface="Consolas" panose="020B0609020204030204" pitchFamily="49" charset="0"/>
              </a:rPr>
              <a:t>타겟 </a:t>
            </a:r>
            <a:r>
              <a:rPr lang="en-US" altLang="ko-KR" sz="1500" dirty="0">
                <a:solidFill>
                  <a:srgbClr val="3F7F5F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500" dirty="0">
                <a:solidFill>
                  <a:srgbClr val="3F7F5F"/>
                </a:solidFill>
                <a:latin typeface="Consolas" panose="020B0609020204030204" pitchFamily="49" charset="0"/>
              </a:rPr>
              <a:t>인터럽트</a:t>
            </a:r>
            <a:r>
              <a:rPr lang="en-US" altLang="ko-KR" sz="15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3F7F5F"/>
                </a:solidFill>
                <a:latin typeface="Consolas" panose="020B0609020204030204" pitchFamily="49" charset="0"/>
              </a:rPr>
              <a:t>예외발생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GamePane.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()/2-5);</a:t>
            </a:r>
          </a:p>
          <a:p>
            <a:pPr lvl="5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GamePane.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()-50);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4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explosionSound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- 5;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 0)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영역바깥으로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 나가면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6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GamePane.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()/2-5);</a:t>
            </a:r>
          </a:p>
          <a:p>
            <a:pPr lvl="6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GamePane.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()-50);</a:t>
            </a:r>
          </a:p>
          <a:p>
            <a:pPr lvl="5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5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총알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엔터키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-&gt;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500" b="1" dirty="0">
                <a:solidFill>
                  <a:srgbClr val="3F7F5F"/>
                </a:solidFill>
                <a:latin typeface="Consolas" panose="020B0609020204030204" pitchFamily="49" charset="0"/>
              </a:rPr>
              <a:t>다시 생성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06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0A11-4236-400A-8A00-883F588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3E8D-81CC-441E-A180-EB2B4C47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FD41-D9E5-406C-8A03-85A60AD1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41388-93E7-4C28-BF89-0BD53207FEBD}"/>
              </a:ext>
            </a:extLst>
          </p:cNvPr>
          <p:cNvSpPr/>
          <p:nvPr/>
        </p:nvSpPr>
        <p:spPr bwMode="auto">
          <a:xfrm>
            <a:off x="611560" y="277813"/>
            <a:ext cx="8075240" cy="639154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5"/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6"/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4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try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sleep(20); 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5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hit()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/ 2;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bullet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/ 2;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.getHeight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5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3F7F5F"/>
                </a:solidFill>
                <a:latin typeface="Consolas" panose="020B0609020204030204" pitchFamily="49" charset="0"/>
              </a:rPr>
              <a:t>총알의 중심좌표가 타겟 영역안에 있으면 명중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altLang="ko-KR" sz="1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tWidth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-1)) &amp;&amp;</a:t>
            </a:r>
          </a:p>
          <a:p>
            <a:pPr lvl="3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((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ty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500" dirty="0">
                <a:solidFill>
                  <a:srgbClr val="6A3E3E"/>
                </a:solidFill>
                <a:latin typeface="Consolas" panose="020B0609020204030204" pitchFamily="49" charset="0"/>
              </a:rPr>
              <a:t>tHeight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-1)))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81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"Shooting Game"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.setResizable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.startGame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96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C95C-B733-4327-B7E9-BFD6498C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Ex3 : Multi-Chatting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6573-5353-4BA1-A616-E9AF71EB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멀티채팅</a:t>
            </a:r>
            <a:r>
              <a:rPr lang="en-US" altLang="ko-KR" dirty="0"/>
              <a:t>(GUI)</a:t>
            </a:r>
          </a:p>
          <a:p>
            <a:pPr lvl="1"/>
            <a:r>
              <a:rPr lang="en-US" altLang="ko-KR" dirty="0" err="1"/>
              <a:t>ChatServer</a:t>
            </a:r>
            <a:endParaRPr lang="en-US" altLang="ko-KR" dirty="0"/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들간 중계자의 역할을 수행</a:t>
            </a:r>
            <a:endParaRPr lang="en-US" altLang="ko-KR" dirty="0"/>
          </a:p>
          <a:p>
            <a:pPr lvl="2"/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Pool(</a:t>
            </a:r>
            <a:r>
              <a:rPr lang="en-US" altLang="ko-KR" dirty="0" err="1"/>
              <a:t>ExecuterService</a:t>
            </a:r>
            <a:r>
              <a:rPr lang="en-US" altLang="ko-KR" dirty="0"/>
              <a:t>)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ChatClient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4CCBF-834E-42E5-8B51-6183415E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B1102-A9EF-44F6-B715-3BC5391D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29" y="4517805"/>
            <a:ext cx="3254871" cy="2152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A7E8F3-A5AA-49B9-AAAD-58CF4084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996952"/>
            <a:ext cx="2606490" cy="21526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72601C-2C86-4313-8D33-284CBC821836}"/>
              </a:ext>
            </a:extLst>
          </p:cNvPr>
          <p:cNvCxnSpPr/>
          <p:nvPr/>
        </p:nvCxnSpPr>
        <p:spPr bwMode="auto">
          <a:xfrm>
            <a:off x="3635896" y="5805264"/>
            <a:ext cx="12961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7467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F135-E0F8-44F1-9CCF-05CDACE6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ChatServer</a:t>
            </a:r>
            <a:r>
              <a:rPr lang="ko-KR" altLang="en-US" dirty="0"/>
              <a:t>의 작동방식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A83B5-F97E-46CC-847D-4BD05371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28F635-46CC-44CB-976C-5C4DD0FA23BE}"/>
              </a:ext>
            </a:extLst>
          </p:cNvPr>
          <p:cNvGrpSpPr/>
          <p:nvPr/>
        </p:nvGrpSpPr>
        <p:grpSpPr>
          <a:xfrm>
            <a:off x="1115616" y="1484784"/>
            <a:ext cx="7019558" cy="4863644"/>
            <a:chOff x="657199" y="535709"/>
            <a:chExt cx="7019558" cy="486364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FA6B6C-DADC-4AD2-B6A3-C9171E207B83}"/>
                </a:ext>
              </a:extLst>
            </p:cNvPr>
            <p:cNvSpPr/>
            <p:nvPr/>
          </p:nvSpPr>
          <p:spPr>
            <a:xfrm>
              <a:off x="3426543" y="535709"/>
              <a:ext cx="2336947" cy="48213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E1726C2-5DB6-445E-B6FC-A5634E2E0C6D}"/>
                </a:ext>
              </a:extLst>
            </p:cNvPr>
            <p:cNvGrpSpPr/>
            <p:nvPr/>
          </p:nvGrpSpPr>
          <p:grpSpPr>
            <a:xfrm>
              <a:off x="657199" y="689002"/>
              <a:ext cx="7019558" cy="4411830"/>
              <a:chOff x="657199" y="689002"/>
              <a:chExt cx="7019558" cy="441183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DBAA8A2-8511-4D65-A20C-B43915EB4BB4}"/>
                  </a:ext>
                </a:extLst>
              </p:cNvPr>
              <p:cNvSpPr/>
              <p:nvPr/>
            </p:nvSpPr>
            <p:spPr>
              <a:xfrm>
                <a:off x="657199" y="1465296"/>
                <a:ext cx="1256149" cy="39983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  <a:cs typeface="+mn-cs"/>
                  </a:rPr>
                  <a:t>client 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endParaRPr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15CBDB9B-6E35-4342-90B4-EFD1005A4D26}"/>
                  </a:ext>
                </a:extLst>
              </p:cNvPr>
              <p:cNvSpPr/>
              <p:nvPr/>
            </p:nvSpPr>
            <p:spPr>
              <a:xfrm>
                <a:off x="6420608" y="3206804"/>
                <a:ext cx="1256149" cy="39983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  <a:cs typeface="+mn-cs"/>
                  </a:rPr>
                  <a:t>client 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D551801-C11A-478F-BFFC-D00F0EAA8171}"/>
                  </a:ext>
                </a:extLst>
              </p:cNvPr>
              <p:cNvSpPr txBox="1"/>
              <p:nvPr/>
            </p:nvSpPr>
            <p:spPr>
              <a:xfrm>
                <a:off x="2184400" y="819060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</a:rPr>
                  <a:t>accept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5A733B0C-78DB-4D1D-963B-406542300625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2546038" y="1126837"/>
                <a:ext cx="0" cy="397399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09" name="화살표: 왼쪽으로 구부러짐 108">
                <a:extLst>
                  <a:ext uri="{FF2B5EF4-FFF2-40B4-BE49-F238E27FC236}">
                    <a16:creationId xmlns:a16="http://schemas.microsoft.com/office/drawing/2014/main" id="{036B13E3-CEAC-4AFB-8788-1E96577739FE}"/>
                  </a:ext>
                </a:extLst>
              </p:cNvPr>
              <p:cNvSpPr/>
              <p:nvPr/>
            </p:nvSpPr>
            <p:spPr>
              <a:xfrm rot="1934662">
                <a:off x="2406069" y="1533175"/>
                <a:ext cx="267855" cy="359196"/>
              </a:xfrm>
              <a:prstGeom prst="curvedLeftArrow">
                <a:avLst>
                  <a:gd name="adj1" fmla="val 0"/>
                  <a:gd name="adj2" fmla="val 50000"/>
                  <a:gd name="adj3" fmla="val 25000"/>
                </a:avLst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3B6476BE-88A4-4B87-8E79-A168981E2A14}"/>
                  </a:ext>
                </a:extLst>
              </p:cNvPr>
              <p:cNvGrpSpPr/>
              <p:nvPr/>
            </p:nvGrpSpPr>
            <p:grpSpPr>
              <a:xfrm>
                <a:off x="3828473" y="689002"/>
                <a:ext cx="1510502" cy="4411830"/>
                <a:chOff x="3172687" y="689002"/>
                <a:chExt cx="1510502" cy="4411830"/>
              </a:xfrm>
            </p:grpSpPr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83D8188C-F470-4A71-B53C-E8DB48529DDC}"/>
                    </a:ext>
                  </a:extLst>
                </p:cNvPr>
                <p:cNvGrpSpPr/>
                <p:nvPr/>
              </p:nvGrpSpPr>
              <p:grpSpPr>
                <a:xfrm>
                  <a:off x="3172687" y="689002"/>
                  <a:ext cx="1510502" cy="4411830"/>
                  <a:chOff x="3172687" y="689002"/>
                  <a:chExt cx="1510502" cy="4411830"/>
                </a:xfrm>
              </p:grpSpPr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4DFFAC5D-104E-4B3C-A2BD-6813A47EB11E}"/>
                      </a:ext>
                    </a:extLst>
                  </p:cNvPr>
                  <p:cNvGrpSpPr/>
                  <p:nvPr/>
                </p:nvGrpSpPr>
                <p:grpSpPr>
                  <a:xfrm>
                    <a:off x="3172687" y="689002"/>
                    <a:ext cx="1510502" cy="4411830"/>
                    <a:chOff x="3172687" y="689002"/>
                    <a:chExt cx="1662548" cy="4411830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9E749EE-E1B9-4A96-B3D2-5BB6F20062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7438" y="689002"/>
                      <a:ext cx="81304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clients</a:t>
                      </a:r>
                    </a:p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queue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p:txBody>
                </p:sp>
                <p:sp>
                  <p:nvSpPr>
                    <p:cNvPr id="130" name="직사각형 129">
                      <a:extLst>
                        <a:ext uri="{FF2B5EF4-FFF2-40B4-BE49-F238E27FC236}">
                          <a16:creationId xmlns:a16="http://schemas.microsoft.com/office/drawing/2014/main" id="{77006134-ED6D-48B4-8DED-55AF53762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690" y="1277594"/>
                      <a:ext cx="1662545" cy="76661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client 1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receive()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send()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p:txBody>
                </p:sp>
                <p:sp>
                  <p:nvSpPr>
                    <p:cNvPr id="131" name="직사각형 130">
                      <a:extLst>
                        <a:ext uri="{FF2B5EF4-FFF2-40B4-BE49-F238E27FC236}">
                          <a16:creationId xmlns:a16="http://schemas.microsoft.com/office/drawing/2014/main" id="{28BABF03-AF8D-4A5F-AA0A-9284C2A69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688" y="2040928"/>
                      <a:ext cx="1662547" cy="76661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client 2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receive()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send()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p:txBody>
                </p:sp>
                <p:sp>
                  <p:nvSpPr>
                    <p:cNvPr id="132" name="직사각형 131">
                      <a:extLst>
                        <a:ext uri="{FF2B5EF4-FFF2-40B4-BE49-F238E27FC236}">
                          <a16:creationId xmlns:a16="http://schemas.microsoft.com/office/drawing/2014/main" id="{F5D28F18-CDE5-4537-AE3B-2131C82A8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688" y="2807546"/>
                      <a:ext cx="1662547" cy="76661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client 3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receive()</a:t>
                      </a:r>
                    </a:p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- send()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p:txBody>
                </p:sp>
                <p:sp>
                  <p:nvSpPr>
                    <p:cNvPr id="133" name="직사각형 132">
                      <a:extLst>
                        <a:ext uri="{FF2B5EF4-FFF2-40B4-BE49-F238E27FC236}">
                          <a16:creationId xmlns:a16="http://schemas.microsoft.com/office/drawing/2014/main" id="{21779550-9A61-4BF3-A271-C78125C12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689" y="3570880"/>
                      <a:ext cx="1662545" cy="76661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p:txBody>
                </p:sp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8A0222BB-BB86-40BA-BD38-AF88DF44E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687" y="4334214"/>
                      <a:ext cx="1662547" cy="76661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p:txBody>
                </p:sp>
              </p:grpSp>
              <p:sp>
                <p:nvSpPr>
                  <p:cNvPr id="126" name="화살표: 왼쪽으로 구부러짐 125">
                    <a:extLst>
                      <a:ext uri="{FF2B5EF4-FFF2-40B4-BE49-F238E27FC236}">
                        <a16:creationId xmlns:a16="http://schemas.microsoft.com/office/drawing/2014/main" id="{6545FADB-5584-42FF-B39E-31CA7E241703}"/>
                      </a:ext>
                    </a:extLst>
                  </p:cNvPr>
                  <p:cNvSpPr/>
                  <p:nvPr/>
                </p:nvSpPr>
                <p:spPr>
                  <a:xfrm rot="1934662">
                    <a:off x="4442966" y="1628081"/>
                    <a:ext cx="163198" cy="169383"/>
                  </a:xfrm>
                  <a:prstGeom prst="curvedLeftArrow">
                    <a:avLst>
                      <a:gd name="adj1" fmla="val 0"/>
                      <a:gd name="adj2" fmla="val 50000"/>
                      <a:gd name="adj3" fmla="val 25000"/>
                    </a:avLst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7" name="화살표: 왼쪽으로 구부러짐 126">
                    <a:extLst>
                      <a:ext uri="{FF2B5EF4-FFF2-40B4-BE49-F238E27FC236}">
                        <a16:creationId xmlns:a16="http://schemas.microsoft.com/office/drawing/2014/main" id="{80FAA73D-6AFF-4FD3-9AD7-1EC55BD2D95C}"/>
                      </a:ext>
                    </a:extLst>
                  </p:cNvPr>
                  <p:cNvSpPr/>
                  <p:nvPr/>
                </p:nvSpPr>
                <p:spPr>
                  <a:xfrm rot="1934662">
                    <a:off x="4442968" y="2378988"/>
                    <a:ext cx="163198" cy="169383"/>
                  </a:xfrm>
                  <a:prstGeom prst="curvedLeftArrow">
                    <a:avLst>
                      <a:gd name="adj1" fmla="val 0"/>
                      <a:gd name="adj2" fmla="val 50000"/>
                      <a:gd name="adj3" fmla="val 25000"/>
                    </a:avLst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8" name="화살표: 왼쪽으로 구부러짐 127">
                    <a:extLst>
                      <a:ext uri="{FF2B5EF4-FFF2-40B4-BE49-F238E27FC236}">
                        <a16:creationId xmlns:a16="http://schemas.microsoft.com/office/drawing/2014/main" id="{2D7D43E9-2A1D-4655-8128-C57B46329BAB}"/>
                      </a:ext>
                    </a:extLst>
                  </p:cNvPr>
                  <p:cNvSpPr/>
                  <p:nvPr/>
                </p:nvSpPr>
                <p:spPr>
                  <a:xfrm rot="1934662">
                    <a:off x="4428269" y="3154750"/>
                    <a:ext cx="163198" cy="169383"/>
                  </a:xfrm>
                  <a:prstGeom prst="curvedLeftArrow">
                    <a:avLst>
                      <a:gd name="adj1" fmla="val 0"/>
                      <a:gd name="adj2" fmla="val 50000"/>
                      <a:gd name="adj3" fmla="val 25000"/>
                    </a:avLst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22" name="화살표: 왼쪽으로 구부러짐 121">
                  <a:extLst>
                    <a:ext uri="{FF2B5EF4-FFF2-40B4-BE49-F238E27FC236}">
                      <a16:creationId xmlns:a16="http://schemas.microsoft.com/office/drawing/2014/main" id="{51A9016B-2A22-4C66-9611-D83CEDDB891F}"/>
                    </a:ext>
                  </a:extLst>
                </p:cNvPr>
                <p:cNvSpPr/>
                <p:nvPr/>
              </p:nvSpPr>
              <p:spPr>
                <a:xfrm rot="1934662">
                  <a:off x="4199868" y="1808384"/>
                  <a:ext cx="163198" cy="169383"/>
                </a:xfrm>
                <a:prstGeom prst="curvedLeftArrow">
                  <a:avLst>
                    <a:gd name="adj1" fmla="val 0"/>
                    <a:gd name="adj2" fmla="val 50000"/>
                    <a:gd name="adj3" fmla="val 25000"/>
                  </a:avLst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화살표: 왼쪽으로 구부러짐 122">
                  <a:extLst>
                    <a:ext uri="{FF2B5EF4-FFF2-40B4-BE49-F238E27FC236}">
                      <a16:creationId xmlns:a16="http://schemas.microsoft.com/office/drawing/2014/main" id="{D0FDDA2D-5A64-4ECC-86A7-D778B3C238EF}"/>
                    </a:ext>
                  </a:extLst>
                </p:cNvPr>
                <p:cNvSpPr/>
                <p:nvPr/>
              </p:nvSpPr>
              <p:spPr>
                <a:xfrm rot="1934662">
                  <a:off x="4199868" y="2601716"/>
                  <a:ext cx="163198" cy="169383"/>
                </a:xfrm>
                <a:prstGeom prst="curvedLeftArrow">
                  <a:avLst>
                    <a:gd name="adj1" fmla="val 0"/>
                    <a:gd name="adj2" fmla="val 50000"/>
                    <a:gd name="adj3" fmla="val 25000"/>
                  </a:avLst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화살표: 왼쪽으로 구부러짐 123">
                  <a:extLst>
                    <a:ext uri="{FF2B5EF4-FFF2-40B4-BE49-F238E27FC236}">
                      <a16:creationId xmlns:a16="http://schemas.microsoft.com/office/drawing/2014/main" id="{8CB18B7F-5866-4769-892C-A0EF5DCD2BE5}"/>
                    </a:ext>
                  </a:extLst>
                </p:cNvPr>
                <p:cNvSpPr/>
                <p:nvPr/>
              </p:nvSpPr>
              <p:spPr>
                <a:xfrm rot="1934662">
                  <a:off x="4199868" y="3375659"/>
                  <a:ext cx="163198" cy="169383"/>
                </a:xfrm>
                <a:prstGeom prst="curvedLeftArrow">
                  <a:avLst>
                    <a:gd name="adj1" fmla="val 0"/>
                    <a:gd name="adj2" fmla="val 50000"/>
                    <a:gd name="adj3" fmla="val 25000"/>
                  </a:avLst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7A85FD7-B090-43AC-A474-DFE254C8F578}"/>
                  </a:ext>
                </a:extLst>
              </p:cNvPr>
              <p:cNvSpPr txBox="1"/>
              <p:nvPr/>
            </p:nvSpPr>
            <p:spPr>
              <a:xfrm>
                <a:off x="5514215" y="81906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</a:rPr>
                  <a:t>send all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7230A070-5EC8-4779-A003-61973C0DD058}"/>
                  </a:ext>
                </a:extLst>
              </p:cNvPr>
              <p:cNvCxnSpPr>
                <a:cxnSpLocks/>
                <a:stCxn id="111" idx="2"/>
              </p:cNvCxnSpPr>
              <p:nvPr/>
            </p:nvCxnSpPr>
            <p:spPr>
              <a:xfrm>
                <a:off x="5965621" y="1126837"/>
                <a:ext cx="0" cy="397399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3988DE2D-FD57-42AB-8F1C-8E52C4CE6C22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>
                <a:off x="5066150" y="3406719"/>
                <a:ext cx="135445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B1E33313-39B7-4A5C-BAA7-2676AB35871A}"/>
                  </a:ext>
                </a:extLst>
              </p:cNvPr>
              <p:cNvSpPr/>
              <p:nvPr/>
            </p:nvSpPr>
            <p:spPr>
              <a:xfrm>
                <a:off x="6420608" y="2451517"/>
                <a:ext cx="1256149" cy="39983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  <a:cs typeface="+mn-cs"/>
                  </a:rPr>
                  <a:t>client 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endParaRPr>
              </a:p>
            </p:txBody>
          </p: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3E2EC6E7-79B0-4E0B-912C-4DAD763BD1F0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5066150" y="2651432"/>
                <a:ext cx="135445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CBD15C09-4684-4EFE-98B9-420EA7087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1358" y="1126838"/>
                <a:ext cx="748246" cy="399344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67EB61-3404-4100-BF45-880A2DDD744E}"/>
                  </a:ext>
                </a:extLst>
              </p:cNvPr>
              <p:cNvSpPr txBox="1"/>
              <p:nvPr/>
            </p:nvSpPr>
            <p:spPr>
              <a:xfrm>
                <a:off x="2841359" y="1372293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</a:rPr>
                  <a:t>message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40E5D24-1480-4C57-89D0-B921A85A2C87}"/>
                  </a:ext>
                </a:extLst>
              </p:cNvPr>
              <p:cNvSpPr txBox="1"/>
              <p:nvPr/>
            </p:nvSpPr>
            <p:spPr>
              <a:xfrm>
                <a:off x="5476089" y="2343655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</a:rPr>
                  <a:t>message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D1F142-64FD-4EC2-8111-6CAE2540D59B}"/>
                  </a:ext>
                </a:extLst>
              </p:cNvPr>
              <p:cNvSpPr txBox="1"/>
              <p:nvPr/>
            </p:nvSpPr>
            <p:spPr>
              <a:xfrm>
                <a:off x="5481779" y="3096716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2Coding" panose="020B0609020101020101" pitchFamily="49" charset="-127"/>
                    <a:ea typeface="D2Coding" panose="020B0609020101020101" pitchFamily="49" charset="-127"/>
                  </a:rPr>
                  <a:t>message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2E9C0036-53B3-4EC5-82EE-9109AE37BF44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>
                <a:off x="1913348" y="1665211"/>
                <a:ext cx="207676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FD171E9-91C9-4742-804F-3FE7C941D4C1}"/>
                </a:ext>
              </a:extLst>
            </p:cNvPr>
            <p:cNvSpPr txBox="1"/>
            <p:nvPr/>
          </p:nvSpPr>
          <p:spPr>
            <a:xfrm>
              <a:off x="3982543" y="5091576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thread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pool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4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04F14-324A-4D7D-833F-3032C629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4"/>
            <a:ext cx="7772400" cy="423862"/>
          </a:xfrm>
        </p:spPr>
        <p:txBody>
          <a:bodyPr/>
          <a:lstStyle/>
          <a:p>
            <a:r>
              <a:rPr lang="ko-KR" altLang="en-US" dirty="0"/>
              <a:t>전체 프로그램의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E820-0A76-449A-B05E-B3CB205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DF5FA-A236-4150-B09D-D628E927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C46F99-EE8E-4F69-B207-F4062CC8C2F3}"/>
              </a:ext>
            </a:extLst>
          </p:cNvPr>
          <p:cNvSpPr/>
          <p:nvPr/>
        </p:nvSpPr>
        <p:spPr bwMode="auto">
          <a:xfrm>
            <a:off x="914400" y="773114"/>
            <a:ext cx="7772400" cy="59324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AnchorPane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아바타와 몬스터 컨트롤 배치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.setOnKeyPressed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KeyEvent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&gt;() {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②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상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하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좌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우 키와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'q’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키에 대한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KeyEvent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처리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});</a:t>
            </a: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③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괴물을 움직이는 스레드 생성 및 시작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MonsterThread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implements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Runnable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marL="0" lvl="1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④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괴물 레이블을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100ms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당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5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픽셀을 움직이면서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끊임없이 아바타를 추적하는 스레드 구현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endParaRPr lang="ko-KR" altLang="en-US" sz="14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Application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Exception 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primaryStage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.setTitle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Avata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Alived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!!"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lvl="2"/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root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GamePane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lvl="2"/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Scene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scene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,300,300);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primaryStage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.setScene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scene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primaryStage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root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.requestFocus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GamePane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에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Key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포커스 설정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launch(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args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23ED8-7BAA-499A-89D5-4EEDA397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20688"/>
            <a:ext cx="2086347" cy="2293600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6F8CDF4-7764-4E82-8758-FA9B59635909}"/>
              </a:ext>
            </a:extLst>
          </p:cNvPr>
          <p:cNvSpPr/>
          <p:nvPr/>
        </p:nvSpPr>
        <p:spPr bwMode="auto">
          <a:xfrm>
            <a:off x="1259632" y="1556792"/>
            <a:ext cx="144016" cy="432048"/>
          </a:xfrm>
          <a:prstGeom prst="lef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23F6817-34FF-4A12-ABEB-43E595C97586}"/>
              </a:ext>
            </a:extLst>
          </p:cNvPr>
          <p:cNvSpPr/>
          <p:nvPr/>
        </p:nvSpPr>
        <p:spPr bwMode="auto">
          <a:xfrm>
            <a:off x="1259632" y="2420888"/>
            <a:ext cx="144016" cy="864096"/>
          </a:xfrm>
          <a:prstGeom prst="lef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39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F92A-1826-44BE-8F3B-F8575EA7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ChatClient</a:t>
            </a:r>
            <a:r>
              <a:rPr lang="ko-KR" altLang="en-US" dirty="0"/>
              <a:t>의 작동방식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84D71-19BC-41D8-888D-26FED75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56BED6-C59B-4537-AAF0-A0A61366A75F}"/>
              </a:ext>
            </a:extLst>
          </p:cNvPr>
          <p:cNvGrpSpPr/>
          <p:nvPr/>
        </p:nvGrpSpPr>
        <p:grpSpPr>
          <a:xfrm>
            <a:off x="2120130" y="1844824"/>
            <a:ext cx="4903740" cy="1776358"/>
            <a:chOff x="657199" y="819060"/>
            <a:chExt cx="4903740" cy="177635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EC3040F-9990-471E-9ABF-1D8EA4668101}"/>
                </a:ext>
              </a:extLst>
            </p:cNvPr>
            <p:cNvSpPr/>
            <p:nvPr/>
          </p:nvSpPr>
          <p:spPr>
            <a:xfrm>
              <a:off x="657199" y="1266491"/>
              <a:ext cx="1256149" cy="119775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server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C1B3F-457F-4F1E-94DB-B0BC07735CF1}"/>
                </a:ext>
              </a:extLst>
            </p:cNvPr>
            <p:cNvSpPr txBox="1"/>
            <p:nvPr/>
          </p:nvSpPr>
          <p:spPr>
            <a:xfrm>
              <a:off x="2184400" y="819060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connect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41CB656-A78A-4B73-824C-8060ED35859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590921" y="1126837"/>
              <a:ext cx="1" cy="14685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1" name="화살표: 왼쪽으로 구부러짐 20">
              <a:extLst>
                <a:ext uri="{FF2B5EF4-FFF2-40B4-BE49-F238E27FC236}">
                  <a16:creationId xmlns:a16="http://schemas.microsoft.com/office/drawing/2014/main" id="{0DCB5C3A-3D0A-4A63-B1B0-7DCADB73D441}"/>
                </a:ext>
              </a:extLst>
            </p:cNvPr>
            <p:cNvSpPr/>
            <p:nvPr/>
          </p:nvSpPr>
          <p:spPr>
            <a:xfrm rot="1934662">
              <a:off x="2406069" y="1533175"/>
              <a:ext cx="267855" cy="359196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F6C91-FDE7-4E9C-A226-7CADD0CF73E8}"/>
                </a:ext>
              </a:extLst>
            </p:cNvPr>
            <p:cNvSpPr txBox="1"/>
            <p:nvPr/>
          </p:nvSpPr>
          <p:spPr>
            <a:xfrm>
              <a:off x="4386377" y="92467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client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04A697-45B0-40CD-B5CE-B01AE28F0D38}"/>
                </a:ext>
              </a:extLst>
            </p:cNvPr>
            <p:cNvSpPr/>
            <p:nvPr/>
          </p:nvSpPr>
          <p:spPr>
            <a:xfrm>
              <a:off x="4050440" y="1266491"/>
              <a:ext cx="1510499" cy="119775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receive()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send()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</p:txBody>
        </p:sp>
        <p:sp>
          <p:nvSpPr>
            <p:cNvPr id="24" name="화살표: 왼쪽으로 구부러짐 23">
              <a:extLst>
                <a:ext uri="{FF2B5EF4-FFF2-40B4-BE49-F238E27FC236}">
                  <a16:creationId xmlns:a16="http://schemas.microsoft.com/office/drawing/2014/main" id="{1A0ACA4F-0FC5-4AD7-BA57-30872231DBC3}"/>
                </a:ext>
              </a:extLst>
            </p:cNvPr>
            <p:cNvSpPr/>
            <p:nvPr/>
          </p:nvSpPr>
          <p:spPr>
            <a:xfrm rot="1934662">
              <a:off x="4724090" y="2048742"/>
              <a:ext cx="163198" cy="169383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8E106C-0FC8-4917-B750-A38E5E68ADD3}"/>
                </a:ext>
              </a:extLst>
            </p:cNvPr>
            <p:cNvSpPr txBox="1"/>
            <p:nvPr/>
          </p:nvSpPr>
          <p:spPr>
            <a:xfrm>
              <a:off x="2841359" y="137229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message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8943B8-59CF-4B65-9F39-344D7905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348" y="1665212"/>
              <a:ext cx="207676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90A6392-EF98-472B-A933-4B52741AD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347" y="2063934"/>
              <a:ext cx="2076762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13CC90-151C-4E28-A61F-F486CED19BB2}"/>
                </a:ext>
              </a:extLst>
            </p:cNvPr>
            <p:cNvSpPr txBox="1"/>
            <p:nvPr/>
          </p:nvSpPr>
          <p:spPr>
            <a:xfrm>
              <a:off x="2843694" y="180424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message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87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F1FCA-E240-4E2E-A094-940DB674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ChatServer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F81A1-E49A-4D02-9DE9-18DDB92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4C7A6-7FED-46F7-BA7C-48A8A434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4678AF-9476-44FB-A6D7-4A35AFC71981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ChatServer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Vector&lt;Client&gt;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Vector&lt;Client&gt;();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 { }</a:t>
            </a:r>
          </a:p>
          <a:p>
            <a:pPr lvl="1"/>
            <a:endParaRPr lang="ko-KR" alt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startServer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lvl="1"/>
            <a:endParaRPr lang="ko-KR" alt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//////////////////////////////////////////////////////////////////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UI creation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7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F6D27-7228-49CF-AAC0-5BF2C0A3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369DF-CB21-4F54-896A-5969217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Thread Pool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 처리하기 위한 것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Pool : Thread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개수를 제한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갑작스런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폭증에도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수는 제한되어 있으므로 서버의 성능저하를 방지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객체 선언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Vector&lt;Client&gt;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Vector&lt;Client&gt;();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요청해 오는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들을 저장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14DCD-9053-4469-BB6B-B37020E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1CCF-8B7C-43AA-B217-8F68E0D0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8D6A0-EC06-4EC8-AC6F-E6C78AA0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 클래스의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C5774-25CA-44EA-8588-E13B10D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8BAB96-6E85-4346-907B-E98BD700ECE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Client(Socket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receive();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receive()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message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받기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message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전송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41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receive()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receive()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pPr lvl="5"/>
            <a:endParaRPr lang="ko-KR" altLang="en-US" sz="1400" dirty="0">
              <a:latin typeface="Consolas" panose="020B0609020204030204" pitchFamily="49" charset="0"/>
            </a:endParaRPr>
          </a:p>
          <a:p>
            <a:pPr lvl="5"/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"[Success]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7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4A88-AC67-4986-BFDB-EC843747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8156D-5269-402B-8AF1-AD277C2E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5006B-B75E-4632-8917-4D4D36B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984F3-AE7B-461A-9DA9-C1EDE9A85FA0}"/>
              </a:ext>
            </a:extLst>
          </p:cNvPr>
          <p:cNvSpPr/>
          <p:nvPr/>
        </p:nvSpPr>
        <p:spPr bwMode="auto">
          <a:xfrm>
            <a:off x="1043608" y="476673"/>
            <a:ext cx="7643192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5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들에게 메시지 보내기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(Client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of while loop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"[Failure]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5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of run()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thread pool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에서 처리</a:t>
            </a:r>
          </a:p>
          <a:p>
            <a:pPr lvl="1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17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"[Failure]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81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4A88-AC67-4986-BFDB-EC843747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8156D-5269-402B-8AF1-AD277C2E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5006B-B75E-4632-8917-4D4D36B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984F3-AE7B-461A-9DA9-C1EDE9A85FA0}"/>
              </a:ext>
            </a:extLst>
          </p:cNvPr>
          <p:cNvSpPr/>
          <p:nvPr/>
        </p:nvSpPr>
        <p:spPr bwMode="auto">
          <a:xfrm>
            <a:off x="1043608" y="1268413"/>
            <a:ext cx="7643192" cy="511333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6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remove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Client.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6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thread pool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에서 처리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36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startServer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2276872"/>
            <a:ext cx="7643192" cy="41048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startServer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객체 생성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InetSocketAddress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client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연결을 기다리는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객체 생성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Runnable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4A88-AC67-4986-BFDB-EC843747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8156D-5269-402B-8AF1-AD277C2E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5006B-B75E-4632-8917-4D4D36B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984F3-AE7B-461A-9DA9-C1EDE9A85FA0}"/>
              </a:ext>
            </a:extLst>
          </p:cNvPr>
          <p:cNvSpPr/>
          <p:nvPr/>
        </p:nvSpPr>
        <p:spPr bwMode="auto">
          <a:xfrm>
            <a:off x="1043608" y="476673"/>
            <a:ext cx="7643192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5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"[Connected with client]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thread pool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에서 처리</a:t>
            </a:r>
          </a:p>
          <a:p>
            <a:pPr lvl="1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newCachedThreadPool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2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GamePane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914400" y="1268413"/>
            <a:ext cx="7772400" cy="525693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monterDelay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AVATAR_MOVE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10;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아바타가 한번에 움직이는 픽셀 수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Stage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아바타를 위한 레이블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괴물을 위한 레이블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(Stage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아바타와 괴물 레이블 생성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"@"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아바타 레이블의 위치와 크기 설정 및 팬에 부착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(15, 15);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.setTextFill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(140);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(140);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99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socket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닫기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Iterator&lt;Client&gt;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닫기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thread pool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종료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.isShutdown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87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생성 부분</a:t>
            </a:r>
            <a:r>
              <a:rPr lang="en-US" altLang="ko-KR" dirty="0"/>
              <a:t>...</a:t>
            </a:r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Button</a:t>
            </a:r>
            <a:r>
              <a:rPr lang="ko-KR" altLang="en-US" dirty="0"/>
              <a:t> 컨트롤 배치 </a:t>
            </a:r>
            <a:r>
              <a:rPr lang="en-US" altLang="ko-KR" dirty="0"/>
              <a:t>&amp; </a:t>
            </a:r>
            <a:r>
              <a:rPr lang="ko-KR" altLang="en-US" dirty="0"/>
              <a:t>이벤트처리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2348880"/>
            <a:ext cx="7643192" cy="40328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Insets(5));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txtDisplay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"Consolas"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14));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Insets(1,0,0,0));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4000;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38923-F1C0-4427-95FC-D5E7AD7C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636912"/>
            <a:ext cx="2731840" cy="22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9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91E-9AD3-4C60-B8F3-A49CDB18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1CA3-F6CB-42B2-AD0F-E8190305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F926E-0356-4DE2-B17E-FC0CAFC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F39DDA-E4E6-471B-ABA4-597B3EA97E13}"/>
              </a:ext>
            </a:extLst>
          </p:cNvPr>
          <p:cNvSpPr/>
          <p:nvPr/>
        </p:nvSpPr>
        <p:spPr bwMode="auto">
          <a:xfrm>
            <a:off x="1043608" y="476673"/>
            <a:ext cx="7643192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btnStartStop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startServer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(()-&gt;{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String.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"[Server(%s:%d) started...]\n"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</a:p>
          <a:p>
            <a:pPr lvl="4"/>
            <a:r>
              <a:rPr lang="en-US" altLang="ko-KR" sz="1400" i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		</a:t>
            </a:r>
            <a:r>
              <a:rPr lang="en-US" altLang="ko-KR" sz="1400" i="1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ipAddress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i="1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port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.appendText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btnStartStop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"Stop"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stopServer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(()-&gt;{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.appendText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"[Server stopped...]\n"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btnStartStop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"Start"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"Chatting Server"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.setOnCloseRequest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stopServer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3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F92A-1826-44BE-8F3B-F8575EA7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ChatClient</a:t>
            </a:r>
            <a:r>
              <a:rPr lang="ko-KR" altLang="en-US" dirty="0"/>
              <a:t>의 작동방식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84D71-19BC-41D8-888D-26FED75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56BED6-C59B-4537-AAF0-A0A61366A75F}"/>
              </a:ext>
            </a:extLst>
          </p:cNvPr>
          <p:cNvGrpSpPr/>
          <p:nvPr/>
        </p:nvGrpSpPr>
        <p:grpSpPr>
          <a:xfrm>
            <a:off x="2120130" y="1844824"/>
            <a:ext cx="4903740" cy="1776358"/>
            <a:chOff x="657199" y="819060"/>
            <a:chExt cx="4903740" cy="177635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EC3040F-9990-471E-9ABF-1D8EA4668101}"/>
                </a:ext>
              </a:extLst>
            </p:cNvPr>
            <p:cNvSpPr/>
            <p:nvPr/>
          </p:nvSpPr>
          <p:spPr>
            <a:xfrm>
              <a:off x="657199" y="1266491"/>
              <a:ext cx="1256149" cy="119775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server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C1B3F-457F-4F1E-94DB-B0BC07735CF1}"/>
                </a:ext>
              </a:extLst>
            </p:cNvPr>
            <p:cNvSpPr txBox="1"/>
            <p:nvPr/>
          </p:nvSpPr>
          <p:spPr>
            <a:xfrm>
              <a:off x="2184400" y="819060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connect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41CB656-A78A-4B73-824C-8060ED35859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590921" y="1126837"/>
              <a:ext cx="1" cy="14685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1" name="화살표: 왼쪽으로 구부러짐 20">
              <a:extLst>
                <a:ext uri="{FF2B5EF4-FFF2-40B4-BE49-F238E27FC236}">
                  <a16:creationId xmlns:a16="http://schemas.microsoft.com/office/drawing/2014/main" id="{0DCB5C3A-3D0A-4A63-B1B0-7DCADB73D441}"/>
                </a:ext>
              </a:extLst>
            </p:cNvPr>
            <p:cNvSpPr/>
            <p:nvPr/>
          </p:nvSpPr>
          <p:spPr>
            <a:xfrm rot="1934662">
              <a:off x="2406069" y="1533175"/>
              <a:ext cx="267855" cy="359196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F6C91-FDE7-4E9C-A226-7CADD0CF73E8}"/>
                </a:ext>
              </a:extLst>
            </p:cNvPr>
            <p:cNvSpPr txBox="1"/>
            <p:nvPr/>
          </p:nvSpPr>
          <p:spPr>
            <a:xfrm>
              <a:off x="4386377" y="92467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client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04A697-45B0-40CD-B5CE-B01AE28F0D38}"/>
                </a:ext>
              </a:extLst>
            </p:cNvPr>
            <p:cNvSpPr/>
            <p:nvPr/>
          </p:nvSpPr>
          <p:spPr>
            <a:xfrm>
              <a:off x="4050440" y="1266491"/>
              <a:ext cx="1510499" cy="119775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receive()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  <a:cs typeface="+mn-cs"/>
                </a:rPr>
                <a:t>send()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endParaRPr>
            </a:p>
          </p:txBody>
        </p:sp>
        <p:sp>
          <p:nvSpPr>
            <p:cNvPr id="24" name="화살표: 왼쪽으로 구부러짐 23">
              <a:extLst>
                <a:ext uri="{FF2B5EF4-FFF2-40B4-BE49-F238E27FC236}">
                  <a16:creationId xmlns:a16="http://schemas.microsoft.com/office/drawing/2014/main" id="{1A0ACA4F-0FC5-4AD7-BA57-30872231DBC3}"/>
                </a:ext>
              </a:extLst>
            </p:cNvPr>
            <p:cNvSpPr/>
            <p:nvPr/>
          </p:nvSpPr>
          <p:spPr>
            <a:xfrm rot="1934662">
              <a:off x="4724090" y="2048742"/>
              <a:ext cx="163198" cy="169383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8E106C-0FC8-4917-B750-A38E5E68ADD3}"/>
                </a:ext>
              </a:extLst>
            </p:cNvPr>
            <p:cNvSpPr txBox="1"/>
            <p:nvPr/>
          </p:nvSpPr>
          <p:spPr>
            <a:xfrm>
              <a:off x="2841359" y="137229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message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8943B8-59CF-4B65-9F39-344D7905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348" y="1665212"/>
              <a:ext cx="207676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90A6392-EF98-472B-A933-4B52741AD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347" y="2063934"/>
              <a:ext cx="2076762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13CC90-151C-4E28-A61F-F486CED19BB2}"/>
                </a:ext>
              </a:extLst>
            </p:cNvPr>
            <p:cNvSpPr txBox="1"/>
            <p:nvPr/>
          </p:nvSpPr>
          <p:spPr>
            <a:xfrm>
              <a:off x="2843694" y="180424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2Coding" panose="020B0609020101020101" pitchFamily="49" charset="-127"/>
                  <a:ea typeface="D2Coding" panose="020B0609020101020101" pitchFamily="49" charset="-127"/>
                </a:rPr>
                <a:t>message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2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F1FCA-E240-4E2E-A094-940DB674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ChatClient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F81A1-E49A-4D02-9DE9-18DDB92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4C7A6-7FED-46F7-BA7C-48A8A434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4678AF-9476-44FB-A6D7-4A35AFC71981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ChatClient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Socket 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receive()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call by thread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//////////////////////////////////////////////////////////////////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UI creation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2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82453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startClient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Socket();</a:t>
            </a:r>
          </a:p>
          <a:p>
            <a:pPr lvl="4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InetSocketAddress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receive();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"[Server connection failure!!]"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56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.isClosed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476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receive()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receive()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call by thread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pPr lvl="3"/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endParaRPr lang="ko-KR" altLang="en-US" sz="14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///////////////////////////////////////////////////////</a:t>
            </a:r>
          </a:p>
          <a:p>
            <a:pPr lvl="3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received message to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TextArea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.appendText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);});</a:t>
            </a:r>
          </a:p>
          <a:p>
            <a:pPr lvl="3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///////////////////////////////////////////////////////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27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1772816"/>
            <a:ext cx="7643192" cy="460893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socket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140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D6A9-0B67-415A-B56A-77F243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CB6F-6A51-458A-B983-0828E96D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생성 부분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컨트롤 배치 </a:t>
            </a:r>
            <a:r>
              <a:rPr lang="en-US" altLang="ko-KR" dirty="0"/>
              <a:t>&amp; </a:t>
            </a:r>
            <a:r>
              <a:rPr lang="ko-KR" altLang="en-US" dirty="0"/>
              <a:t>이벤트처리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5997F-4018-4C2E-ABA7-919359F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C2090-CBAD-4A42-86CB-92BF58E1234F}"/>
              </a:ext>
            </a:extLst>
          </p:cNvPr>
          <p:cNvSpPr/>
          <p:nvPr/>
        </p:nvSpPr>
        <p:spPr bwMode="auto">
          <a:xfrm>
            <a:off x="1043608" y="2276872"/>
            <a:ext cx="7643192" cy="442872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Insets(5));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txtName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txtName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(150);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txtName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.setPromptText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"Input your nickname."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"localhost"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HBox.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setHgrow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txtIP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Priority.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ALWAYS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"4000"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txtPort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(80);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txtIP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228E0-3F42-44BB-9BE7-1D71F444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622054"/>
            <a:ext cx="2826293" cy="18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611560" y="277813"/>
            <a:ext cx="80752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괴물 레이블의 위치와 크기 설정 및 팬에 부착</a:t>
            </a:r>
          </a:p>
          <a:p>
            <a:pPr lvl="1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(15, 15);</a:t>
            </a:r>
          </a:p>
          <a:p>
            <a:pPr lvl="1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(250);</a:t>
            </a:r>
          </a:p>
          <a:p>
            <a:pPr lvl="1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(250);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키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등록</a:t>
            </a:r>
          </a:p>
          <a:p>
            <a:pPr lvl="1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.setOnKeyPressed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2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.getCharacter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.getCode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DOWN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2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78FE-9C3C-41DE-AAF3-FBFBBFF0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04C7C-1BD0-45A5-8BF4-B44E4285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97E6D-5C16-45DB-9F45-06EA53A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9C35A-F5B5-4A37-A885-B38E2C88154C}"/>
              </a:ext>
            </a:extLst>
          </p:cNvPr>
          <p:cNvSpPr/>
          <p:nvPr/>
        </p:nvSpPr>
        <p:spPr bwMode="auto">
          <a:xfrm>
            <a:off x="1043608" y="476673"/>
            <a:ext cx="7643192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txtDisplay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TextField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Double.</a:t>
            </a:r>
            <a:r>
              <a:rPr lang="en-US" altLang="ko-KR" sz="1400" b="1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MAX_VALUE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send(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txtName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"&gt;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.requestFocus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btnSend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"Send"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btnSend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btnSend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send(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txtName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"&gt;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 + 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.requestFocus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  <a:endParaRPr lang="en-US" altLang="ko-KR" sz="1400" b="1" dirty="0">
              <a:solidFill>
                <a:srgbClr val="3F7F5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161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78FE-9C3C-41DE-AAF3-FBFBBFF0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04C7C-1BD0-45A5-8BF4-B44E4285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97E6D-5C16-45DB-9F45-06EA53A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9C35A-F5B5-4A37-A885-B38E2C88154C}"/>
              </a:ext>
            </a:extLst>
          </p:cNvPr>
          <p:cNvSpPr/>
          <p:nvPr/>
        </p:nvSpPr>
        <p:spPr bwMode="auto">
          <a:xfrm>
            <a:off x="1043608" y="188640"/>
            <a:ext cx="7643192" cy="65169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4000;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txtPort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 }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startClient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txtIP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(()-&gt;{</a:t>
            </a:r>
          </a:p>
          <a:p>
            <a:pPr lvl="3"/>
            <a:r>
              <a:rPr lang="en-US" altLang="ko-KR" sz="1400" dirty="0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.appendText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"Chatting Started...\n"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btnSend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.requestFocus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stopClient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Platform.</a:t>
            </a:r>
            <a:r>
              <a:rPr lang="en-US" altLang="ko-KR" sz="1400" i="1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runLater</a:t>
            </a:r>
            <a:r>
              <a:rPr lang="en-US" altLang="ko-KR" sz="1400" i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(()-&gt;{</a:t>
            </a:r>
          </a:p>
          <a:p>
            <a:pPr lvl="3"/>
            <a:r>
              <a:rPr lang="en-US" altLang="ko-KR" sz="1400" dirty="0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C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txtDisplay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.appendText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"Chatting Stopped...\n"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txtInput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btnSend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ko-KR" sz="1600" b="1" dirty="0">
              <a:solidFill>
                <a:srgbClr val="3F7F5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43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78FE-9C3C-41DE-AAF3-FBFBBFF0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04C7C-1BD0-45A5-8BF4-B44E4285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97E6D-5C16-45DB-9F45-06EA53A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9C35A-F5B5-4A37-A885-B38E2C88154C}"/>
              </a:ext>
            </a:extLst>
          </p:cNvPr>
          <p:cNvSpPr/>
          <p:nvPr/>
        </p:nvSpPr>
        <p:spPr bwMode="auto">
          <a:xfrm>
            <a:off x="1043608" y="476672"/>
            <a:ext cx="7643192" cy="59050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ko-K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txtInput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btnSend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,500,300);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"Chatting Client"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.setOnCloseRequest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stopClient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btnConn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.requestFocus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3F7F5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105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3F678-EA3F-4EAB-9738-9BFB53D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실행의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D017C-25C7-4F69-B417-D7EE9503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6D210-9ABF-4D28-A07A-F24A5CB2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12" y="476672"/>
            <a:ext cx="3254256" cy="26875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F5BCCE-72DC-47C1-8FF0-7A91A51F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8" y="3477710"/>
            <a:ext cx="4063772" cy="2687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CD643C-4EA2-4BF2-ADA2-8D38FB2C7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477710"/>
            <a:ext cx="4063772" cy="26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C935-3A41-432E-A474-F48DA036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것들도 공부하면 좋아요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5074D-E05D-41FD-B2D8-47BECD00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병렬처리</a:t>
            </a:r>
            <a:endParaRPr lang="en-US" altLang="ko-KR" dirty="0"/>
          </a:p>
          <a:p>
            <a:r>
              <a:rPr lang="en-US" altLang="ko-KR" dirty="0"/>
              <a:t>IO</a:t>
            </a:r>
            <a:r>
              <a:rPr lang="ko-KR" altLang="en-US" dirty="0"/>
              <a:t>기반 입출력 및 네트워킹</a:t>
            </a:r>
            <a:endParaRPr lang="en-US" altLang="ko-KR" dirty="0"/>
          </a:p>
          <a:p>
            <a:pPr lvl="1"/>
            <a:r>
              <a:rPr lang="ko-KR" altLang="en-US" dirty="0"/>
              <a:t>입출력 스트림</a:t>
            </a:r>
            <a:endParaRPr lang="en-US" altLang="ko-KR" dirty="0"/>
          </a:p>
          <a:p>
            <a:pPr lvl="1"/>
            <a:r>
              <a:rPr lang="en-US" altLang="ko-KR" dirty="0"/>
              <a:t>TCP/UDP</a:t>
            </a:r>
            <a:r>
              <a:rPr lang="ko-KR" altLang="en-US" dirty="0"/>
              <a:t> 네트워킹</a:t>
            </a:r>
            <a:endParaRPr lang="en-US" altLang="ko-KR" dirty="0"/>
          </a:p>
          <a:p>
            <a:r>
              <a:rPr lang="en-US" altLang="ko-KR" dirty="0"/>
              <a:t>NIO</a:t>
            </a:r>
            <a:r>
              <a:rPr lang="ko-KR" altLang="en-US" dirty="0"/>
              <a:t>기반 입출력 및 네트워킹</a:t>
            </a:r>
            <a:endParaRPr lang="en-US" altLang="ko-KR" dirty="0"/>
          </a:p>
          <a:p>
            <a:pPr lvl="1"/>
            <a:r>
              <a:rPr lang="ko-KR" altLang="en-US" dirty="0"/>
              <a:t>버퍼와 파일채널</a:t>
            </a:r>
            <a:endParaRPr lang="en-US" altLang="ko-KR" dirty="0"/>
          </a:p>
          <a:p>
            <a:pPr lvl="1"/>
            <a:r>
              <a:rPr lang="ko-KR" altLang="en-US" dirty="0"/>
              <a:t>파일 비동기 채널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블로킹</a:t>
            </a:r>
            <a:r>
              <a:rPr lang="en-US" altLang="ko-KR" dirty="0"/>
              <a:t>/</a:t>
            </a:r>
            <a:r>
              <a:rPr lang="ko-KR" altLang="en-US" dirty="0" err="1"/>
              <a:t>넌블로킹</a:t>
            </a:r>
            <a:r>
              <a:rPr lang="ko-KR" altLang="en-US" dirty="0"/>
              <a:t> 채널</a:t>
            </a:r>
            <a:endParaRPr lang="en-US" altLang="ko-KR" dirty="0"/>
          </a:p>
          <a:p>
            <a:pPr lvl="1"/>
            <a:r>
              <a:rPr lang="en-US" altLang="ko-KR" dirty="0"/>
              <a:t>UDP </a:t>
            </a:r>
            <a:r>
              <a:rPr lang="ko-KR" altLang="en-US" dirty="0"/>
              <a:t>채널</a:t>
            </a:r>
            <a:endParaRPr lang="en-US" altLang="ko-KR" dirty="0"/>
          </a:p>
          <a:p>
            <a:r>
              <a:rPr lang="en-US" altLang="ko-KR" dirty="0"/>
              <a:t>JDBC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95365-4BFD-4AC6-A27B-846FD7A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611560" y="277813"/>
            <a:ext cx="80752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4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AVATAR_MOVE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괴물을 움직이는 스레드 생성 및 시작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MonsterThread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monster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avatar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monterDelay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.setDaemon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MonsterThread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Stage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monsterDelay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MONSTER_MOVE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from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레이블이 한번에 이동하는 거리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611560" y="277813"/>
            <a:ext cx="8075240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MonsterThread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Label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Label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monsterDelay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monsterDelay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monsterDelay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괴물의 현 위치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괴물 왼쪽에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아바타가 괴물의 오른쪽에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괴물 위쪽에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아바타가 괴물의 아래쪽에 있는 경우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MONSTER_MOVE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6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611560" y="277813"/>
            <a:ext cx="8075240" cy="61039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괴물의 위치 수정</a:t>
            </a:r>
          </a:p>
          <a:p>
            <a:pPr lvl="4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아바타가 괴물에게 잡히면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타이틀 수정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gapX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4"/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	-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.getLayoutX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gapY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4"/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	-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.getLayoutY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gapX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gapY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&lt;10)</a:t>
            </a:r>
          </a:p>
          <a:p>
            <a:pPr lvl="5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Avata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 Dead!!"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5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runLater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(()-&gt;{</a:t>
            </a:r>
          </a:p>
          <a:p>
            <a:pPr lvl="5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Avata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Alived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!!"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monsterDelay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} </a:t>
            </a: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잠깐 쉰 후</a:t>
            </a: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2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410A-7BC6-4BC8-8B06-023AC8A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E708-AAA2-4E0A-AEE8-4281790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4B09E-BB84-43D1-84F5-D538F00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93F97-B10D-4F18-B22F-434252F98F55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Avata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Alived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!!"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.requestFocus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3F7F5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5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CB87A-FD97-417E-82DB-E28A209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Ex2 : Shooting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E03B-1CA1-47E8-BBBE-B7145C1C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슈팅게임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제시된 작동방식 및 조건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목표물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움직이는 시간 </a:t>
            </a:r>
            <a:r>
              <a:rPr lang="en-US" altLang="ko-KR" dirty="0">
                <a:latin typeface="Consolas" panose="020B0609020204030204" pitchFamily="49" charset="0"/>
              </a:rPr>
              <a:t>: 20ms </a:t>
            </a:r>
            <a:r>
              <a:rPr lang="ko-KR" altLang="en-US" dirty="0">
                <a:latin typeface="Consolas" panose="020B0609020204030204" pitchFamily="49" charset="0"/>
              </a:rPr>
              <a:t>당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</a:rPr>
              <a:t>픽셀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목표물은 왼쪽에서 오른쪽으로 움직인다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명중되거나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오른쪽으로 벗어나면 다시 왼쪽에서 시작된다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총알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움직이는 시간 </a:t>
            </a:r>
            <a:r>
              <a:rPr lang="en-US" altLang="ko-KR" dirty="0">
                <a:latin typeface="Consolas" panose="020B0609020204030204" pitchFamily="49" charset="0"/>
              </a:rPr>
              <a:t>: 20ms </a:t>
            </a:r>
            <a:r>
              <a:rPr lang="ko-KR" altLang="en-US" dirty="0">
                <a:latin typeface="Consolas" panose="020B0609020204030204" pitchFamily="49" charset="0"/>
              </a:rPr>
              <a:t>당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</a:rPr>
              <a:t>픽셀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ENTER </a:t>
            </a:r>
            <a:r>
              <a:rPr lang="ko-KR" altLang="en-US" dirty="0">
                <a:latin typeface="Consolas" panose="020B0609020204030204" pitchFamily="49" charset="0"/>
              </a:rPr>
              <a:t>키를 입력하면 총알이 발사된다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한번에 한 개씩만 발사된다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목표물을 명중하거나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실패하여 위로 벗어나야 다음발사가 가능하다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F33C0-A7D9-42E7-B13A-9F01BBDC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11E13-045D-43B9-B953-D488F4B0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7" y="1391990"/>
            <a:ext cx="1419233" cy="1532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F763FC-013D-4720-B505-A99A7FA9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7" y="1391990"/>
            <a:ext cx="1419233" cy="15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14767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8430</TotalTime>
  <Words>2944</Words>
  <Application>Microsoft Office PowerPoint</Application>
  <PresentationFormat>화면 슬라이드 쇼(4:3)</PresentationFormat>
  <Paragraphs>945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D2Coding</vt:lpstr>
      <vt:lpstr>HY견고딕</vt:lpstr>
      <vt:lpstr>HY견명조</vt:lpstr>
      <vt:lpstr>굴림</vt:lpstr>
      <vt:lpstr>맑은 고딕</vt:lpstr>
      <vt:lpstr>Bookman Old Style</vt:lpstr>
      <vt:lpstr>Calibri</vt:lpstr>
      <vt:lpstr>Consolas</vt:lpstr>
      <vt:lpstr>Courier New</vt:lpstr>
      <vt:lpstr>Elephant</vt:lpstr>
      <vt:lpstr>Times New Roman</vt:lpstr>
      <vt:lpstr>Verdana</vt:lpstr>
      <vt:lpstr>Wingdings</vt:lpstr>
      <vt:lpstr>황토</vt:lpstr>
      <vt:lpstr>Thread Ex1 : Monster Game</vt:lpstr>
      <vt:lpstr>전체 프로그램의 구조</vt:lpstr>
      <vt:lpstr>GamePane 클래스</vt:lpstr>
      <vt:lpstr>PowerPoint 프레젠테이션</vt:lpstr>
      <vt:lpstr>PowerPoint 프레젠테이션</vt:lpstr>
      <vt:lpstr>PowerPoint 프레젠테이션</vt:lpstr>
      <vt:lpstr>PowerPoint 프레젠테이션</vt:lpstr>
      <vt:lpstr>Main 클래스</vt:lpstr>
      <vt:lpstr>Thread Ex2 : Shooting Game</vt:lpstr>
      <vt:lpstr>전체 프로그램의 구조</vt:lpstr>
      <vt:lpstr>GamePane 클래스의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Main 클래스</vt:lpstr>
      <vt:lpstr>Thread Ex3 : Multi-Chatting</vt:lpstr>
      <vt:lpstr>ChatServer의 작동방식</vt:lpstr>
      <vt:lpstr>ChatClient의 작동방식</vt:lpstr>
      <vt:lpstr>ChatServer의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ChatClient의 작동방식</vt:lpstr>
      <vt:lpstr>ChatClient의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실행의 예</vt:lpstr>
      <vt:lpstr>이런 것들도 공부하면 좋아요!!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 </cp:lastModifiedBy>
  <cp:revision>479</cp:revision>
  <dcterms:created xsi:type="dcterms:W3CDTF">2006-10-05T04:04:58Z</dcterms:created>
  <dcterms:modified xsi:type="dcterms:W3CDTF">2019-10-22T10:38:39Z</dcterms:modified>
</cp:coreProperties>
</file>