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571" r:id="rId2"/>
    <p:sldId id="572" r:id="rId3"/>
    <p:sldId id="577" r:id="rId4"/>
    <p:sldId id="579" r:id="rId5"/>
    <p:sldId id="578" r:id="rId6"/>
    <p:sldId id="583" r:id="rId7"/>
    <p:sldId id="573" r:id="rId8"/>
    <p:sldId id="580" r:id="rId9"/>
    <p:sldId id="581" r:id="rId10"/>
    <p:sldId id="582" r:id="rId11"/>
    <p:sldId id="584" r:id="rId12"/>
    <p:sldId id="593" r:id="rId13"/>
    <p:sldId id="594" r:id="rId14"/>
    <p:sldId id="596" r:id="rId15"/>
    <p:sldId id="595" r:id="rId16"/>
    <p:sldId id="600" r:id="rId17"/>
    <p:sldId id="598" r:id="rId18"/>
    <p:sldId id="601" r:id="rId19"/>
    <p:sldId id="592" r:id="rId20"/>
    <p:sldId id="597" r:id="rId21"/>
    <p:sldId id="599" r:id="rId22"/>
    <p:sldId id="575" r:id="rId23"/>
    <p:sldId id="586" r:id="rId24"/>
    <p:sldId id="602" r:id="rId25"/>
    <p:sldId id="603" r:id="rId26"/>
    <p:sldId id="585" r:id="rId27"/>
    <p:sldId id="588" r:id="rId28"/>
    <p:sldId id="589" r:id="rId29"/>
    <p:sldId id="604" r:id="rId30"/>
    <p:sldId id="605" r:id="rId31"/>
    <p:sldId id="608" r:id="rId32"/>
    <p:sldId id="606" r:id="rId33"/>
    <p:sldId id="610" r:id="rId34"/>
    <p:sldId id="607" r:id="rId35"/>
    <p:sldId id="611" r:id="rId36"/>
    <p:sldId id="612" r:id="rId37"/>
    <p:sldId id="609" r:id="rId38"/>
    <p:sldId id="613" r:id="rId39"/>
    <p:sldId id="615" r:id="rId40"/>
    <p:sldId id="614" r:id="rId41"/>
    <p:sldId id="616" r:id="rId42"/>
    <p:sldId id="576" r:id="rId43"/>
    <p:sldId id="590" r:id="rId44"/>
    <p:sldId id="591" r:id="rId45"/>
    <p:sldId id="587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F"/>
    <a:srgbClr val="844A1A"/>
    <a:srgbClr val="E2FEF3"/>
    <a:srgbClr val="03D73B"/>
    <a:srgbClr val="FFFFD5"/>
    <a:srgbClr val="FFFFCD"/>
    <a:srgbClr val="FFF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0" y="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24637-643A-41AD-8BA3-084A17D98775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0F630-718D-447A-BD13-97AAFF2D5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075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</p:grpSp>
      <p:sp>
        <p:nvSpPr>
          <p:cNvPr id="4199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990600" y="1143000"/>
            <a:ext cx="7696200" cy="2209800"/>
          </a:xfrm>
        </p:spPr>
        <p:txBody>
          <a:bodyPr/>
          <a:lstStyle>
            <a:lvl1pPr>
              <a:defRPr sz="5400" b="0">
                <a:latin typeface="Elephant" panose="02020904090505020303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360363" indent="-360363">
              <a:defRPr b="1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DBF8359-61F8-45A9-9FFD-0C4BCF51CB51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23253-9A90-4BF0-B947-091EA95BB4A5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610393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61039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371658-E98C-405C-987A-F20D5D31EA7F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847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914400" y="1268413"/>
            <a:ext cx="7772400" cy="5113337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7F0D94-EAC6-4AAB-946D-F4FC65B5C6B6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847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14400" y="1268413"/>
            <a:ext cx="3810000" cy="5113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68413"/>
            <a:ext cx="3810000" cy="5113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E8184-1FD7-48A5-B935-D27133DB606A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847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268413"/>
            <a:ext cx="7772400" cy="2479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3900488"/>
            <a:ext cx="7772400" cy="24812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A234C4-CD28-41F2-9435-7E3A24384110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Bookman Old Style" panose="02050604050505020204" pitchFamily="18" charset="0"/>
                <a:ea typeface="+mj-ea"/>
                <a:cs typeface="Verdan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1pPr>
            <a:lvl2pPr>
              <a:defRPr sz="2400" b="1">
                <a:latin typeface="Bookman Old Style" panose="02050604050505020204" pitchFamily="18" charset="0"/>
                <a:cs typeface="Consolas" panose="020B0609020204030204" pitchFamily="49" charset="0"/>
              </a:defRPr>
            </a:lvl2pPr>
            <a:lvl3pPr>
              <a:defRPr sz="2000"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3pPr>
            <a:lvl4pPr>
              <a:defRPr sz="1600">
                <a:latin typeface="Bookman Old Style" panose="02050604050505020204" pitchFamily="18" charset="0"/>
                <a:cs typeface="Consolas" panose="020B0609020204030204" pitchFamily="49" charset="0"/>
              </a:defRPr>
            </a:lvl4pPr>
            <a:lvl5pPr>
              <a:defRPr sz="1400"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3256E4-2F73-4BEC-AB5C-F25FC9673B9A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AC094-35B0-45B5-883E-A230A9B9C3F3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268413"/>
            <a:ext cx="38100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68413"/>
            <a:ext cx="38100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268FF-8110-4B32-9689-47022DB4FB87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D875A1-3A94-4DD4-9453-73F6A64A041F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41A15-6899-4772-BD9B-79F11343EAEE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5BDED3-4BF8-4C05-940A-BDE468991E13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A856F0-FCF9-4236-BEB8-BA423F55B277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6D64B1-57BA-4310-9FD9-619A059D7C22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609600" cy="4876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ko-KR" sz="2400">
              <a:latin typeface="Times New Roman" pitchFamily="18" charset="0"/>
            </a:endParaRP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381000" y="1125538"/>
            <a:ext cx="8305800" cy="182562"/>
            <a:chOff x="240" y="893"/>
            <a:chExt cx="5232" cy="115"/>
          </a:xfrm>
        </p:grpSpPr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40965" name="Line 5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410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10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68413"/>
            <a:ext cx="77724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456363"/>
            <a:ext cx="19812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000"/>
            </a:lvl1pPr>
          </a:lstStyle>
          <a:p>
            <a:fld id="{3E1E3CB5-8D56-41ED-AAB6-CD39ED405736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53188"/>
            <a:ext cx="29718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/>
            </a:lvl1pPr>
          </a:lstStyle>
          <a:p>
            <a:endParaRPr lang="ko-KR" altLang="en-US"/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53188"/>
            <a:ext cx="19050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kumimoji="1" sz="2800" b="0">
          <a:solidFill>
            <a:schemeClr val="tx1"/>
          </a:solidFill>
          <a:latin typeface="+mj-ea"/>
          <a:ea typeface="+mj-ea"/>
          <a:cs typeface="Consolas" panose="020B0609020204030204" pitchFamily="49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600">
          <a:solidFill>
            <a:schemeClr val="tx1"/>
          </a:solidFill>
          <a:latin typeface="Consolas" panose="020B0609020204030204" pitchFamily="49" charset="0"/>
          <a:ea typeface="HY견명조" panose="02030600000101010101" pitchFamily="18" charset="-127"/>
          <a:cs typeface="Consolas" panose="020B0609020204030204" pitchFamily="49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kumimoji="1" sz="20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Consolas" panose="020B0609020204030204" pitchFamily="49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800">
          <a:solidFill>
            <a:schemeClr val="tx1"/>
          </a:solidFill>
          <a:latin typeface="Consolas" panose="020B0609020204030204" pitchFamily="49" charset="0"/>
          <a:ea typeface="HY견명조" panose="02030600000101010101" pitchFamily="18" charset="-127"/>
          <a:cs typeface="Consolas" panose="020B0609020204030204" pitchFamily="49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Consolas" panose="020B0609020204030204" pitchFamily="49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9F5F5-3F75-45C3-9A5D-11F17DE3B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기타 유용한 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A7F417-89EE-4C82-A06D-D0D1CC1E7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/>
          <a:lstStyle/>
          <a:p>
            <a:r>
              <a:rPr lang="en-US" altLang="ko-KR" dirty="0"/>
              <a:t>Thread</a:t>
            </a:r>
            <a:r>
              <a:rPr lang="ko-KR" altLang="en-US" dirty="0"/>
              <a:t> </a:t>
            </a:r>
            <a:r>
              <a:rPr lang="en-US" altLang="ko-KR" dirty="0"/>
              <a:t>Pool</a:t>
            </a:r>
          </a:p>
          <a:p>
            <a:r>
              <a:rPr lang="en-US" altLang="ko-KR" dirty="0"/>
              <a:t>Bounded/Wildcard Generic Type</a:t>
            </a:r>
          </a:p>
          <a:p>
            <a:r>
              <a:rPr lang="en-US" altLang="ko-KR" dirty="0"/>
              <a:t>Functional Interface</a:t>
            </a:r>
          </a:p>
          <a:p>
            <a:r>
              <a:rPr lang="en-US" altLang="ko-KR" dirty="0"/>
              <a:t>Stream &amp; Parallel processing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A24234-000A-4C02-A719-361CC180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48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9E415-8BD7-4216-92E6-D3045F99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Wildcard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r>
              <a:rPr lang="ko-KR" altLang="en-US" dirty="0"/>
              <a:t>의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8AC00-645E-4D72-8242-F8F8EE51E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CFFC57-FA77-4A0E-9CFA-F7452801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DC6A19-1DC5-4731-847C-25D7C4C52EA9}"/>
              </a:ext>
            </a:extLst>
          </p:cNvPr>
          <p:cNvSpPr/>
          <p:nvPr/>
        </p:nvSpPr>
        <p:spPr bwMode="auto">
          <a:xfrm>
            <a:off x="914400" y="1268413"/>
            <a:ext cx="7772400" cy="5329014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Course&lt;T&gt;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String </a:t>
            </a:r>
            <a:r>
              <a:rPr lang="en-US" altLang="ko-KR" sz="1600" dirty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T[] </a:t>
            </a:r>
            <a:r>
              <a:rPr lang="en-US" altLang="ko-KR" sz="1600" dirty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students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Course(String </a:t>
            </a:r>
            <a:r>
              <a:rPr lang="en-US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600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600" dirty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600" dirty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students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(T[])(</a:t>
            </a:r>
            <a:r>
              <a:rPr lang="en-US" altLang="ko-KR" sz="1600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Object[</a:t>
            </a:r>
            <a:r>
              <a:rPr lang="en-US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add(T </a:t>
            </a:r>
            <a:r>
              <a:rPr lang="en-US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nn-NO" altLang="ko-KR" sz="1600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nn-NO" altLang="ko-KR" sz="1600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nn-NO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=0; </a:t>
            </a:r>
            <a:r>
              <a:rPr lang="nn-NO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nn-NO" altLang="ko-KR" sz="1600" dirty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students</a:t>
            </a:r>
            <a:r>
              <a:rPr lang="nn-NO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nn-NO" altLang="ko-KR" sz="1600" dirty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nn-NO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nn-NO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++) {</a:t>
            </a:r>
          </a:p>
          <a:p>
            <a:pPr lvl="3"/>
            <a:r>
              <a:rPr lang="en-US" altLang="ko-KR" sz="1600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students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6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== </a:t>
            </a:r>
            <a:r>
              <a:rPr lang="en-US" altLang="ko-KR" sz="1600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){</a:t>
            </a:r>
          </a:p>
          <a:p>
            <a:pPr lvl="4"/>
            <a:r>
              <a:rPr lang="en-US" altLang="ko-KR" sz="1600" dirty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students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6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= </a:t>
            </a:r>
            <a:r>
              <a:rPr lang="en-US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4"/>
            <a:r>
              <a:rPr lang="en-US" altLang="ko-KR" sz="1600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String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1600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T[]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getStudents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1600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students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600" dirty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82BA56-E077-4700-BC6F-48F8B122727E}"/>
              </a:ext>
            </a:extLst>
          </p:cNvPr>
          <p:cNvSpPr/>
          <p:nvPr/>
        </p:nvSpPr>
        <p:spPr bwMode="auto">
          <a:xfrm>
            <a:off x="5076056" y="1039168"/>
            <a:ext cx="3826768" cy="10827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Person {}</a:t>
            </a:r>
          </a:p>
          <a:p>
            <a:r>
              <a:rPr lang="en-US" altLang="ko-KR" sz="1600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Worker </a:t>
            </a:r>
            <a:r>
              <a:rPr lang="en-US" altLang="ko-KR" sz="1600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extends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Person {}</a:t>
            </a:r>
          </a:p>
          <a:p>
            <a:r>
              <a:rPr lang="en-US" altLang="ko-KR" sz="1600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Student </a:t>
            </a:r>
            <a:r>
              <a:rPr lang="en-US" altLang="ko-KR" sz="1600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extends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Person {}</a:t>
            </a:r>
          </a:p>
          <a:p>
            <a:r>
              <a:rPr lang="en-US" altLang="ko-KR" sz="1600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HighStudent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extends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Student {}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D5FEEA-C977-4409-8CC6-A8F0D534D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611" y="2219735"/>
            <a:ext cx="3057375" cy="2714250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160421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19E83-9986-4A7E-AB82-81D9079C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61EEB-942C-40E4-BF79-4A428A63A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5EE26A-5ED3-4872-8C55-BD4E4BFB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AB6661-47CE-4C69-9197-CFA58B674A10}"/>
              </a:ext>
            </a:extLst>
          </p:cNvPr>
          <p:cNvSpPr/>
          <p:nvPr/>
        </p:nvSpPr>
        <p:spPr bwMode="auto">
          <a:xfrm>
            <a:off x="457200" y="277812"/>
            <a:ext cx="8229600" cy="630237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GenericEx</a:t>
            </a:r>
            <a:endParaRPr lang="en-US" altLang="ko-KR" sz="1400" b="1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registerCourse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(Course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&lt;?&gt;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course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){}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registerStudentCourse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(Course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&lt;?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extends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Student&gt;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course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{}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registerWorkerCourse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(Course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&lt;?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super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Worker&gt;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course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{}</a:t>
            </a:r>
          </a:p>
          <a:p>
            <a:pPr lvl="1"/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main(String[] </a:t>
            </a:r>
            <a:r>
              <a:rPr lang="en-US" altLang="ko-KR" sz="1400" b="1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Course&lt;Person&gt; </a:t>
            </a:r>
            <a:r>
              <a:rPr lang="en-US" altLang="ko-KR" sz="14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course_P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Course&lt;Person&gt;(</a:t>
            </a:r>
            <a:r>
              <a:rPr lang="en-US" altLang="ko-KR" sz="14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4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일반인과정</a:t>
            </a:r>
            <a:r>
              <a:rPr lang="en-US" altLang="ko-KR" sz="14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5);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Course&lt;Worker&gt; </a:t>
            </a:r>
            <a:r>
              <a:rPr lang="en-US" altLang="ko-KR" sz="14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course_W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Course&lt;Worker&gt;(</a:t>
            </a:r>
            <a:r>
              <a:rPr lang="en-US" altLang="ko-KR" sz="14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4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직장인과정</a:t>
            </a:r>
            <a:r>
              <a:rPr lang="en-US" altLang="ko-KR" sz="14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5);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Course&lt;Student&gt; </a:t>
            </a:r>
            <a:r>
              <a:rPr lang="en-US" altLang="ko-KR" sz="14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course_S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Course&lt;Student&gt;(</a:t>
            </a:r>
            <a:r>
              <a:rPr lang="en-US" altLang="ko-KR" sz="14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4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대학생과정</a:t>
            </a:r>
            <a:r>
              <a:rPr lang="en-US" altLang="ko-KR" sz="14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5);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Course&lt;</a:t>
            </a:r>
            <a:r>
              <a:rPr lang="en-US" altLang="ko-KR" sz="1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HighStudent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4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course_H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Course&lt;</a:t>
            </a:r>
            <a:r>
              <a:rPr lang="en-US" altLang="ko-KR" sz="14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HighStudent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&gt;(</a:t>
            </a:r>
            <a:r>
              <a:rPr lang="en-US" altLang="ko-KR" sz="14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4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고등학생과정</a:t>
            </a:r>
            <a:r>
              <a:rPr lang="en-US" altLang="ko-KR" sz="14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5);</a:t>
            </a:r>
          </a:p>
          <a:p>
            <a:pPr lvl="2"/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4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모든코스</a:t>
            </a:r>
            <a:r>
              <a:rPr lang="ko-KR" altLang="en-US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등록 가능</a:t>
            </a:r>
          </a:p>
          <a:p>
            <a:pPr lvl="2"/>
            <a:r>
              <a:rPr lang="en-US" altLang="ko-KR" sz="14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registerCourse</a:t>
            </a:r>
            <a:r>
              <a:rPr lang="en-US" altLang="ko-KR" sz="14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i="1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course_P</a:t>
            </a:r>
            <a:r>
              <a:rPr lang="en-US" altLang="ko-KR" sz="14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4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registerCourse</a:t>
            </a:r>
            <a:r>
              <a:rPr lang="en-US" altLang="ko-KR" sz="14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i="1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course_W</a:t>
            </a:r>
            <a:r>
              <a:rPr lang="en-US" altLang="ko-KR" sz="14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4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registerCourse</a:t>
            </a:r>
            <a:r>
              <a:rPr lang="en-US" altLang="ko-KR" sz="14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i="1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course_S</a:t>
            </a:r>
            <a:r>
              <a:rPr lang="en-US" altLang="ko-KR" sz="14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4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registerCourse</a:t>
            </a:r>
            <a:r>
              <a:rPr lang="en-US" altLang="ko-KR" sz="14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i="1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course_H</a:t>
            </a:r>
            <a:r>
              <a:rPr lang="en-US" altLang="ko-KR" sz="14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4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학생코스만 등록 가능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(Student, </a:t>
            </a:r>
            <a:r>
              <a:rPr lang="en-US" altLang="ko-KR" sz="1400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HighStudent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442913" lvl="2"/>
            <a:r>
              <a:rPr lang="en-US" altLang="ko-KR" sz="14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	</a:t>
            </a:r>
            <a:r>
              <a:rPr lang="en-US" altLang="ko-KR" sz="1400" dirty="0" err="1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registerStudentCourse</a:t>
            </a:r>
            <a:r>
              <a:rPr lang="en-US" altLang="ko-KR" sz="14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course_P</a:t>
            </a:r>
            <a:r>
              <a:rPr lang="en-US" altLang="ko-KR" sz="14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marL="442913" lvl="2"/>
            <a:r>
              <a:rPr lang="en-US" altLang="ko-KR" sz="14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	</a:t>
            </a:r>
            <a:r>
              <a:rPr lang="en-US" altLang="ko-KR" sz="1400" dirty="0" err="1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registerStudentCourse</a:t>
            </a:r>
            <a:r>
              <a:rPr lang="en-US" altLang="ko-KR" sz="14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course_W</a:t>
            </a:r>
            <a:r>
              <a:rPr lang="en-US" altLang="ko-KR" sz="14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4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registerStudentCourse</a:t>
            </a:r>
            <a:r>
              <a:rPr lang="en-US" altLang="ko-KR" sz="14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i="1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course_S</a:t>
            </a:r>
            <a:r>
              <a:rPr lang="en-US" altLang="ko-KR" sz="14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4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registerStudentCourse</a:t>
            </a:r>
            <a:r>
              <a:rPr lang="en-US" altLang="ko-KR" sz="14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i="1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course_H</a:t>
            </a:r>
            <a:r>
              <a:rPr lang="en-US" altLang="ko-KR" sz="14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4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일반직장인코스만 등록 가능</a:t>
            </a:r>
            <a:r>
              <a:rPr lang="en-US" altLang="ko-KR" sz="1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(Person, Worker)</a:t>
            </a:r>
          </a:p>
          <a:p>
            <a:pPr lvl="2"/>
            <a:r>
              <a:rPr lang="en-US" altLang="ko-KR" sz="14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registerWorkerCourse</a:t>
            </a:r>
            <a:r>
              <a:rPr lang="en-US" altLang="ko-KR" sz="14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i="1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course_P</a:t>
            </a:r>
            <a:r>
              <a:rPr lang="en-US" altLang="ko-KR" sz="14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4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registerWorkerCourse</a:t>
            </a:r>
            <a:r>
              <a:rPr lang="en-US" altLang="ko-KR" sz="14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i="1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course_W</a:t>
            </a:r>
            <a:r>
              <a:rPr lang="en-US" altLang="ko-KR" sz="14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marL="442913" lvl="2"/>
            <a:r>
              <a:rPr lang="en-US" altLang="ko-KR" sz="14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	</a:t>
            </a:r>
            <a:r>
              <a:rPr lang="en-US" altLang="ko-KR" sz="1400" dirty="0" err="1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registerWorkerCourse</a:t>
            </a:r>
            <a:r>
              <a:rPr lang="en-US" altLang="ko-KR" sz="14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course_S</a:t>
            </a:r>
            <a:r>
              <a:rPr lang="en-US" altLang="ko-KR" sz="14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marL="442913" lvl="2"/>
            <a:r>
              <a:rPr lang="en-US" altLang="ko-KR" sz="14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	</a:t>
            </a:r>
            <a:r>
              <a:rPr lang="en-US" altLang="ko-KR" sz="1400" dirty="0" err="1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registerWorkerCourse</a:t>
            </a:r>
            <a:r>
              <a:rPr lang="en-US" altLang="ko-KR" sz="14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course_H</a:t>
            </a:r>
            <a:r>
              <a:rPr lang="en-US" altLang="ko-KR" sz="14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400" dirty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A3F042-D9D1-45F7-81B4-7F99E5F3D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840631"/>
            <a:ext cx="3057375" cy="2516850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2244034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AD354-9EF1-4B1A-A1E1-30BE5DD5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(4) Functional</a:t>
            </a:r>
            <a:r>
              <a:rPr lang="ko-KR" altLang="en-US" dirty="0"/>
              <a:t> </a:t>
            </a:r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EEA4B-18E4-4002-8D79-714E5DD98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Target Type</a:t>
            </a:r>
          </a:p>
          <a:p>
            <a:pPr lvl="1"/>
            <a:r>
              <a:rPr lang="ko-KR" altLang="en-US" dirty="0" err="1"/>
              <a:t>람다식</a:t>
            </a:r>
            <a:r>
              <a:rPr lang="en-US" altLang="ko-KR" dirty="0"/>
              <a:t>(</a:t>
            </a:r>
            <a:r>
              <a:rPr lang="ko-KR" altLang="en-US" dirty="0"/>
              <a:t>메소드</a:t>
            </a:r>
            <a:r>
              <a:rPr lang="en-US" altLang="ko-KR" dirty="0"/>
              <a:t>)</a:t>
            </a:r>
            <a:r>
              <a:rPr lang="ko-KR" altLang="en-US" dirty="0"/>
              <a:t>를 포함하는 인터페이스</a:t>
            </a:r>
            <a:endParaRPr lang="en-US" altLang="ko-KR" dirty="0"/>
          </a:p>
          <a:p>
            <a:pPr lvl="2"/>
            <a:r>
              <a:rPr lang="ko-KR" altLang="en-US" dirty="0" err="1"/>
              <a:t>함수적인터페이스</a:t>
            </a:r>
            <a:r>
              <a:rPr lang="ko-KR" altLang="en-US" dirty="0"/>
              <a:t>  </a:t>
            </a:r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람다식</a:t>
            </a:r>
            <a:r>
              <a:rPr lang="en-US" altLang="ko-KR" dirty="0"/>
              <a:t>;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pt-BR" altLang="ko-KR" dirty="0"/>
              <a:t>FunctionalInterface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</a:rPr>
              <a:t>하나의 추상 </a:t>
            </a:r>
            <a:r>
              <a:rPr lang="en-US" altLang="ko-KR" dirty="0">
                <a:solidFill>
                  <a:srgbClr val="0000FF"/>
                </a:solidFill>
              </a:rPr>
              <a:t>method</a:t>
            </a:r>
            <a:r>
              <a:rPr lang="ko-KR" altLang="en-US" dirty="0">
                <a:solidFill>
                  <a:srgbClr val="0000FF"/>
                </a:solidFill>
              </a:rPr>
              <a:t>만 가진 인터페이스</a:t>
            </a:r>
            <a:endParaRPr lang="en-US" altLang="ko-KR" dirty="0">
              <a:solidFill>
                <a:srgbClr val="0000FF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4819A9-836A-41BE-A317-2C98977C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3ACBF5F-5106-4955-8951-A1F602391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372833"/>
              </p:ext>
            </p:extLst>
          </p:nvPr>
        </p:nvGraphicFramePr>
        <p:xfrm>
          <a:off x="1475656" y="2636912"/>
          <a:ext cx="72111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3201368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915993147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1987044800"/>
                    </a:ext>
                  </a:extLst>
                </a:gridCol>
                <a:gridCol w="2314601">
                  <a:extLst>
                    <a:ext uri="{9D8B030D-6E8A-4147-A177-3AD203B41FA5}">
                      <a16:colId xmlns:a16="http://schemas.microsoft.com/office/drawing/2014/main" val="2495143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인터페이스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특징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982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Consumer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accept()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Argments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(O), Return(X)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인수만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…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82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Supplier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get()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Argments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(X), Return(O)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반환만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…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672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Function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apply()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Argments</a:t>
                      </a:r>
                      <a:r>
                        <a:rPr lang="en-US" altLang="ko-KR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(O), Return(O)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인수를 리턴</a:t>
                      </a:r>
                      <a:r>
                        <a:rPr lang="en-US" altLang="ko-KR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타입변환</a:t>
                      </a:r>
                      <a:r>
                        <a:rPr lang="en-US" altLang="ko-KR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18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Operator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apply</a:t>
                      </a:r>
                      <a:r>
                        <a:rPr lang="en-US" altLang="ko-KR" sz="160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XXX</a:t>
                      </a:r>
                      <a:r>
                        <a:rPr lang="en-US" altLang="ko-KR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Argments</a:t>
                      </a:r>
                      <a:r>
                        <a:rPr lang="en-US" altLang="ko-KR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(O), Return(O)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연산결과를 리턴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93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Predicate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test()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Argments</a:t>
                      </a:r>
                      <a:r>
                        <a:rPr lang="en-US" altLang="ko-KR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(O), Return(B)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리턴타입은</a:t>
                      </a:r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Boolean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089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931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31AFD-61E5-4C2D-BE9C-6DB5361C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6218E-7D67-42DC-BFC8-08F0A7E1B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Consumer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인수는 있고</a:t>
            </a:r>
            <a:r>
              <a:rPr lang="en-US" altLang="ko-KR" dirty="0"/>
              <a:t>, </a:t>
            </a:r>
            <a:r>
              <a:rPr lang="ko-KR" altLang="en-US" dirty="0"/>
              <a:t>반환은 없는 함수적 인터페이스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434C58-3C80-46CC-838D-E0E87E3E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30F6820-8515-4FD2-89C0-03D582A64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314197"/>
              </p:ext>
            </p:extLst>
          </p:nvPr>
        </p:nvGraphicFramePr>
        <p:xfrm>
          <a:off x="1331640" y="2348880"/>
          <a:ext cx="735516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1992743715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3761991159"/>
                    </a:ext>
                  </a:extLst>
                </a:gridCol>
                <a:gridCol w="1378496">
                  <a:extLst>
                    <a:ext uri="{9D8B030D-6E8A-4147-A177-3AD203B41FA5}">
                      <a16:colId xmlns:a16="http://schemas.microsoft.com/office/drawing/2014/main" val="510934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인터페이스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859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Consumer&lt;T&gt;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void accept(T t)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299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BiConsumer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&lt;T,U&gt;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void accept(T </a:t>
                      </a: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U u)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7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DoubleConsumer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void accept(double n)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4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IntConsumer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void accept(int n)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75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LongConsumer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void accept(long n)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29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ObjDoubleConsumer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&lt;T&gt;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void accept(T </a:t>
                      </a: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double n)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28894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ObjIntConsumer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&lt;T&gt;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void accept(T </a:t>
                      </a: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int n)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47665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ObjLongConsumer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&lt;T&gt;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void accept(T </a:t>
                      </a: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long n)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42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915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0B1FD-71A7-46DB-90EA-0C49DECC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BB20A-F978-404E-A884-657E9CDDE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F6203B-A651-4ED4-A179-5F0DA54C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0DAFED-B3CE-4B0C-ADC3-A09C23F350F9}"/>
              </a:ext>
            </a:extLst>
          </p:cNvPr>
          <p:cNvSpPr/>
          <p:nvPr/>
        </p:nvSpPr>
        <p:spPr bwMode="auto">
          <a:xfrm>
            <a:off x="914400" y="1268412"/>
            <a:ext cx="7772400" cy="543718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java.util.function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.*;</a:t>
            </a:r>
          </a:p>
          <a:p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FuncInterfaceEx</a:t>
            </a:r>
            <a:endParaRPr lang="en-US" altLang="ko-KR" sz="1600" b="1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Consumer&lt;String&gt; </a:t>
            </a:r>
            <a:r>
              <a:rPr lang="en-US" altLang="ko-KR" sz="16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stringConsumer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= </a:t>
            </a:r>
            <a:r>
              <a:rPr lang="en-US" altLang="ko-KR" sz="1600" dirty="0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-&gt;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1" i="1" dirty="0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sz="1600" b="1" i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BiConsumer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String,String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6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biConsumer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=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 -&gt;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1" i="1" dirty="0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1600" b="1" i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600" b="1" i="1" dirty="0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</a:t>
            </a:r>
            <a:r>
              <a:rPr lang="en-US" altLang="ko-KR" sz="1600" b="1" i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DoubleConsumer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doubleConsumer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= </a:t>
            </a:r>
            <a:r>
              <a:rPr lang="en-US" altLang="ko-KR" sz="1600" dirty="0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-&gt;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"java "</a:t>
            </a:r>
            <a:r>
              <a:rPr lang="en-US" altLang="ko-KR" sz="1600" b="1" i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600" b="1" i="1" dirty="0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r>
              <a:rPr lang="en-US" altLang="ko-KR" sz="1600" b="1" i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ObjDoubleConsumer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&lt;String&gt; </a:t>
            </a:r>
            <a:r>
              <a:rPr lang="en-US" altLang="ko-KR" sz="16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objDoubleConsumer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=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dirty="0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 -&gt;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1" i="1" dirty="0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1600" b="1" i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600" b="1" i="1" dirty="0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r>
              <a:rPr lang="en-US" altLang="ko-KR" sz="1600" b="1" i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stringConsumer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.accept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"Hello!"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biConsumer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.accept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"Hello "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"Java!"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doubleConsumer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.accept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(8.0);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objDoubleConsumer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.accept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"Java "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8.0);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600" dirty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CA1582-A285-4AFC-87AE-E130C32AD190}"/>
              </a:ext>
            </a:extLst>
          </p:cNvPr>
          <p:cNvSpPr/>
          <p:nvPr/>
        </p:nvSpPr>
        <p:spPr>
          <a:xfrm>
            <a:off x="6228184" y="4905106"/>
            <a:ext cx="2286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Hello!</a:t>
            </a:r>
          </a:p>
          <a:p>
            <a:r>
              <a:rPr lang="en-US" altLang="ko-KR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Hello Java!</a:t>
            </a:r>
          </a:p>
          <a:p>
            <a:r>
              <a:rPr lang="en-US" altLang="ko-KR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 8.0</a:t>
            </a:r>
          </a:p>
          <a:p>
            <a:r>
              <a:rPr lang="en-US" altLang="ko-KR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 8.0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184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31AFD-61E5-4C2D-BE9C-6DB5361C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6218E-7D67-42DC-BFC8-08F0A7E1B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Supplier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인수는 없고</a:t>
            </a:r>
            <a:r>
              <a:rPr lang="en-US" altLang="ko-KR" dirty="0"/>
              <a:t>, </a:t>
            </a:r>
            <a:r>
              <a:rPr lang="ko-KR" altLang="en-US" dirty="0"/>
              <a:t>반환은 있는 함수적 인터페이스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434C58-3C80-46CC-838D-E0E87E3E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30F6820-8515-4FD2-89C0-03D582A64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510486"/>
              </p:ext>
            </p:extLst>
          </p:nvPr>
        </p:nvGraphicFramePr>
        <p:xfrm>
          <a:off x="1331640" y="2348880"/>
          <a:ext cx="73551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1992743715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3761991159"/>
                    </a:ext>
                  </a:extLst>
                </a:gridCol>
                <a:gridCol w="1378496">
                  <a:extLst>
                    <a:ext uri="{9D8B030D-6E8A-4147-A177-3AD203B41FA5}">
                      <a16:colId xmlns:a16="http://schemas.microsoft.com/office/drawing/2014/main" val="510934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인터페이스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859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Supplier&lt;T&gt;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 get()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 </a:t>
                      </a:r>
                      <a:r>
                        <a:rPr lang="ko-KR" altLang="en-US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299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BooleanSupplier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boolean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getAsBoolean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7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DoubleSupplier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double </a:t>
                      </a: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getAsDouble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4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IntSupplier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 </a:t>
                      </a: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getAsInt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75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LongSupplier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 </a:t>
                      </a: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getAsLong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294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619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31AFD-61E5-4C2D-BE9C-6DB5361C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6218E-7D67-42DC-BFC8-08F0A7E1B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타입변환 </a:t>
            </a:r>
            <a:r>
              <a:rPr lang="en-US" altLang="ko-KR" dirty="0"/>
              <a:t>T, U → R)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인수도 있고</a:t>
            </a:r>
            <a:r>
              <a:rPr lang="en-US" altLang="ko-KR" dirty="0"/>
              <a:t>, </a:t>
            </a:r>
            <a:r>
              <a:rPr lang="ko-KR" altLang="en-US" dirty="0"/>
              <a:t>반환도 있는 함수적 인터페이스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434C58-3C80-46CC-838D-E0E87E3E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30F6820-8515-4FD2-89C0-03D582A64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886369"/>
              </p:ext>
            </p:extLst>
          </p:nvPr>
        </p:nvGraphicFramePr>
        <p:xfrm>
          <a:off x="1331640" y="2276872"/>
          <a:ext cx="7355160" cy="36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4376">
                  <a:extLst>
                    <a:ext uri="{9D8B030D-6E8A-4147-A177-3AD203B41FA5}">
                      <a16:colId xmlns:a16="http://schemas.microsoft.com/office/drawing/2014/main" val="1992743715"/>
                    </a:ext>
                  </a:extLst>
                </a:gridCol>
                <a:gridCol w="4470784">
                  <a:extLst>
                    <a:ext uri="{9D8B030D-6E8A-4147-A177-3AD203B41FA5}">
                      <a16:colId xmlns:a16="http://schemas.microsoft.com/office/drawing/2014/main" val="3761991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인터페이스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859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Function&lt;T,R&gt;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 apply(T t)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299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BiFunction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&lt;T,U,R&gt;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 apply(T </a:t>
                      </a: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U u)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7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DoubleFunction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&lt;R&gt;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 apply(double n)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4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IntFunction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&lt;R&gt;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 apply(int n)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75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IntToDoubleFunction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double </a:t>
                      </a: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applyAsDouble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(int n)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29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IntToLongFunction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   </a:t>
                      </a: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applyAsLong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(int n)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28894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LongToDoubleFunction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double </a:t>
                      </a: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applyAsDouble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(long n)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476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LongToIntFunction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    </a:t>
                      </a: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applyAsInt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(long n)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429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ToDoubleBiFunction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&lt;T,U&gt;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double </a:t>
                      </a: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applyAsDouble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(T t, U u)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198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275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31AFD-61E5-4C2D-BE9C-6DB5361C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6218E-7D67-42DC-BFC8-08F0A7E1B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Operator</a:t>
            </a:r>
          </a:p>
          <a:p>
            <a:pPr lvl="1"/>
            <a:r>
              <a:rPr lang="ko-KR" altLang="en-US" dirty="0"/>
              <a:t>인수도 있고</a:t>
            </a:r>
            <a:r>
              <a:rPr lang="en-US" altLang="ko-KR" dirty="0"/>
              <a:t>, </a:t>
            </a:r>
            <a:r>
              <a:rPr lang="ko-KR" altLang="en-US" dirty="0"/>
              <a:t>반환도 있는 함수적 인터페이스</a:t>
            </a:r>
            <a:endParaRPr lang="en-US" altLang="ko-KR" dirty="0"/>
          </a:p>
          <a:p>
            <a:pPr lvl="1"/>
            <a:r>
              <a:rPr lang="ko-KR" altLang="en-US" dirty="0"/>
              <a:t>인수의 연산결과를 같은 타입으로 반환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434C58-3C80-46CC-838D-E0E87E3E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30F6820-8515-4FD2-89C0-03D582A64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631431"/>
              </p:ext>
            </p:extLst>
          </p:nvPr>
        </p:nvGraphicFramePr>
        <p:xfrm>
          <a:off x="1331640" y="2708920"/>
          <a:ext cx="735516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939">
                  <a:extLst>
                    <a:ext uri="{9D8B030D-6E8A-4147-A177-3AD203B41FA5}">
                      <a16:colId xmlns:a16="http://schemas.microsoft.com/office/drawing/2014/main" val="1992743715"/>
                    </a:ext>
                  </a:extLst>
                </a:gridCol>
                <a:gridCol w="4759221">
                  <a:extLst>
                    <a:ext uri="{9D8B030D-6E8A-4147-A177-3AD203B41FA5}">
                      <a16:colId xmlns:a16="http://schemas.microsoft.com/office/drawing/2014/main" val="3761991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인터페이스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859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solidFill>
                            <a:schemeClr val="bg1">
                              <a:lumMod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BinaryOperator</a:t>
                      </a:r>
                      <a:r>
                        <a:rPr lang="en-US" altLang="ko-KR" sz="1800" dirty="0">
                          <a:solidFill>
                            <a:schemeClr val="bg1">
                              <a:lumMod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&lt;T&gt;</a:t>
                      </a:r>
                      <a:endParaRPr lang="ko-KR" altLang="en-US" sz="1800" dirty="0">
                        <a:solidFill>
                          <a:schemeClr val="bg1">
                            <a:lumMod val="25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solidFill>
                            <a:schemeClr val="bg1">
                              <a:lumMod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BiFunction</a:t>
                      </a:r>
                      <a:r>
                        <a:rPr lang="ko-KR" altLang="en-US" sz="1800" dirty="0">
                          <a:solidFill>
                            <a:schemeClr val="bg1">
                              <a:lumMod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파생 인터페이스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299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solidFill>
                            <a:schemeClr val="bg1">
                              <a:lumMod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UnaryOperator</a:t>
                      </a:r>
                      <a:r>
                        <a:rPr lang="en-US" altLang="ko-KR" sz="1800" dirty="0">
                          <a:solidFill>
                            <a:schemeClr val="bg1">
                              <a:lumMod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&lt;T&gt;</a:t>
                      </a:r>
                      <a:endParaRPr lang="ko-KR" altLang="en-US" sz="1800" dirty="0">
                        <a:solidFill>
                          <a:schemeClr val="bg1">
                            <a:lumMod val="25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bg1">
                              <a:lumMod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Function</a:t>
                      </a:r>
                      <a:r>
                        <a:rPr lang="ko-KR" altLang="en-US" sz="1800" dirty="0">
                          <a:solidFill>
                            <a:schemeClr val="bg1">
                              <a:lumMod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파생 인터페이스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7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DoubleBinaryOperator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double </a:t>
                      </a: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applyAsDouble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double,double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4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DoubleUnaryOperator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double </a:t>
                      </a: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applyAsDouble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(double)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75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IntBinaryOperator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    </a:t>
                      </a: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applyAsInt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int,int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29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IntUnaryOperator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    </a:t>
                      </a: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applyAsInt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(int)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28894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LongBinaryOperator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   </a:t>
                      </a: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applyAsLong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long,long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47665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LongUnaryOperator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   </a:t>
                      </a: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applyAsLong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(long)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42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756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31AFD-61E5-4C2D-BE9C-6DB5361C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6218E-7D67-42DC-BFC8-08F0A7E1B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Predicate</a:t>
            </a:r>
          </a:p>
          <a:p>
            <a:pPr lvl="1"/>
            <a:r>
              <a:rPr lang="ko-KR" altLang="en-US" dirty="0"/>
              <a:t>인수 있고</a:t>
            </a:r>
            <a:r>
              <a:rPr lang="en-US" altLang="ko-KR" dirty="0"/>
              <a:t>, </a:t>
            </a:r>
            <a:r>
              <a:rPr lang="ko-KR" altLang="en-US" dirty="0"/>
              <a:t>반환은 </a:t>
            </a:r>
            <a:r>
              <a:rPr lang="en-US" altLang="ko-KR" dirty="0" err="1"/>
              <a:t>boolean</a:t>
            </a:r>
            <a:r>
              <a:rPr lang="ko-KR" altLang="en-US" dirty="0"/>
              <a:t>인 함수적 인터페이스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434C58-3C80-46CC-838D-E0E87E3E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30F6820-8515-4FD2-89C0-03D582A64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249199"/>
              </p:ext>
            </p:extLst>
          </p:nvPr>
        </p:nvGraphicFramePr>
        <p:xfrm>
          <a:off x="1331640" y="2348880"/>
          <a:ext cx="73551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1992743715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3761991159"/>
                    </a:ext>
                  </a:extLst>
                </a:gridCol>
                <a:gridCol w="1378496">
                  <a:extLst>
                    <a:ext uri="{9D8B030D-6E8A-4147-A177-3AD203B41FA5}">
                      <a16:colId xmlns:a16="http://schemas.microsoft.com/office/drawing/2014/main" val="510934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인터페이스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859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Predicate&lt;T&gt;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boolean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test(T t)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true/false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299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BiPredicate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&lt;T,U&gt;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boolean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test(T </a:t>
                      </a: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U u)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7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DoublePredicate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boolean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test(double n)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4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IntPredicate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boolean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test(int n)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75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LongPredicate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boolean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test(long n)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294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360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52710-1771-4B4E-B170-4AA29D31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 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F2AB24-B4BC-472A-A248-A9EB63D34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r>
              <a:rPr lang="en-US" altLang="ko-KR" dirty="0"/>
              <a:t>: method </a:t>
            </a:r>
            <a:r>
              <a:rPr lang="ko-KR" altLang="en-US" dirty="0"/>
              <a:t>참조를 통해 </a:t>
            </a:r>
            <a:r>
              <a:rPr lang="en-US" altLang="ko-KR" dirty="0"/>
              <a:t>lambda </a:t>
            </a:r>
            <a:r>
              <a:rPr lang="ko-KR" altLang="en-US" dirty="0"/>
              <a:t>식에서 불필요한 매개변수를 제거</a:t>
            </a:r>
            <a:endParaRPr lang="en-US" altLang="ko-KR" dirty="0"/>
          </a:p>
          <a:p>
            <a:pPr lvl="1"/>
            <a:r>
              <a:rPr lang="ko-KR" altLang="en-US" dirty="0"/>
              <a:t>기존 </a:t>
            </a:r>
            <a:r>
              <a:rPr lang="en-US" altLang="ko-KR" dirty="0"/>
              <a:t>method</a:t>
            </a:r>
            <a:r>
              <a:rPr lang="ko-KR" altLang="en-US" dirty="0"/>
              <a:t>를 단순히 호출만 하는 경우 등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람다식의 예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(num1, num2) -&gt; </a:t>
            </a:r>
            <a:r>
              <a:rPr lang="en-US" altLang="ko-KR" dirty="0" err="1"/>
              <a:t>Math.max</a:t>
            </a:r>
            <a:r>
              <a:rPr lang="en-US" altLang="ko-KR" dirty="0"/>
              <a:t>(num1, num2);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 err="1"/>
              <a:t>메소드참조의</a:t>
            </a:r>
            <a:r>
              <a:rPr lang="ko-KR" altLang="en-US" dirty="0"/>
              <a:t> 예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Math :: max 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 err="1"/>
              <a:t>생성자참조의</a:t>
            </a:r>
            <a:r>
              <a:rPr lang="ko-KR" altLang="en-US" dirty="0"/>
              <a:t> 예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Classname</a:t>
            </a:r>
            <a:r>
              <a:rPr lang="en-US" altLang="ko-KR" dirty="0"/>
              <a:t> :: new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E0AEDD-4663-462B-A89D-62F51848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700F2-CB00-4C0C-88DE-DDCFE467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(1) Thread Pool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4726C1-6205-40A8-8C0D-297E012E6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  <a:r>
              <a:rPr lang="ko-KR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폭증으로 인한 성능저하 방지</a:t>
            </a:r>
            <a:endParaRPr lang="en-US" altLang="ko-KR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/>
              <a:t>Thread</a:t>
            </a:r>
            <a:r>
              <a:rPr lang="ko-KR" altLang="en-US" dirty="0"/>
              <a:t>의 개수를 제한해 놓고 작업 큐에 들어오는 작업을 차례대로 처리</a:t>
            </a:r>
            <a:endParaRPr lang="en-US" altLang="ko-KR" dirty="0"/>
          </a:p>
          <a:p>
            <a:r>
              <a:rPr lang="ko-KR" altLang="en-US" dirty="0"/>
              <a:t>패키지</a:t>
            </a:r>
            <a:endParaRPr lang="en-US" altLang="ko-KR" dirty="0"/>
          </a:p>
          <a:p>
            <a:pPr lvl="1"/>
            <a:r>
              <a:rPr lang="en-US" altLang="ko-KR" dirty="0" err="1"/>
              <a:t>java.util.concurrent</a:t>
            </a:r>
            <a:endParaRPr lang="en-US" altLang="ko-KR" dirty="0"/>
          </a:p>
          <a:p>
            <a:pPr lvl="1"/>
            <a:r>
              <a:rPr lang="ko-KR" altLang="en-US" dirty="0"/>
              <a:t>제공되는 인터페이스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2"/>
                </a:solidFill>
              </a:rPr>
              <a:t>ExecuterService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제공되는 클래스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/>
                </a:solidFill>
              </a:rPr>
              <a:t>Executors</a:t>
            </a:r>
            <a:r>
              <a:rPr lang="en-US" altLang="ko-KR" dirty="0"/>
              <a:t>)</a:t>
            </a:r>
            <a:r>
              <a:rPr lang="ko-KR" altLang="en-US" dirty="0"/>
              <a:t>와 메소드</a:t>
            </a:r>
            <a:endParaRPr lang="en-US" altLang="ko-KR" dirty="0"/>
          </a:p>
          <a:p>
            <a:pPr lvl="2"/>
            <a:r>
              <a:rPr lang="en-US" altLang="ko-KR" b="1" i="1" dirty="0" err="1">
                <a:latin typeface="Consolas" panose="020B0609020204030204" pitchFamily="49" charset="0"/>
              </a:rPr>
              <a:t>newCachedThreadPool</a:t>
            </a:r>
            <a:r>
              <a:rPr lang="en-US" altLang="ko-KR" b="1" i="1" dirty="0"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b="1" i="1" dirty="0" err="1">
                <a:latin typeface="Consolas" panose="020B0609020204030204" pitchFamily="49" charset="0"/>
              </a:rPr>
              <a:t>newFixedThreadPool</a:t>
            </a:r>
            <a:r>
              <a:rPr lang="en-US" altLang="ko-KR" b="1" i="1" dirty="0">
                <a:latin typeface="Consolas" panose="020B0609020204030204" pitchFamily="49" charset="0"/>
              </a:rPr>
              <a:t>(int </a:t>
            </a:r>
            <a:r>
              <a:rPr lang="en-US" altLang="ko-KR" b="1" i="1" dirty="0" err="1">
                <a:latin typeface="Consolas" panose="020B0609020204030204" pitchFamily="49" charset="0"/>
              </a:rPr>
              <a:t>nThread</a:t>
            </a:r>
            <a:r>
              <a:rPr lang="en-US" altLang="ko-KR" b="1" i="1" dirty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b="1" i="1" dirty="0">
                <a:latin typeface="Consolas" panose="020B0609020204030204" pitchFamily="49" charset="0"/>
              </a:rPr>
              <a:t>shutdown()</a:t>
            </a:r>
          </a:p>
          <a:p>
            <a:pPr lvl="2"/>
            <a:r>
              <a:rPr lang="en-US" altLang="ko-KR" b="1" i="1" dirty="0" err="1">
                <a:latin typeface="Consolas" panose="020B0609020204030204" pitchFamily="49" charset="0"/>
              </a:rPr>
              <a:t>shutdownNow</a:t>
            </a:r>
            <a:r>
              <a:rPr lang="en-US" altLang="ko-KR" b="1" i="1" dirty="0">
                <a:latin typeface="Consolas" panose="020B0609020204030204" pitchFamily="49" charset="0"/>
              </a:rPr>
              <a:t>()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327F3E-9F7D-4903-AC52-F0B4B9C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154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0B1FD-71A7-46DB-90EA-0C49DECC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BB20A-F978-404E-A884-657E9CDDE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F6203B-A651-4ED4-A179-5F0DA54C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0DAFED-B3CE-4B0C-ADC3-A09C23F350F9}"/>
              </a:ext>
            </a:extLst>
          </p:cNvPr>
          <p:cNvSpPr/>
          <p:nvPr/>
        </p:nvSpPr>
        <p:spPr bwMode="auto">
          <a:xfrm>
            <a:off x="914400" y="1052736"/>
            <a:ext cx="7772400" cy="5652863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java.util.function.IntBinaryOperator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Calc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add(</a:t>
            </a:r>
            <a:r>
              <a:rPr lang="en-US" altLang="ko-KR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b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MethodRefEx1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main(String[] </a:t>
            </a:r>
            <a:r>
              <a:rPr lang="en-US" altLang="ko-KR" b="1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IntBinaryOperator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op1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op2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s-ES" altLang="ko-KR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op1</a:t>
            </a:r>
            <a:r>
              <a:rPr lang="es-E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s-ES" altLang="ko-KR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s-ES" altLang="ko-KR" dirty="0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s-ES" altLang="ko-KR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s-ES" altLang="ko-KR" dirty="0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es-ES" altLang="ko-KR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 -&gt; Calc.</a:t>
            </a:r>
            <a:r>
              <a:rPr lang="es-ES" altLang="ko-KR" i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add(</a:t>
            </a:r>
            <a:r>
              <a:rPr lang="es-ES" altLang="ko-KR" i="1" dirty="0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s-ES" altLang="ko-KR" i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s-ES" altLang="ko-KR" i="1" dirty="0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es-ES" altLang="ko-KR" i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op2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dirty="0">
                <a:solidFill>
                  <a:srgbClr val="000000"/>
                </a:solidFill>
                <a:highlight>
                  <a:srgbClr val="00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Calc :: </a:t>
            </a:r>
            <a:r>
              <a:rPr lang="en-US" altLang="ko-KR" i="1" dirty="0">
                <a:solidFill>
                  <a:srgbClr val="000000"/>
                </a:solidFill>
                <a:highlight>
                  <a:srgbClr val="00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add;</a:t>
            </a:r>
          </a:p>
          <a:p>
            <a:pPr lvl="2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b="1" i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op1</a:t>
            </a:r>
            <a:r>
              <a:rPr lang="en-US" altLang="ko-KR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.applyAsInt(3, 7));</a:t>
            </a:r>
          </a:p>
          <a:p>
            <a:pPr lvl="2"/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b="1" i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op2</a:t>
            </a:r>
            <a:r>
              <a:rPr lang="en-US" altLang="ko-KR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.applyAsInt(3, 7));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dirty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495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0B1FD-71A7-46DB-90EA-0C49DECC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BB20A-F978-404E-A884-657E9CDDE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F6203B-A651-4ED4-A179-5F0DA54C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0DAFED-B3CE-4B0C-ADC3-A09C23F350F9}"/>
              </a:ext>
            </a:extLst>
          </p:cNvPr>
          <p:cNvSpPr/>
          <p:nvPr/>
        </p:nvSpPr>
        <p:spPr bwMode="auto">
          <a:xfrm>
            <a:off x="914400" y="277814"/>
            <a:ext cx="7772400" cy="642778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Person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String </a:t>
            </a:r>
            <a:r>
              <a:rPr lang="en-US" altLang="ko-KR" sz="1600" b="1" dirty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Person(String </a:t>
            </a:r>
            <a:r>
              <a:rPr lang="en-US" altLang="ko-KR" sz="1600" b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this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600" b="1" dirty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Person(String </a:t>
            </a:r>
            <a:r>
              <a:rPr lang="en-US" altLang="ko-KR" sz="1600" b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600" b="1" dirty="0" err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6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600" b="1" dirty="0" err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MethodRefEx</a:t>
            </a:r>
            <a:endParaRPr lang="en-US" altLang="ko-KR" sz="1600" b="1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Function&lt;String, Person&gt; </a:t>
            </a:r>
            <a:r>
              <a:rPr lang="en-US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func1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Person :: 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00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 </a:t>
            </a:r>
            <a:r>
              <a:rPr lang="en-US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man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func1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.apply(</a:t>
            </a:r>
            <a:r>
              <a:rPr lang="en-US" altLang="ko-KR" sz="1600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"Kim"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6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BiFunction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&lt;String, Integer, Person&gt; </a:t>
            </a:r>
            <a:r>
              <a:rPr lang="en-US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func2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Person :: 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00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 </a:t>
            </a:r>
            <a:r>
              <a:rPr lang="en-US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woman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func2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.apply(</a:t>
            </a:r>
            <a:r>
              <a:rPr lang="en-US" altLang="ko-KR" sz="1600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"Kim"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24);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600" dirty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2039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62213-7226-48E3-BF86-1A42A49E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(5) Stream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050294-F167-448A-B7C7-DCABB9C1F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Stream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r>
              <a:rPr lang="ko-KR" altLang="en-US" dirty="0"/>
              <a:t> 또는 컬렉션</a:t>
            </a:r>
            <a:r>
              <a:rPr lang="en-US" altLang="ko-KR" dirty="0"/>
              <a:t>(collection)</a:t>
            </a:r>
            <a:r>
              <a:rPr lang="ko-KR" altLang="en-US" dirty="0"/>
              <a:t>의 요소를 하나씩 참조해서 람다</a:t>
            </a:r>
            <a:r>
              <a:rPr lang="en-US" altLang="ko-KR" dirty="0"/>
              <a:t>(lambda)</a:t>
            </a:r>
            <a:r>
              <a:rPr lang="ko-KR" altLang="en-US" dirty="0"/>
              <a:t>식으로 처리할 수 있도록 해 주는 반복자</a:t>
            </a:r>
            <a:r>
              <a:rPr lang="en-US" altLang="ko-KR" dirty="0"/>
              <a:t>(iterator)</a:t>
            </a:r>
          </a:p>
          <a:p>
            <a:pPr lvl="1"/>
            <a:r>
              <a:rPr lang="en-US" altLang="ko-KR" dirty="0"/>
              <a:t>Java 8</a:t>
            </a:r>
            <a:r>
              <a:rPr lang="ko-KR" altLang="en-US" dirty="0"/>
              <a:t>버전부터 추가됨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Stream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lvl="1"/>
            <a:r>
              <a:rPr lang="en-US" altLang="ko-KR" dirty="0"/>
              <a:t>Iterator</a:t>
            </a:r>
            <a:r>
              <a:rPr lang="ko-KR" altLang="en-US" dirty="0"/>
              <a:t>와 유사한 반복자</a:t>
            </a:r>
            <a:endParaRPr lang="en-US" altLang="ko-KR" dirty="0"/>
          </a:p>
          <a:p>
            <a:pPr lvl="1"/>
            <a:r>
              <a:rPr lang="en-US" altLang="ko-KR" dirty="0"/>
              <a:t>Lambda expression</a:t>
            </a:r>
            <a:r>
              <a:rPr lang="ko-KR" altLang="en-US" dirty="0"/>
              <a:t> 코드 제공</a:t>
            </a:r>
            <a:endParaRPr lang="en-US" altLang="ko-KR" dirty="0"/>
          </a:p>
          <a:p>
            <a:pPr lvl="1"/>
            <a:r>
              <a:rPr lang="ko-KR" altLang="en-US" dirty="0"/>
              <a:t>내부반복자를 이용하므로</a:t>
            </a:r>
            <a:r>
              <a:rPr lang="en-US" altLang="ko-KR" dirty="0"/>
              <a:t>, </a:t>
            </a:r>
            <a:r>
              <a:rPr lang="ko-KR" altLang="en-US" dirty="0"/>
              <a:t>병렬처리가 쉬움</a:t>
            </a:r>
            <a:endParaRPr lang="en-US" altLang="ko-KR" dirty="0"/>
          </a:p>
          <a:p>
            <a:pPr lvl="1"/>
            <a:r>
              <a:rPr lang="ko-KR" altLang="en-US" dirty="0"/>
              <a:t>중간처리와 최종처리작업을 수행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99093C-5DBB-4A66-8A43-97AA5183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746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8C63E-38E3-4B11-9926-DB0F999E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6C8CF-27C6-4781-96A7-900947CC4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반복자</a:t>
            </a:r>
            <a:r>
              <a:rPr lang="en-US" altLang="ko-KR" dirty="0"/>
              <a:t>(iterator)</a:t>
            </a:r>
          </a:p>
          <a:p>
            <a:pPr lvl="1"/>
            <a:r>
              <a:rPr lang="en-US" altLang="ko-KR" dirty="0"/>
              <a:t>external</a:t>
            </a:r>
            <a:r>
              <a:rPr lang="ko-KR" altLang="en-US" dirty="0"/>
              <a:t> </a:t>
            </a:r>
            <a:r>
              <a:rPr lang="en-US" altLang="ko-KR" dirty="0"/>
              <a:t>iterator</a:t>
            </a:r>
          </a:p>
          <a:p>
            <a:pPr lvl="2"/>
            <a:r>
              <a:rPr lang="ko-KR" altLang="en-US" dirty="0"/>
              <a:t>개발자가 코드</a:t>
            </a:r>
            <a:r>
              <a:rPr lang="en-US" altLang="ko-KR" dirty="0"/>
              <a:t> (for/while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로 직접 컬렉션의 요소를 참조하여 가져오는 패턴</a:t>
            </a:r>
            <a:endParaRPr lang="en-US" altLang="ko-KR" dirty="0"/>
          </a:p>
          <a:p>
            <a:pPr lvl="1"/>
            <a:r>
              <a:rPr lang="en-US" altLang="ko-KR" dirty="0"/>
              <a:t>internal iterator</a:t>
            </a:r>
          </a:p>
          <a:p>
            <a:pPr lvl="2"/>
            <a:r>
              <a:rPr lang="ko-KR" altLang="en-US" dirty="0"/>
              <a:t>개발자는 요소를 처리할 코드만 제공</a:t>
            </a:r>
            <a:endParaRPr lang="en-US" altLang="ko-KR" dirty="0"/>
          </a:p>
          <a:p>
            <a:pPr lvl="2"/>
            <a:r>
              <a:rPr lang="ko-KR" altLang="en-US" dirty="0"/>
              <a:t>반복은 컬렉션 내부에서 수행되는 패턴</a:t>
            </a:r>
            <a:endParaRPr lang="en-US" altLang="ko-KR" dirty="0"/>
          </a:p>
          <a:p>
            <a:pPr lvl="2"/>
            <a:r>
              <a:rPr lang="ko-KR" altLang="en-US" dirty="0"/>
              <a:t>내부 반복자는 멀티코어 </a:t>
            </a:r>
            <a:r>
              <a:rPr lang="en-US" altLang="ko-KR" dirty="0"/>
              <a:t>CPU</a:t>
            </a:r>
            <a:r>
              <a:rPr lang="ko-KR" altLang="en-US" dirty="0"/>
              <a:t>를 최대한 활용하기 위해 병렬작업을 할 수 있게 도와 주므로</a:t>
            </a:r>
            <a:r>
              <a:rPr lang="en-US" altLang="ko-KR" dirty="0"/>
              <a:t>, </a:t>
            </a:r>
            <a:r>
              <a:rPr lang="ko-KR" altLang="en-US" dirty="0"/>
              <a:t>효율적으로 요소들을 반복시킬 수 있음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3E09E9-92CD-4C2E-A0B1-0A0759A6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98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34F91-CC39-4C5B-A00C-F220B1BB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FE992F-88CB-482C-B6CB-E4A32FF28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Stream</a:t>
            </a:r>
            <a:r>
              <a:rPr lang="ko-KR" altLang="en-US" dirty="0"/>
              <a:t>의 종류</a:t>
            </a:r>
            <a:endParaRPr lang="en-US" altLang="ko-KR" dirty="0"/>
          </a:p>
          <a:p>
            <a:pPr lvl="1"/>
            <a:r>
              <a:rPr lang="en-US" altLang="ko-KR" dirty="0"/>
              <a:t>Stream	: </a:t>
            </a:r>
            <a:r>
              <a:rPr lang="ko-KR" altLang="en-US" dirty="0"/>
              <a:t>객체 처리 스트림</a:t>
            </a:r>
            <a:endParaRPr lang="en-US" altLang="ko-KR" dirty="0"/>
          </a:p>
          <a:p>
            <a:pPr lvl="1"/>
            <a:r>
              <a:rPr lang="en-US" altLang="ko-KR" dirty="0" err="1"/>
              <a:t>IntStream</a:t>
            </a:r>
            <a:r>
              <a:rPr lang="en-US" altLang="ko-KR" dirty="0"/>
              <a:t>	: int </a:t>
            </a:r>
            <a:r>
              <a:rPr lang="ko-KR" altLang="en-US" dirty="0"/>
              <a:t>요소 처리 스트림</a:t>
            </a:r>
            <a:endParaRPr lang="en-US" altLang="ko-KR" dirty="0"/>
          </a:p>
          <a:p>
            <a:pPr lvl="1"/>
            <a:r>
              <a:rPr lang="en-US" altLang="ko-KR" dirty="0" err="1"/>
              <a:t>LongStream</a:t>
            </a:r>
            <a:r>
              <a:rPr lang="en-US" altLang="ko-KR" dirty="0"/>
              <a:t>	: long </a:t>
            </a:r>
            <a:r>
              <a:rPr lang="ko-KR" altLang="en-US" dirty="0"/>
              <a:t>요소 처리 스트림</a:t>
            </a:r>
            <a:endParaRPr lang="en-US" altLang="ko-KR" dirty="0"/>
          </a:p>
          <a:p>
            <a:pPr lvl="1"/>
            <a:r>
              <a:rPr lang="en-US" altLang="ko-KR" dirty="0" err="1"/>
              <a:t>DoubleStream</a:t>
            </a:r>
            <a:r>
              <a:rPr lang="en-US" altLang="ko-KR" dirty="0"/>
              <a:t> : double</a:t>
            </a:r>
            <a:r>
              <a:rPr lang="ko-KR" altLang="en-US" dirty="0"/>
              <a:t> 요소 처리 스트림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52FF0A-4E22-4BE9-A216-2991AFA3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D37A2F7-29F8-4368-B246-AC7018A1BF3F}"/>
              </a:ext>
            </a:extLst>
          </p:cNvPr>
          <p:cNvGrpSpPr/>
          <p:nvPr/>
        </p:nvGrpSpPr>
        <p:grpSpPr>
          <a:xfrm>
            <a:off x="914400" y="4005064"/>
            <a:ext cx="7769751" cy="2016534"/>
            <a:chOff x="742396" y="3825081"/>
            <a:chExt cx="7769751" cy="201653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2BE586D9-19FD-435D-9580-6B834CB0295F}"/>
                </a:ext>
              </a:extLst>
            </p:cNvPr>
            <p:cNvSpPr/>
            <p:nvPr/>
          </p:nvSpPr>
          <p:spPr bwMode="auto">
            <a:xfrm>
              <a:off x="3718050" y="3825081"/>
              <a:ext cx="1707899" cy="504056"/>
            </a:xfrm>
            <a:prstGeom prst="roundRect">
              <a:avLst>
                <a:gd name="adj" fmla="val 38656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BaseStream</a:t>
              </a: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4B59E98-2E63-461B-92E5-235F305DC47D}"/>
                </a:ext>
              </a:extLst>
            </p:cNvPr>
            <p:cNvSpPr/>
            <p:nvPr/>
          </p:nvSpPr>
          <p:spPr bwMode="auto">
            <a:xfrm>
              <a:off x="4800600" y="5337559"/>
              <a:ext cx="1707899" cy="504056"/>
            </a:xfrm>
            <a:prstGeom prst="roundRect">
              <a:avLst>
                <a:gd name="adj" fmla="val 38656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LongStream</a:t>
              </a: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2FDA821-F8F4-45B2-9B6B-0C8DAD26A19A}"/>
                </a:ext>
              </a:extLst>
            </p:cNvPr>
            <p:cNvSpPr/>
            <p:nvPr/>
          </p:nvSpPr>
          <p:spPr bwMode="auto">
            <a:xfrm>
              <a:off x="6804248" y="5337559"/>
              <a:ext cx="1707899" cy="504056"/>
            </a:xfrm>
            <a:prstGeom prst="roundRect">
              <a:avLst>
                <a:gd name="adj" fmla="val 38656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DoubleStream</a:t>
              </a: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1DB733A-C1DB-437A-9D6E-4EB0D2FF5DE7}"/>
                </a:ext>
              </a:extLst>
            </p:cNvPr>
            <p:cNvSpPr/>
            <p:nvPr/>
          </p:nvSpPr>
          <p:spPr bwMode="auto">
            <a:xfrm>
              <a:off x="2784376" y="5337559"/>
              <a:ext cx="1707899" cy="504056"/>
            </a:xfrm>
            <a:prstGeom prst="roundRect">
              <a:avLst>
                <a:gd name="adj" fmla="val 38656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IntStream</a:t>
              </a: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6E42E96-8043-4528-82E4-FE87BA4F2257}"/>
                </a:ext>
              </a:extLst>
            </p:cNvPr>
            <p:cNvSpPr/>
            <p:nvPr/>
          </p:nvSpPr>
          <p:spPr bwMode="auto">
            <a:xfrm>
              <a:off x="742396" y="5337559"/>
              <a:ext cx="1707899" cy="504056"/>
            </a:xfrm>
            <a:prstGeom prst="roundRect">
              <a:avLst>
                <a:gd name="adj" fmla="val 38656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Stream</a:t>
              </a: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B79B9681-EC6A-4617-A779-9CB56AF7948A}"/>
                </a:ext>
              </a:extLst>
            </p:cNvPr>
            <p:cNvCxnSpPr>
              <a:stCxn id="9" idx="0"/>
              <a:endCxn id="5" idx="2"/>
            </p:cNvCxnSpPr>
            <p:nvPr/>
          </p:nvCxnSpPr>
          <p:spPr bwMode="auto">
            <a:xfrm rot="5400000" flipH="1" flipV="1">
              <a:off x="2579962" y="3345521"/>
              <a:ext cx="1008422" cy="2975654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224618A3-5232-4D30-9D07-81B15427A735}"/>
                </a:ext>
              </a:extLst>
            </p:cNvPr>
            <p:cNvCxnSpPr>
              <a:stCxn id="7" idx="0"/>
              <a:endCxn id="5" idx="2"/>
            </p:cNvCxnSpPr>
            <p:nvPr/>
          </p:nvCxnSpPr>
          <p:spPr bwMode="auto">
            <a:xfrm rot="16200000" flipV="1">
              <a:off x="5610888" y="3290249"/>
              <a:ext cx="1008422" cy="3086198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C5BD83B5-7D79-424C-B895-E750AE7E57AC}"/>
                </a:ext>
              </a:extLst>
            </p:cNvPr>
            <p:cNvCxnSpPr>
              <a:stCxn id="6" idx="0"/>
              <a:endCxn id="5" idx="2"/>
            </p:cNvCxnSpPr>
            <p:nvPr/>
          </p:nvCxnSpPr>
          <p:spPr bwMode="auto">
            <a:xfrm rot="16200000" flipV="1">
              <a:off x="4609064" y="4292073"/>
              <a:ext cx="1008422" cy="1082550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EC3634A7-CEBA-4D62-AE53-F4FDC914F78F}"/>
                </a:ext>
              </a:extLst>
            </p:cNvPr>
            <p:cNvCxnSpPr>
              <a:stCxn id="8" idx="0"/>
              <a:endCxn id="5" idx="2"/>
            </p:cNvCxnSpPr>
            <p:nvPr/>
          </p:nvCxnSpPr>
          <p:spPr bwMode="auto">
            <a:xfrm rot="5400000" flipH="1" flipV="1">
              <a:off x="3600952" y="4366511"/>
              <a:ext cx="1008422" cy="933674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73774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4ED79-E720-47A3-8F57-32A1B616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D05A71-C932-47D6-BECC-647F01BEF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Collection</a:t>
            </a:r>
            <a:r>
              <a:rPr lang="ko-KR" altLang="en-US" dirty="0"/>
              <a:t>으로 부터 </a:t>
            </a:r>
            <a:r>
              <a:rPr lang="en-US" altLang="ko-KR" dirty="0"/>
              <a:t>Stream </a:t>
            </a:r>
            <a:r>
              <a:rPr lang="ko-KR" altLang="en-US" dirty="0"/>
              <a:t>얻기</a:t>
            </a:r>
            <a:endParaRPr lang="en-US" altLang="ko-KR" dirty="0"/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Stream&lt;T&gt; stream()</a:t>
            </a: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Stream&lt;T&gt;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parallelStream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Array</a:t>
            </a:r>
            <a:r>
              <a:rPr lang="ko-KR" altLang="en-US" dirty="0"/>
              <a:t>로 부터 </a:t>
            </a:r>
            <a:r>
              <a:rPr lang="en-US" altLang="ko-KR" dirty="0"/>
              <a:t>Stream </a:t>
            </a:r>
            <a:r>
              <a:rPr lang="ko-KR" altLang="en-US" dirty="0"/>
              <a:t>얻기</a:t>
            </a:r>
            <a:endParaRPr lang="en-US" altLang="ko-KR" dirty="0"/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Stream&lt;T&gt;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Arrays.stream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(T[])</a:t>
            </a:r>
          </a:p>
          <a:p>
            <a:pPr lvl="1"/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IntStream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Arrays.stream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(int[])</a:t>
            </a:r>
          </a:p>
          <a:p>
            <a:pPr lvl="1"/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LongStream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Arrays.stream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(long[])</a:t>
            </a:r>
          </a:p>
          <a:p>
            <a:pPr lvl="1"/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DoubleStream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Arrays.stream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(double[])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2BA3F-700E-4CCB-91F5-27F4B78A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652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E5ADCC-1D66-4618-8A3A-2B0E5F22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A42093-8649-4310-9A5B-269BCC99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538BD6-62DA-4417-A174-80ADDC216F77}"/>
              </a:ext>
            </a:extLst>
          </p:cNvPr>
          <p:cNvSpPr/>
          <p:nvPr/>
        </p:nvSpPr>
        <p:spPr bwMode="auto">
          <a:xfrm>
            <a:off x="914400" y="1268412"/>
            <a:ext cx="7772400" cy="543718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java.util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.*;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java.util.stream.Stream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StreamEx</a:t>
            </a:r>
            <a:endParaRPr lang="en-US" altLang="ko-KR" sz="1600" b="1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List&lt;String&gt; </a:t>
            </a:r>
            <a:r>
              <a:rPr lang="en-US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Arrays.</a:t>
            </a:r>
            <a:r>
              <a:rPr lang="en-US" altLang="ko-KR" sz="16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asList</a:t>
            </a:r>
            <a:r>
              <a:rPr lang="en-US" altLang="ko-KR" sz="16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이순신</a:t>
            </a:r>
            <a:r>
              <a:rPr lang="en-US" altLang="ko-KR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6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유관순</a:t>
            </a:r>
            <a:r>
              <a:rPr lang="en-US" altLang="ko-KR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6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홍길동</a:t>
            </a:r>
            <a:r>
              <a:rPr lang="en-US" altLang="ko-KR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6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6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Iterator </a:t>
            </a:r>
            <a:r>
              <a:rPr lang="ko-KR" altLang="en-US" sz="16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이용</a:t>
            </a:r>
            <a:r>
              <a:rPr lang="en-US" altLang="ko-KR" sz="16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(JDK 7</a:t>
            </a:r>
            <a:r>
              <a:rPr lang="ko-KR" altLang="en-US" sz="16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까지</a:t>
            </a:r>
            <a:r>
              <a:rPr lang="en-US" altLang="ko-KR" sz="16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Iterator&lt;String&gt; </a:t>
            </a:r>
            <a:r>
              <a:rPr lang="en-US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.iterator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</a:t>
            </a:r>
            <a:r>
              <a:rPr lang="en-US" altLang="ko-KR" sz="16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.hasNext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 </a:t>
            </a:r>
            <a:r>
              <a:rPr lang="en-US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.next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3"/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1" i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6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Stream </a:t>
            </a:r>
            <a:r>
              <a:rPr lang="ko-KR" altLang="en-US" sz="16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이용</a:t>
            </a:r>
            <a:r>
              <a:rPr lang="en-US" altLang="ko-KR" sz="16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(JDK 8</a:t>
            </a:r>
            <a:r>
              <a:rPr lang="ko-KR" altLang="en-US" sz="16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부터</a:t>
            </a:r>
            <a:r>
              <a:rPr lang="en-US" altLang="ko-KR" sz="16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2"/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Stream&lt;String&gt; </a:t>
            </a:r>
            <a:r>
              <a:rPr lang="en-US" altLang="ko-KR" sz="1600" b="1" dirty="0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stream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1" dirty="0" err="1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.stream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600" b="1" dirty="0" err="1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stream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.forEach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-&gt;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1" i="1" dirty="0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600" b="1" i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600" dirty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8914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70214-C1D5-44CC-8E44-4D966218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01081-68A8-4C08-9E5D-611893AC1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Stream</a:t>
            </a:r>
            <a:r>
              <a:rPr lang="ko-KR" altLang="en-US" dirty="0"/>
              <a:t>의 중간처리와 최종처리 메소드</a:t>
            </a:r>
            <a:endParaRPr lang="en-US" altLang="ko-KR" dirty="0"/>
          </a:p>
          <a:p>
            <a:pPr lvl="1"/>
            <a:r>
              <a:rPr lang="ko-KR" altLang="en-US" dirty="0"/>
              <a:t>중간처리 </a:t>
            </a:r>
            <a:r>
              <a:rPr lang="en-US" altLang="ko-KR" dirty="0"/>
              <a:t>: </a:t>
            </a:r>
            <a:r>
              <a:rPr lang="ko-KR" altLang="en-US" dirty="0"/>
              <a:t>매핑</a:t>
            </a:r>
            <a:r>
              <a:rPr lang="en-US" altLang="ko-KR" dirty="0"/>
              <a:t>, </a:t>
            </a:r>
            <a:r>
              <a:rPr lang="ko-KR" altLang="en-US" dirty="0"/>
              <a:t>필터링</a:t>
            </a:r>
            <a:r>
              <a:rPr lang="en-US" altLang="ko-KR" dirty="0"/>
              <a:t>, </a:t>
            </a:r>
            <a:r>
              <a:rPr lang="ko-KR" altLang="en-US" dirty="0"/>
              <a:t>정렬</a:t>
            </a:r>
            <a:endParaRPr lang="en-US" altLang="ko-KR" dirty="0"/>
          </a:p>
          <a:p>
            <a:pPr lvl="3"/>
            <a:r>
              <a:rPr lang="ko-KR" altLang="en-US" dirty="0"/>
              <a:t>주로 </a:t>
            </a:r>
            <a:r>
              <a:rPr lang="en-US" altLang="ko-KR" dirty="0"/>
              <a:t>Stream</a:t>
            </a:r>
            <a:r>
              <a:rPr lang="ko-KR" altLang="en-US" dirty="0"/>
              <a:t>을 </a:t>
            </a:r>
            <a:r>
              <a:rPr lang="ko-KR" altLang="en-US" dirty="0" err="1"/>
              <a:t>리턴하는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2"/>
            <a:r>
              <a:rPr lang="ko-KR" altLang="en-US" dirty="0"/>
              <a:t>필터링 </a:t>
            </a:r>
            <a:r>
              <a:rPr lang="en-US" altLang="ko-KR" dirty="0"/>
              <a:t>: distinct(), filter(…)</a:t>
            </a:r>
          </a:p>
          <a:p>
            <a:pPr lvl="2"/>
            <a:r>
              <a:rPr lang="ko-KR" altLang="en-US" dirty="0"/>
              <a:t>매핑 </a:t>
            </a:r>
            <a:r>
              <a:rPr lang="en-US" altLang="ko-KR" dirty="0"/>
              <a:t>: map(…), </a:t>
            </a:r>
            <a:r>
              <a:rPr lang="en-US" altLang="ko-KR" dirty="0" err="1"/>
              <a:t>mapToInt</a:t>
            </a:r>
            <a:r>
              <a:rPr lang="en-US" altLang="ko-KR" dirty="0"/>
              <a:t>(…), </a:t>
            </a:r>
            <a:r>
              <a:rPr lang="en-US" altLang="ko-KR" dirty="0" err="1"/>
              <a:t>mapToDouble</a:t>
            </a:r>
            <a:r>
              <a:rPr lang="en-US" altLang="ko-KR" dirty="0"/>
              <a:t>(…)</a:t>
            </a:r>
          </a:p>
          <a:p>
            <a:pPr lvl="2"/>
            <a:r>
              <a:rPr lang="ko-KR" altLang="en-US" dirty="0"/>
              <a:t>정렬 </a:t>
            </a:r>
            <a:r>
              <a:rPr lang="en-US" altLang="ko-KR" dirty="0"/>
              <a:t>: sorted(…)</a:t>
            </a:r>
          </a:p>
          <a:p>
            <a:pPr lvl="2"/>
            <a:r>
              <a:rPr lang="ko-KR" altLang="en-US" dirty="0"/>
              <a:t>반복 </a:t>
            </a:r>
            <a:r>
              <a:rPr lang="en-US" altLang="ko-KR" dirty="0"/>
              <a:t>: peek(…)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최종처리 </a:t>
            </a:r>
            <a:r>
              <a:rPr lang="en-US" altLang="ko-KR" dirty="0"/>
              <a:t>: </a:t>
            </a:r>
            <a:r>
              <a:rPr lang="ko-KR" altLang="en-US" dirty="0"/>
              <a:t>반복</a:t>
            </a:r>
            <a:r>
              <a:rPr lang="en-US" altLang="ko-KR" dirty="0"/>
              <a:t>, </a:t>
            </a:r>
            <a:r>
              <a:rPr lang="ko-KR" altLang="en-US" dirty="0"/>
              <a:t>집계</a:t>
            </a:r>
            <a:r>
              <a:rPr lang="en-US" altLang="ko-KR" dirty="0"/>
              <a:t>(</a:t>
            </a:r>
            <a:r>
              <a:rPr lang="ko-KR" altLang="en-US" dirty="0" err="1"/>
              <a:t>카운팅</a:t>
            </a:r>
            <a:r>
              <a:rPr lang="en-US" altLang="ko-KR" dirty="0"/>
              <a:t>,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총합 등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주로 기본타입을 </a:t>
            </a:r>
            <a:r>
              <a:rPr lang="ko-KR" altLang="en-US" dirty="0" err="1"/>
              <a:t>리턴하는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2"/>
            <a:r>
              <a:rPr lang="ko-KR" altLang="en-US" dirty="0"/>
              <a:t>집계 </a:t>
            </a:r>
            <a:r>
              <a:rPr lang="en-US" altLang="ko-KR" dirty="0"/>
              <a:t>: count(), max(…), min(…), average(), sum(), reduce(…), collect(…)</a:t>
            </a:r>
          </a:p>
          <a:p>
            <a:pPr lvl="2"/>
            <a:r>
              <a:rPr lang="ko-KR" altLang="en-US" dirty="0"/>
              <a:t>반복 </a:t>
            </a:r>
            <a:r>
              <a:rPr lang="en-US" altLang="ko-KR" dirty="0"/>
              <a:t>: </a:t>
            </a:r>
            <a:r>
              <a:rPr lang="en-US" altLang="ko-KR" dirty="0" err="1"/>
              <a:t>forEach</a:t>
            </a:r>
            <a:r>
              <a:rPr lang="en-US" altLang="ko-KR" dirty="0"/>
              <a:t>(…)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333A24-6E22-442F-83CC-6A6D66E5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652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338B0-7126-42E1-9D52-40FF9941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중간처리 </a:t>
            </a:r>
            <a:r>
              <a:rPr lang="en-US" altLang="ko-KR" dirty="0"/>
              <a:t>&amp; </a:t>
            </a:r>
            <a:r>
              <a:rPr lang="ko-KR" altLang="en-US" dirty="0"/>
              <a:t>최종처리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BC055-F1BD-47FC-AB19-E846559B0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50D779-CCAD-4038-AE46-79915345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A22E5D-7121-46DC-8F72-9EF22F7A27E5}"/>
              </a:ext>
            </a:extLst>
          </p:cNvPr>
          <p:cNvSpPr/>
          <p:nvPr/>
        </p:nvSpPr>
        <p:spPr bwMode="auto">
          <a:xfrm>
            <a:off x="914400" y="1268412"/>
            <a:ext cx="7772400" cy="543718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StreamEx</a:t>
            </a:r>
            <a:endParaRPr lang="en-US" altLang="ko-KR" b="1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main(String[] </a:t>
            </a:r>
            <a:r>
              <a:rPr lang="en-US" altLang="ko-KR" b="1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List&lt;String&gt; </a:t>
            </a:r>
            <a:r>
              <a:rPr lang="en-US" altLang="ko-KR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list1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Arrays.</a:t>
            </a:r>
            <a:r>
              <a:rPr lang="en-US" altLang="ko-KR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asList</a:t>
            </a:r>
            <a:r>
              <a:rPr lang="en-US" altLang="ko-KR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"98.3"</a:t>
            </a:r>
            <a:r>
              <a:rPr lang="en-US" altLang="ko-KR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"67.2"</a:t>
            </a:r>
            <a:r>
              <a:rPr lang="en-US" altLang="ko-KR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"50.0"</a:t>
            </a:r>
            <a:r>
              <a:rPr lang="en-US" altLang="ko-KR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"78"</a:t>
            </a:r>
            <a:r>
              <a:rPr lang="en-US" altLang="ko-KR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List&lt;Double&gt; </a:t>
            </a:r>
            <a:r>
              <a:rPr lang="en-US" altLang="ko-KR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list2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Arrays.</a:t>
            </a:r>
            <a:r>
              <a:rPr lang="en-US" altLang="ko-KR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asList</a:t>
            </a:r>
            <a:r>
              <a:rPr lang="en-US" altLang="ko-KR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(98.3, 67.2, 50.0, 78.0);</a:t>
            </a:r>
          </a:p>
          <a:p>
            <a:pPr lvl="2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avg1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b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list1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.stream()</a:t>
            </a:r>
          </a:p>
          <a:p>
            <a:pPr lvl="4"/>
            <a:r>
              <a:rPr lang="fr-FR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.mapToDouble(</a:t>
            </a:r>
            <a:r>
              <a:rPr lang="fr-FR" altLang="ko-KR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fr-FR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-&gt; Double.</a:t>
            </a:r>
            <a:r>
              <a:rPr lang="fr-FR" altLang="ko-KR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parseDouble(</a:t>
            </a:r>
            <a:r>
              <a:rPr lang="fr-FR" altLang="ko-KR" i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fr-FR" altLang="ko-KR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</a:p>
          <a:p>
            <a:pPr lvl="4"/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.average()</a:t>
            </a:r>
          </a:p>
          <a:p>
            <a:pPr lvl="4"/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getAsDouble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avg2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b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list2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.stream()</a:t>
            </a:r>
          </a:p>
          <a:p>
            <a:pPr lvl="4"/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mapToDouble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(Double::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doubleValue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4"/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.average()</a:t>
            </a:r>
          </a:p>
          <a:p>
            <a:pPr lvl="4"/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getAsDouble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b="1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평균점수 </a:t>
            </a:r>
            <a:r>
              <a:rPr lang="en-US" altLang="ko-KR" b="1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b="1" i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avg1</a:t>
            </a:r>
            <a:r>
              <a:rPr lang="en-US" altLang="ko-KR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b="1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평균점수 </a:t>
            </a:r>
            <a:r>
              <a:rPr lang="en-US" altLang="ko-KR" b="1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b="1" i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avg2</a:t>
            </a:r>
            <a:r>
              <a:rPr lang="en-US" altLang="ko-KR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dirty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1042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014EF-1420-48F3-A0B6-D0ADD13B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11E6E1-2A1C-476E-8CAF-DB976648A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필터링</a:t>
            </a:r>
            <a:endParaRPr lang="en-US" altLang="ko-KR" dirty="0"/>
          </a:p>
          <a:p>
            <a:pPr lvl="1"/>
            <a:r>
              <a:rPr lang="en-US" altLang="ko-KR" dirty="0"/>
              <a:t>distinct() : </a:t>
            </a:r>
            <a:r>
              <a:rPr lang="ko-KR" altLang="en-US" dirty="0"/>
              <a:t>중복제거</a:t>
            </a:r>
            <a:endParaRPr lang="en-US" altLang="ko-KR" dirty="0"/>
          </a:p>
          <a:p>
            <a:pPr lvl="1"/>
            <a:r>
              <a:rPr lang="en-US" altLang="ko-KR" dirty="0"/>
              <a:t>filter(</a:t>
            </a:r>
            <a:r>
              <a:rPr lang="ko-KR" altLang="en-US" dirty="0"/>
              <a:t>조건</a:t>
            </a:r>
            <a:r>
              <a:rPr lang="en-US" altLang="ko-KR" dirty="0"/>
              <a:t>) : </a:t>
            </a:r>
            <a:r>
              <a:rPr lang="ko-KR" altLang="en-US" dirty="0"/>
              <a:t>조건이 참인 것만 필터링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A92DB5-2CD6-4492-AB3D-EED661F9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43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62378-9CD6-4295-80C2-E11F80C3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r>
              <a:rPr lang="ko-KR" altLang="en-US" dirty="0"/>
              <a:t> </a:t>
            </a:r>
            <a:r>
              <a:rPr lang="en-US" altLang="ko-KR" dirty="0"/>
              <a:t>Pool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요청 및 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8567C-B795-4D50-9622-DB183290D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Thread Pool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 err="1"/>
              <a:t>ExecutorService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E4D642-F4AA-47FE-8040-00B0DF3E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87250C-2813-422E-B798-024774E3454E}"/>
              </a:ext>
            </a:extLst>
          </p:cNvPr>
          <p:cNvSpPr/>
          <p:nvPr/>
        </p:nvSpPr>
        <p:spPr bwMode="auto">
          <a:xfrm>
            <a:off x="1043608" y="2456929"/>
            <a:ext cx="7643192" cy="219620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altLang="ko-KR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ExecutorService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2000" i="1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exs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en-US" altLang="ko-KR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Executors</a:t>
            </a:r>
            <a:r>
              <a:rPr lang="en-US" altLang="ko-KR" sz="2000" dirty="0" err="1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</a:t>
            </a:r>
            <a:r>
              <a:rPr lang="en-US" altLang="ko-KR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newCachedThradPool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();</a:t>
            </a:r>
          </a:p>
          <a:p>
            <a:pPr marL="0" lvl="1"/>
            <a:r>
              <a:rPr lang="en-US" altLang="ko-KR" dirty="0">
                <a:latin typeface="Consolas" panose="020B0609020204030204" pitchFamily="49" charset="0"/>
              </a:rPr>
              <a:t>  -&gt; </a:t>
            </a:r>
            <a:r>
              <a:rPr lang="ko-KR" altLang="en-US" dirty="0">
                <a:latin typeface="Consolas" panose="020B0609020204030204" pitchFamily="49" charset="0"/>
              </a:rPr>
              <a:t>초기</a:t>
            </a:r>
            <a:r>
              <a:rPr lang="en-US" altLang="ko-KR" dirty="0">
                <a:latin typeface="Consolas" panose="020B0609020204030204" pitchFamily="49" charset="0"/>
              </a:rPr>
              <a:t> Thread</a:t>
            </a:r>
            <a:r>
              <a:rPr lang="ko-KR" altLang="en-US" dirty="0">
                <a:latin typeface="Consolas" panose="020B0609020204030204" pitchFamily="49" charset="0"/>
              </a:rPr>
              <a:t>의 개수 </a:t>
            </a:r>
            <a:r>
              <a:rPr lang="en-US" altLang="ko-KR" dirty="0">
                <a:latin typeface="Consolas" panose="020B0609020204030204" pitchFamily="49" charset="0"/>
              </a:rPr>
              <a:t>: 0</a:t>
            </a:r>
            <a:r>
              <a:rPr lang="ko-KR" altLang="en-US" dirty="0">
                <a:latin typeface="Consolas" panose="020B0609020204030204" pitchFamily="49" charset="0"/>
              </a:rPr>
              <a:t>개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lvl="1"/>
            <a:endParaRPr lang="en-US" altLang="ko-KR" sz="2000" b="1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lvl="1"/>
            <a:r>
              <a:rPr lang="en-US" altLang="ko-KR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ExecutorService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2000" i="1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exs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en-US" altLang="ko-KR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Executors</a:t>
            </a:r>
            <a:r>
              <a:rPr lang="en-US" altLang="ko-KR" sz="2000" dirty="0" err="1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</a:t>
            </a:r>
            <a:r>
              <a:rPr lang="en-US" altLang="ko-KR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newFixedThradPool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</a:p>
          <a:p>
            <a:pPr marL="0" lvl="1"/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-KR" sz="2000" dirty="0" err="1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Runtime.getRuntime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().</a:t>
            </a:r>
            <a:r>
              <a:rPr lang="en-US" altLang="ko-KR" sz="2000" dirty="0" err="1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availableProcessors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()</a:t>
            </a:r>
          </a:p>
          <a:p>
            <a:pPr marL="0" lvl="1"/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);</a:t>
            </a:r>
            <a:endParaRPr lang="en-US" altLang="ko-KR" sz="1400" dirty="0">
              <a:solidFill>
                <a:srgbClr val="0000FF"/>
              </a:solidFill>
              <a:highlight>
                <a:srgbClr val="00FFFF"/>
              </a:highlight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lvl="1"/>
            <a:r>
              <a:rPr lang="ko-KR" altLang="en-US" dirty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-&gt; </a:t>
            </a:r>
            <a:r>
              <a:rPr lang="ko-KR" altLang="en-US" dirty="0">
                <a:latin typeface="Consolas" panose="020B0609020204030204" pitchFamily="49" charset="0"/>
              </a:rPr>
              <a:t>초기</a:t>
            </a:r>
            <a:r>
              <a:rPr lang="en-US" altLang="ko-KR" dirty="0">
                <a:latin typeface="Consolas" panose="020B0609020204030204" pitchFamily="49" charset="0"/>
              </a:rPr>
              <a:t> Thread</a:t>
            </a:r>
            <a:r>
              <a:rPr lang="ko-KR" altLang="en-US" dirty="0">
                <a:latin typeface="Consolas" panose="020B0609020204030204" pitchFamily="49" charset="0"/>
              </a:rPr>
              <a:t>의 개수 </a:t>
            </a:r>
            <a:r>
              <a:rPr lang="en-US" altLang="ko-KR" dirty="0">
                <a:latin typeface="Consolas" panose="020B0609020204030204" pitchFamily="49" charset="0"/>
              </a:rPr>
              <a:t>: </a:t>
            </a:r>
            <a:r>
              <a:rPr lang="ko-KR" altLang="en-US" dirty="0">
                <a:latin typeface="Consolas" panose="020B0609020204030204" pitchFamily="49" charset="0"/>
              </a:rPr>
              <a:t>가능한 프로세서의 개수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lvl="1"/>
            <a:endParaRPr lang="en-US" altLang="ko-KR" sz="2000" dirty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861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577BD-59CF-412E-AF86-6DDCB4BF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1CCC9-3EA0-41D1-86D2-2DFF7063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BC9CBB-5487-4FCC-9D82-29B6C39C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517169-21EF-45AC-A62C-16972568A64F}"/>
              </a:ext>
            </a:extLst>
          </p:cNvPr>
          <p:cNvSpPr/>
          <p:nvPr/>
        </p:nvSpPr>
        <p:spPr bwMode="auto">
          <a:xfrm>
            <a:off x="914400" y="277814"/>
            <a:ext cx="7772400" cy="626971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java.util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.*;</a:t>
            </a:r>
          </a:p>
          <a:p>
            <a:endParaRPr lang="en-US" altLang="ko-KR" sz="1600" b="1" dirty="0">
              <a:solidFill>
                <a:srgbClr val="7F005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FilteringEx</a:t>
            </a:r>
            <a:endParaRPr lang="en-US" altLang="ko-KR" sz="1600" b="1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List&lt;String&gt; </a:t>
            </a:r>
            <a:r>
              <a:rPr lang="en-US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Arrays.</a:t>
            </a:r>
            <a:r>
              <a:rPr lang="en-US" altLang="ko-KR" sz="16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asList</a:t>
            </a:r>
            <a:r>
              <a:rPr lang="en-US" altLang="ko-KR" sz="16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이순신</a:t>
            </a:r>
            <a:r>
              <a:rPr lang="en-US" altLang="ko-KR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6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김철수</a:t>
            </a:r>
            <a:r>
              <a:rPr lang="en-US" altLang="ko-KR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6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홍길동</a:t>
            </a:r>
            <a:r>
              <a:rPr lang="en-US" altLang="ko-KR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6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</a:p>
          <a:p>
            <a:pPr lvl="2"/>
            <a:r>
              <a:rPr lang="ko-KR" altLang="en-US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	      </a:t>
            </a:r>
            <a:r>
              <a:rPr lang="ko-KR" altLang="en-US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600" i="1" dirty="0" err="1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김봉근</a:t>
            </a:r>
            <a:r>
              <a:rPr lang="en-US" altLang="ko-KR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6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600" i="1" dirty="0" err="1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김기자</a:t>
            </a:r>
            <a:r>
              <a:rPr lang="en-US" altLang="ko-KR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6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600" i="1" dirty="0" err="1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김봉근</a:t>
            </a:r>
            <a:r>
              <a:rPr lang="en-US" altLang="ko-KR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.stream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.distinct()</a:t>
            </a:r>
          </a:p>
          <a:p>
            <a:pPr lvl="3"/>
            <a:r>
              <a:rPr lang="pt-BR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.forEach(</a:t>
            </a:r>
            <a:r>
              <a:rPr lang="pt-BR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pt-BR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-&gt; System.</a:t>
            </a:r>
            <a:r>
              <a:rPr lang="pt-BR" altLang="ko-KR" sz="1600" b="1" i="1" dirty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pt-BR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.println(</a:t>
            </a:r>
            <a:r>
              <a:rPr lang="pt-BR" altLang="ko-KR" sz="1600" b="1" i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pt-BR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.stream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.filter(</a:t>
            </a:r>
            <a:r>
              <a:rPr lang="en-US" altLang="ko-KR" sz="1600" dirty="0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-&gt;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.startsWith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600" dirty="0">
                <a:solidFill>
                  <a:srgbClr val="2A00FF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김</a:t>
            </a:r>
            <a:r>
              <a:rPr lang="en-US" altLang="ko-KR" sz="1600" dirty="0">
                <a:solidFill>
                  <a:srgbClr val="2A00FF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</a:p>
          <a:p>
            <a:pPr lvl="3"/>
            <a:r>
              <a:rPr lang="pt-BR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.forEach(</a:t>
            </a:r>
            <a:r>
              <a:rPr lang="pt-BR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pt-BR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-&gt; System.</a:t>
            </a:r>
            <a:r>
              <a:rPr lang="pt-BR" altLang="ko-KR" sz="1600" b="1" i="1" dirty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pt-BR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.println(</a:t>
            </a:r>
            <a:r>
              <a:rPr lang="pt-BR" altLang="ko-KR" sz="1600" b="1" i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pt-BR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.stream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.distinct()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.filter(</a:t>
            </a:r>
            <a:r>
              <a:rPr lang="en-US" altLang="ko-KR" sz="1600" dirty="0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-&gt;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.startsWith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600" dirty="0">
                <a:solidFill>
                  <a:srgbClr val="2A00FF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김</a:t>
            </a:r>
            <a:r>
              <a:rPr lang="en-US" altLang="ko-KR" sz="1600" dirty="0">
                <a:solidFill>
                  <a:srgbClr val="2A00FF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</a:p>
          <a:p>
            <a:pPr lvl="3"/>
            <a:r>
              <a:rPr lang="pt-BR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.forEach(</a:t>
            </a:r>
            <a:r>
              <a:rPr lang="pt-BR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pt-BR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-&gt; System.</a:t>
            </a:r>
            <a:r>
              <a:rPr lang="pt-BR" altLang="ko-KR" sz="1600" b="1" i="1" dirty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pt-BR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.println(</a:t>
            </a:r>
            <a:r>
              <a:rPr lang="pt-BR" altLang="ko-KR" sz="1600" b="1" i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pt-BR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600" b="1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9EE11B-4F90-44C8-AC23-3D3E9C4E567A}"/>
              </a:ext>
            </a:extLst>
          </p:cNvPr>
          <p:cNvSpPr/>
          <p:nvPr/>
        </p:nvSpPr>
        <p:spPr>
          <a:xfrm>
            <a:off x="7308304" y="3316243"/>
            <a:ext cx="1277888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이순신</a:t>
            </a:r>
          </a:p>
          <a:p>
            <a:r>
              <a:rPr lang="ko-KR" altLang="en-US" sz="14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김철수</a:t>
            </a:r>
          </a:p>
          <a:p>
            <a:r>
              <a:rPr lang="ko-KR" altLang="en-US" sz="14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홍길동</a:t>
            </a:r>
          </a:p>
          <a:p>
            <a:r>
              <a:rPr lang="ko-KR" altLang="en-US" sz="14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김봉근</a:t>
            </a:r>
            <a:endParaRPr lang="ko-KR" altLang="en-US" sz="1400" dirty="0">
              <a:solidFill>
                <a:srgbClr val="FF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김기자</a:t>
            </a:r>
            <a:endParaRPr lang="ko-KR" altLang="en-US" sz="1400" dirty="0">
              <a:solidFill>
                <a:srgbClr val="FF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400" dirty="0">
              <a:solidFill>
                <a:srgbClr val="FF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김철수</a:t>
            </a:r>
          </a:p>
          <a:p>
            <a:r>
              <a:rPr lang="ko-KR" altLang="en-US" sz="14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김봉근</a:t>
            </a:r>
            <a:endParaRPr lang="ko-KR" altLang="en-US" sz="1400" dirty="0">
              <a:solidFill>
                <a:srgbClr val="FF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김기자</a:t>
            </a:r>
            <a:endParaRPr lang="ko-KR" altLang="en-US" sz="1400" dirty="0">
              <a:solidFill>
                <a:srgbClr val="FF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김봉근</a:t>
            </a:r>
            <a:endParaRPr lang="ko-KR" altLang="en-US" sz="1400" dirty="0">
              <a:solidFill>
                <a:srgbClr val="FF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400" dirty="0">
              <a:solidFill>
                <a:srgbClr val="FF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김철수</a:t>
            </a:r>
          </a:p>
          <a:p>
            <a:r>
              <a:rPr lang="ko-KR" altLang="en-US" sz="14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김봉근</a:t>
            </a:r>
            <a:endParaRPr lang="ko-KR" altLang="en-US" sz="1400" dirty="0">
              <a:solidFill>
                <a:srgbClr val="FF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김기자</a:t>
            </a:r>
            <a:endParaRPr lang="ko-KR" alt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616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014EF-1420-48F3-A0B6-D0ADD13B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11E6E1-2A1C-476E-8CAF-DB976648A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매핑</a:t>
            </a:r>
            <a:endParaRPr lang="en-US" altLang="ko-KR" dirty="0"/>
          </a:p>
          <a:p>
            <a:pPr lvl="1"/>
            <a:r>
              <a:rPr lang="en-US" altLang="ko-KR" dirty="0" err="1"/>
              <a:t>flatMap</a:t>
            </a:r>
            <a:r>
              <a:rPr lang="en-US" altLang="ko-KR" dirty="0" err="1">
                <a:solidFill>
                  <a:srgbClr val="0000FF"/>
                </a:solidFill>
              </a:rPr>
              <a:t>XXX</a:t>
            </a:r>
            <a:r>
              <a:rPr lang="en-US" altLang="ko-KR" dirty="0"/>
              <a:t>() : </a:t>
            </a:r>
            <a:r>
              <a:rPr lang="ko-KR" altLang="en-US" dirty="0"/>
              <a:t>복수개의 요소들로 대체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A92DB5-2CD6-4492-AB3D-EED661F9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31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EDBD82D-5713-4065-9218-6F8E1433F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035678"/>
              </p:ext>
            </p:extLst>
          </p:nvPr>
        </p:nvGraphicFramePr>
        <p:xfrm>
          <a:off x="1006664" y="2348880"/>
          <a:ext cx="768013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55">
                  <a:extLst>
                    <a:ext uri="{9D8B030D-6E8A-4147-A177-3AD203B41FA5}">
                      <a16:colId xmlns:a16="http://schemas.microsoft.com/office/drawing/2014/main" val="844115400"/>
                    </a:ext>
                  </a:extLst>
                </a:gridCol>
                <a:gridCol w="3989689">
                  <a:extLst>
                    <a:ext uri="{9D8B030D-6E8A-4147-A177-3AD203B41FA5}">
                      <a16:colId xmlns:a16="http://schemas.microsoft.com/office/drawing/2014/main" val="4122842655"/>
                    </a:ext>
                  </a:extLst>
                </a:gridCol>
                <a:gridCol w="2242592">
                  <a:extLst>
                    <a:ext uri="{9D8B030D-6E8A-4147-A177-3AD203B41FA5}">
                      <a16:colId xmlns:a16="http://schemas.microsoft.com/office/drawing/2014/main" val="4275312878"/>
                    </a:ext>
                  </a:extLst>
                </a:gridCol>
              </a:tblGrid>
              <a:tr h="2179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리턴타입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요소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-&gt;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대체요소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47607"/>
                  </a:ext>
                </a:extLst>
              </a:tr>
              <a:tr h="2179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Stream&lt;R&gt;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flatMap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(&lt;Function&lt;T, Stream&lt;R&gt;&gt;)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 -&gt; Stream&lt;R&gt;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14366"/>
                  </a:ext>
                </a:extLst>
              </a:tr>
              <a:tr h="2179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DoubleStream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flatMap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DoubleFunction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DoubleStream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&gt;)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double -&gt;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DoubleStream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489942"/>
                  </a:ext>
                </a:extLst>
              </a:tr>
              <a:tr h="2179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IntStream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flatMap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IntFunction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IntStream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&gt;)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 -&gt;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IntStream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063550"/>
                  </a:ext>
                </a:extLst>
              </a:tr>
              <a:tr h="2179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LongStream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flatMap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LongFunction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LongStream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&gt;)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 -&gt;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LongStream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444226"/>
                  </a:ext>
                </a:extLst>
              </a:tr>
              <a:tr h="2179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DoubleStream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flatMapToDouble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(Function&lt;T,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DoubleStream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&gt;)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 -&gt;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DoubleStream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597118"/>
                  </a:ext>
                </a:extLst>
              </a:tr>
              <a:tr h="2179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IntStream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flatMapToInt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(Function&lt;T,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IntStream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&gt;)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 -&gt;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IntStream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806562"/>
                  </a:ext>
                </a:extLst>
              </a:tr>
              <a:tr h="2179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LongStream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flatMapToLong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(Function&lt;T,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LongStream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&gt;)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 -&gt;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LongStream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197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723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4FB08-D9E1-4AD1-92AA-A2911A0B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F666A-791D-4C08-BD2A-35B3425C8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8B1972-7DBC-434D-AF19-F5EB299B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3B7967-8604-4EC0-9F99-02DB59211020}"/>
              </a:ext>
            </a:extLst>
          </p:cNvPr>
          <p:cNvSpPr/>
          <p:nvPr/>
        </p:nvSpPr>
        <p:spPr bwMode="auto">
          <a:xfrm>
            <a:off x="395536" y="277814"/>
            <a:ext cx="8352928" cy="642778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java.util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.*;</a:t>
            </a:r>
          </a:p>
          <a:p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flatMapEx</a:t>
            </a:r>
            <a:endParaRPr lang="en-US" altLang="ko-KR" sz="1600" b="1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List&lt;String&gt; </a:t>
            </a:r>
            <a:r>
              <a:rPr lang="en-US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inputList1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Arrays.</a:t>
            </a:r>
            <a:r>
              <a:rPr lang="en-US" altLang="ko-KR" sz="16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asList</a:t>
            </a:r>
            <a:r>
              <a:rPr lang="en-US" altLang="ko-KR" sz="16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"Java lambda"</a:t>
            </a:r>
            <a:r>
              <a:rPr lang="en-US" altLang="ko-KR" sz="16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pPr lvl="2"/>
            <a:r>
              <a:rPr lang="en-US" altLang="ko-KR" sz="16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			</a:t>
            </a:r>
            <a:r>
              <a:rPr lang="en-US" altLang="ko-KR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"stream mapping example"</a:t>
            </a:r>
            <a:r>
              <a:rPr lang="en-US" altLang="ko-KR" sz="16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List&lt;String&gt; </a:t>
            </a:r>
            <a:r>
              <a:rPr lang="en-US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inputList2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Arrays.</a:t>
            </a:r>
            <a:r>
              <a:rPr lang="en-US" altLang="ko-KR" sz="16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asList</a:t>
            </a:r>
            <a:r>
              <a:rPr lang="en-US" altLang="ko-KR" sz="16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"10 20 30"</a:t>
            </a:r>
            <a:r>
              <a:rPr lang="en-US" altLang="ko-KR" sz="16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"40 50 60 70"</a:t>
            </a:r>
            <a:r>
              <a:rPr lang="en-US" altLang="ko-KR" sz="16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inputList1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.stream()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flatMap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-&gt;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Arrays.</a:t>
            </a:r>
            <a:r>
              <a:rPr lang="en-US" altLang="ko-KR" sz="1600" i="1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stream</a:t>
            </a:r>
            <a:r>
              <a:rPr lang="en-US" altLang="ko-KR" sz="1600" i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i="1" dirty="0" err="1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1600" i="1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.split</a:t>
            </a:r>
            <a:r>
              <a:rPr lang="en-US" altLang="ko-KR" sz="1600" i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i="1" dirty="0">
                <a:solidFill>
                  <a:srgbClr val="2A00FF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 "</a:t>
            </a:r>
            <a:r>
              <a:rPr lang="en-US" altLang="ko-KR" sz="1600" i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)))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forEach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word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-&gt;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1" i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word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inputList2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.stream()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flatMapToInt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-&gt; {</a:t>
            </a:r>
          </a:p>
          <a:p>
            <a:pPr lvl="4"/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String[]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strArr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.split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 |,"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4"/>
            <a:r>
              <a:rPr lang="en-US" altLang="ko-KR" sz="1600" b="1" dirty="0">
                <a:solidFill>
                  <a:srgbClr val="7F0055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600" b="1" dirty="0" err="1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intArr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600" b="1" dirty="0" err="1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strArr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600" b="1" dirty="0" err="1">
                <a:solidFill>
                  <a:srgbClr val="0000C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];</a:t>
            </a:r>
          </a:p>
          <a:p>
            <a:pPr lvl="4"/>
            <a:r>
              <a:rPr lang="en-US" altLang="ko-KR" sz="1600" b="1" dirty="0">
                <a:solidFill>
                  <a:srgbClr val="7F0055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 err="1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=0; </a:t>
            </a:r>
            <a:r>
              <a:rPr lang="en-US" altLang="ko-KR" sz="1600" b="1" dirty="0" err="1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1" dirty="0" err="1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strArr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600" b="1" dirty="0" err="1">
                <a:solidFill>
                  <a:srgbClr val="0000C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600" b="1" dirty="0" err="1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++)</a:t>
            </a:r>
          </a:p>
          <a:p>
            <a:pPr lvl="4"/>
            <a:r>
              <a:rPr lang="en-US" altLang="ko-KR" sz="1600" dirty="0" err="1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intArr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] 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Integer.</a:t>
            </a:r>
            <a:r>
              <a:rPr lang="en-US" altLang="ko-KR" sz="1600" i="1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parseInt</a:t>
            </a:r>
            <a:r>
              <a:rPr lang="en-US" altLang="ko-KR" sz="1600" i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i="1" dirty="0" err="1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strArr</a:t>
            </a:r>
            <a:r>
              <a:rPr lang="en-US" altLang="ko-KR" sz="1600" i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600" i="1" dirty="0" err="1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i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].trim());</a:t>
            </a:r>
          </a:p>
          <a:p>
            <a:pPr lvl="4"/>
            <a:r>
              <a:rPr lang="en-US" altLang="ko-KR" sz="1600" b="1" dirty="0">
                <a:solidFill>
                  <a:srgbClr val="7F0055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Arrays.</a:t>
            </a:r>
            <a:r>
              <a:rPr lang="en-US" altLang="ko-KR" sz="1600" b="1" i="1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stream</a:t>
            </a:r>
            <a:r>
              <a:rPr lang="en-US" altLang="ko-KR" sz="1600" b="1" i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1" i="1" dirty="0" err="1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intArr</a:t>
            </a:r>
            <a:r>
              <a:rPr lang="en-US" altLang="ko-KR" sz="1600" b="1" i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forEach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number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-&gt;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1" i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number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600" b="1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9A54D9-87EF-43F3-A950-85AACC6DDE9D}"/>
              </a:ext>
            </a:extLst>
          </p:cNvPr>
          <p:cNvSpPr/>
          <p:nvPr/>
        </p:nvSpPr>
        <p:spPr>
          <a:xfrm>
            <a:off x="7545524" y="3355777"/>
            <a:ext cx="1368152" cy="338554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</a:p>
          <a:p>
            <a:r>
              <a:rPr lang="en-US" altLang="ko-KR" sz="16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lambda</a:t>
            </a:r>
          </a:p>
          <a:p>
            <a:r>
              <a:rPr lang="en-US" altLang="ko-KR" sz="16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</a:t>
            </a:r>
          </a:p>
          <a:p>
            <a:r>
              <a:rPr lang="en-US" altLang="ko-KR" sz="16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mapping</a:t>
            </a:r>
          </a:p>
          <a:p>
            <a:r>
              <a:rPr lang="en-US" altLang="ko-KR" sz="16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example</a:t>
            </a:r>
          </a:p>
          <a:p>
            <a:endParaRPr lang="ko-KR" altLang="en-US" sz="1600" dirty="0">
              <a:solidFill>
                <a:srgbClr val="FF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</a:p>
          <a:p>
            <a:r>
              <a:rPr lang="en-US" altLang="ko-KR" sz="16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</a:t>
            </a:r>
          </a:p>
          <a:p>
            <a:r>
              <a:rPr lang="en-US" altLang="ko-KR" sz="16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</a:t>
            </a:r>
          </a:p>
          <a:p>
            <a:r>
              <a:rPr lang="en-US" altLang="ko-KR" sz="16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40</a:t>
            </a:r>
          </a:p>
          <a:p>
            <a:r>
              <a:rPr lang="en-US" altLang="ko-KR" sz="16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</a:t>
            </a:r>
          </a:p>
          <a:p>
            <a:r>
              <a:rPr lang="en-US" altLang="ko-KR" sz="16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60</a:t>
            </a:r>
          </a:p>
          <a:p>
            <a:r>
              <a:rPr lang="en-US" altLang="ko-KR" sz="16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70</a:t>
            </a:r>
            <a:endParaRPr lang="ko-KR" alt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983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014EF-1420-48F3-A0B6-D0ADD13B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11E6E1-2A1C-476E-8CAF-DB976648A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매핑</a:t>
            </a:r>
            <a:endParaRPr lang="en-US" altLang="ko-KR" dirty="0"/>
          </a:p>
          <a:p>
            <a:pPr lvl="1"/>
            <a:r>
              <a:rPr lang="en-US" altLang="ko-KR" dirty="0" err="1"/>
              <a:t>map</a:t>
            </a:r>
            <a:r>
              <a:rPr lang="en-US" altLang="ko-KR" dirty="0" err="1">
                <a:solidFill>
                  <a:srgbClr val="0000FF"/>
                </a:solidFill>
              </a:rPr>
              <a:t>XXX</a:t>
            </a:r>
            <a:r>
              <a:rPr lang="en-US" altLang="ko-KR" dirty="0"/>
              <a:t>() : </a:t>
            </a:r>
            <a:r>
              <a:rPr lang="ko-KR" altLang="en-US" dirty="0"/>
              <a:t>요소를 대체</a:t>
            </a:r>
            <a:endParaRPr lang="en-US" altLang="ko-KR" dirty="0"/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A92DB5-2CD6-4492-AB3D-EED661F9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33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EDBD82D-5713-4065-9218-6F8E1433F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070075"/>
              </p:ext>
            </p:extLst>
          </p:nvPr>
        </p:nvGraphicFramePr>
        <p:xfrm>
          <a:off x="1024600" y="2276872"/>
          <a:ext cx="764319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8441154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4122842655"/>
                    </a:ext>
                  </a:extLst>
                </a:gridCol>
                <a:gridCol w="1954561">
                  <a:extLst>
                    <a:ext uri="{9D8B030D-6E8A-4147-A177-3AD203B41FA5}">
                      <a16:colId xmlns:a16="http://schemas.microsoft.com/office/drawing/2014/main" val="4275312878"/>
                    </a:ext>
                  </a:extLst>
                </a:gridCol>
              </a:tblGrid>
              <a:tr h="2711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리턴타입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요소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-&gt;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대체요소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47607"/>
                  </a:ext>
                </a:extLst>
              </a:tr>
              <a:tr h="271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Stream&gt;R&gt;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map(Function&lt;T, R&gt;)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 -&gt; R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14366"/>
                  </a:ext>
                </a:extLst>
              </a:tr>
              <a:tr h="271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DoubleStream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mapToDouble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(function&lt;T&gt;)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 -&gt; double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489942"/>
                  </a:ext>
                </a:extLst>
              </a:tr>
              <a:tr h="271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IntStream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mapToInt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(function&lt;T&gt;)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 -&gt; int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063550"/>
                  </a:ext>
                </a:extLst>
              </a:tr>
              <a:tr h="271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LongStream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mapToLong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(function&lt;T&gt;)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 -&gt; long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444226"/>
                  </a:ext>
                </a:extLst>
              </a:tr>
              <a:tr h="271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DoubleStream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map(operator)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double -&gt; double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597118"/>
                  </a:ext>
                </a:extLst>
              </a:tr>
              <a:tr h="271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IntStream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map(operator)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 -&gt; int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451784"/>
                  </a:ext>
                </a:extLst>
              </a:tr>
              <a:tr h="271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LongStream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map(operator)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 -&gt; long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837552"/>
                  </a:ext>
                </a:extLst>
              </a:tr>
              <a:tr h="271114">
                <a:tc>
                  <a:txBody>
                    <a:bodyPr/>
                    <a:lstStyle/>
                    <a:p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DoubleStream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mapToDouble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(function)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anytype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-&gt; double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806562"/>
                  </a:ext>
                </a:extLst>
              </a:tr>
              <a:tr h="271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IntStream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mapToInt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(function)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anytype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-&gt; int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92164"/>
                  </a:ext>
                </a:extLst>
              </a:tr>
              <a:tr h="271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LongStream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mapToLong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(function)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anytype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-&gt; long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25210"/>
                  </a:ext>
                </a:extLst>
              </a:tr>
              <a:tr h="271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Stream&lt;U&gt;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mapToObj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(function)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anytype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-&gt; U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197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004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4FB08-D9E1-4AD1-92AA-A2911A0B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F666A-791D-4C08-BD2A-35B3425C8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8B1972-7DBC-434D-AF19-F5EB299B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3B7967-8604-4EC0-9F99-02DB59211020}"/>
              </a:ext>
            </a:extLst>
          </p:cNvPr>
          <p:cNvSpPr/>
          <p:nvPr/>
        </p:nvSpPr>
        <p:spPr bwMode="auto">
          <a:xfrm>
            <a:off x="914400" y="476250"/>
            <a:ext cx="7772400" cy="607128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Student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String </a:t>
            </a:r>
            <a:r>
              <a:rPr lang="en-US" altLang="ko-KR" sz="1600" b="1" dirty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score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Student(String </a:t>
            </a:r>
            <a:r>
              <a:rPr lang="en-US" altLang="ko-KR" sz="1600" b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score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600" b="1" dirty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600" b="1" dirty="0" err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6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600" b="1" dirty="0" err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score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score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getScore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score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MapEx</a:t>
            </a:r>
            <a:endParaRPr lang="en-US" altLang="ko-KR" sz="1600" b="1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List&lt;Student&gt; </a:t>
            </a:r>
            <a:r>
              <a:rPr lang="en-US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Arrays.</a:t>
            </a:r>
            <a:r>
              <a:rPr lang="en-US" altLang="ko-KR" sz="16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asList</a:t>
            </a:r>
            <a:r>
              <a:rPr lang="en-US" altLang="ko-KR" sz="16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Student(</a:t>
            </a:r>
            <a:r>
              <a:rPr lang="en-US" altLang="ko-KR" sz="16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6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홍길동</a:t>
            </a:r>
            <a:r>
              <a:rPr lang="en-US" altLang="ko-KR" sz="16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90),</a:t>
            </a:r>
          </a:p>
          <a:p>
            <a:pPr lvl="4"/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Student(</a:t>
            </a:r>
            <a:r>
              <a:rPr lang="en-US" altLang="ko-KR" sz="16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6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유관순</a:t>
            </a:r>
            <a:r>
              <a:rPr lang="en-US" altLang="ko-KR" sz="16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80),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Student(</a:t>
            </a:r>
            <a:r>
              <a:rPr lang="en-US" altLang="ko-KR" sz="16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6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이순신</a:t>
            </a:r>
            <a:r>
              <a:rPr lang="en-US" altLang="ko-KR" sz="16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95));</a:t>
            </a:r>
          </a:p>
          <a:p>
            <a:pPr lvl="2"/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.stream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mapToInt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(Student::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getScore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forEach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score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-&gt;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1" i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score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600" b="1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442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014EF-1420-48F3-A0B6-D0ADD13B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11E6E1-2A1C-476E-8CAF-DB976648A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매핑</a:t>
            </a:r>
            <a:endParaRPr lang="en-US" altLang="ko-KR" dirty="0"/>
          </a:p>
          <a:p>
            <a:pPr lvl="1"/>
            <a:r>
              <a:rPr lang="en-US" altLang="ko-KR" dirty="0" err="1"/>
              <a:t>as</a:t>
            </a:r>
            <a:r>
              <a:rPr lang="en-US" altLang="ko-KR" dirty="0" err="1">
                <a:solidFill>
                  <a:srgbClr val="0000FF"/>
                </a:solidFill>
              </a:rPr>
              <a:t>XXX</a:t>
            </a:r>
            <a:r>
              <a:rPr lang="en-US" altLang="ko-KR" dirty="0" err="1"/>
              <a:t>Stream</a:t>
            </a:r>
            <a:r>
              <a:rPr lang="en-US" altLang="ko-KR" dirty="0"/>
              <a:t>() : </a:t>
            </a:r>
            <a:r>
              <a:rPr lang="ko-KR" altLang="en-US" dirty="0"/>
              <a:t>요소의 변환</a:t>
            </a:r>
            <a:endParaRPr lang="en-US" altLang="ko-KR" dirty="0"/>
          </a:p>
          <a:p>
            <a:pPr lvl="2"/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asDoubleStream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pPr lvl="3"/>
            <a:r>
              <a:rPr lang="en-US" altLang="ko-KR" dirty="0"/>
              <a:t>int -&gt; </a:t>
            </a:r>
            <a:r>
              <a:rPr lang="en-US" altLang="ko-KR" dirty="0" err="1"/>
              <a:t>DoubleStream</a:t>
            </a:r>
            <a:r>
              <a:rPr lang="en-US" altLang="ko-KR" dirty="0"/>
              <a:t>, long -&gt; </a:t>
            </a:r>
            <a:r>
              <a:rPr lang="en-US" altLang="ko-KR" dirty="0" err="1"/>
              <a:t>DoubleStream</a:t>
            </a:r>
            <a:endParaRPr lang="en-US" altLang="ko-KR" dirty="0"/>
          </a:p>
          <a:p>
            <a:pPr lvl="2"/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asLongStream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pPr lvl="3"/>
            <a:r>
              <a:rPr lang="en-US" altLang="ko-KR" dirty="0"/>
              <a:t>int -&gt; </a:t>
            </a:r>
            <a:r>
              <a:rPr lang="en-US" altLang="ko-KR" dirty="0" err="1"/>
              <a:t>LongStream</a:t>
            </a:r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en-US" altLang="ko-KR" dirty="0"/>
              <a:t>boxed() : int, long, double</a:t>
            </a:r>
            <a:r>
              <a:rPr lang="ko-KR" altLang="en-US" dirty="0"/>
              <a:t>을 </a:t>
            </a:r>
            <a:r>
              <a:rPr lang="ko-KR" altLang="en-US" dirty="0" err="1"/>
              <a:t>박싱</a:t>
            </a:r>
            <a:endParaRPr lang="en-US" altLang="ko-KR" dirty="0"/>
          </a:p>
          <a:p>
            <a:pPr lvl="2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boxed()</a:t>
            </a:r>
          </a:p>
          <a:p>
            <a:pPr lvl="3"/>
            <a:r>
              <a:rPr lang="en-US" altLang="ko-KR" dirty="0"/>
              <a:t>int -&gt; Stream&lt;Integer&gt;</a:t>
            </a:r>
          </a:p>
          <a:p>
            <a:pPr lvl="3"/>
            <a:r>
              <a:rPr lang="en-US" altLang="ko-KR" dirty="0"/>
              <a:t>long -&gt; Stream&lt;Long&gt;</a:t>
            </a:r>
          </a:p>
          <a:p>
            <a:pPr lvl="3"/>
            <a:r>
              <a:rPr lang="en-US" altLang="ko-KR" dirty="0"/>
              <a:t>double -&gt; Stream&lt;Double&gt;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A92DB5-2CD6-4492-AB3D-EED661F9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54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4FB08-D9E1-4AD1-92AA-A2911A0B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F666A-791D-4C08-BD2A-35B3425C8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8B1972-7DBC-434D-AF19-F5EB299B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3B7967-8604-4EC0-9F99-02DB59211020}"/>
              </a:ext>
            </a:extLst>
          </p:cNvPr>
          <p:cNvSpPr/>
          <p:nvPr/>
        </p:nvSpPr>
        <p:spPr bwMode="auto">
          <a:xfrm>
            <a:off x="914400" y="1268413"/>
            <a:ext cx="7772400" cy="511333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java.util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.*;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java.util.stream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.*;</a:t>
            </a:r>
          </a:p>
          <a:p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MappingEx</a:t>
            </a:r>
            <a:endParaRPr lang="en-US" altLang="ko-KR" sz="1600" b="1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sv-SE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sv-SE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sv-SE" altLang="ko-KR" sz="1600" b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intArr</a:t>
            </a:r>
            <a:r>
              <a:rPr lang="sv-SE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{1, 2, 3, 4, 5};</a:t>
            </a:r>
          </a:p>
          <a:p>
            <a:pPr lvl="2"/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IntStream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intStream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Arrays.</a:t>
            </a:r>
            <a:r>
              <a:rPr lang="en-US" altLang="ko-KR" sz="16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</a:t>
            </a:r>
            <a:r>
              <a:rPr lang="en-US" altLang="ko-KR" sz="16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i="1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intArr</a:t>
            </a:r>
            <a:r>
              <a:rPr lang="en-US" altLang="ko-KR" sz="16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intStream</a:t>
            </a:r>
            <a:endParaRPr lang="en-US" altLang="ko-KR" sz="1600" dirty="0">
              <a:solidFill>
                <a:srgbClr val="6A3E3E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asDoubleStream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6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en-US" altLang="ko-KR" sz="1600" dirty="0" err="1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DoubleStream</a:t>
            </a:r>
            <a:r>
              <a:rPr lang="ko-KR" altLang="en-US" sz="16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으로 변환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forEach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-&gt;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1" i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2"/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intStream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Arrays.</a:t>
            </a:r>
            <a:r>
              <a:rPr lang="en-US" altLang="ko-KR" sz="16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</a:t>
            </a:r>
            <a:r>
              <a:rPr lang="en-US" altLang="ko-KR" sz="16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i="1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intArr</a:t>
            </a:r>
            <a:r>
              <a:rPr lang="en-US" altLang="ko-KR" sz="16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intStream</a:t>
            </a:r>
            <a:endParaRPr lang="en-US" altLang="ko-KR" sz="1600" dirty="0">
              <a:solidFill>
                <a:srgbClr val="6A3E3E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.boxed()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6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Stream&lt;Integer&gt;</a:t>
            </a:r>
            <a:r>
              <a:rPr lang="ko-KR" altLang="en-US" sz="16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</a:t>
            </a:r>
            <a:r>
              <a:rPr lang="ko-KR" altLang="en-US" sz="1600" dirty="0" err="1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박싱</a:t>
            </a:r>
            <a:endParaRPr lang="ko-KR" altLang="en-US" sz="1600" dirty="0">
              <a:solidFill>
                <a:srgbClr val="3F7F5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forEach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-&gt;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1" i="1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</a:t>
            </a:r>
            <a:r>
              <a:rPr lang="en-US" altLang="ko-KR" sz="1600" b="1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.intValue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600" b="1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3AFBB2-CF85-427D-9274-97618DE6746F}"/>
              </a:ext>
            </a:extLst>
          </p:cNvPr>
          <p:cNvSpPr/>
          <p:nvPr/>
        </p:nvSpPr>
        <p:spPr>
          <a:xfrm>
            <a:off x="7308304" y="980728"/>
            <a:ext cx="1493912" cy="261610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1.0</a:t>
            </a:r>
          </a:p>
          <a:p>
            <a:r>
              <a:rPr lang="en-US" altLang="ko-KR" sz="16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2.0</a:t>
            </a:r>
          </a:p>
          <a:p>
            <a:r>
              <a:rPr lang="en-US" altLang="ko-KR" sz="16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3.0</a:t>
            </a:r>
          </a:p>
          <a:p>
            <a:r>
              <a:rPr lang="en-US" altLang="ko-KR" sz="16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4.0</a:t>
            </a:r>
          </a:p>
          <a:p>
            <a:r>
              <a:rPr lang="en-US" altLang="ko-KR" sz="16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5.0</a:t>
            </a:r>
          </a:p>
          <a:p>
            <a:r>
              <a:rPr lang="en-US" altLang="ko-KR" sz="16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</a:p>
          <a:p>
            <a:r>
              <a:rPr lang="en-US" altLang="ko-KR" sz="16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</a:p>
          <a:p>
            <a:r>
              <a:rPr lang="en-US" altLang="ko-KR" sz="16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</a:p>
          <a:p>
            <a:r>
              <a:rPr lang="en-US" altLang="ko-KR" sz="16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</a:p>
          <a:p>
            <a:r>
              <a:rPr lang="en-US" altLang="ko-KR" sz="16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675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014EF-1420-48F3-A0B6-D0ADD13B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11E6E1-2A1C-476E-8CAF-DB976648A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  <a:endParaRPr lang="en-US" altLang="ko-KR" dirty="0"/>
          </a:p>
          <a:p>
            <a:pPr lvl="1"/>
            <a:r>
              <a:rPr lang="en-US" altLang="ko-KR" dirty="0"/>
              <a:t>sorted()</a:t>
            </a:r>
          </a:p>
          <a:p>
            <a:pPr lvl="2"/>
            <a:r>
              <a:rPr lang="ko-KR" altLang="en-US" dirty="0"/>
              <a:t>무조건</a:t>
            </a:r>
            <a:r>
              <a:rPr lang="en-US" altLang="ko-KR" dirty="0"/>
              <a:t> </a:t>
            </a:r>
            <a:r>
              <a:rPr lang="ko-KR" altLang="en-US" dirty="0"/>
              <a:t>오름차순 정렬</a:t>
            </a:r>
            <a:endParaRPr lang="en-US" altLang="ko-KR" dirty="0"/>
          </a:p>
          <a:p>
            <a:pPr lvl="1"/>
            <a:r>
              <a:rPr lang="en-US" altLang="ko-KR" dirty="0"/>
              <a:t>sorted(</a:t>
            </a:r>
            <a:r>
              <a:rPr lang="en-US" altLang="ko-KR" dirty="0" err="1"/>
              <a:t>Comparator.reverseOrder</a:t>
            </a:r>
            <a:r>
              <a:rPr lang="en-US" altLang="ko-KR" dirty="0"/>
              <a:t>())</a:t>
            </a:r>
          </a:p>
          <a:p>
            <a:pPr lvl="2"/>
            <a:r>
              <a:rPr lang="ko-KR" altLang="en-US" dirty="0"/>
              <a:t>주어진 비교자의 정렬방식과 역순으로 정렬</a:t>
            </a:r>
            <a:endParaRPr lang="en-US" altLang="ko-KR" dirty="0"/>
          </a:p>
          <a:p>
            <a:pPr lvl="2"/>
            <a:r>
              <a:rPr lang="en-US" altLang="ko-KR" dirty="0"/>
              <a:t>(a, b) -&gt; </a:t>
            </a:r>
            <a:r>
              <a:rPr lang="en-US" altLang="ko-KR" dirty="0" err="1"/>
              <a:t>a.compareTo</a:t>
            </a:r>
            <a:r>
              <a:rPr lang="en-US" altLang="ko-KR" dirty="0"/>
              <a:t>(b) // </a:t>
            </a:r>
            <a:r>
              <a:rPr lang="ko-KR" altLang="en-US" dirty="0"/>
              <a:t>순방향 </a:t>
            </a:r>
            <a:r>
              <a:rPr lang="en-US" altLang="ko-KR" dirty="0" err="1"/>
              <a:t>naturalOrder</a:t>
            </a:r>
            <a:endParaRPr lang="en-US" altLang="ko-KR" dirty="0"/>
          </a:p>
          <a:p>
            <a:pPr lvl="2"/>
            <a:r>
              <a:rPr lang="en-US" altLang="ko-KR" dirty="0"/>
              <a:t>(a, b) -&gt; </a:t>
            </a:r>
            <a:r>
              <a:rPr lang="en-US" altLang="ko-KR" dirty="0" err="1"/>
              <a:t>b.compareTo</a:t>
            </a:r>
            <a:r>
              <a:rPr lang="en-US" altLang="ko-KR" dirty="0"/>
              <a:t>(a) // </a:t>
            </a:r>
            <a:r>
              <a:rPr lang="ko-KR" altLang="en-US" dirty="0"/>
              <a:t>역방향 </a:t>
            </a:r>
            <a:r>
              <a:rPr lang="en-US" altLang="ko-KR" dirty="0" err="1"/>
              <a:t>reverseOrder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객체요소의 정렬</a:t>
            </a:r>
            <a:endParaRPr lang="en-US" altLang="ko-KR" dirty="0"/>
          </a:p>
          <a:p>
            <a:pPr lvl="1"/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ko-KR" altLang="en-US" dirty="0"/>
              <a:t>클래스에서 반드시 </a:t>
            </a:r>
            <a:r>
              <a:rPr lang="en-US" altLang="ko-KR" dirty="0"/>
              <a:t>Comparable </a:t>
            </a:r>
            <a:r>
              <a:rPr lang="ko-KR" altLang="en-US" dirty="0"/>
              <a:t>인터페이스를 구현해야 함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A92DB5-2CD6-4492-AB3D-EED661F9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042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4FB08-D9E1-4AD1-92AA-A2911A0B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F666A-791D-4C08-BD2A-35B3425C8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8B1972-7DBC-434D-AF19-F5EB299B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3B7967-8604-4EC0-9F99-02DB59211020}"/>
              </a:ext>
            </a:extLst>
          </p:cNvPr>
          <p:cNvSpPr/>
          <p:nvPr/>
        </p:nvSpPr>
        <p:spPr bwMode="auto">
          <a:xfrm>
            <a:off x="914400" y="1268413"/>
            <a:ext cx="7772400" cy="511333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Student 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implements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Comparable&lt;Student&gt;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String </a:t>
            </a:r>
            <a:r>
              <a:rPr lang="en-US" altLang="ko-KR" sz="1600" b="1" u="sng" dirty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600" b="1" u="sng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score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Student(String </a:t>
            </a:r>
            <a:r>
              <a:rPr lang="en-US" altLang="ko-KR" sz="1600" b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score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600" b="1" dirty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600" b="1" dirty="0" err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6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600" b="1" dirty="0" err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score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score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getScore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score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pPr lvl="1"/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600" dirty="0">
                <a:solidFill>
                  <a:srgbClr val="646464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compareTo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(Student </a:t>
            </a:r>
            <a:r>
              <a:rPr lang="en-US" altLang="ko-KR" sz="1600" b="1" dirty="0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obj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	return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Integer.</a:t>
            </a:r>
            <a:r>
              <a:rPr lang="en-US" altLang="ko-KR" sz="1600" b="1" i="1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compare</a:t>
            </a:r>
            <a:r>
              <a:rPr lang="en-US" altLang="ko-KR" sz="1600" b="1" i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1" i="1" dirty="0">
                <a:solidFill>
                  <a:srgbClr val="0000C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score</a:t>
            </a:r>
            <a:r>
              <a:rPr lang="en-US" altLang="ko-KR" sz="1600" b="1" i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b="1" i="1" dirty="0" err="1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obj</a:t>
            </a:r>
            <a:r>
              <a:rPr lang="en-US" altLang="ko-KR" sz="1600" b="1" i="1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.getScore</a:t>
            </a:r>
            <a:r>
              <a:rPr lang="en-US" altLang="ko-KR" sz="1600" b="1" i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600" b="1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0246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5F48A-4F9C-4F72-A780-A6E2D344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EDF180-01C6-4BE4-82A8-E87A1709A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D10E03-DD66-41E2-8AC6-EDB1713D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D02372C-EAFD-4087-AFA0-64EED4ACB509}"/>
              </a:ext>
            </a:extLst>
          </p:cNvPr>
          <p:cNvSpPr/>
          <p:nvPr/>
        </p:nvSpPr>
        <p:spPr bwMode="auto">
          <a:xfrm>
            <a:off x="914400" y="548680"/>
            <a:ext cx="7772400" cy="583307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SortedEx</a:t>
            </a:r>
            <a:endParaRPr lang="en-US" altLang="ko-KR" sz="1600" b="1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6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객체요소가 아닌 경우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IntStream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intStream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Arrays.</a:t>
            </a:r>
            <a:r>
              <a:rPr lang="en-US" altLang="ko-KR" sz="16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</a:t>
            </a:r>
            <a:r>
              <a:rPr lang="en-US" altLang="ko-KR" sz="16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1" i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i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{5, 3, 4, 1, 2});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intStream</a:t>
            </a:r>
            <a:endParaRPr lang="en-US" altLang="ko-KR" sz="1600" dirty="0">
              <a:solidFill>
                <a:srgbClr val="6A3E3E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.sorted()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오름차순 정렬</a:t>
            </a:r>
            <a:endParaRPr lang="en-US" altLang="ko-KR" sz="16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pt-BR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.forEach(</a:t>
            </a:r>
            <a:r>
              <a:rPr lang="pt-BR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pt-BR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-&gt; System.</a:t>
            </a:r>
            <a:r>
              <a:rPr lang="pt-BR" altLang="ko-KR" sz="1600" b="1" i="1" dirty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pt-BR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.print(</a:t>
            </a:r>
            <a:r>
              <a:rPr lang="pt-BR" altLang="ko-KR" sz="1600" b="1" i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pt-BR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pt-BR" altLang="ko-KR" sz="1600" b="1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"</a:t>
            </a:r>
            <a:r>
              <a:rPr lang="pt-BR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6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객체요소인 경우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List&lt;Student&gt; </a:t>
            </a:r>
            <a:r>
              <a:rPr lang="en-US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Arrays.</a:t>
            </a:r>
            <a:r>
              <a:rPr lang="en-US" altLang="ko-KR" sz="16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asList</a:t>
            </a:r>
            <a:r>
              <a:rPr lang="en-US" altLang="ko-KR" sz="16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Student(</a:t>
            </a:r>
            <a:r>
              <a:rPr lang="en-US" altLang="ko-KR" sz="16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6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홍길동</a:t>
            </a:r>
            <a:r>
              <a:rPr lang="en-US" altLang="ko-KR" sz="16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90),</a:t>
            </a:r>
          </a:p>
          <a:p>
            <a:pPr lvl="7"/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Student(</a:t>
            </a:r>
            <a:r>
              <a:rPr lang="en-US" altLang="ko-KR" sz="16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6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유관순</a:t>
            </a:r>
            <a:r>
              <a:rPr lang="en-US" altLang="ko-KR" sz="16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80),</a:t>
            </a:r>
          </a:p>
          <a:p>
            <a:pPr lvl="7"/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Student(</a:t>
            </a:r>
            <a:r>
              <a:rPr lang="en-US" altLang="ko-KR" sz="16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6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이순신</a:t>
            </a:r>
            <a:r>
              <a:rPr lang="en-US" altLang="ko-KR" sz="1600" b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95));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.stream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.sorted()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오름차순 정렬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forEach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-&gt;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.print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1" i="1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600" b="1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.getScore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+ </a:t>
            </a:r>
            <a:r>
              <a:rPr lang="en-US" altLang="ko-KR" sz="1600" b="1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"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.stream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.sorted(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Comparator.</a:t>
            </a:r>
            <a:r>
              <a:rPr lang="en-US" altLang="ko-KR" sz="1600" i="1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reverseOrder</a:t>
            </a:r>
            <a:r>
              <a:rPr lang="en-US" altLang="ko-KR" sz="1600" i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()) </a:t>
            </a:r>
            <a:r>
              <a:rPr lang="en-US" altLang="ko-KR" sz="1600" i="1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600" i="1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내림차순 정렬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forEach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-&gt;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.print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1" i="1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600" b="1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.getScore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+ </a:t>
            </a:r>
            <a:r>
              <a:rPr lang="en-US" altLang="ko-KR" sz="1600" b="1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"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600" b="1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726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947A6-DA27-403D-814E-783D0CA81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요청 </a:t>
            </a:r>
            <a:r>
              <a:rPr lang="en-US" altLang="ko-KR" dirty="0"/>
              <a:t>: Thread</a:t>
            </a:r>
            <a:r>
              <a:rPr lang="ko-KR" altLang="en-US" dirty="0"/>
              <a:t> </a:t>
            </a:r>
            <a:r>
              <a:rPr lang="en-US" altLang="ko-KR" dirty="0"/>
              <a:t>Pool</a:t>
            </a:r>
            <a:r>
              <a:rPr lang="ko-KR" altLang="en-US" dirty="0"/>
              <a:t>에 넣기</a:t>
            </a:r>
            <a:endParaRPr lang="en-US" altLang="ko-KR" dirty="0"/>
          </a:p>
          <a:p>
            <a:pPr lvl="1"/>
            <a:r>
              <a:rPr lang="en-US" altLang="ko-KR" dirty="0"/>
              <a:t>Runnable/Callable  </a:t>
            </a:r>
            <a:r>
              <a:rPr lang="ko-KR" altLang="en-US" dirty="0"/>
              <a:t>객체를</a:t>
            </a:r>
            <a:r>
              <a:rPr lang="en-US" altLang="ko-KR" dirty="0"/>
              <a:t> </a:t>
            </a:r>
            <a:r>
              <a:rPr lang="ko-KR" altLang="en-US" dirty="0"/>
              <a:t>넣는 행위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6BF161-A965-42CB-B6D3-FF1B1819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8E0C3D-403D-4B56-921D-FB9EAA916ACD}"/>
              </a:ext>
            </a:extLst>
          </p:cNvPr>
          <p:cNvSpPr/>
          <p:nvPr/>
        </p:nvSpPr>
        <p:spPr bwMode="auto">
          <a:xfrm>
            <a:off x="1043608" y="4581128"/>
            <a:ext cx="7643192" cy="18720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altLang="ko-KR" sz="2000" b="1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ExecutorService</a:t>
            </a:r>
            <a:r>
              <a:rPr lang="en-US" altLang="ko-KR" sz="2000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exs</a:t>
            </a:r>
            <a:r>
              <a:rPr lang="en-US" altLang="ko-KR" sz="2000" dirty="0"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en-US" altLang="ko-KR" sz="2000" b="1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Executors</a:t>
            </a:r>
            <a:r>
              <a:rPr lang="en-US" altLang="ko-KR" sz="20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.newCachedThradPool</a:t>
            </a:r>
            <a:r>
              <a:rPr lang="en-US" altLang="ko-KR" sz="2000" dirty="0">
                <a:latin typeface="Consolas" panose="020B0609020204030204" pitchFamily="49" charset="0"/>
                <a:ea typeface="맑은 고딕" panose="020B0503020000020004" pitchFamily="50" charset="-127"/>
              </a:rPr>
              <a:t>();</a:t>
            </a:r>
          </a:p>
          <a:p>
            <a:pPr marL="0" lvl="1"/>
            <a:endParaRPr lang="en-US" altLang="ko-KR" b="1" dirty="0">
              <a:solidFill>
                <a:srgbClr val="0000F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lvl="1"/>
            <a:r>
              <a:rPr lang="en-US" altLang="ko-KR" sz="20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exs</a:t>
            </a:r>
            <a:r>
              <a:rPr lang="en-US" altLang="ko-KR" sz="2000" dirty="0" err="1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</a:t>
            </a:r>
            <a:r>
              <a:rPr lang="en-US" altLang="ko-KR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execute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(task);</a:t>
            </a:r>
            <a:endParaRPr lang="en-US" altLang="ko-KR" sz="1400" dirty="0">
              <a:solidFill>
                <a:srgbClr val="0000FF"/>
              </a:solidFill>
              <a:highlight>
                <a:srgbClr val="00FFFF"/>
              </a:highlight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lvl="1"/>
            <a:r>
              <a:rPr lang="ko-KR" altLang="en-US" dirty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-&gt; Runnable thread</a:t>
            </a:r>
            <a:r>
              <a:rPr lang="ko-KR" altLang="en-US" dirty="0">
                <a:latin typeface="Consolas" panose="020B0609020204030204" pitchFamily="49" charset="0"/>
              </a:rPr>
              <a:t>를 </a:t>
            </a:r>
            <a:r>
              <a:rPr lang="en-US" altLang="ko-KR" dirty="0">
                <a:latin typeface="Consolas" panose="020B0609020204030204" pitchFamily="49" charset="0"/>
              </a:rPr>
              <a:t>Thread Pool</a:t>
            </a:r>
            <a:r>
              <a:rPr lang="ko-KR" altLang="en-US" dirty="0">
                <a:latin typeface="Consolas" panose="020B0609020204030204" pitchFamily="49" charset="0"/>
              </a:rPr>
              <a:t>의 작업 큐에 저장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lvl="1"/>
            <a:r>
              <a:rPr lang="en-US" altLang="ko-KR" sz="20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exs</a:t>
            </a:r>
            <a:r>
              <a:rPr lang="en-US" altLang="ko-KR" sz="2000" dirty="0" err="1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</a:t>
            </a:r>
            <a:r>
              <a:rPr lang="en-US" altLang="ko-KR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submit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(task);</a:t>
            </a:r>
            <a:endParaRPr lang="en-US" altLang="ko-KR" sz="1400" dirty="0">
              <a:solidFill>
                <a:srgbClr val="0000FF"/>
              </a:solidFill>
              <a:highlight>
                <a:srgbClr val="00FFFF"/>
              </a:highlight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lvl="1"/>
            <a:r>
              <a:rPr lang="ko-KR" altLang="en-US" dirty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-&gt; Runnable/Callable thread</a:t>
            </a:r>
            <a:r>
              <a:rPr lang="ko-KR" altLang="en-US" dirty="0">
                <a:latin typeface="Consolas" panose="020B0609020204030204" pitchFamily="49" charset="0"/>
              </a:rPr>
              <a:t>를 </a:t>
            </a:r>
            <a:r>
              <a:rPr lang="en-US" altLang="ko-KR" dirty="0">
                <a:latin typeface="Consolas" panose="020B0609020204030204" pitchFamily="49" charset="0"/>
              </a:rPr>
              <a:t>Thread Pool</a:t>
            </a:r>
            <a:r>
              <a:rPr lang="ko-KR" altLang="en-US" dirty="0">
                <a:latin typeface="Consolas" panose="020B0609020204030204" pitchFamily="49" charset="0"/>
              </a:rPr>
              <a:t>의 작업 큐에 저장</a:t>
            </a:r>
            <a:endParaRPr lang="en-US" altLang="ko-KR" dirty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AEC57A-EF22-486F-B413-D47B82FAE061}"/>
              </a:ext>
            </a:extLst>
          </p:cNvPr>
          <p:cNvSpPr/>
          <p:nvPr/>
        </p:nvSpPr>
        <p:spPr bwMode="auto">
          <a:xfrm>
            <a:off x="1043608" y="2276872"/>
            <a:ext cx="3456384" cy="2088232"/>
          </a:xfrm>
          <a:prstGeom prst="rect">
            <a:avLst/>
          </a:prstGeom>
          <a:solidFill>
            <a:srgbClr val="E2FEF3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altLang="ko-KR" sz="1600" b="1" i="1" dirty="0">
                <a:latin typeface="Consolas" panose="020B0609020204030204" pitchFamily="49" charset="0"/>
                <a:ea typeface="맑은 고딕" panose="020B0503020000020004" pitchFamily="50" charset="-127"/>
              </a:rPr>
              <a:t>Runnable</a:t>
            </a:r>
            <a:r>
              <a:rPr lang="ko-KR" altLang="en-US" sz="1600" i="1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00" i="1" dirty="0">
                <a:latin typeface="Consolas" panose="020B0609020204030204" pitchFamily="49" charset="0"/>
                <a:ea typeface="맑은 고딕" panose="020B0503020000020004" pitchFamily="50" charset="-127"/>
              </a:rPr>
              <a:t>task</a:t>
            </a:r>
            <a:r>
              <a:rPr lang="ko-KR" altLang="en-US" sz="1600" i="1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00" i="1" dirty="0">
                <a:latin typeface="Consolas" panose="020B0609020204030204" pitchFamily="49" charset="0"/>
                <a:ea typeface="맑은 고딕" panose="020B0503020000020004" pitchFamily="50" charset="-127"/>
              </a:rPr>
              <a:t>=</a:t>
            </a:r>
            <a:r>
              <a:rPr lang="ko-KR" altLang="en-US" sz="1600" i="1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00" i="1" dirty="0">
                <a:latin typeface="Consolas" panose="020B0609020204030204" pitchFamily="49" charset="0"/>
                <a:ea typeface="맑은 고딕" panose="020B0503020000020004" pitchFamily="50" charset="-127"/>
              </a:rPr>
              <a:t>new</a:t>
            </a:r>
            <a:r>
              <a:rPr lang="ko-KR" altLang="en-US" sz="1600" i="1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00" b="1" i="1" dirty="0">
                <a:latin typeface="Consolas" panose="020B0609020204030204" pitchFamily="49" charset="0"/>
                <a:ea typeface="맑은 고딕" panose="020B0503020000020004" pitchFamily="50" charset="-127"/>
              </a:rPr>
              <a:t>Runnable</a:t>
            </a:r>
            <a:r>
              <a:rPr lang="en-US" altLang="ko-KR" sz="1600" i="1" dirty="0">
                <a:latin typeface="Consolas" panose="020B0609020204030204" pitchFamily="49" charset="0"/>
                <a:ea typeface="맑은 고딕" panose="020B0503020000020004" pitchFamily="50" charset="-127"/>
              </a:rPr>
              <a:t>()</a:t>
            </a:r>
          </a:p>
          <a:p>
            <a:pPr marL="0" lvl="1"/>
            <a:r>
              <a:rPr lang="en-US" altLang="ko-KR" sz="1600" i="1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marL="0" lvl="1"/>
            <a:r>
              <a:rPr lang="en-US" altLang="ko-KR" sz="1600" i="1" dirty="0">
                <a:latin typeface="Consolas" panose="020B0609020204030204" pitchFamily="49" charset="0"/>
                <a:ea typeface="맑은 고딕" panose="020B0503020000020004" pitchFamily="50" charset="-127"/>
              </a:rPr>
              <a:t>   public void run() </a:t>
            </a:r>
          </a:p>
          <a:p>
            <a:pPr marL="0" lvl="1"/>
            <a:r>
              <a:rPr lang="en-US" altLang="ko-KR" sz="1600" i="1" dirty="0">
                <a:latin typeface="Consolas" panose="020B0609020204030204" pitchFamily="49" charset="0"/>
                <a:ea typeface="맑은 고딕" panose="020B0503020000020004" pitchFamily="50" charset="-127"/>
              </a:rPr>
              <a:t>   {</a:t>
            </a:r>
          </a:p>
          <a:p>
            <a:pPr marL="0" lvl="1"/>
            <a:r>
              <a:rPr lang="en-US" altLang="ko-KR" sz="1600" i="1" dirty="0">
                <a:latin typeface="Consolas" panose="020B0609020204030204" pitchFamily="49" charset="0"/>
                <a:ea typeface="맑은 고딕" panose="020B0503020000020004" pitchFamily="50" charset="-127"/>
              </a:rPr>
              <a:t>      ……</a:t>
            </a:r>
          </a:p>
          <a:p>
            <a:pPr marL="0" lvl="1"/>
            <a:r>
              <a:rPr lang="en-US" altLang="ko-KR" sz="1600" i="1" dirty="0">
                <a:latin typeface="Consolas" panose="020B0609020204030204" pitchFamily="49" charset="0"/>
                <a:ea typeface="맑은 고딕" panose="020B0503020000020004" pitchFamily="50" charset="-127"/>
              </a:rPr>
              <a:t>   }</a:t>
            </a:r>
          </a:p>
          <a:p>
            <a:pPr marL="0" lvl="1"/>
            <a:r>
              <a:rPr lang="en-US" altLang="ko-KR" sz="1600" i="1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6D4822-BCE8-445B-8AB1-3576899E990E}"/>
              </a:ext>
            </a:extLst>
          </p:cNvPr>
          <p:cNvSpPr/>
          <p:nvPr/>
        </p:nvSpPr>
        <p:spPr bwMode="auto">
          <a:xfrm>
            <a:off x="4572000" y="2276980"/>
            <a:ext cx="4114800" cy="2088232"/>
          </a:xfrm>
          <a:prstGeom prst="rect">
            <a:avLst/>
          </a:prstGeom>
          <a:solidFill>
            <a:srgbClr val="E2FEF3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altLang="ko-KR" sz="1600" b="1" i="1" dirty="0">
                <a:latin typeface="Consolas" panose="020B0609020204030204" pitchFamily="49" charset="0"/>
                <a:ea typeface="맑은 고딕" panose="020B0503020000020004" pitchFamily="50" charset="-127"/>
              </a:rPr>
              <a:t>Callable</a:t>
            </a:r>
            <a:r>
              <a:rPr lang="en-US" altLang="ko-KR" sz="1600" i="1" dirty="0">
                <a:latin typeface="Consolas" panose="020B0609020204030204" pitchFamily="49" charset="0"/>
                <a:ea typeface="맑은 고딕" panose="020B0503020000020004" pitchFamily="50" charset="-127"/>
              </a:rPr>
              <a:t>&lt;T&gt;</a:t>
            </a:r>
            <a:r>
              <a:rPr lang="ko-KR" altLang="en-US" sz="1600" i="1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00" i="1" dirty="0">
                <a:latin typeface="Consolas" panose="020B0609020204030204" pitchFamily="49" charset="0"/>
                <a:ea typeface="맑은 고딕" panose="020B0503020000020004" pitchFamily="50" charset="-127"/>
              </a:rPr>
              <a:t>task</a:t>
            </a:r>
            <a:r>
              <a:rPr lang="ko-KR" altLang="en-US" sz="1600" i="1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00" i="1" dirty="0">
                <a:latin typeface="Consolas" panose="020B0609020204030204" pitchFamily="49" charset="0"/>
                <a:ea typeface="맑은 고딕" panose="020B0503020000020004" pitchFamily="50" charset="-127"/>
              </a:rPr>
              <a:t>=</a:t>
            </a:r>
            <a:r>
              <a:rPr lang="ko-KR" altLang="en-US" sz="1600" i="1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00" i="1" dirty="0">
                <a:latin typeface="Consolas" panose="020B0609020204030204" pitchFamily="49" charset="0"/>
                <a:ea typeface="맑은 고딕" panose="020B0503020000020004" pitchFamily="50" charset="-127"/>
              </a:rPr>
              <a:t>new</a:t>
            </a:r>
            <a:r>
              <a:rPr lang="ko-KR" altLang="en-US" sz="1600" i="1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00" b="1" i="1" dirty="0">
                <a:latin typeface="Consolas" panose="020B0609020204030204" pitchFamily="49" charset="0"/>
                <a:ea typeface="맑은 고딕" panose="020B0503020000020004" pitchFamily="50" charset="-127"/>
              </a:rPr>
              <a:t>Callable</a:t>
            </a:r>
            <a:r>
              <a:rPr lang="en-US" altLang="ko-KR" sz="1600" i="1" dirty="0">
                <a:latin typeface="Consolas" panose="020B0609020204030204" pitchFamily="49" charset="0"/>
                <a:ea typeface="맑은 고딕" panose="020B0503020000020004" pitchFamily="50" charset="-127"/>
              </a:rPr>
              <a:t>&lt;T&gt;()</a:t>
            </a:r>
          </a:p>
          <a:p>
            <a:pPr marL="0" lvl="1"/>
            <a:r>
              <a:rPr lang="en-US" altLang="ko-KR" sz="1600" i="1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marL="0" lvl="1"/>
            <a:r>
              <a:rPr lang="en-US" altLang="ko-KR" sz="1600" i="1" dirty="0">
                <a:latin typeface="Consolas" panose="020B0609020204030204" pitchFamily="49" charset="0"/>
                <a:ea typeface="맑은 고딕" panose="020B0503020000020004" pitchFamily="50" charset="-127"/>
              </a:rPr>
              <a:t>   public </a:t>
            </a:r>
            <a:r>
              <a:rPr lang="en-US" altLang="ko-KR" sz="1600" i="1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</a:t>
            </a:r>
            <a:r>
              <a:rPr lang="en-US" altLang="ko-KR" sz="1600" i="1" dirty="0">
                <a:latin typeface="Consolas" panose="020B0609020204030204" pitchFamily="49" charset="0"/>
                <a:ea typeface="맑은 고딕" panose="020B0503020000020004" pitchFamily="50" charset="-127"/>
              </a:rPr>
              <a:t> call() throws Exception </a:t>
            </a:r>
          </a:p>
          <a:p>
            <a:pPr marL="0" lvl="1"/>
            <a:r>
              <a:rPr lang="en-US" altLang="ko-KR" sz="1600" i="1" dirty="0">
                <a:latin typeface="Consolas" panose="020B0609020204030204" pitchFamily="49" charset="0"/>
                <a:ea typeface="맑은 고딕" panose="020B0503020000020004" pitchFamily="50" charset="-127"/>
              </a:rPr>
              <a:t>   {</a:t>
            </a:r>
          </a:p>
          <a:p>
            <a:pPr marL="0" lvl="1"/>
            <a:r>
              <a:rPr lang="en-US" altLang="ko-KR" sz="1600" i="1" dirty="0">
                <a:latin typeface="Consolas" panose="020B0609020204030204" pitchFamily="49" charset="0"/>
                <a:ea typeface="맑은 고딕" panose="020B0503020000020004" pitchFamily="50" charset="-127"/>
              </a:rPr>
              <a:t>      ……</a:t>
            </a:r>
          </a:p>
          <a:p>
            <a:pPr marL="0" lvl="1"/>
            <a:r>
              <a:rPr lang="en-US" altLang="ko-KR" sz="1600" i="1" dirty="0">
                <a:latin typeface="Consolas" panose="020B0609020204030204" pitchFamily="49" charset="0"/>
                <a:ea typeface="맑은 고딕" panose="020B0503020000020004" pitchFamily="50" charset="-127"/>
              </a:rPr>
              <a:t>      </a:t>
            </a:r>
            <a:r>
              <a:rPr lang="en-US" altLang="ko-KR" sz="1600" i="1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return T;</a:t>
            </a:r>
          </a:p>
          <a:p>
            <a:pPr marL="0" lvl="1"/>
            <a:r>
              <a:rPr lang="en-US" altLang="ko-KR" sz="1600" i="1" dirty="0">
                <a:latin typeface="Consolas" panose="020B0609020204030204" pitchFamily="49" charset="0"/>
                <a:ea typeface="맑은 고딕" panose="020B0503020000020004" pitchFamily="50" charset="-127"/>
              </a:rPr>
              <a:t>   }</a:t>
            </a:r>
          </a:p>
          <a:p>
            <a:pPr marL="0" lvl="1"/>
            <a:r>
              <a:rPr lang="en-US" altLang="ko-KR" sz="1600" i="1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161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4E39D-D016-4661-BBFA-E118A08F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AFD1DF-6F83-4E65-818A-2985EF2C9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최종처리</a:t>
            </a:r>
            <a:r>
              <a:rPr lang="en-US" altLang="ko-KR" dirty="0"/>
              <a:t>: </a:t>
            </a:r>
            <a:r>
              <a:rPr lang="ko-KR" altLang="en-US" dirty="0"/>
              <a:t>기본 집계처리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Optional </a:t>
            </a:r>
            <a:r>
              <a:rPr lang="ko-KR" altLang="en-US" dirty="0"/>
              <a:t>클래스의 종류</a:t>
            </a:r>
            <a:endParaRPr lang="en-US" altLang="ko-KR" dirty="0"/>
          </a:p>
          <a:p>
            <a:pPr lvl="2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Optional,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OptionalDouble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OptionalInt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OptionalLong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CCEA77-1374-4DE8-B030-7800F8BF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40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96B2459-1429-4B3E-B09A-183281D63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566004"/>
              </p:ext>
            </p:extLst>
          </p:nvPr>
        </p:nvGraphicFramePr>
        <p:xfrm>
          <a:off x="1043607" y="1772816"/>
          <a:ext cx="7643193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9">
                  <a:extLst>
                    <a:ext uri="{9D8B030D-6E8A-4147-A177-3AD203B41FA5}">
                      <a16:colId xmlns:a16="http://schemas.microsoft.com/office/drawing/2014/main" val="8441154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4122842655"/>
                    </a:ext>
                  </a:extLst>
                </a:gridCol>
                <a:gridCol w="2314600">
                  <a:extLst>
                    <a:ext uri="{9D8B030D-6E8A-4147-A177-3AD203B41FA5}">
                      <a16:colId xmlns:a16="http://schemas.microsoft.com/office/drawing/2014/main" val="4275312878"/>
                    </a:ext>
                  </a:extLst>
                </a:gridCol>
              </a:tblGrid>
              <a:tr h="2711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리턴타입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47607"/>
                  </a:ext>
                </a:extLst>
              </a:tr>
              <a:tr h="271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count()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요소의 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14366"/>
                  </a:ext>
                </a:extLst>
              </a:tr>
              <a:tr h="271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OptionalXXX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findFirst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첫요소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489942"/>
                  </a:ext>
                </a:extLst>
              </a:tr>
              <a:tr h="271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Optional&lt;T&gt;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max(Comparator&lt;T&gt;)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최대값을 갖는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063550"/>
                  </a:ext>
                </a:extLst>
              </a:tr>
              <a:tr h="271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OptionalXXX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max()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444226"/>
                  </a:ext>
                </a:extLst>
              </a:tr>
              <a:tr h="271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Optional&lt;T&gt;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min(Comparator&lt;T&gt;)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최소값을 갖는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597118"/>
                  </a:ext>
                </a:extLst>
              </a:tr>
              <a:tr h="271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OptionalXXX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min()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451784"/>
                  </a:ext>
                </a:extLst>
              </a:tr>
              <a:tr h="271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OptionalDouble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average()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평균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837552"/>
                  </a:ext>
                </a:extLst>
              </a:tr>
              <a:tr h="271114">
                <a:tc>
                  <a:txBody>
                    <a:bodyPr/>
                    <a:lstStyle/>
                    <a:p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int, long, double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sum()</a:t>
                      </a:r>
                      <a:endParaRPr lang="ko-KR" altLang="en-US" sz="18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총합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806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5512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98997-4280-4DBC-BCAC-F5B56A89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585F17-193D-45F2-B059-001FCC30A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069A00-8669-4A22-AEDF-41AF09D5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5E86E2-7113-4FAE-A343-650F4A8A4463}"/>
              </a:ext>
            </a:extLst>
          </p:cNvPr>
          <p:cNvSpPr/>
          <p:nvPr/>
        </p:nvSpPr>
        <p:spPr bwMode="auto">
          <a:xfrm>
            <a:off x="914400" y="404663"/>
            <a:ext cx="7772400" cy="6175523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AggregateEx</a:t>
            </a:r>
            <a:endParaRPr lang="en-US" altLang="ko-KR" sz="1600" b="1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Arrays.</a:t>
            </a:r>
            <a:r>
              <a:rPr lang="en-US" altLang="ko-KR" sz="1600" b="1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1" i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i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{1, 2, 3, 4, 5})</a:t>
            </a:r>
          </a:p>
          <a:p>
            <a:pPr lvl="2"/>
            <a:r>
              <a:rPr lang="pt-BR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.filter(</a:t>
            </a:r>
            <a:r>
              <a:rPr lang="pt-BR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pt-BR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-&gt; </a:t>
            </a:r>
            <a:r>
              <a:rPr lang="pt-BR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pt-BR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%2==0).</a:t>
            </a:r>
            <a:r>
              <a:rPr lang="pt-BR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count()</a:t>
            </a:r>
            <a:r>
              <a:rPr lang="pt-BR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"2</a:t>
            </a:r>
            <a:r>
              <a:rPr lang="ko-KR" altLang="en-US" sz="1600" b="1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배수 개수 </a:t>
            </a:r>
            <a:r>
              <a:rPr lang="en-US" altLang="ko-KR" sz="1600" b="1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600" b="1" i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Arrays.</a:t>
            </a:r>
            <a:r>
              <a:rPr lang="en-US" altLang="ko-KR" sz="1600" b="1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1" i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i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{1, 2, 3, 4, 5})</a:t>
            </a:r>
          </a:p>
          <a:p>
            <a:pPr lvl="2"/>
            <a:r>
              <a:rPr lang="pt-BR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.filter(</a:t>
            </a:r>
            <a:r>
              <a:rPr lang="pt-BR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pt-BR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-&gt; </a:t>
            </a:r>
            <a:r>
              <a:rPr lang="pt-BR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pt-BR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%2==0).</a:t>
            </a:r>
            <a:r>
              <a:rPr lang="pt-BR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sum()</a:t>
            </a:r>
            <a:r>
              <a:rPr lang="pt-BR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"2</a:t>
            </a:r>
            <a:r>
              <a:rPr lang="ko-KR" altLang="en-US" sz="1600" b="1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배수의 합 </a:t>
            </a:r>
            <a:r>
              <a:rPr lang="en-US" altLang="ko-KR" sz="1600" b="1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600" b="1" i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avg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Arrays.</a:t>
            </a:r>
            <a:r>
              <a:rPr lang="en-US" altLang="ko-KR" sz="1600" b="1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1" i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i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{1, 2, 3, 4, 5})</a:t>
            </a:r>
          </a:p>
          <a:p>
            <a:pPr lvl="2"/>
            <a:r>
              <a:rPr lang="pt-BR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.filter(</a:t>
            </a:r>
            <a:r>
              <a:rPr lang="pt-BR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pt-BR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-&gt; </a:t>
            </a:r>
            <a:r>
              <a:rPr lang="pt-BR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pt-BR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%2==0).</a:t>
            </a:r>
            <a:r>
              <a:rPr lang="pt-BR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average()</a:t>
            </a:r>
            <a:r>
              <a:rPr lang="pt-BR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.getAsDouble();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"2</a:t>
            </a:r>
            <a:r>
              <a:rPr lang="ko-KR" altLang="en-US" sz="1600" b="1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배수의 평균 </a:t>
            </a:r>
            <a:r>
              <a:rPr lang="en-US" altLang="ko-KR" sz="1600" b="1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600" b="1" i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avg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Arrays.</a:t>
            </a:r>
            <a:r>
              <a:rPr lang="en-US" altLang="ko-KR" sz="1600" b="1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1" i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i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{1, 2, 3, 4, 5})</a:t>
            </a:r>
          </a:p>
          <a:p>
            <a:pPr lvl="2"/>
            <a:r>
              <a:rPr lang="pt-BR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.filter(</a:t>
            </a:r>
            <a:r>
              <a:rPr lang="pt-BR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pt-BR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-&gt; </a:t>
            </a:r>
            <a:r>
              <a:rPr lang="pt-BR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pt-BR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%2==0).</a:t>
            </a:r>
            <a:r>
              <a:rPr lang="pt-BR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max()</a:t>
            </a:r>
            <a:r>
              <a:rPr lang="pt-BR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.getAsInt();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"2</a:t>
            </a:r>
            <a:r>
              <a:rPr lang="ko-KR" altLang="en-US" sz="1600" b="1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ko-KR" altLang="en-US" sz="1600" b="1" i="1" dirty="0" err="1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배수중</a:t>
            </a:r>
            <a:r>
              <a:rPr lang="ko-KR" altLang="en-US" sz="1600" b="1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최대값 </a:t>
            </a:r>
            <a:r>
              <a:rPr lang="en-US" altLang="ko-KR" sz="1600" b="1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600" b="1" i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first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Arrays.</a:t>
            </a:r>
            <a:r>
              <a:rPr lang="en-US" altLang="ko-KR" sz="1600" b="1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1" i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i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{1, 2, 3, 4, 5})</a:t>
            </a:r>
          </a:p>
          <a:p>
            <a:pPr lvl="2"/>
            <a:r>
              <a:rPr lang="de-DE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.filter(</a:t>
            </a:r>
            <a:r>
              <a:rPr lang="de-DE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de-DE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-&gt; </a:t>
            </a:r>
            <a:r>
              <a:rPr lang="de-DE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de-DE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%2==0).</a:t>
            </a:r>
            <a:r>
              <a:rPr lang="de-DE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findFirst()</a:t>
            </a:r>
            <a:r>
              <a:rPr lang="de-DE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.getAsInt();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"2</a:t>
            </a:r>
            <a:r>
              <a:rPr lang="ko-KR" altLang="en-US" sz="1600" b="1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ko-KR" altLang="en-US" sz="1600" b="1" i="1" dirty="0" err="1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배수중</a:t>
            </a:r>
            <a:r>
              <a:rPr lang="ko-KR" altLang="en-US" sz="1600" b="1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b="1" i="1" dirty="0" err="1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첫번째값</a:t>
            </a:r>
            <a:r>
              <a:rPr lang="ko-KR" altLang="en-US" sz="1600" b="1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600" b="1" i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first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600" b="1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7BAE0E-60D2-4A5A-B932-9D5735F625B7}"/>
              </a:ext>
            </a:extLst>
          </p:cNvPr>
          <p:cNvSpPr/>
          <p:nvPr/>
        </p:nvSpPr>
        <p:spPr>
          <a:xfrm>
            <a:off x="6228184" y="152400"/>
            <a:ext cx="2718048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4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배수 개수 </a:t>
            </a:r>
            <a:r>
              <a:rPr lang="en-US" altLang="ko-KR" sz="14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2</a:t>
            </a:r>
          </a:p>
          <a:p>
            <a:r>
              <a:rPr lang="en-US" altLang="ko-KR" sz="14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4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배수의 합 </a:t>
            </a:r>
            <a:r>
              <a:rPr lang="en-US" altLang="ko-KR" sz="14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6</a:t>
            </a:r>
          </a:p>
          <a:p>
            <a:r>
              <a:rPr lang="en-US" altLang="ko-KR" sz="14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4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배수의 평균 </a:t>
            </a:r>
            <a:r>
              <a:rPr lang="en-US" altLang="ko-KR" sz="14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3.0</a:t>
            </a:r>
          </a:p>
          <a:p>
            <a:r>
              <a:rPr lang="en-US" altLang="ko-KR" sz="14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4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ko-KR" altLang="en-US" sz="14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배수중</a:t>
            </a:r>
            <a:r>
              <a:rPr lang="ko-KR" altLang="en-US" sz="14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최대값 </a:t>
            </a:r>
            <a:r>
              <a:rPr lang="en-US" altLang="ko-KR" sz="14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4</a:t>
            </a:r>
          </a:p>
          <a:p>
            <a:r>
              <a:rPr lang="en-US" altLang="ko-KR" sz="14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4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ko-KR" altLang="en-US" sz="14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배수중</a:t>
            </a:r>
            <a:r>
              <a:rPr lang="ko-KR" altLang="en-US" sz="14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첫번째값</a:t>
            </a:r>
            <a:r>
              <a:rPr lang="ko-KR" altLang="en-US" sz="14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2</a:t>
            </a:r>
            <a:endParaRPr lang="ko-KR" alt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4664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DEC36-3606-4510-B20D-327E4FFD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(6) </a:t>
            </a:r>
            <a:r>
              <a:rPr lang="ko-KR" altLang="en-US" dirty="0"/>
              <a:t>병렬처리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A9A3C-5E4F-4270-A93F-64EC82F07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Concurrency</a:t>
            </a:r>
            <a:r>
              <a:rPr lang="ko-KR" altLang="en-US" dirty="0"/>
              <a:t>와 </a:t>
            </a:r>
            <a:r>
              <a:rPr lang="en-US" altLang="ko-KR" dirty="0"/>
              <a:t>Parallelism</a:t>
            </a:r>
          </a:p>
          <a:p>
            <a:pPr lvl="1"/>
            <a:r>
              <a:rPr lang="en-US" altLang="ko-KR" dirty="0"/>
              <a:t>Concurrency(</a:t>
            </a:r>
            <a:r>
              <a:rPr lang="ko-KR" altLang="en-US" dirty="0"/>
              <a:t>동시성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멀티 </a:t>
            </a:r>
            <a:r>
              <a:rPr lang="en-US" altLang="ko-KR" dirty="0"/>
              <a:t>thread</a:t>
            </a:r>
            <a:r>
              <a:rPr lang="ko-KR" altLang="en-US" dirty="0"/>
              <a:t>가 </a:t>
            </a:r>
            <a:r>
              <a:rPr lang="ko-KR" altLang="en-US" dirty="0" err="1"/>
              <a:t>스케쥴에</a:t>
            </a:r>
            <a:r>
              <a:rPr lang="ko-KR" altLang="en-US" dirty="0"/>
              <a:t> 의해 </a:t>
            </a:r>
            <a:r>
              <a:rPr lang="ko-KR" altLang="en-US" dirty="0" err="1"/>
              <a:t>번갈아가며</a:t>
            </a:r>
            <a:r>
              <a:rPr lang="ko-KR" altLang="en-US" dirty="0"/>
              <a:t> 실행</a:t>
            </a:r>
            <a:endParaRPr lang="en-US" altLang="ko-KR" dirty="0"/>
          </a:p>
          <a:p>
            <a:pPr lvl="1"/>
            <a:r>
              <a:rPr lang="en-US" altLang="ko-KR" dirty="0"/>
              <a:t>Parallelism(</a:t>
            </a:r>
            <a:r>
              <a:rPr lang="ko-KR" altLang="en-US" dirty="0" err="1"/>
              <a:t>병렬성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멀티 코어를 이용하여 멀티 </a:t>
            </a:r>
            <a:r>
              <a:rPr lang="en-US" altLang="ko-KR" dirty="0"/>
              <a:t>thread</a:t>
            </a:r>
            <a:r>
              <a:rPr lang="ko-KR" altLang="en-US" dirty="0"/>
              <a:t>를 동시에 실행</a:t>
            </a:r>
            <a:endParaRPr lang="en-US" altLang="ko-KR" dirty="0"/>
          </a:p>
          <a:p>
            <a:pPr lvl="2"/>
            <a:r>
              <a:rPr lang="en-US" altLang="ko-KR" dirty="0"/>
              <a:t>Data Parallelism : </a:t>
            </a:r>
            <a:r>
              <a:rPr lang="ko-KR" altLang="en-US" dirty="0"/>
              <a:t>서브 데이터들의 병렬처리</a:t>
            </a:r>
            <a:endParaRPr lang="en-US" altLang="ko-KR" dirty="0"/>
          </a:p>
          <a:p>
            <a:pPr lvl="2"/>
            <a:r>
              <a:rPr lang="en-US" altLang="ko-KR" dirty="0"/>
              <a:t>Task Parallelism : </a:t>
            </a:r>
            <a:r>
              <a:rPr lang="ko-KR" altLang="en-US" dirty="0" err="1"/>
              <a:t>서로다른</a:t>
            </a:r>
            <a:r>
              <a:rPr lang="ko-KR" altLang="en-US" dirty="0"/>
              <a:t> 작업의 병렬처리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 err="1"/>
              <a:t>병렬스트림</a:t>
            </a:r>
            <a:r>
              <a:rPr lang="en-US" altLang="ko-KR" dirty="0"/>
              <a:t>(</a:t>
            </a:r>
            <a:r>
              <a:rPr lang="en-US" altLang="ko-KR" dirty="0" err="1"/>
              <a:t>parallelStream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ForkJoin</a:t>
            </a:r>
            <a:r>
              <a:rPr lang="ko-KR" altLang="en-US" dirty="0"/>
              <a:t> </a:t>
            </a:r>
            <a:r>
              <a:rPr lang="en-US" altLang="ko-KR" dirty="0"/>
              <a:t>Framework</a:t>
            </a:r>
            <a:r>
              <a:rPr lang="ko-KR" altLang="en-US" dirty="0"/>
              <a:t>를 사용하여 쉽게 병렬처리를 수행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88F203-1CCD-4E2B-ADB8-65507D86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364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AF89F-2BF8-4D3F-9221-D331E6E3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B92AC-0793-42B2-B0DF-B49727811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ForkJoin</a:t>
            </a:r>
            <a:r>
              <a:rPr lang="ko-KR" altLang="en-US" dirty="0"/>
              <a:t> </a:t>
            </a:r>
            <a:r>
              <a:rPr lang="en-US" altLang="ko-KR" dirty="0"/>
              <a:t>Framework</a:t>
            </a:r>
          </a:p>
          <a:p>
            <a:pPr lvl="1"/>
            <a:r>
              <a:rPr lang="ko-KR" altLang="en-US" dirty="0" err="1"/>
              <a:t>병렬스트림</a:t>
            </a:r>
            <a:r>
              <a:rPr lang="en-US" altLang="ko-KR" dirty="0"/>
              <a:t>(</a:t>
            </a:r>
            <a:r>
              <a:rPr lang="en-US" altLang="ko-KR" dirty="0" err="1"/>
              <a:t>parallelStream</a:t>
            </a:r>
            <a:r>
              <a:rPr lang="en-US" altLang="ko-KR" dirty="0"/>
              <a:t>)</a:t>
            </a:r>
            <a:r>
              <a:rPr lang="ko-KR" altLang="en-US" dirty="0"/>
              <a:t>에서 사용</a:t>
            </a:r>
            <a:endParaRPr lang="en-US" altLang="ko-KR" dirty="0"/>
          </a:p>
          <a:p>
            <a:pPr lvl="2"/>
            <a:r>
              <a:rPr lang="en-US" altLang="ko-KR" dirty="0"/>
              <a:t>Fork</a:t>
            </a:r>
            <a:r>
              <a:rPr lang="ko-KR" altLang="en-US" dirty="0"/>
              <a:t>단계</a:t>
            </a:r>
            <a:r>
              <a:rPr lang="en-US" altLang="ko-KR" dirty="0"/>
              <a:t> : </a:t>
            </a:r>
            <a:r>
              <a:rPr lang="ko-KR" altLang="en-US" dirty="0"/>
              <a:t>전체 데이터를 서브 데이터로 분리처리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Join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서브결과를 조합하여 최종결과 도출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5C6B7A-A5BB-4B03-94A5-BE46BFB2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727514-1EE9-44F3-9DC1-5985355E3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2996952"/>
            <a:ext cx="64389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688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A6CFF-0DEB-4EDE-BB72-5B57A302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FD4CC-97C9-4B00-8EF8-45557E308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병렬 스트림의 생성</a:t>
            </a:r>
            <a:endParaRPr lang="en-US" altLang="ko-KR" dirty="0"/>
          </a:p>
          <a:p>
            <a:pPr lvl="1"/>
            <a:r>
              <a:rPr lang="en-US" altLang="ko-KR" dirty="0" err="1"/>
              <a:t>parallelStream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컬렉션으로 </a:t>
            </a:r>
            <a:r>
              <a:rPr lang="ko-KR" altLang="en-US" dirty="0" err="1"/>
              <a:t>부터</a:t>
            </a:r>
            <a:r>
              <a:rPr lang="ko-KR" altLang="en-US" dirty="0"/>
              <a:t> 병렬 스트림을 바로 리턴</a:t>
            </a:r>
            <a:endParaRPr lang="en-US" altLang="ko-KR" dirty="0"/>
          </a:p>
          <a:p>
            <a:pPr lvl="2"/>
            <a:r>
              <a:rPr lang="en-US" altLang="ko-KR" dirty="0"/>
              <a:t>return</a:t>
            </a:r>
            <a:r>
              <a:rPr lang="ko-KR" altLang="en-US" dirty="0"/>
              <a:t> </a:t>
            </a:r>
            <a:r>
              <a:rPr lang="en-US" altLang="ko-KR" dirty="0"/>
              <a:t>type : Stream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Stream&lt;String&gt; </a:t>
            </a:r>
            <a:r>
              <a:rPr lang="en-US" altLang="ko-KR" dirty="0" err="1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pstream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b="1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parallelStream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endParaRPr lang="en-US" altLang="ko-KR" dirty="0"/>
          </a:p>
          <a:p>
            <a:pPr lvl="1"/>
            <a:r>
              <a:rPr lang="en-US" altLang="ko-KR" dirty="0"/>
              <a:t>parallel()</a:t>
            </a:r>
          </a:p>
          <a:p>
            <a:pPr lvl="2"/>
            <a:r>
              <a:rPr lang="ko-KR" altLang="en-US" dirty="0"/>
              <a:t>순차처리 스트림을 병렬처리 스트림으로 변환해서 리턴</a:t>
            </a:r>
            <a:endParaRPr lang="en-US" altLang="ko-KR" dirty="0"/>
          </a:p>
          <a:p>
            <a:pPr lvl="2"/>
            <a:r>
              <a:rPr lang="en-US" altLang="ko-KR" dirty="0"/>
              <a:t>return type : </a:t>
            </a:r>
          </a:p>
          <a:p>
            <a:pPr lvl="3"/>
            <a:r>
              <a:rPr lang="en-US" altLang="ko-KR" dirty="0"/>
              <a:t>Stream, </a:t>
            </a:r>
            <a:r>
              <a:rPr lang="en-US" altLang="ko-KR" dirty="0" err="1"/>
              <a:t>IntStream</a:t>
            </a:r>
            <a:r>
              <a:rPr lang="en-US" altLang="ko-KR" dirty="0"/>
              <a:t>, </a:t>
            </a:r>
            <a:r>
              <a:rPr lang="en-US" altLang="ko-KR" dirty="0" err="1"/>
              <a:t>LongStream</a:t>
            </a:r>
            <a:r>
              <a:rPr lang="en-US" altLang="ko-KR" dirty="0"/>
              <a:t>, </a:t>
            </a:r>
            <a:r>
              <a:rPr lang="en-US" altLang="ko-KR" dirty="0" err="1"/>
              <a:t>DoubleStream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Stream&lt;String&gt; </a:t>
            </a:r>
            <a:r>
              <a:rPr lang="en-US" altLang="ko-KR" dirty="0" err="1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pstream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b="1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stream</a:t>
            </a:r>
            <a:r>
              <a:rPr lang="en-US" altLang="ko-KR" b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().parallel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6F8122-25DB-4F12-A361-DF8D53C9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8922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D1977-2C37-4DCE-9427-8C6F8CE4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9C99B-22FE-4D8E-B075-24921180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Stream</a:t>
            </a:r>
            <a:r>
              <a:rPr lang="ko-KR" altLang="en-US" dirty="0"/>
              <a:t>의 병렬처리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465C7-F6CB-4CBF-BAD0-DDA9DB72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299FB0-0D19-4BAC-9AB1-9497BD487459}"/>
              </a:ext>
            </a:extLst>
          </p:cNvPr>
          <p:cNvSpPr/>
          <p:nvPr/>
        </p:nvSpPr>
        <p:spPr bwMode="auto">
          <a:xfrm>
            <a:off x="914400" y="1772816"/>
            <a:ext cx="7906072" cy="4932783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StreamEx</a:t>
            </a:r>
            <a:endParaRPr lang="en-US" altLang="ko-KR" sz="1600" b="1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print(String </a:t>
            </a:r>
            <a:r>
              <a:rPr lang="en-US" altLang="ko-KR" sz="1600" b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1" i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600" b="1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: "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600" b="1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Thread.currentThread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600" b="1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List&lt;String&gt; </a:t>
            </a:r>
            <a:r>
              <a:rPr lang="en-US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Arrays.</a:t>
            </a:r>
            <a:r>
              <a:rPr lang="en-US" altLang="ko-KR" sz="16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asList</a:t>
            </a:r>
            <a:r>
              <a:rPr lang="en-US" altLang="ko-KR" sz="16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이순신</a:t>
            </a:r>
            <a:r>
              <a:rPr lang="en-US" altLang="ko-KR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6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유관순</a:t>
            </a:r>
            <a:r>
              <a:rPr lang="en-US" altLang="ko-KR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6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홍길동</a:t>
            </a:r>
            <a:r>
              <a:rPr lang="en-US" altLang="ko-KR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6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</a:p>
          <a:p>
            <a:pPr lvl="2"/>
            <a:r>
              <a:rPr lang="ko-KR" altLang="en-US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	       </a:t>
            </a:r>
            <a:r>
              <a:rPr lang="en-US" altLang="ko-KR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600" i="1" dirty="0" err="1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김봉근</a:t>
            </a:r>
            <a:r>
              <a:rPr lang="en-US" altLang="ko-KR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6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이기자</a:t>
            </a:r>
            <a:r>
              <a:rPr lang="en-US" altLang="ko-KR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6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600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차차차</a:t>
            </a:r>
            <a:r>
              <a:rPr lang="en-US" altLang="ko-KR" sz="1600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6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순차처리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Stream&lt;String&gt; </a:t>
            </a:r>
            <a:r>
              <a:rPr lang="en-US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.stream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</a:t>
            </a:r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.forEach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-&gt; </a:t>
            </a:r>
            <a:r>
              <a:rPr lang="en-US" altLang="ko-KR" sz="16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print(</a:t>
            </a:r>
            <a:r>
              <a:rPr lang="en-US" altLang="ko-KR" sz="1600" i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sz="16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6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병렬처리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Stream&lt;String&gt;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pstream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parallelStream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pstream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.forEach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-&gt; </a:t>
            </a:r>
            <a:r>
              <a:rPr lang="en-US" altLang="ko-KR" sz="1600" i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print(</a:t>
            </a:r>
            <a:r>
              <a:rPr lang="en-US" altLang="ko-KR" sz="1600" i="1" dirty="0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sz="1600" i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600" dirty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2325AE-687C-4874-908F-682102729B65}"/>
              </a:ext>
            </a:extLst>
          </p:cNvPr>
          <p:cNvSpPr/>
          <p:nvPr/>
        </p:nvSpPr>
        <p:spPr>
          <a:xfrm>
            <a:off x="5508104" y="152400"/>
            <a:ext cx="3438128" cy="249299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이순신 </a:t>
            </a:r>
            <a:r>
              <a:rPr lang="en-US" altLang="ko-KR" sz="12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main</a:t>
            </a:r>
          </a:p>
          <a:p>
            <a:r>
              <a:rPr lang="ko-KR" altLang="en-US" sz="12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유관순 </a:t>
            </a:r>
            <a:r>
              <a:rPr lang="en-US" altLang="ko-KR" sz="12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main</a:t>
            </a:r>
          </a:p>
          <a:p>
            <a:r>
              <a:rPr lang="ko-KR" altLang="en-US" sz="12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홍길동 </a:t>
            </a:r>
            <a:r>
              <a:rPr lang="en-US" altLang="ko-KR" sz="12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main</a:t>
            </a:r>
          </a:p>
          <a:p>
            <a:r>
              <a:rPr lang="ko-KR" altLang="en-US" sz="12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김봉근</a:t>
            </a:r>
            <a:r>
              <a:rPr lang="ko-KR" altLang="en-US" sz="12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main</a:t>
            </a:r>
          </a:p>
          <a:p>
            <a:r>
              <a:rPr lang="ko-KR" altLang="en-US" sz="12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이기자 </a:t>
            </a:r>
            <a:r>
              <a:rPr lang="en-US" altLang="ko-KR" sz="12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main</a:t>
            </a:r>
          </a:p>
          <a:p>
            <a:r>
              <a:rPr lang="ko-KR" altLang="en-US" sz="12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차차차 </a:t>
            </a:r>
            <a:r>
              <a:rPr lang="en-US" altLang="ko-KR" sz="12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main</a:t>
            </a:r>
          </a:p>
          <a:p>
            <a:endParaRPr lang="ko-KR" altLang="en-US" sz="1200" dirty="0">
              <a:solidFill>
                <a:srgbClr val="FF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김봉근</a:t>
            </a:r>
            <a:r>
              <a:rPr lang="ko-KR" altLang="en-US" sz="12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main</a:t>
            </a:r>
          </a:p>
          <a:p>
            <a:r>
              <a:rPr lang="ko-KR" altLang="en-US" sz="12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이기자 </a:t>
            </a:r>
            <a:r>
              <a:rPr lang="en-US" altLang="ko-KR" sz="12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ForkJoinPool.commonPool-worker-2</a:t>
            </a:r>
          </a:p>
          <a:p>
            <a:r>
              <a:rPr lang="ko-KR" altLang="en-US" sz="12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이순신 </a:t>
            </a:r>
            <a:r>
              <a:rPr lang="en-US" altLang="ko-KR" sz="12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ForkJoinPool.commonPool-worker-2</a:t>
            </a:r>
          </a:p>
          <a:p>
            <a:r>
              <a:rPr lang="ko-KR" altLang="en-US" sz="12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차차차 </a:t>
            </a:r>
            <a:r>
              <a:rPr lang="en-US" altLang="ko-KR" sz="12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main</a:t>
            </a:r>
          </a:p>
          <a:p>
            <a:r>
              <a:rPr lang="ko-KR" altLang="en-US" sz="12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유관순 </a:t>
            </a:r>
            <a:r>
              <a:rPr lang="en-US" altLang="ko-KR" sz="12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ForkJoinPool.commonPool-worker-9</a:t>
            </a:r>
          </a:p>
          <a:p>
            <a:r>
              <a:rPr lang="ko-KR" altLang="en-US" sz="12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홍길동 </a:t>
            </a:r>
            <a:r>
              <a:rPr lang="en-US" altLang="ko-KR" sz="12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ForkJoinPool.commonPool-worker-9</a:t>
            </a:r>
          </a:p>
        </p:txBody>
      </p:sp>
    </p:spTree>
    <p:extLst>
      <p:ext uri="{BB962C8B-B14F-4D97-AF65-F5344CB8AC3E}">
        <p14:creationId xmlns:p14="http://schemas.microsoft.com/office/powerpoint/2010/main" val="367610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947A6-DA27-403D-814E-783D0CA81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r>
              <a:rPr lang="ko-KR" altLang="en-US" dirty="0"/>
              <a:t> </a:t>
            </a:r>
            <a:r>
              <a:rPr lang="en-US" altLang="ko-KR" dirty="0"/>
              <a:t>Pool </a:t>
            </a:r>
            <a:r>
              <a:rPr lang="ko-KR" altLang="en-US" dirty="0"/>
              <a:t>종료</a:t>
            </a:r>
            <a:endParaRPr lang="en-US" altLang="ko-KR" dirty="0"/>
          </a:p>
          <a:p>
            <a:pPr lvl="1"/>
            <a:r>
              <a:rPr lang="en-US" altLang="ko-KR" dirty="0" err="1"/>
              <a:t>ExecutorService</a:t>
            </a:r>
            <a:r>
              <a:rPr lang="ko-KR" altLang="en-US" dirty="0"/>
              <a:t> 객체의 종료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6BF161-A965-42CB-B6D3-FF1B1819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8E0C3D-403D-4B56-921D-FB9EAA916ACD}"/>
              </a:ext>
            </a:extLst>
          </p:cNvPr>
          <p:cNvSpPr/>
          <p:nvPr/>
        </p:nvSpPr>
        <p:spPr bwMode="auto">
          <a:xfrm>
            <a:off x="1043608" y="2456929"/>
            <a:ext cx="7643192" cy="291628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altLang="ko-KR" sz="2000" b="1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ExecutorService</a:t>
            </a:r>
            <a:r>
              <a:rPr lang="en-US" altLang="ko-KR" sz="2000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exs</a:t>
            </a:r>
            <a:r>
              <a:rPr lang="en-US" altLang="ko-KR" sz="2000" dirty="0"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en-US" altLang="ko-KR" sz="2000" b="1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Executors</a:t>
            </a:r>
            <a:r>
              <a:rPr lang="en-US" altLang="ko-KR" sz="20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.newCachedThradPool</a:t>
            </a:r>
            <a:r>
              <a:rPr lang="en-US" altLang="ko-KR" sz="2000" dirty="0">
                <a:latin typeface="Consolas" panose="020B0609020204030204" pitchFamily="49" charset="0"/>
                <a:ea typeface="맑은 고딕" panose="020B0503020000020004" pitchFamily="50" charset="-127"/>
              </a:rPr>
              <a:t>();</a:t>
            </a:r>
          </a:p>
          <a:p>
            <a:pPr marL="0" lvl="1"/>
            <a:endParaRPr lang="en-US" altLang="ko-KR" sz="2000" b="1" dirty="0">
              <a:solidFill>
                <a:srgbClr val="0000F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lvl="1"/>
            <a:r>
              <a:rPr lang="en-US" altLang="ko-KR" sz="24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exs</a:t>
            </a:r>
            <a:r>
              <a:rPr lang="en-US" altLang="ko-KR" sz="2400" dirty="0" err="1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.shutdown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();</a:t>
            </a:r>
            <a:endParaRPr lang="en-US" altLang="ko-KR" sz="1600" dirty="0">
              <a:solidFill>
                <a:srgbClr val="0000FF"/>
              </a:solidFill>
              <a:highlight>
                <a:srgbClr val="00FFFF"/>
              </a:highlight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lvl="1"/>
            <a:r>
              <a:rPr lang="ko-KR" altLang="en-US" sz="2000" dirty="0">
                <a:latin typeface="Consolas" panose="020B0609020204030204" pitchFamily="49" charset="0"/>
              </a:rPr>
              <a:t>  </a:t>
            </a:r>
            <a:r>
              <a:rPr lang="en-US" altLang="ko-KR" sz="2000" dirty="0">
                <a:latin typeface="Consolas" panose="020B0609020204030204" pitchFamily="49" charset="0"/>
              </a:rPr>
              <a:t>-&gt; </a:t>
            </a:r>
            <a:r>
              <a:rPr lang="ko-KR" altLang="en-US" sz="2000" dirty="0">
                <a:latin typeface="Consolas" panose="020B0609020204030204" pitchFamily="49" charset="0"/>
              </a:rPr>
              <a:t>현재의 작업과 </a:t>
            </a:r>
            <a:r>
              <a:rPr lang="en-US" altLang="ko-KR" sz="2000" dirty="0">
                <a:latin typeface="Consolas" panose="020B0609020204030204" pitchFamily="49" charset="0"/>
              </a:rPr>
              <a:t>Thread Pool</a:t>
            </a:r>
            <a:r>
              <a:rPr lang="ko-KR" altLang="en-US" sz="2000" dirty="0">
                <a:latin typeface="Consolas" panose="020B0609020204030204" pitchFamily="49" charset="0"/>
              </a:rPr>
              <a:t>의 모든 작업 처리 뒤에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marL="0" lvl="1"/>
            <a:r>
              <a:rPr lang="en-US" altLang="ko-KR" sz="2000" dirty="0">
                <a:latin typeface="Consolas" panose="020B0609020204030204" pitchFamily="49" charset="0"/>
              </a:rPr>
              <a:t>     Thread Pool </a:t>
            </a:r>
            <a:r>
              <a:rPr lang="ko-KR" altLang="en-US" sz="2000" dirty="0">
                <a:latin typeface="Consolas" panose="020B0609020204030204" pitchFamily="49" charset="0"/>
              </a:rPr>
              <a:t>종료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marL="0" lvl="1"/>
            <a:endParaRPr lang="en-US" altLang="ko-KR" sz="2000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lvl="1"/>
            <a:r>
              <a:rPr lang="en-US" altLang="ko-KR" sz="24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exs</a:t>
            </a:r>
            <a:r>
              <a:rPr lang="en-US" altLang="ko-KR" sz="2400" dirty="0" err="1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.shutdownNow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();</a:t>
            </a:r>
            <a:endParaRPr lang="en-US" altLang="ko-KR" sz="1600" dirty="0">
              <a:solidFill>
                <a:srgbClr val="0000FF"/>
              </a:solidFill>
              <a:highlight>
                <a:srgbClr val="00FFFF"/>
              </a:highlight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lvl="1"/>
            <a:r>
              <a:rPr lang="ko-KR" altLang="en-US" sz="2000" dirty="0">
                <a:latin typeface="Consolas" panose="020B0609020204030204" pitchFamily="49" charset="0"/>
              </a:rPr>
              <a:t>  </a:t>
            </a:r>
            <a:r>
              <a:rPr lang="en-US" altLang="ko-KR" sz="2000" dirty="0">
                <a:latin typeface="Consolas" panose="020B0609020204030204" pitchFamily="49" charset="0"/>
              </a:rPr>
              <a:t>-&gt; </a:t>
            </a:r>
            <a:r>
              <a:rPr lang="ko-KR" altLang="en-US" sz="2000" dirty="0">
                <a:latin typeface="Consolas" panose="020B0609020204030204" pitchFamily="49" charset="0"/>
              </a:rPr>
              <a:t>현재의 작업을 </a:t>
            </a:r>
            <a:r>
              <a:rPr lang="en-US" altLang="ko-KR" sz="2000" dirty="0">
                <a:latin typeface="Consolas" panose="020B0609020204030204" pitchFamily="49" charset="0"/>
              </a:rPr>
              <a:t>interrupt</a:t>
            </a:r>
            <a:r>
              <a:rPr lang="ko-KR" altLang="en-US" sz="2000" dirty="0">
                <a:latin typeface="Consolas" panose="020B0609020204030204" pitchFamily="49" charset="0"/>
              </a:rPr>
              <a:t>시키고 </a:t>
            </a:r>
            <a:r>
              <a:rPr lang="en-US" altLang="ko-KR" sz="2000" dirty="0">
                <a:latin typeface="Consolas" panose="020B0609020204030204" pitchFamily="49" charset="0"/>
              </a:rPr>
              <a:t>Thread Pool </a:t>
            </a:r>
            <a:r>
              <a:rPr lang="ko-KR" altLang="en-US" sz="2000" dirty="0">
                <a:latin typeface="Consolas" panose="020B0609020204030204" pitchFamily="49" charset="0"/>
              </a:rPr>
              <a:t>종료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marL="0" lvl="1"/>
            <a:endParaRPr lang="en-US" altLang="ko-KR" sz="2000" dirty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62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6C652-8C81-4BE4-B001-7B378354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(2) Generic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r>
              <a:rPr lang="ko-KR" altLang="en-US" dirty="0"/>
              <a:t>의 배열생성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62C02-A1A8-40D3-A390-6BBD2670C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Generic Type</a:t>
            </a:r>
            <a:r>
              <a:rPr lang="ko-KR" altLang="en-US" dirty="0"/>
              <a:t>으로 배열 생성</a:t>
            </a:r>
            <a:endParaRPr lang="en-US" altLang="ko-KR" dirty="0"/>
          </a:p>
          <a:p>
            <a:pPr lvl="1"/>
            <a:r>
              <a:rPr lang="en-US" altLang="ko-KR" dirty="0"/>
              <a:t>T </a:t>
            </a:r>
            <a:r>
              <a:rPr lang="ko-KR" altLang="en-US" dirty="0"/>
              <a:t>타입의 배열 생성은 근본적으로 불가능</a:t>
            </a:r>
            <a:endParaRPr lang="en-US" altLang="ko-KR" dirty="0"/>
          </a:p>
          <a:p>
            <a:pPr lvl="2"/>
            <a:r>
              <a:rPr lang="ko-KR" altLang="en-US" dirty="0"/>
              <a:t>필요시 </a:t>
            </a:r>
            <a:r>
              <a:rPr lang="en-US" altLang="ko-KR" dirty="0"/>
              <a:t>Object  </a:t>
            </a:r>
            <a:r>
              <a:rPr lang="ko-KR" altLang="en-US" dirty="0"/>
              <a:t>타입의 배열 생성은 가능</a:t>
            </a:r>
            <a:endParaRPr lang="en-US" altLang="ko-KR" dirty="0"/>
          </a:p>
          <a:p>
            <a:pPr lvl="2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T[]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= new T[size];	//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불가능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T[] </a:t>
            </a:r>
            <a:r>
              <a:rPr lang="en-US" altLang="ko-KR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 = (T[])(new Object[size]); 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D41799-FB03-4706-923F-375E9DF2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1756B2-DB2D-4BF8-9CA7-38D1219AE488}"/>
              </a:ext>
            </a:extLst>
          </p:cNvPr>
          <p:cNvSpPr/>
          <p:nvPr/>
        </p:nvSpPr>
        <p:spPr bwMode="auto">
          <a:xfrm>
            <a:off x="1043608" y="3383926"/>
            <a:ext cx="7643192" cy="285338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20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MyClass</a:t>
            </a:r>
            <a:r>
              <a:rPr lang="en-US" altLang="ko-KR" sz="20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&lt;T&gt;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20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20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T[] </a:t>
            </a:r>
            <a:r>
              <a:rPr lang="en-US" altLang="ko-KR" sz="2000" b="1" u="sng" dirty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</a:t>
            </a:r>
            <a:r>
              <a:rPr lang="en-US" altLang="ko-KR" sz="2000" b="1" u="sng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20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20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MyClass</a:t>
            </a:r>
            <a:r>
              <a:rPr lang="en-US" altLang="ko-KR" sz="20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0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b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en-US" altLang="ko-KR" sz="20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2000" dirty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array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(T[])(</a:t>
            </a:r>
            <a:r>
              <a:rPr lang="en-US" altLang="ko-KR" sz="2000" b="1" dirty="0">
                <a:solidFill>
                  <a:srgbClr val="7F0055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Object[</a:t>
            </a:r>
            <a:r>
              <a:rPr lang="en-US" altLang="ko-KR" sz="2000" b="1" dirty="0">
                <a:solidFill>
                  <a:srgbClr val="6A3E3E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  <a:r>
              <a:rPr lang="en-US" altLang="ko-KR" sz="20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2000" dirty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018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3A33A-037D-4B4F-8584-4A980008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(3) Generic Type </a:t>
            </a:r>
            <a:r>
              <a:rPr lang="ko-KR" altLang="en-US" dirty="0"/>
              <a:t>파라메터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EACC4B-DEE6-417D-A238-824BFD2E3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Bounded type :</a:t>
            </a:r>
            <a:r>
              <a:rPr lang="ko-KR" altLang="en-US" dirty="0"/>
              <a:t> 가능한 </a:t>
            </a:r>
            <a:r>
              <a:rPr lang="en-US" altLang="ko-KR" dirty="0"/>
              <a:t>type</a:t>
            </a:r>
            <a:r>
              <a:rPr lang="ko-KR" altLang="en-US" dirty="0"/>
              <a:t>의 제한</a:t>
            </a:r>
            <a:endParaRPr lang="en-US" altLang="ko-KR" dirty="0"/>
          </a:p>
          <a:p>
            <a:pPr lvl="1"/>
            <a:r>
              <a:rPr lang="en-US" altLang="ko-KR" dirty="0"/>
              <a:t>&lt;T extends </a:t>
            </a:r>
            <a:r>
              <a:rPr lang="en-US" altLang="ko-KR" dirty="0">
                <a:solidFill>
                  <a:srgbClr val="0000FF"/>
                </a:solidFill>
              </a:rPr>
              <a:t>TYPE</a:t>
            </a:r>
            <a:r>
              <a:rPr lang="en-US" altLang="ko-KR" dirty="0"/>
              <a:t>&gt;</a:t>
            </a:r>
          </a:p>
          <a:p>
            <a:pPr lvl="2"/>
            <a:r>
              <a:rPr lang="ko-KR" altLang="en-US" dirty="0"/>
              <a:t>지정된 </a:t>
            </a:r>
            <a:r>
              <a:rPr lang="en-US" altLang="ko-KR" b="1" dirty="0">
                <a:solidFill>
                  <a:srgbClr val="0000FF"/>
                </a:solidFill>
              </a:rPr>
              <a:t>TYPE</a:t>
            </a:r>
            <a:r>
              <a:rPr lang="ko-KR" altLang="en-US" dirty="0"/>
              <a:t> 또는 그 </a:t>
            </a:r>
            <a:r>
              <a:rPr lang="ko-KR" altLang="en-US" b="1" u="sng" dirty="0">
                <a:solidFill>
                  <a:srgbClr val="0000FF"/>
                </a:solidFill>
              </a:rPr>
              <a:t>하위</a:t>
            </a:r>
            <a:r>
              <a:rPr lang="en-US" altLang="ko-KR" b="1" u="sng" dirty="0">
                <a:solidFill>
                  <a:srgbClr val="0000FF"/>
                </a:solidFill>
              </a:rPr>
              <a:t> TYPE</a:t>
            </a:r>
            <a:r>
              <a:rPr lang="ko-KR" altLang="en-US" dirty="0"/>
              <a:t>만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Wildcard type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구체적 </a:t>
            </a:r>
            <a:r>
              <a:rPr lang="en-US" altLang="ko-KR" dirty="0"/>
              <a:t>type</a:t>
            </a:r>
            <a:r>
              <a:rPr lang="ko-KR" altLang="en-US" dirty="0"/>
              <a:t>지정 없음</a:t>
            </a:r>
            <a:endParaRPr lang="en-US" altLang="ko-KR" dirty="0"/>
          </a:p>
          <a:p>
            <a:pPr lvl="1"/>
            <a:r>
              <a:rPr lang="en-US" altLang="ko-KR" dirty="0"/>
              <a:t>&lt;?&gt;</a:t>
            </a:r>
          </a:p>
          <a:p>
            <a:pPr lvl="2"/>
            <a:r>
              <a:rPr lang="ko-KR" altLang="en-US" dirty="0"/>
              <a:t>제한 없음</a:t>
            </a:r>
            <a:r>
              <a:rPr lang="en-US" altLang="ko-KR" dirty="0"/>
              <a:t>(</a:t>
            </a:r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ko-KR" altLang="en-US" dirty="0"/>
              <a:t>타입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&lt;? extends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00FF"/>
                </a:solidFill>
              </a:rPr>
              <a:t>TYPE </a:t>
            </a:r>
            <a:r>
              <a:rPr lang="en-US" altLang="ko-KR" dirty="0"/>
              <a:t>&gt;</a:t>
            </a:r>
          </a:p>
          <a:p>
            <a:pPr lvl="2"/>
            <a:r>
              <a:rPr lang="ko-KR" altLang="en-US" dirty="0"/>
              <a:t>지정된 </a:t>
            </a:r>
            <a:r>
              <a:rPr lang="en-US" altLang="ko-KR" b="1" dirty="0">
                <a:solidFill>
                  <a:srgbClr val="0000FF"/>
                </a:solidFill>
              </a:rPr>
              <a:t>TYPE</a:t>
            </a:r>
            <a:r>
              <a:rPr lang="ko-KR" altLang="en-US" dirty="0"/>
              <a:t> 또는 그 </a:t>
            </a:r>
            <a:r>
              <a:rPr lang="ko-KR" altLang="en-US" b="1" u="sng" dirty="0">
                <a:solidFill>
                  <a:srgbClr val="0000FF"/>
                </a:solidFill>
              </a:rPr>
              <a:t>하위</a:t>
            </a:r>
            <a:r>
              <a:rPr lang="en-US" altLang="ko-KR" b="1" u="sng" dirty="0">
                <a:solidFill>
                  <a:srgbClr val="0000FF"/>
                </a:solidFill>
              </a:rPr>
              <a:t> TYPE</a:t>
            </a:r>
            <a:r>
              <a:rPr lang="ko-KR" altLang="en-US" dirty="0"/>
              <a:t>만 가능</a:t>
            </a:r>
            <a:endParaRPr lang="en-US" altLang="ko-KR" dirty="0"/>
          </a:p>
          <a:p>
            <a:pPr lvl="1"/>
            <a:r>
              <a:rPr lang="en-US" altLang="ko-KR" dirty="0"/>
              <a:t>&lt;? super </a:t>
            </a:r>
            <a:r>
              <a:rPr lang="en-US" altLang="ko-KR" dirty="0">
                <a:solidFill>
                  <a:srgbClr val="0000FF"/>
                </a:solidFill>
              </a:rPr>
              <a:t>TYPE </a:t>
            </a:r>
            <a:r>
              <a:rPr lang="en-US" altLang="ko-KR" dirty="0"/>
              <a:t>&gt;</a:t>
            </a:r>
          </a:p>
          <a:p>
            <a:pPr lvl="2"/>
            <a:r>
              <a:rPr lang="ko-KR" altLang="en-US" dirty="0"/>
              <a:t>지정된 </a:t>
            </a:r>
            <a:r>
              <a:rPr lang="en-US" altLang="ko-KR" b="1" dirty="0">
                <a:solidFill>
                  <a:srgbClr val="0000FF"/>
                </a:solidFill>
              </a:rPr>
              <a:t>TYPE</a:t>
            </a:r>
            <a:r>
              <a:rPr lang="ko-KR" altLang="en-US" b="1" dirty="0"/>
              <a:t> </a:t>
            </a:r>
            <a:r>
              <a:rPr lang="ko-KR" altLang="en-US" dirty="0"/>
              <a:t>또는 그 </a:t>
            </a:r>
            <a:r>
              <a:rPr lang="ko-KR" altLang="en-US" b="1" u="sng" dirty="0">
                <a:solidFill>
                  <a:srgbClr val="0000FF"/>
                </a:solidFill>
              </a:rPr>
              <a:t>상위</a:t>
            </a:r>
            <a:r>
              <a:rPr lang="en-US" altLang="ko-KR" b="1" u="sng" dirty="0">
                <a:solidFill>
                  <a:srgbClr val="0000FF"/>
                </a:solidFill>
              </a:rPr>
              <a:t> TYPE</a:t>
            </a:r>
            <a:r>
              <a:rPr lang="ko-KR" altLang="en-US" dirty="0"/>
              <a:t>만 가능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936FEF-4E7B-41C3-9DAB-B875B6D7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0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CCF50-B973-47FD-9999-00562E64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Bounded type</a:t>
            </a:r>
            <a:r>
              <a:rPr lang="ko-KR" altLang="en-US" dirty="0"/>
              <a:t>의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6FCBD-ACB1-4339-B134-6A529FE9E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문자열은 </a:t>
            </a:r>
            <a:r>
              <a:rPr lang="en-US" altLang="ko-KR" dirty="0"/>
              <a:t>String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그리고</a:t>
            </a:r>
            <a:endParaRPr lang="en-US" altLang="ko-KR" dirty="0"/>
          </a:p>
          <a:p>
            <a:r>
              <a:rPr lang="ko-KR" altLang="en-US" dirty="0"/>
              <a:t>숫자 연산의 경우</a:t>
            </a:r>
            <a:r>
              <a:rPr lang="en-US" altLang="ko-KR" dirty="0"/>
              <a:t>, Number</a:t>
            </a:r>
            <a:r>
              <a:rPr lang="ko-KR" altLang="en-US" dirty="0"/>
              <a:t> 이하의 </a:t>
            </a:r>
            <a:r>
              <a:rPr lang="en-US" altLang="ko-KR" dirty="0"/>
              <a:t>type</a:t>
            </a:r>
            <a:r>
              <a:rPr lang="ko-KR" altLang="en-US" dirty="0"/>
              <a:t>만을 가져야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7D45BF-C543-43A8-8C31-940FAC5E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B23C31-8B28-44B8-8276-3E44F9914936}"/>
              </a:ext>
            </a:extLst>
          </p:cNvPr>
          <p:cNvSpPr/>
          <p:nvPr/>
        </p:nvSpPr>
        <p:spPr bwMode="auto">
          <a:xfrm>
            <a:off x="1043608" y="2780928"/>
            <a:ext cx="7643192" cy="3456384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MyUtil</a:t>
            </a:r>
            <a:endParaRPr lang="en-US" altLang="ko-KR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public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&lt;T </a:t>
            </a:r>
            <a:r>
              <a:rPr lang="en-US" altLang="ko-KR" b="1" dirty="0">
                <a:solidFill>
                  <a:srgbClr val="7F0055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extends</a:t>
            </a:r>
            <a:r>
              <a:rPr lang="en-US" altLang="ko-KR" b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String&gt;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compare(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s1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s2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{</a:t>
            </a:r>
          </a:p>
          <a:p>
            <a:r>
              <a:rPr lang="en-US" altLang="ko-KR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return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s1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.compareTo(</a:t>
            </a:r>
            <a:r>
              <a:rPr lang="en-US" altLang="ko-KR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s2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}</a:t>
            </a:r>
          </a:p>
          <a:p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public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&lt;T </a:t>
            </a:r>
            <a:r>
              <a:rPr lang="en-US" altLang="ko-KR" b="1" dirty="0">
                <a:solidFill>
                  <a:srgbClr val="7F0055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extends</a:t>
            </a:r>
            <a:r>
              <a:rPr lang="en-US" altLang="ko-KR" b="1" dirty="0">
                <a:solidFill>
                  <a:srgbClr val="000000"/>
                </a:solidFill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Number&gt;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compare(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n1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n2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{</a:t>
            </a:r>
          </a:p>
          <a:p>
            <a:r>
              <a:rPr lang="en-US" altLang="ko-KR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return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Double.</a:t>
            </a:r>
            <a:r>
              <a:rPr lang="en-US" altLang="ko-KR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compare</a:t>
            </a:r>
            <a:r>
              <a:rPr lang="en-US" altLang="ko-KR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i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n1</a:t>
            </a:r>
            <a:r>
              <a:rPr lang="en-US" altLang="ko-KR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.doubleValue(),  </a:t>
            </a:r>
            <a:r>
              <a:rPr lang="en-US" altLang="ko-KR" i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n2</a:t>
            </a:r>
            <a:r>
              <a:rPr lang="en-US" altLang="ko-KR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.doubleValue());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2800" dirty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50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9FC9C4-1A1F-4F78-80B2-27B4FCF0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A2F493-B51C-48ED-B826-0183A048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712A51-E971-4F88-B942-8AB6CA5972D2}"/>
              </a:ext>
            </a:extLst>
          </p:cNvPr>
          <p:cNvSpPr/>
          <p:nvPr/>
        </p:nvSpPr>
        <p:spPr bwMode="auto">
          <a:xfrm>
            <a:off x="914400" y="1278432"/>
            <a:ext cx="7772400" cy="510331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GenericEx</a:t>
            </a:r>
            <a:endParaRPr lang="en-US" altLang="ko-KR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public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main(String[] </a:t>
            </a:r>
            <a:r>
              <a:rPr lang="en-US" altLang="ko-KR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{</a:t>
            </a:r>
          </a:p>
          <a:p>
            <a:pPr lvl="1"/>
            <a:r>
              <a:rPr lang="en-US" altLang="ko-KR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int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result1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MyUtil.</a:t>
            </a:r>
            <a:r>
              <a:rPr lang="en-US" altLang="ko-KR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compare</a:t>
            </a:r>
            <a:r>
              <a:rPr lang="en-US" altLang="ko-KR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abcde</a:t>
            </a:r>
            <a:r>
              <a:rPr lang="en-US" altLang="ko-KR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123);</a:t>
            </a:r>
          </a:p>
          <a:p>
            <a:pPr lvl="1"/>
            <a:r>
              <a:rPr lang="en-US" altLang="ko-KR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int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result2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MyUtil.</a:t>
            </a:r>
            <a:r>
              <a:rPr lang="en-US" altLang="ko-KR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compare</a:t>
            </a:r>
            <a:r>
              <a:rPr lang="en-US" altLang="ko-KR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(10, 20); </a:t>
            </a:r>
            <a:r>
              <a:rPr lang="en-US" altLang="ko-KR" i="1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Integer</a:t>
            </a:r>
          </a:p>
          <a:p>
            <a:pPr lvl="1"/>
            <a:r>
              <a:rPr lang="en-US" altLang="ko-KR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int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result3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MyUtil.</a:t>
            </a:r>
            <a:r>
              <a:rPr lang="en-US" altLang="ko-KR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compare</a:t>
            </a:r>
            <a:r>
              <a:rPr lang="en-US" altLang="ko-KR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(5.14, 4.5); </a:t>
            </a:r>
            <a:r>
              <a:rPr lang="en-US" altLang="ko-KR" i="1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Double</a:t>
            </a:r>
          </a:p>
          <a:p>
            <a:pPr lvl="1"/>
            <a:r>
              <a:rPr lang="en-US" altLang="ko-KR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int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result4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MyUtil.</a:t>
            </a:r>
            <a:r>
              <a:rPr lang="en-US" altLang="ko-KR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compare</a:t>
            </a:r>
            <a:r>
              <a:rPr lang="en-US" altLang="ko-KR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(20, 20.5); </a:t>
            </a:r>
            <a:r>
              <a:rPr lang="en-US" altLang="ko-KR" i="1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en-US" altLang="ko-KR" i="1" dirty="0" err="1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Double:auto-boxing</a:t>
            </a:r>
            <a:endParaRPr lang="en-US" altLang="ko-KR" i="1" dirty="0">
              <a:solidFill>
                <a:srgbClr val="3F7F5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int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result5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MyUtil.</a:t>
            </a:r>
            <a:r>
              <a:rPr lang="en-US" altLang="ko-KR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compare</a:t>
            </a:r>
            <a:r>
              <a:rPr lang="en-US" altLang="ko-KR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(30L, 30L); </a:t>
            </a:r>
            <a:r>
              <a:rPr lang="en-US" altLang="ko-KR" i="1" dirty="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Long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</a:t>
            </a:r>
            <a:r>
              <a:rPr lang="en-US" altLang="ko-KR" i="1" dirty="0" err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.println</a:t>
            </a:r>
            <a:r>
              <a:rPr lang="en-US" altLang="ko-KR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"result1 = "</a:t>
            </a:r>
            <a:r>
              <a:rPr lang="en-US" altLang="ko-KR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i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result1</a:t>
            </a:r>
            <a:r>
              <a:rPr lang="en-US" altLang="ko-KR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</a:t>
            </a:r>
            <a:r>
              <a:rPr lang="en-US" altLang="ko-KR" i="1" dirty="0" err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.println</a:t>
            </a:r>
            <a:r>
              <a:rPr lang="en-US" altLang="ko-KR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"result2 = "</a:t>
            </a:r>
            <a:r>
              <a:rPr lang="en-US" altLang="ko-KR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i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result2</a:t>
            </a:r>
            <a:r>
              <a:rPr lang="en-US" altLang="ko-KR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</a:t>
            </a:r>
            <a:r>
              <a:rPr lang="en-US" altLang="ko-KR" i="1" dirty="0" err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.println</a:t>
            </a:r>
            <a:r>
              <a:rPr lang="en-US" altLang="ko-KR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"result3 = "</a:t>
            </a:r>
            <a:r>
              <a:rPr lang="en-US" altLang="ko-KR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i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result3</a:t>
            </a:r>
            <a:r>
              <a:rPr lang="en-US" altLang="ko-KR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</a:t>
            </a:r>
            <a:r>
              <a:rPr lang="en-US" altLang="ko-KR" i="1" dirty="0" err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.println</a:t>
            </a:r>
            <a:r>
              <a:rPr lang="en-US" altLang="ko-KR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"result4 = "</a:t>
            </a:r>
            <a:r>
              <a:rPr lang="en-US" altLang="ko-KR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i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result4</a:t>
            </a:r>
            <a:r>
              <a:rPr lang="en-US" altLang="ko-KR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</a:t>
            </a:r>
            <a:r>
              <a:rPr lang="en-US" altLang="ko-KR" i="1" dirty="0" err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.println</a:t>
            </a:r>
            <a:r>
              <a:rPr lang="en-US" altLang="ko-KR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"result5 = "</a:t>
            </a:r>
            <a:r>
              <a:rPr lang="en-US" altLang="ko-KR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i="1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result5</a:t>
            </a:r>
            <a:r>
              <a:rPr lang="en-US" altLang="ko-KR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dirty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E84F68-7457-4FFA-BCBC-AEEC2997FD0F}"/>
              </a:ext>
            </a:extLst>
          </p:cNvPr>
          <p:cNvSpPr/>
          <p:nvPr/>
        </p:nvSpPr>
        <p:spPr>
          <a:xfrm>
            <a:off x="3963144" y="5225177"/>
            <a:ext cx="2818656" cy="13542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result1 = 2</a:t>
            </a:r>
          </a:p>
          <a:p>
            <a:r>
              <a:rPr lang="en-US" altLang="ko-KR" sz="16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result2 = -1</a:t>
            </a:r>
          </a:p>
          <a:p>
            <a:r>
              <a:rPr lang="en-US" altLang="ko-KR" sz="16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result3 = 1</a:t>
            </a:r>
          </a:p>
          <a:p>
            <a:r>
              <a:rPr lang="en-US" altLang="ko-KR" sz="16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result4 = -1</a:t>
            </a:r>
          </a:p>
          <a:p>
            <a:r>
              <a:rPr lang="en-US" altLang="ko-KR" sz="16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result5 = 0</a:t>
            </a:r>
            <a:endParaRPr lang="ko-KR" alt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71610"/>
      </p:ext>
    </p:extLst>
  </p:cSld>
  <p:clrMapOvr>
    <a:masterClrMapping/>
  </p:clrMapOvr>
</p:sld>
</file>

<file path=ppt/theme/theme1.xml><?xml version="1.0" encoding="utf-8"?>
<a:theme xmlns:a="http://schemas.openxmlformats.org/drawingml/2006/main" name="황토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객체지향프로그래밍-강의자료(김봉근)</Template>
  <TotalTime>11075</TotalTime>
  <Words>3312</Words>
  <Application>Microsoft Office PowerPoint</Application>
  <PresentationFormat>화면 슬라이드 쇼(4:3)</PresentationFormat>
  <Paragraphs>936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7" baseType="lpstr">
      <vt:lpstr>D2Coding</vt:lpstr>
      <vt:lpstr>HY견고딕</vt:lpstr>
      <vt:lpstr>HY견명조</vt:lpstr>
      <vt:lpstr>굴림</vt:lpstr>
      <vt:lpstr>맑은 고딕</vt:lpstr>
      <vt:lpstr>Bookman Old Style</vt:lpstr>
      <vt:lpstr>Consolas</vt:lpstr>
      <vt:lpstr>Elephant</vt:lpstr>
      <vt:lpstr>Times New Roman</vt:lpstr>
      <vt:lpstr>Verdana</vt:lpstr>
      <vt:lpstr>Wingdings</vt:lpstr>
      <vt:lpstr>황토</vt:lpstr>
      <vt:lpstr>6. 기타 유용한 주제</vt:lpstr>
      <vt:lpstr>(1) Thread Pool</vt:lpstr>
      <vt:lpstr>Thread Pool 생성, 요청 및 종료</vt:lpstr>
      <vt:lpstr>PowerPoint 프레젠테이션</vt:lpstr>
      <vt:lpstr>PowerPoint 프레젠테이션</vt:lpstr>
      <vt:lpstr>(2) Generic type의 배열생성</vt:lpstr>
      <vt:lpstr>(3) Generic Type 파라메터</vt:lpstr>
      <vt:lpstr>Bounded type의 예</vt:lpstr>
      <vt:lpstr>PowerPoint 프레젠테이션</vt:lpstr>
      <vt:lpstr>Wildcard type의 예</vt:lpstr>
      <vt:lpstr>PowerPoint 프레젠테이션</vt:lpstr>
      <vt:lpstr>(4) Functional Interface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Method References</vt:lpstr>
      <vt:lpstr>PowerPoint 프레젠테이션</vt:lpstr>
      <vt:lpstr>PowerPoint 프레젠테이션</vt:lpstr>
      <vt:lpstr>(5) Stream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중간처리 &amp; 최종처리 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(6) 병렬처리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MFC의 이해     (Microsoft Foundation Class)</dc:title>
  <dc:creator>Microsoft Corporation</dc:creator>
  <cp:lastModifiedBy> </cp:lastModifiedBy>
  <cp:revision>567</cp:revision>
  <dcterms:created xsi:type="dcterms:W3CDTF">2006-10-05T04:04:58Z</dcterms:created>
  <dcterms:modified xsi:type="dcterms:W3CDTF">2019-10-30T04:58:04Z</dcterms:modified>
</cp:coreProperties>
</file>