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5"/>
  </p:notesMasterIdLst>
  <p:handoutMasterIdLst>
    <p:handoutMasterId r:id="rId26"/>
  </p:handoutMasterIdLst>
  <p:sldIdLst>
    <p:sldId id="1860" r:id="rId2"/>
    <p:sldId id="1908" r:id="rId3"/>
    <p:sldId id="1909" r:id="rId4"/>
    <p:sldId id="1910" r:id="rId5"/>
    <p:sldId id="1921" r:id="rId6"/>
    <p:sldId id="1928" r:id="rId7"/>
    <p:sldId id="1929" r:id="rId8"/>
    <p:sldId id="1922" r:id="rId9"/>
    <p:sldId id="1923" r:id="rId10"/>
    <p:sldId id="1924" r:id="rId11"/>
    <p:sldId id="1930" r:id="rId12"/>
    <p:sldId id="1913" r:id="rId13"/>
    <p:sldId id="1926" r:id="rId14"/>
    <p:sldId id="1925" r:id="rId15"/>
    <p:sldId id="1927" r:id="rId16"/>
    <p:sldId id="1914" r:id="rId17"/>
    <p:sldId id="1915" r:id="rId18"/>
    <p:sldId id="1916" r:id="rId19"/>
    <p:sldId id="1920" r:id="rId20"/>
    <p:sldId id="1931" r:id="rId21"/>
    <p:sldId id="1932" r:id="rId22"/>
    <p:sldId id="1933" r:id="rId23"/>
    <p:sldId id="1934" r:id="rId24"/>
  </p:sldIdLst>
  <p:sldSz cx="9144000" cy="6858000" type="screen4x3"/>
  <p:notesSz cx="6873875" cy="100631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BBE0E3"/>
    <a:srgbClr val="000000"/>
    <a:srgbClr val="FFFF66"/>
    <a:srgbClr val="FFFF00"/>
    <a:srgbClr val="FF0000"/>
    <a:srgbClr val="EAEAEA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0075" autoAdjust="0"/>
  </p:normalViewPr>
  <p:slideViewPr>
    <p:cSldViewPr snapToObjects="1">
      <p:cViewPr varScale="1">
        <p:scale>
          <a:sx n="93" d="100"/>
          <a:sy n="93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t" anchorCtr="0" compatLnSpc="1">
            <a:prstTxWarp prst="textNoShape">
              <a:avLst/>
            </a:prstTxWarp>
          </a:bodyPr>
          <a:lstStyle>
            <a:lvl1pPr defTabSz="917575">
              <a:spcBef>
                <a:spcPct val="50000"/>
              </a:spcBef>
              <a:defRPr sz="1200" b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5725" y="0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t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50000"/>
              </a:spcBef>
              <a:defRPr sz="1200" b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61513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50000"/>
              </a:spcBef>
              <a:defRPr sz="1200" b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5725" y="9561513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50000"/>
              </a:spcBef>
              <a:defRPr sz="1200" b="1"/>
            </a:lvl1pPr>
          </a:lstStyle>
          <a:p>
            <a:pPr>
              <a:defRPr/>
            </a:pPr>
            <a:fld id="{7D36EFF7-E46D-4B7E-8A24-2929FB1891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5662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t" anchorCtr="0" compatLnSpc="1">
            <a:prstTxWarp prst="textNoShape">
              <a:avLst/>
            </a:prstTxWarp>
          </a:bodyPr>
          <a:lstStyle>
            <a:lvl1pPr defTabSz="91757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55650"/>
            <a:ext cx="5032375" cy="3773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779963"/>
            <a:ext cx="50419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61513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b" anchorCtr="0" compatLnSpc="1">
            <a:prstTxWarp prst="textNoShape">
              <a:avLst/>
            </a:prstTxWarp>
          </a:bodyPr>
          <a:lstStyle>
            <a:lvl1pPr defTabSz="91757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561513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/>
            </a:lvl1pPr>
          </a:lstStyle>
          <a:p>
            <a:pPr>
              <a:defRPr/>
            </a:pPr>
            <a:fld id="{80FED377-E06E-4B0E-85EC-4524A04184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8383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latinLnBrk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latinLnBrk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latinLnBrk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356557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000">
                <a:latin typeface="Verdana" pitchFamily="34" charset="0"/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56558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4288" y="0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2400" b="1"/>
            </a:lvl1pPr>
          </a:lstStyle>
          <a:p>
            <a:pPr>
              <a:defRPr/>
            </a:pPr>
            <a:fld id="{7032CDD7-EA0A-44E1-A8A8-C2DF02D3E6F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4752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8380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6550" y="277813"/>
            <a:ext cx="2000250" cy="61753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4213" y="277813"/>
            <a:ext cx="5849937" cy="61753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9990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277813"/>
            <a:ext cx="8002587" cy="7032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7388" y="1268413"/>
            <a:ext cx="3917950" cy="5184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7738" y="1268413"/>
            <a:ext cx="3917950" cy="5184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4194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486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5575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7388" y="1268413"/>
            <a:ext cx="391795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7738" y="1268413"/>
            <a:ext cx="391795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9590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3869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7490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305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2701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655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0"/>
            <a:ext cx="609600" cy="4489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ko-KR" altLang="ko-KR" sz="2400">
              <a:latin typeface="Times New Roman" pitchFamily="18" charset="0"/>
            </a:endParaRPr>
          </a:p>
        </p:txBody>
      </p:sp>
      <p:grpSp>
        <p:nvGrpSpPr>
          <p:cNvPr id="1027" name="Group 4"/>
          <p:cNvGrpSpPr>
            <a:grpSpLocks/>
          </p:cNvGrpSpPr>
          <p:nvPr/>
        </p:nvGrpSpPr>
        <p:grpSpPr bwMode="auto">
          <a:xfrm>
            <a:off x="381000" y="1030288"/>
            <a:ext cx="8305800" cy="182562"/>
            <a:chOff x="240" y="893"/>
            <a:chExt cx="5232" cy="115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035" name="Line 6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77813"/>
            <a:ext cx="8002587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268413"/>
            <a:ext cx="798830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56455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27800"/>
            <a:ext cx="19812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645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24625"/>
            <a:ext cx="29718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3" name="Line 12"/>
          <p:cNvSpPr>
            <a:spLocks noChangeShapeType="1"/>
          </p:cNvSpPr>
          <p:nvPr/>
        </p:nvSpPr>
        <p:spPr bwMode="auto">
          <a:xfrm>
            <a:off x="0" y="45085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Rectangle 15"/>
          <p:cNvSpPr txBox="1">
            <a:spLocks noChangeArrowheads="1"/>
          </p:cNvSpPr>
          <p:nvPr userDrawn="1"/>
        </p:nvSpPr>
        <p:spPr>
          <a:xfrm>
            <a:off x="7164288" y="0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r">
              <a:defRPr/>
            </a:pPr>
            <a:fld id="{7032CDD7-EA0A-44E1-A8A8-C2DF02D3E6FA}" type="slidenum">
              <a:rPr lang="en-US" altLang="ko-KR" smtClean="0"/>
              <a:pPr algn="r"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kumimoji="1" sz="19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소셜네트워크서비스</a:t>
            </a:r>
            <a:r>
              <a:rPr lang="en-US" altLang="ko-KR" smtClean="0"/>
              <a:t>(SNS) (Social Network Service)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90"/>
          <p:cNvSpPr txBox="1">
            <a:spLocks noChangeArrowheads="1"/>
          </p:cNvSpPr>
          <p:nvPr/>
        </p:nvSpPr>
        <p:spPr bwMode="auto">
          <a:xfrm>
            <a:off x="804863" y="2044700"/>
            <a:ext cx="749141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2000" dirty="0">
                <a:latin typeface="+mn-ea"/>
                <a:ea typeface="+mn-ea"/>
              </a:rPr>
              <a:t>개방형 </a:t>
            </a:r>
            <a:r>
              <a:rPr lang="en-US" altLang="ko-KR" sz="2000" dirty="0">
                <a:latin typeface="+mn-ea"/>
                <a:ea typeface="+mn-ea"/>
              </a:rPr>
              <a:t>SNS </a:t>
            </a:r>
            <a:r>
              <a:rPr lang="ko-KR" altLang="en-US" sz="2000" dirty="0">
                <a:latin typeface="+mn-ea"/>
                <a:ea typeface="+mn-ea"/>
              </a:rPr>
              <a:t>일종이면서 이와 다른 성격을 지닌 </a:t>
            </a:r>
            <a:r>
              <a:rPr lang="en-US" altLang="ko-KR" sz="2000" dirty="0">
                <a:latin typeface="+mn-ea"/>
                <a:ea typeface="+mn-ea"/>
              </a:rPr>
              <a:t>SNS</a:t>
            </a:r>
            <a:r>
              <a:rPr lang="ko-KR" altLang="en-US" sz="2000" dirty="0">
                <a:latin typeface="+mn-ea"/>
                <a:ea typeface="+mn-ea"/>
              </a:rPr>
              <a:t>가 있다</a:t>
            </a:r>
            <a:r>
              <a:rPr lang="en-US" altLang="ko-KR" sz="2000" dirty="0">
                <a:latin typeface="+mn-ea"/>
                <a:ea typeface="+mn-ea"/>
              </a:rPr>
              <a:t>. </a:t>
            </a:r>
            <a:r>
              <a:rPr lang="ko-KR" altLang="en-US" sz="2000" dirty="0">
                <a:latin typeface="+mn-ea"/>
                <a:ea typeface="+mn-ea"/>
              </a:rPr>
              <a:t>바로 ‘마이크로 </a:t>
            </a:r>
            <a:r>
              <a:rPr lang="ko-KR" altLang="en-US" sz="2000" dirty="0" err="1">
                <a:latin typeface="+mn-ea"/>
                <a:ea typeface="+mn-ea"/>
              </a:rPr>
              <a:t>블로그</a:t>
            </a:r>
            <a:r>
              <a:rPr lang="ko-KR" altLang="en-US" sz="2000" dirty="0" smtClean="0">
                <a:latin typeface="+mn-ea"/>
                <a:ea typeface="+mn-ea"/>
              </a:rPr>
              <a:t>’</a:t>
            </a:r>
            <a:endParaRPr lang="en-US" altLang="ko-KR" sz="2000" dirty="0" smtClean="0">
              <a:latin typeface="+mn-ea"/>
              <a:ea typeface="+mn-ea"/>
            </a:endParaRPr>
          </a:p>
          <a:p>
            <a:pPr algn="l" eaLnBrk="1" hangingPunct="1"/>
            <a:endParaRPr lang="en-US" altLang="ko-KR" sz="2000" dirty="0">
              <a:latin typeface="+mn-ea"/>
              <a:ea typeface="+mn-ea"/>
            </a:endParaRPr>
          </a:p>
          <a:p>
            <a:pPr marL="342900" indent="-342900" algn="l" eaLnBrk="1" hangingPunct="1">
              <a:buFontTx/>
              <a:buChar char="-"/>
            </a:pPr>
            <a:r>
              <a:rPr lang="ko-KR" altLang="en-US" sz="2000" dirty="0" smtClean="0">
                <a:latin typeface="+mn-ea"/>
                <a:ea typeface="+mn-ea"/>
              </a:rPr>
              <a:t>개방형 </a:t>
            </a:r>
            <a:r>
              <a:rPr lang="en-US" altLang="ko-KR" sz="2000" dirty="0">
                <a:latin typeface="+mn-ea"/>
                <a:ea typeface="+mn-ea"/>
              </a:rPr>
              <a:t>SNS</a:t>
            </a:r>
            <a:r>
              <a:rPr lang="ko-KR" altLang="en-US" sz="2000" dirty="0">
                <a:latin typeface="+mn-ea"/>
                <a:ea typeface="+mn-ea"/>
              </a:rPr>
              <a:t>인 </a:t>
            </a:r>
            <a:r>
              <a:rPr lang="ko-KR" altLang="en-US" sz="2000" dirty="0" err="1">
                <a:latin typeface="+mn-ea"/>
                <a:ea typeface="+mn-ea"/>
              </a:rPr>
              <a:t>블로그의</a:t>
            </a:r>
            <a:r>
              <a:rPr lang="ko-KR" altLang="en-US" sz="2000" dirty="0">
                <a:latin typeface="+mn-ea"/>
                <a:ea typeface="+mn-ea"/>
              </a:rPr>
              <a:t> 성격을 가지면서도 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  <a:ea typeface="+mn-ea"/>
              </a:rPr>
              <a:t>정해진 글자 수 내로 글을 써야 하는 심플한 플랫폼으로 쉽고 간단한 </a:t>
            </a:r>
            <a:r>
              <a:rPr lang="ko-KR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것</a:t>
            </a:r>
            <a:r>
              <a:rPr lang="en-US" altLang="ko-KR" sz="2000" dirty="0" smtClean="0">
                <a:latin typeface="+mn-ea"/>
                <a:ea typeface="+mn-ea"/>
              </a:rPr>
              <a:t>.</a:t>
            </a:r>
          </a:p>
          <a:p>
            <a:pPr marL="342900" indent="-342900" algn="l" eaLnBrk="1" hangingPunct="1">
              <a:buFontTx/>
              <a:buChar char="-"/>
            </a:pPr>
            <a:r>
              <a:rPr lang="ko-KR" altLang="en-US" sz="2000" dirty="0" smtClean="0">
                <a:latin typeface="+mn-ea"/>
                <a:ea typeface="+mn-ea"/>
              </a:rPr>
              <a:t>대표적인 </a:t>
            </a:r>
            <a:r>
              <a:rPr lang="ko-KR" altLang="en-US" sz="2000" dirty="0">
                <a:latin typeface="+mn-ea"/>
                <a:ea typeface="+mn-ea"/>
              </a:rPr>
              <a:t>서비스로는 </a:t>
            </a:r>
            <a:r>
              <a:rPr lang="ko-KR" altLang="en-US" sz="2000" b="1" u="sng" dirty="0">
                <a:solidFill>
                  <a:srgbClr val="C00000"/>
                </a:solidFill>
                <a:latin typeface="+mn-ea"/>
                <a:ea typeface="+mn-ea"/>
              </a:rPr>
              <a:t>네이버가 서비스하는 ‘</a:t>
            </a:r>
            <a:r>
              <a:rPr lang="ko-KR" altLang="en-US" sz="2000" b="1" u="sng" dirty="0" err="1">
                <a:solidFill>
                  <a:srgbClr val="C00000"/>
                </a:solidFill>
                <a:latin typeface="+mn-ea"/>
                <a:ea typeface="+mn-ea"/>
              </a:rPr>
              <a:t>미투데이’와</a:t>
            </a:r>
            <a:r>
              <a:rPr lang="ko-KR" altLang="en-US" sz="2000" b="1" u="sng" dirty="0">
                <a:solidFill>
                  <a:srgbClr val="C00000"/>
                </a:solidFill>
                <a:latin typeface="+mn-ea"/>
                <a:ea typeface="+mn-ea"/>
              </a:rPr>
              <a:t> 해외의 ‘트위터</a:t>
            </a:r>
            <a:r>
              <a:rPr lang="ko-KR" altLang="en-US" sz="2000" dirty="0" smtClean="0">
                <a:latin typeface="+mn-ea"/>
                <a:ea typeface="+mn-ea"/>
              </a:rPr>
              <a:t>’</a:t>
            </a:r>
            <a:r>
              <a:rPr lang="en-US" altLang="ko-KR" sz="2000" dirty="0" smtClean="0">
                <a:latin typeface="+mn-ea"/>
                <a:ea typeface="+mn-ea"/>
              </a:rPr>
              <a:t>(</a:t>
            </a:r>
            <a:r>
              <a:rPr lang="ko-KR" altLang="en-US" sz="2000" dirty="0" smtClean="0">
                <a:latin typeface="+mn-ea"/>
                <a:ea typeface="+mn-ea"/>
              </a:rPr>
              <a:t>휴대전화의 </a:t>
            </a:r>
            <a:r>
              <a:rPr lang="en-US" altLang="ko-KR" sz="2000" dirty="0" smtClean="0">
                <a:latin typeface="+mn-ea"/>
                <a:ea typeface="+mn-ea"/>
              </a:rPr>
              <a:t>SMS</a:t>
            </a:r>
            <a:r>
              <a:rPr lang="ko-KR" altLang="en-US" sz="2000" dirty="0" smtClean="0">
                <a:latin typeface="+mn-ea"/>
                <a:ea typeface="+mn-ea"/>
              </a:rPr>
              <a:t>를 기반</a:t>
            </a:r>
            <a:r>
              <a:rPr lang="en-US" altLang="ko-KR" sz="2000" dirty="0" smtClean="0">
                <a:latin typeface="+mn-ea"/>
                <a:ea typeface="+mn-ea"/>
              </a:rPr>
              <a:t>, </a:t>
            </a:r>
            <a:r>
              <a:rPr lang="ko-KR" altLang="en-US" sz="2000" dirty="0" smtClean="0">
                <a:latin typeface="+mn-ea"/>
                <a:ea typeface="+mn-ea"/>
              </a:rPr>
              <a:t>영문 </a:t>
            </a:r>
            <a:r>
              <a:rPr lang="en-US" altLang="ko-KR" sz="2000" dirty="0" smtClean="0">
                <a:latin typeface="+mn-ea"/>
                <a:ea typeface="+mn-ea"/>
              </a:rPr>
              <a:t>140</a:t>
            </a:r>
            <a:r>
              <a:rPr lang="ko-KR" altLang="en-US" sz="2000" dirty="0" smtClean="0">
                <a:latin typeface="+mn-ea"/>
                <a:ea typeface="+mn-ea"/>
              </a:rPr>
              <a:t>자</a:t>
            </a:r>
            <a:r>
              <a:rPr lang="en-US" altLang="ko-KR" sz="2000" dirty="0" smtClean="0">
                <a:latin typeface="+mn-ea"/>
                <a:ea typeface="+mn-ea"/>
              </a:rPr>
              <a:t>, </a:t>
            </a:r>
            <a:r>
              <a:rPr lang="ko-KR" altLang="en-US" sz="2000" dirty="0" smtClean="0">
                <a:latin typeface="+mn-ea"/>
                <a:ea typeface="+mn-ea"/>
              </a:rPr>
              <a:t>한글 </a:t>
            </a:r>
            <a:r>
              <a:rPr lang="en-US" altLang="ko-KR" sz="2000" dirty="0" smtClean="0">
                <a:latin typeface="+mn-ea"/>
                <a:ea typeface="+mn-ea"/>
              </a:rPr>
              <a:t>70</a:t>
            </a:r>
            <a:r>
              <a:rPr lang="ko-KR" altLang="en-US" sz="2000" dirty="0" smtClean="0">
                <a:latin typeface="+mn-ea"/>
                <a:ea typeface="+mn-ea"/>
              </a:rPr>
              <a:t>자</a:t>
            </a:r>
            <a:r>
              <a:rPr lang="en-US" altLang="ko-KR" sz="2000" dirty="0" smtClean="0">
                <a:latin typeface="+mn-ea"/>
                <a:ea typeface="+mn-ea"/>
              </a:rPr>
              <a:t>)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endParaRPr lang="en-US" altLang="ko-KR" sz="2000" dirty="0" smtClean="0">
              <a:latin typeface="+mn-ea"/>
              <a:ea typeface="+mn-ea"/>
            </a:endParaRPr>
          </a:p>
          <a:p>
            <a:pPr marL="342900" indent="-342900" algn="l" eaLnBrk="1" hangingPunct="1">
              <a:buFontTx/>
              <a:buChar char="-"/>
            </a:pPr>
            <a:r>
              <a:rPr lang="ko-KR" altLang="en-US" sz="2000" dirty="0" smtClean="0">
                <a:latin typeface="+mn-ea"/>
                <a:ea typeface="+mn-ea"/>
              </a:rPr>
              <a:t>특히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 err="1">
                <a:latin typeface="+mn-ea"/>
                <a:ea typeface="+mn-ea"/>
              </a:rPr>
              <a:t>트위터의</a:t>
            </a:r>
            <a:r>
              <a:rPr lang="ko-KR" altLang="en-US" sz="2000" dirty="0">
                <a:latin typeface="+mn-ea"/>
                <a:ea typeface="+mn-ea"/>
              </a:rPr>
              <a:t> 경우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온라인 상에서 인맥을 확장하는 데 제약이 없기 때문에 정보를 공유 및 확산시키고 누구와도 대화를 할 수 있는 개방성의 </a:t>
            </a:r>
            <a:r>
              <a:rPr lang="ko-KR" altLang="en-US" sz="2000" dirty="0" smtClean="0">
                <a:latin typeface="+mn-ea"/>
                <a:ea typeface="+mn-ea"/>
              </a:rPr>
              <a:t>극대화</a:t>
            </a:r>
            <a:r>
              <a:rPr lang="en-US" altLang="ko-KR" sz="2000" dirty="0" smtClean="0">
                <a:latin typeface="+mn-ea"/>
                <a:ea typeface="+mn-ea"/>
              </a:rPr>
              <a:t>.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11268" name="Rectangle 33"/>
          <p:cNvSpPr>
            <a:spLocks noChangeArrowheads="1"/>
          </p:cNvSpPr>
          <p:nvPr/>
        </p:nvSpPr>
        <p:spPr bwMode="auto">
          <a:xfrm>
            <a:off x="2019300" y="838200"/>
            <a:ext cx="30575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>
              <a:buFontTx/>
              <a:buAutoNum type="arabicParenR"/>
            </a:pPr>
            <a:endParaRPr lang="en-US" altLang="ko-KR" sz="900">
              <a:solidFill>
                <a:schemeClr val="folHlin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269" name="Rectangle 86"/>
          <p:cNvSpPr>
            <a:spLocks noChangeArrowheads="1"/>
          </p:cNvSpPr>
          <p:nvPr/>
        </p:nvSpPr>
        <p:spPr bwMode="auto">
          <a:xfrm>
            <a:off x="804863" y="1076325"/>
            <a:ext cx="4338637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90000"/>
              </a:lnSpc>
            </a:pPr>
            <a:r>
              <a:rPr lang="ko-KR" altLang="en-US" sz="2400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</a:rPr>
              <a:t>마이크로 블로그</a:t>
            </a:r>
          </a:p>
        </p:txBody>
      </p:sp>
      <p:sp>
        <p:nvSpPr>
          <p:cNvPr id="6" name="Rectangle 86"/>
          <p:cNvSpPr>
            <a:spLocks noChangeArrowheads="1"/>
          </p:cNvSpPr>
          <p:nvPr/>
        </p:nvSpPr>
        <p:spPr bwMode="auto">
          <a:xfrm>
            <a:off x="652463" y="19050"/>
            <a:ext cx="8312025" cy="102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90000"/>
              </a:lnSpc>
            </a:pPr>
            <a:r>
              <a:rPr lang="en-US" altLang="ko-KR" sz="3200" dirty="0">
                <a:latin typeface="+mj-ea"/>
                <a:ea typeface="+mj-ea"/>
              </a:rPr>
              <a:t>SNS</a:t>
            </a:r>
            <a:r>
              <a:rPr lang="ko-KR" altLang="en-US" sz="3200" dirty="0">
                <a:latin typeface="+mj-ea"/>
                <a:ea typeface="+mj-ea"/>
              </a:rPr>
              <a:t>의</a:t>
            </a:r>
            <a:r>
              <a:rPr lang="en-US" altLang="ko-KR" sz="3200" dirty="0">
                <a:latin typeface="+mj-ea"/>
                <a:ea typeface="+mj-ea"/>
              </a:rPr>
              <a:t> </a:t>
            </a:r>
            <a:r>
              <a:rPr lang="ko-KR" altLang="en-US" sz="3200" dirty="0">
                <a:latin typeface="+mj-ea"/>
                <a:ea typeface="+mj-ea"/>
              </a:rPr>
              <a:t>종류 및 특징</a:t>
            </a:r>
          </a:p>
        </p:txBody>
      </p:sp>
    </p:spTree>
    <p:extLst>
      <p:ext uri="{BB962C8B-B14F-4D97-AF65-F5344CB8AC3E}">
        <p14:creationId xmlns:p14="http://schemas.microsoft.com/office/powerpoint/2010/main" val="1982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0"/>
          <p:cNvSpPr>
            <a:spLocks noChangeArrowheads="1"/>
          </p:cNvSpPr>
          <p:nvPr/>
        </p:nvSpPr>
        <p:spPr bwMode="auto">
          <a:xfrm>
            <a:off x="2555776" y="1558030"/>
            <a:ext cx="6408712" cy="4693230"/>
          </a:xfrm>
          <a:prstGeom prst="roundRect">
            <a:avLst>
              <a:gd name="adj" fmla="val 4708"/>
            </a:avLst>
          </a:prstGeom>
          <a:gradFill rotWithShape="1">
            <a:gsLst>
              <a:gs pos="0">
                <a:srgbClr val="C0C0C0">
                  <a:alpha val="42998"/>
                </a:srgbClr>
              </a:gs>
              <a:gs pos="100000">
                <a:srgbClr val="595959">
                  <a:alpha val="0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2800"/>
          </a:p>
        </p:txBody>
      </p:sp>
      <p:sp>
        <p:nvSpPr>
          <p:cNvPr id="12291" name="Rectangle 86"/>
          <p:cNvSpPr>
            <a:spLocks noChangeArrowheads="1"/>
          </p:cNvSpPr>
          <p:nvPr/>
        </p:nvSpPr>
        <p:spPr bwMode="auto">
          <a:xfrm>
            <a:off x="565290" y="0"/>
            <a:ext cx="8183174" cy="108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90000"/>
              </a:lnSpc>
            </a:pPr>
            <a:r>
              <a:rPr lang="ko-KR" altLang="en-US" sz="3400" dirty="0" smtClean="0">
                <a:latin typeface="HY헤드라인M" pitchFamily="18" charset="-127"/>
                <a:ea typeface="HY헤드라인M" pitchFamily="18" charset="-127"/>
              </a:rPr>
              <a:t>대표적 </a:t>
            </a:r>
            <a:r>
              <a:rPr lang="en-US" altLang="ko-KR" sz="3400" dirty="0" smtClean="0">
                <a:latin typeface="HY헤드라인M" pitchFamily="18" charset="-127"/>
                <a:ea typeface="HY헤드라인M" pitchFamily="18" charset="-127"/>
              </a:rPr>
              <a:t>SNS </a:t>
            </a:r>
            <a:r>
              <a:rPr lang="ko-KR" altLang="en-US" sz="3400" dirty="0" smtClean="0">
                <a:latin typeface="HY헤드라인M" pitchFamily="18" charset="-127"/>
                <a:ea typeface="HY헤드라인M" pitchFamily="18" charset="-127"/>
              </a:rPr>
              <a:t>사례</a:t>
            </a:r>
            <a:r>
              <a:rPr lang="en-US" altLang="ko-KR" sz="3400" dirty="0" smtClean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en-US" altLang="ko-KR" sz="3400" dirty="0" err="1" smtClean="0">
                <a:latin typeface="HY헤드라인M" pitchFamily="18" charset="-127"/>
                <a:ea typeface="HY헤드라인M" pitchFamily="18" charset="-127"/>
              </a:rPr>
              <a:t>FaceBook</a:t>
            </a:r>
            <a:endParaRPr lang="ko-KR" altLang="en-US" sz="3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293" name="Text Box 90"/>
          <p:cNvSpPr txBox="1">
            <a:spLocks noChangeArrowheads="1"/>
          </p:cNvSpPr>
          <p:nvPr/>
        </p:nvSpPr>
        <p:spPr bwMode="auto">
          <a:xfrm>
            <a:off x="2771800" y="1696057"/>
            <a:ext cx="6048672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2200" dirty="0" smtClean="0">
                <a:latin typeface="HY헤드라인M" pitchFamily="18" charset="-127"/>
                <a:ea typeface="HY헤드라인M" pitchFamily="18" charset="-127"/>
              </a:rPr>
              <a:t>- 2003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년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가을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하버드대의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컴퓨터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천재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‘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마크’는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비밀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엘리트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클럽의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윈클보스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형제에게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하버드</a:t>
            </a:r>
            <a:r>
              <a:rPr lang="en-US" altLang="ko-KR" sz="22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선남선녀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들만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교류할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수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있는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‘</a:t>
            </a:r>
            <a:r>
              <a:rPr lang="en-US" altLang="ko-KR" sz="2200" dirty="0" err="1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하버드</a:t>
            </a:r>
            <a:r>
              <a:rPr lang="en-US" altLang="ko-KR" sz="22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커넥션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’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사이트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제작을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 smtClean="0">
                <a:latin typeface="HY헤드라인M" pitchFamily="18" charset="-127"/>
                <a:ea typeface="HY헤드라인M" pitchFamily="18" charset="-127"/>
              </a:rPr>
              <a:t>의뢰</a:t>
            </a:r>
            <a:r>
              <a:rPr lang="en-US" altLang="ko-KR" sz="2200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algn="l" eaLnBrk="1" hangingPunct="1"/>
            <a:endParaRPr lang="en-US" altLang="ko-KR" sz="2200" dirty="0">
              <a:latin typeface="HY헤드라인M" pitchFamily="18" charset="-127"/>
              <a:ea typeface="HY헤드라인M" pitchFamily="18" charset="-127"/>
            </a:endParaRPr>
          </a:p>
          <a:p>
            <a:pPr algn="l" eaLnBrk="1" hangingPunct="1"/>
            <a:r>
              <a:rPr lang="en-US" altLang="ko-KR" sz="2200" dirty="0" smtClean="0"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en-US" altLang="ko-KR" sz="2200" dirty="0" err="1" smtClean="0">
                <a:latin typeface="HY헤드라인M" pitchFamily="18" charset="-127"/>
                <a:ea typeface="HY헤드라인M" pitchFamily="18" charset="-127"/>
              </a:rPr>
              <a:t>여기서</a:t>
            </a:r>
            <a:r>
              <a:rPr lang="en-US" altLang="ko-KR" sz="22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획기적인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아이디어를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생각해낸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‘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마크’는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인맥</a:t>
            </a:r>
            <a:r>
              <a:rPr lang="en-US" altLang="ko-KR" sz="22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교류</a:t>
            </a:r>
            <a:r>
              <a:rPr lang="en-US" altLang="ko-KR" sz="22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사이트</a:t>
            </a:r>
            <a:r>
              <a:rPr lang="en-US" altLang="ko-KR" sz="22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‘</a:t>
            </a:r>
            <a:r>
              <a:rPr lang="en-US" altLang="ko-KR" sz="2200" dirty="0" err="1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</a:rPr>
              <a:t>페이스북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’을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개발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200" dirty="0" smtClean="0">
                <a:latin typeface="HY헤드라인M" pitchFamily="18" charset="-127"/>
                <a:ea typeface="HY헤드라인M" pitchFamily="18" charset="-127"/>
              </a:rPr>
              <a:t>친구 </a:t>
            </a:r>
            <a:r>
              <a:rPr lang="en-US" altLang="ko-KR" sz="2200" dirty="0" smtClean="0">
                <a:latin typeface="HY헤드라인M" pitchFamily="18" charset="-127"/>
                <a:ea typeface="HY헤드라인M" pitchFamily="18" charset="-127"/>
              </a:rPr>
              <a:t>‘</a:t>
            </a:r>
            <a:r>
              <a:rPr lang="en-US" altLang="ko-KR" sz="2200" dirty="0" err="1" smtClean="0">
                <a:latin typeface="HY헤드라인M" pitchFamily="18" charset="-127"/>
                <a:ea typeface="HY헤드라인M" pitchFamily="18" charset="-127"/>
              </a:rPr>
              <a:t>왈도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’의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도움으로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사이트를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 smtClean="0">
                <a:latin typeface="HY헤드라인M" pitchFamily="18" charset="-127"/>
                <a:ea typeface="HY헤드라인M" pitchFamily="18" charset="-127"/>
              </a:rPr>
              <a:t>오픈</a:t>
            </a:r>
            <a:r>
              <a:rPr lang="en-US" altLang="ko-KR" sz="2200" dirty="0" smtClean="0">
                <a:latin typeface="HY헤드라인M" pitchFamily="18" charset="-127"/>
                <a:ea typeface="HY헤드라인M" pitchFamily="18" charset="-127"/>
              </a:rPr>
              <a:t>. </a:t>
            </a:r>
            <a:endParaRPr lang="en-US" altLang="ko-KR" sz="2200" dirty="0">
              <a:latin typeface="HY헤드라인M" pitchFamily="18" charset="-127"/>
              <a:ea typeface="HY헤드라인M" pitchFamily="18" charset="-127"/>
            </a:endParaRPr>
          </a:p>
          <a:p>
            <a:pPr algn="l" eaLnBrk="1" hangingPunct="1"/>
            <a:endParaRPr lang="en-US" altLang="ko-KR" sz="2200" dirty="0" smtClean="0">
              <a:latin typeface="HY헤드라인M" pitchFamily="18" charset="-127"/>
              <a:ea typeface="HY헤드라인M" pitchFamily="18" charset="-127"/>
            </a:endParaRPr>
          </a:p>
          <a:p>
            <a:pPr algn="l" eaLnBrk="1" hangingPunct="1"/>
            <a:r>
              <a:rPr lang="en-US" altLang="ko-KR" sz="2200" dirty="0" smtClean="0">
                <a:latin typeface="HY헤드라인M" pitchFamily="18" charset="-127"/>
                <a:ea typeface="HY헤드라인M" pitchFamily="18" charset="-127"/>
              </a:rPr>
              <a:t>-’</a:t>
            </a:r>
            <a:r>
              <a:rPr lang="en-US" altLang="ko-KR" sz="2200" dirty="0" err="1" smtClean="0">
                <a:latin typeface="HY헤드라인M" pitchFamily="18" charset="-127"/>
                <a:ea typeface="HY헤드라인M" pitchFamily="18" charset="-127"/>
              </a:rPr>
              <a:t>페이스북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’은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순식간에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모두의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마음을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사로잡고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유명한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냅스터의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창시자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‘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숀’의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참여로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전세계로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번지면서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‘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마크’는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기업가치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58조원,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전세계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최연소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억만장자가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200" dirty="0" err="1">
                <a:latin typeface="HY헤드라인M" pitchFamily="18" charset="-127"/>
                <a:ea typeface="HY헤드라인M" pitchFamily="18" charset="-127"/>
              </a:rPr>
              <a:t>된다</a:t>
            </a:r>
            <a:r>
              <a:rPr lang="en-US" altLang="ko-KR" sz="2200" dirty="0">
                <a:latin typeface="HY헤드라인M" pitchFamily="18" charset="-127"/>
                <a:ea typeface="HY헤드라인M" pitchFamily="18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558030"/>
            <a:ext cx="2304255" cy="165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24" y="3228257"/>
            <a:ext cx="2286552" cy="1484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40" y="4739658"/>
            <a:ext cx="2268936" cy="1511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3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SNS </a:t>
            </a:r>
            <a:r>
              <a:rPr lang="ko-KR" altLang="en-US" dirty="0" smtClean="0"/>
              <a:t>사례</a:t>
            </a:r>
            <a:endParaRPr lang="ko-KR" altLang="en-US" dirty="0" smtClean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네트워크 게임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원래 대부분의 온라인 게임은 사용자들과 같이 즐기는 </a:t>
            </a:r>
            <a:r>
              <a:rPr lang="ko-KR" altLang="en-US" dirty="0" err="1" smtClean="0"/>
              <a:t>소셜</a:t>
            </a:r>
            <a:r>
              <a:rPr lang="ko-KR" altLang="en-US" dirty="0" smtClean="0"/>
              <a:t> 네트워크 게임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 밀접한 관계가 형성되어 있는 상태에서 후에 게임을 같이 플레이 하는 것이 기존 온라인 게임과의 </a:t>
            </a:r>
            <a:r>
              <a:rPr lang="ko-KR" altLang="en-US" dirty="0" err="1" smtClean="0"/>
              <a:t>차별점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781800" y="6524625"/>
            <a:ext cx="1905000" cy="180975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DC8CF2FE-0F0C-4473-8702-C4D524583412}" type="slidenum">
              <a:rPr kumimoji="0" lang="en-US" altLang="ko-KR" smtClean="0"/>
              <a:pPr eaLnBrk="1" hangingPunct="1"/>
              <a:t>12</a:t>
            </a:fld>
            <a:endParaRPr kumimoji="0" lang="en-US" altLang="ko-KR" smtClean="0"/>
          </a:p>
        </p:txBody>
      </p:sp>
      <p:pic>
        <p:nvPicPr>
          <p:cNvPr id="5" name="_x132023968" descr="EMB00000abc29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900" y="3212976"/>
            <a:ext cx="4959026" cy="331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SNS </a:t>
            </a:r>
            <a:r>
              <a:rPr lang="ko-KR" altLang="en-US" dirty="0" smtClean="0"/>
              <a:t>사례</a:t>
            </a:r>
            <a:endParaRPr lang="ko-KR" altLang="en-US" dirty="0" smtClean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687388" y="1268413"/>
            <a:ext cx="7988300" cy="2808659"/>
          </a:xfrm>
        </p:spPr>
        <p:txBody>
          <a:bodyPr/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네트워크 게임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latin typeface="+mn-ea"/>
              </a:rPr>
              <a:t>징가</a:t>
            </a:r>
            <a:r>
              <a:rPr lang="en-US" altLang="ko-KR" dirty="0">
                <a:latin typeface="+mn-ea"/>
              </a:rPr>
              <a:t>(Zynga)</a:t>
            </a:r>
            <a:r>
              <a:rPr lang="ko-KR" altLang="en-US" dirty="0">
                <a:latin typeface="+mn-ea"/>
              </a:rPr>
              <a:t>사 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sz="2000" dirty="0">
                <a:solidFill>
                  <a:schemeClr val="tx2"/>
                </a:solidFill>
                <a:latin typeface="+mn-ea"/>
              </a:rPr>
              <a:t>페이스북에서 </a:t>
            </a:r>
            <a:r>
              <a:rPr lang="ko-KR" altLang="en-US" sz="2000" dirty="0" err="1">
                <a:solidFill>
                  <a:schemeClr val="tx2"/>
                </a:solidFill>
                <a:latin typeface="+mn-ea"/>
              </a:rPr>
              <a:t>팜빌</a:t>
            </a:r>
            <a:r>
              <a:rPr lang="en-US" altLang="ko-KR" sz="200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2000" b="1" u="sng" dirty="0" err="1">
                <a:solidFill>
                  <a:srgbClr val="C00000"/>
                </a:solidFill>
                <a:latin typeface="+mn-ea"/>
              </a:rPr>
              <a:t>씨티빌</a:t>
            </a:r>
            <a:r>
              <a:rPr lang="en-US" altLang="ko-KR" sz="200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2000" dirty="0" err="1">
                <a:solidFill>
                  <a:schemeClr val="tx2"/>
                </a:solidFill>
                <a:latin typeface="+mn-ea"/>
              </a:rPr>
              <a:t>탭피시</a:t>
            </a:r>
            <a:r>
              <a:rPr lang="ko-KR" altLang="en-US" sz="2000" dirty="0">
                <a:solidFill>
                  <a:schemeClr val="tx2"/>
                </a:solidFill>
                <a:latin typeface="+mn-ea"/>
              </a:rPr>
              <a:t> 등을 제공하며 페이스북 가입자 증가에 </a:t>
            </a:r>
            <a:r>
              <a:rPr lang="ko-KR" altLang="en-US" sz="2000" dirty="0" smtClean="0">
                <a:solidFill>
                  <a:schemeClr val="tx2"/>
                </a:solidFill>
                <a:latin typeface="+mn-ea"/>
              </a:rPr>
              <a:t>일조</a:t>
            </a:r>
            <a:endParaRPr lang="en-US" altLang="ko-KR" sz="2000" dirty="0">
              <a:solidFill>
                <a:schemeClr val="tx2"/>
              </a:solidFill>
              <a:latin typeface="+mn-ea"/>
            </a:endParaRPr>
          </a:p>
          <a:p>
            <a:pPr lvl="1"/>
            <a:r>
              <a:rPr lang="ko-KR" altLang="en-US" dirty="0" err="1">
                <a:latin typeface="+mn-ea"/>
              </a:rPr>
              <a:t>플레이피시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Playfish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사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sz="2000" dirty="0" err="1">
                <a:solidFill>
                  <a:schemeClr val="tx2"/>
                </a:solidFill>
                <a:latin typeface="+mn-ea"/>
              </a:rPr>
              <a:t>징가사</a:t>
            </a:r>
            <a:r>
              <a:rPr lang="ko-KR" altLang="en-US" sz="2000" dirty="0">
                <a:solidFill>
                  <a:schemeClr val="tx2"/>
                </a:solidFill>
                <a:latin typeface="+mn-ea"/>
              </a:rPr>
              <a:t> 다음으로 시장점유율 </a:t>
            </a:r>
            <a:r>
              <a:rPr lang="en-US" altLang="ko-KR" sz="2000" dirty="0">
                <a:solidFill>
                  <a:schemeClr val="tx2"/>
                </a:solidFill>
                <a:latin typeface="+mn-ea"/>
              </a:rPr>
              <a:t>2</a:t>
            </a:r>
            <a:r>
              <a:rPr lang="ko-KR" altLang="en-US" sz="2000" dirty="0">
                <a:solidFill>
                  <a:schemeClr val="tx2"/>
                </a:solidFill>
                <a:latin typeface="+mn-ea"/>
              </a:rPr>
              <a:t>위</a:t>
            </a:r>
            <a:endParaRPr lang="en-US" altLang="ko-KR" sz="2000" dirty="0">
              <a:solidFill>
                <a:schemeClr val="tx2"/>
              </a:solidFill>
              <a:latin typeface="+mn-ea"/>
            </a:endParaRPr>
          </a:p>
          <a:p>
            <a:pPr lvl="2"/>
            <a:r>
              <a:rPr lang="ko-KR" altLang="en-US" sz="2000" b="1" u="sng" dirty="0" err="1">
                <a:solidFill>
                  <a:srgbClr val="C00000"/>
                </a:solidFill>
                <a:latin typeface="+mn-ea"/>
              </a:rPr>
              <a:t>씸씨티</a:t>
            </a:r>
            <a:r>
              <a:rPr lang="en-US" altLang="ko-KR" sz="200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chemeClr val="tx2"/>
                </a:solidFill>
                <a:latin typeface="+mn-ea"/>
              </a:rPr>
              <a:t>애완동물 기르기</a:t>
            </a:r>
            <a:r>
              <a:rPr lang="en-US" altLang="ko-KR" sz="200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chemeClr val="tx2"/>
                </a:solidFill>
                <a:latin typeface="+mn-ea"/>
              </a:rPr>
              <a:t>집안 꾸미기</a:t>
            </a:r>
            <a:r>
              <a:rPr lang="en-US" altLang="ko-KR" sz="200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chemeClr val="tx2"/>
                </a:solidFill>
                <a:latin typeface="+mn-ea"/>
              </a:rPr>
              <a:t>보물찾기 등</a:t>
            </a:r>
            <a:endParaRPr lang="en-US" altLang="ko-KR" sz="2000" dirty="0">
              <a:solidFill>
                <a:schemeClr val="tx2"/>
              </a:solidFill>
              <a:latin typeface="+mn-ea"/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781800" y="6524625"/>
            <a:ext cx="1905000" cy="180975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DC8CF2FE-0F0C-4473-8702-C4D524583412}" type="slidenum">
              <a:rPr kumimoji="0" lang="en-US" altLang="ko-KR" smtClean="0"/>
              <a:pPr eaLnBrk="1" hangingPunct="1"/>
              <a:t>13</a:t>
            </a:fld>
            <a:endParaRPr kumimoji="0" lang="en-US" altLang="ko-KR" smtClean="0"/>
          </a:p>
        </p:txBody>
      </p:sp>
      <p:pic>
        <p:nvPicPr>
          <p:cNvPr id="6" name="_x132485408" descr="EMB00000abc29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083" y="4055542"/>
            <a:ext cx="2601268" cy="192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_x132486048" descr="EMB00000abc298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5"/>
          <a:stretch>
            <a:fillRect/>
          </a:stretch>
        </p:blipFill>
        <p:spPr bwMode="auto">
          <a:xfrm>
            <a:off x="5132328" y="4120609"/>
            <a:ext cx="268003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54529" y="6115870"/>
            <a:ext cx="62215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 </a:t>
            </a:r>
            <a:r>
              <a:rPr lang="ko-KR" altLang="en-US" sz="16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징가</a:t>
            </a:r>
            <a:r>
              <a:rPr lang="ko-KR" altLang="en-US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사의 ‘</a:t>
            </a:r>
            <a:r>
              <a:rPr lang="ko-KR" altLang="en-US" sz="16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씨티빌</a:t>
            </a:r>
            <a:r>
              <a:rPr lang="ko-KR" altLang="en-US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    </a:t>
            </a:r>
            <a:r>
              <a:rPr lang="ko-KR" altLang="en-US" sz="16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 </a:t>
            </a:r>
            <a:r>
              <a:rPr lang="ko-KR" altLang="en-US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플레이피시 사의 ‘</a:t>
            </a:r>
            <a:r>
              <a:rPr lang="ko-KR" altLang="en-US" sz="16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씸시티</a:t>
            </a:r>
            <a:r>
              <a:rPr lang="ko-KR" altLang="en-US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9329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SNS </a:t>
            </a:r>
            <a:r>
              <a:rPr lang="ko-KR" altLang="en-US" dirty="0" smtClean="0"/>
              <a:t>사례</a:t>
            </a:r>
            <a:endParaRPr lang="ko-KR" altLang="en-US" dirty="0" smtClean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687388" y="1268413"/>
            <a:ext cx="7988300" cy="2664643"/>
          </a:xfrm>
        </p:spPr>
        <p:txBody>
          <a:bodyPr/>
          <a:lstStyle/>
          <a:p>
            <a:r>
              <a:rPr lang="ko-KR" altLang="en-US" dirty="0" smtClean="0"/>
              <a:t>소셜 </a:t>
            </a:r>
            <a:r>
              <a:rPr lang="ko-KR" altLang="en-US" dirty="0" err="1" smtClean="0"/>
              <a:t>커머스</a:t>
            </a:r>
            <a:endParaRPr lang="en-US" altLang="ko-KR" dirty="0" smtClean="0"/>
          </a:p>
          <a:p>
            <a:pPr lvl="1"/>
            <a:r>
              <a:rPr lang="ko-KR" altLang="en-US" b="1" u="sng" dirty="0" err="1" smtClean="0">
                <a:solidFill>
                  <a:srgbClr val="C00000"/>
                </a:solidFill>
              </a:rPr>
              <a:t>소셜</a:t>
            </a:r>
            <a:r>
              <a:rPr lang="ko-KR" altLang="en-US" b="1" u="sng" dirty="0" smtClean="0">
                <a:solidFill>
                  <a:srgbClr val="C00000"/>
                </a:solidFill>
              </a:rPr>
              <a:t> 미디어와 온라인 미디어를 활용하는 전자상거래</a:t>
            </a:r>
            <a:r>
              <a:rPr lang="ko-KR" altLang="en-US" dirty="0" smtClean="0"/>
              <a:t>의 일종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소셜 관계를 이용하여 구매를 일으키거나 구매에 도움을 주는 서비스</a:t>
            </a:r>
            <a:endParaRPr lang="en-US" altLang="ko-KR" dirty="0" smtClean="0"/>
          </a:p>
          <a:p>
            <a:pPr lvl="1"/>
            <a:r>
              <a:rPr lang="en-US" altLang="ko-KR" dirty="0">
                <a:latin typeface="+mn-ea"/>
              </a:rPr>
              <a:t>2008</a:t>
            </a:r>
            <a:r>
              <a:rPr lang="ko-KR" altLang="en-US" dirty="0">
                <a:latin typeface="+mn-ea"/>
              </a:rPr>
              <a:t>년 </a:t>
            </a:r>
            <a:r>
              <a:rPr lang="en-US" altLang="ko-KR" dirty="0">
                <a:latin typeface="+mn-ea"/>
              </a:rPr>
              <a:t>11</a:t>
            </a:r>
            <a:r>
              <a:rPr lang="ko-KR" altLang="en-US" dirty="0">
                <a:latin typeface="+mn-ea"/>
              </a:rPr>
              <a:t>월 </a:t>
            </a:r>
            <a:r>
              <a:rPr lang="ko-KR" altLang="en-US" b="1" u="sng" dirty="0">
                <a:solidFill>
                  <a:srgbClr val="C00000"/>
                </a:solidFill>
                <a:latin typeface="+mn-ea"/>
              </a:rPr>
              <a:t>미국의 </a:t>
            </a:r>
            <a:r>
              <a:rPr lang="ko-KR" altLang="en-US" b="1" u="sng" dirty="0" err="1">
                <a:solidFill>
                  <a:srgbClr val="C00000"/>
                </a:solidFill>
                <a:latin typeface="+mn-ea"/>
              </a:rPr>
              <a:t>그루폰</a:t>
            </a:r>
            <a:r>
              <a:rPr lang="ko-KR" altLang="en-US" dirty="0">
                <a:latin typeface="+mn-ea"/>
              </a:rPr>
              <a:t> 등장 이후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년 반정도의 시간이 지나 국내에도  </a:t>
            </a:r>
            <a:r>
              <a:rPr lang="ko-KR" altLang="en-US" dirty="0" err="1">
                <a:latin typeface="+mn-ea"/>
              </a:rPr>
              <a:t>공동구매형</a:t>
            </a:r>
            <a:r>
              <a:rPr lang="ko-KR" altLang="en-US" dirty="0">
                <a:latin typeface="+mn-ea"/>
              </a:rPr>
              <a:t> 소셜커머스 </a:t>
            </a:r>
            <a:r>
              <a:rPr lang="ko-KR" altLang="en-US" dirty="0" smtClean="0">
                <a:latin typeface="+mn-ea"/>
              </a:rPr>
              <a:t>업체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b="1" u="sng" dirty="0" err="1" smtClean="0">
                <a:solidFill>
                  <a:srgbClr val="C00000"/>
                </a:solidFill>
                <a:latin typeface="+mn-ea"/>
              </a:rPr>
              <a:t>쿠팡</a:t>
            </a:r>
            <a:r>
              <a:rPr lang="en-US" altLang="ko-KR" b="1" u="sng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b="1" u="sng" dirty="0" err="1" smtClean="0">
                <a:solidFill>
                  <a:srgbClr val="C00000"/>
                </a:solidFill>
                <a:latin typeface="+mn-ea"/>
              </a:rPr>
              <a:t>티몬</a:t>
            </a:r>
            <a:r>
              <a:rPr lang="en-US" altLang="ko-KR" b="1" u="sng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b="1" u="sng" dirty="0" err="1" smtClean="0">
                <a:solidFill>
                  <a:srgbClr val="C00000"/>
                </a:solidFill>
                <a:latin typeface="+mn-ea"/>
              </a:rPr>
              <a:t>위메프</a:t>
            </a:r>
            <a:r>
              <a:rPr lang="ko-KR" altLang="en-US" b="1" u="sng" dirty="0" smtClean="0">
                <a:solidFill>
                  <a:srgbClr val="C00000"/>
                </a:solidFill>
                <a:latin typeface="+mn-ea"/>
              </a:rPr>
              <a:t> 등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들이 등장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err="1" smtClean="0"/>
              <a:t>그루폰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쿠팡</a:t>
            </a:r>
            <a:r>
              <a:rPr lang="ko-KR" altLang="en-US" dirty="0" smtClean="0"/>
              <a:t> 등</a:t>
            </a:r>
            <a:endParaRPr lang="en-US" altLang="ko-KR" dirty="0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781800" y="6524625"/>
            <a:ext cx="1905000" cy="180975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DC8CF2FE-0F0C-4473-8702-C4D524583412}" type="slidenum">
              <a:rPr kumimoji="0" lang="en-US" altLang="ko-KR" smtClean="0"/>
              <a:pPr eaLnBrk="1" hangingPunct="1"/>
              <a:t>14</a:t>
            </a:fld>
            <a:endParaRPr kumimoji="0"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2595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SNS </a:t>
            </a:r>
            <a:r>
              <a:rPr lang="ko-KR" altLang="en-US" dirty="0" smtClean="0"/>
              <a:t>사례</a:t>
            </a:r>
            <a:endParaRPr lang="ko-KR" altLang="en-US" dirty="0" smtClean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국내사례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쿠팡</a:t>
            </a:r>
            <a:endParaRPr lang="en-US" altLang="ko-KR" dirty="0" smtClean="0"/>
          </a:p>
          <a:p>
            <a:pPr lvl="2"/>
            <a:r>
              <a:rPr lang="ko-KR" altLang="en-US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주로 </a:t>
            </a:r>
            <a:r>
              <a:rPr lang="en-US" altLang="ko-KR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대후반에서</a:t>
            </a:r>
            <a:r>
              <a:rPr lang="ko-KR" altLang="en-US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 초반의 직장여성들을 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주고객층으로 </a:t>
            </a:r>
            <a:r>
              <a:rPr lang="ko-KR" altLang="en-US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이들의 </a:t>
            </a:r>
            <a:r>
              <a:rPr lang="ko-KR" altLang="en-US" sz="1800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회원비중이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전체의 </a:t>
            </a:r>
            <a:r>
              <a:rPr lang="en-US" altLang="ko-KR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%.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티몬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티켓몬스터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위메프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위메이크프라이스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국외사례</a:t>
            </a:r>
            <a:endParaRPr lang="en-US" altLang="ko-KR" dirty="0" smtClean="0"/>
          </a:p>
          <a:p>
            <a:pPr lvl="1"/>
            <a:r>
              <a:rPr lang="ko-KR" altLang="en-US" sz="1900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그루폰</a:t>
            </a:r>
            <a:r>
              <a:rPr lang="ko-KR" altLang="en-US" sz="19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9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공동구매를 </a:t>
            </a:r>
            <a:r>
              <a:rPr lang="ko-KR" altLang="en-US" sz="1900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소설커머스에</a:t>
            </a:r>
            <a:r>
              <a:rPr lang="ko-KR" altLang="en-US" sz="19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처음으로 도입 </a:t>
            </a:r>
            <a:r>
              <a:rPr lang="ko-KR" altLang="en-US" sz="19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z="19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초기엔 주로 지역 </a:t>
            </a:r>
            <a:r>
              <a:rPr lang="ko-KR" altLang="en-US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외식업이나 서비스업</a:t>
            </a:r>
            <a:r>
              <a:rPr lang="ko-KR" altLang="en-US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치중한 딜</a:t>
            </a:r>
            <a:endParaRPr lang="en-US" altLang="ko-KR" sz="18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sz="18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2012</a:t>
            </a:r>
            <a:r>
              <a:rPr lang="ko-KR" altLang="en-US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세계 </a:t>
            </a:r>
            <a:r>
              <a:rPr lang="en-US" altLang="ko-KR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44</a:t>
            </a:r>
            <a:r>
              <a:rPr lang="ko-KR" altLang="en-US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개국 </a:t>
            </a:r>
            <a:r>
              <a:rPr lang="en-US" altLang="ko-KR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여개 도시에 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진출</a:t>
            </a:r>
            <a:endParaRPr lang="en-US" altLang="ko-KR" sz="18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900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턴투</a:t>
            </a:r>
            <a:r>
              <a:rPr lang="en-US" altLang="ko-KR" sz="19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900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TurnTo</a:t>
            </a:r>
            <a:r>
              <a:rPr lang="en-US" altLang="ko-KR" sz="19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- </a:t>
            </a:r>
            <a:r>
              <a:rPr lang="ko-KR" altLang="en-US" sz="1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소매업자</a:t>
            </a:r>
            <a:r>
              <a:rPr lang="ko-KR" altLang="en-US" sz="19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적합한 </a:t>
            </a:r>
            <a:r>
              <a:rPr lang="ko-KR" altLang="en-US" sz="1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소셜커머스 플랫폼</a:t>
            </a:r>
            <a:r>
              <a:rPr lang="ko-KR" altLang="en-US" sz="19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제공 </a:t>
            </a:r>
            <a:endParaRPr lang="en-US" altLang="ko-KR" sz="19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900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젯세터</a:t>
            </a:r>
            <a:r>
              <a:rPr lang="en-US" altLang="ko-KR" sz="19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900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JetSetter</a:t>
            </a:r>
            <a:r>
              <a:rPr lang="en-US" altLang="ko-KR" sz="19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- </a:t>
            </a:r>
            <a:r>
              <a:rPr lang="ko-KR" altLang="en-US" sz="19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세계적인 </a:t>
            </a:r>
            <a:r>
              <a:rPr lang="ko-KR" altLang="en-US" sz="1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휴양지들을 소개</a:t>
            </a:r>
            <a:endParaRPr lang="en-US" altLang="ko-KR" sz="1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900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블리피</a:t>
            </a:r>
            <a:r>
              <a:rPr lang="en-US" altLang="ko-KR" sz="19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900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Blippy</a:t>
            </a:r>
            <a:r>
              <a:rPr lang="en-US" altLang="ko-KR" sz="19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- </a:t>
            </a:r>
            <a:r>
              <a:rPr lang="ko-KR" altLang="en-US" sz="19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회원들이 </a:t>
            </a:r>
            <a:r>
              <a:rPr lang="ko-KR" altLang="en-US" sz="1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구매정보를 공유</a:t>
            </a:r>
            <a:endParaRPr lang="en-US" altLang="ko-KR" sz="1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900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리빙소셜</a:t>
            </a:r>
            <a:r>
              <a:rPr lang="en-US" altLang="ko-KR" sz="19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(LivingSocial) - </a:t>
            </a:r>
            <a:r>
              <a:rPr lang="ko-KR" altLang="en-US" sz="19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아마존의 대규모 투자로 유명</a:t>
            </a:r>
            <a:endParaRPr lang="en-US" altLang="ko-KR" sz="19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900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우트</a:t>
            </a:r>
            <a:r>
              <a:rPr lang="en-US" altLang="ko-KR" sz="19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(Woot)  - </a:t>
            </a:r>
            <a:r>
              <a:rPr lang="ko-KR" altLang="en-US" sz="19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매일매일 그날의 특정 상품을 딜</a:t>
            </a:r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781800" y="6524625"/>
            <a:ext cx="1905000" cy="180975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82EC26D-F982-4A9D-BA8D-151C6ABD42F7}" type="slidenum">
              <a:rPr kumimoji="0" lang="en-US" altLang="ko-KR" smtClean="0"/>
              <a:pPr eaLnBrk="1" hangingPunct="1"/>
              <a:t>15</a:t>
            </a:fld>
            <a:endParaRPr kumimoji="0"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205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SNS </a:t>
            </a:r>
            <a:r>
              <a:rPr lang="ko-KR" altLang="en-US" dirty="0" smtClean="0"/>
              <a:t>사례</a:t>
            </a:r>
            <a:endParaRPr lang="ko-KR" altLang="en-US" dirty="0" smtClean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소셜</a:t>
            </a:r>
            <a:r>
              <a:rPr lang="ko-KR" altLang="en-US" dirty="0" smtClean="0"/>
              <a:t> 검색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구글의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소셜</a:t>
            </a:r>
            <a:r>
              <a:rPr lang="ko-KR" altLang="en-US" dirty="0" smtClean="0"/>
              <a:t> 검색은 사용자들이 자신의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계정 정보를 </a:t>
            </a:r>
            <a:r>
              <a:rPr lang="ko-KR" altLang="en-US" dirty="0" err="1" smtClean="0"/>
              <a:t>트위터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유튜브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플리커</a:t>
            </a:r>
            <a:r>
              <a:rPr lang="ko-KR" altLang="en-US" dirty="0" smtClean="0"/>
              <a:t> 등과 연계하면 </a:t>
            </a:r>
            <a:r>
              <a:rPr lang="ko-KR" altLang="en-US" b="1" dirty="0" smtClean="0">
                <a:solidFill>
                  <a:srgbClr val="0070C0"/>
                </a:solidFill>
              </a:rPr>
              <a:t>지인들이 사이트에 올린 사진 등의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콘텐츠를</a:t>
            </a:r>
            <a:r>
              <a:rPr lang="ko-KR" altLang="en-US" b="1" dirty="0" smtClean="0">
                <a:solidFill>
                  <a:srgbClr val="0070C0"/>
                </a:solidFill>
              </a:rPr>
              <a:t> 검색</a:t>
            </a:r>
            <a:r>
              <a:rPr lang="ko-KR" altLang="en-US" dirty="0" smtClean="0"/>
              <a:t>해 주는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Aardvark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위치 기반 </a:t>
            </a:r>
            <a:r>
              <a:rPr lang="ko-KR" altLang="en-US" dirty="0" err="1" smtClean="0"/>
              <a:t>소셜</a:t>
            </a:r>
            <a:r>
              <a:rPr lang="ko-KR" altLang="en-US" dirty="0" smtClean="0"/>
              <a:t> 서비스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위치정보를 통한 최초의 서비스</a:t>
            </a:r>
            <a:endParaRPr lang="en-US" altLang="ko-KR" dirty="0" smtClean="0"/>
          </a:p>
          <a:p>
            <a:pPr lvl="2"/>
            <a:r>
              <a:rPr lang="ko-KR" altLang="en-US" b="1" u="sng" dirty="0" err="1" smtClean="0">
                <a:solidFill>
                  <a:srgbClr val="C00000"/>
                </a:solidFill>
              </a:rPr>
              <a:t>페이스북이나</a:t>
            </a:r>
            <a:r>
              <a:rPr lang="ko-KR" altLang="en-US" b="1" u="sng" dirty="0" smtClean="0">
                <a:solidFill>
                  <a:srgbClr val="C00000"/>
                </a:solidFill>
              </a:rPr>
              <a:t> </a:t>
            </a:r>
            <a:r>
              <a:rPr lang="ko-KR" altLang="en-US" b="1" u="sng" dirty="0" err="1" smtClean="0">
                <a:solidFill>
                  <a:srgbClr val="C00000"/>
                </a:solidFill>
              </a:rPr>
              <a:t>트위터</a:t>
            </a:r>
            <a:r>
              <a:rPr lang="ko-KR" altLang="en-US" dirty="0" err="1" smtClean="0"/>
              <a:t>에</a:t>
            </a:r>
            <a:r>
              <a:rPr lang="ko-KR" altLang="en-US" dirty="0" smtClean="0"/>
              <a:t> 글을 올리게 되면 자신의 위치가 </a:t>
            </a:r>
            <a:r>
              <a:rPr lang="ko-KR" altLang="en-US" b="1" u="sng" dirty="0" smtClean="0">
                <a:solidFill>
                  <a:srgbClr val="C00000"/>
                </a:solidFill>
              </a:rPr>
              <a:t>지도에 표시되는 것이 최초 결합 서비스</a:t>
            </a:r>
            <a:endParaRPr lang="en-US" altLang="ko-KR" b="1" u="sng" dirty="0" smtClean="0">
              <a:solidFill>
                <a:srgbClr val="C00000"/>
              </a:solidFill>
            </a:endParaRPr>
          </a:p>
          <a:p>
            <a:pPr lvl="1"/>
            <a:r>
              <a:rPr lang="ko-KR" altLang="en-US" dirty="0" err="1" smtClean="0"/>
              <a:t>소셜게임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소셜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커머스와</a:t>
            </a:r>
            <a:r>
              <a:rPr lang="ko-KR" altLang="en-US" dirty="0" smtClean="0"/>
              <a:t> 결합하여 다양한 서비스를 개발 중</a:t>
            </a:r>
          </a:p>
          <a:p>
            <a:pPr lvl="1"/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지도 기반 서비스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랜드마크</a:t>
            </a:r>
            <a:r>
              <a:rPr lang="ko-KR" altLang="en-US" dirty="0" smtClean="0"/>
              <a:t> 기반 서비스</a:t>
            </a:r>
            <a:r>
              <a:rPr lang="en-US" altLang="ko-KR" dirty="0" smtClean="0"/>
              <a:t>(Foursquare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781800" y="6524625"/>
            <a:ext cx="1905000" cy="180975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82EC26D-F982-4A9D-BA8D-151C6ABD42F7}" type="slidenum">
              <a:rPr kumimoji="0" lang="en-US" altLang="ko-KR" smtClean="0"/>
              <a:pPr eaLnBrk="1" hangingPunct="1"/>
              <a:t>16</a:t>
            </a:fld>
            <a:endParaRPr kumimoji="0" lang="en-US" altLang="ko-KR" smtClean="0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129213"/>
            <a:ext cx="1793875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SNS </a:t>
            </a:r>
            <a:r>
              <a:rPr lang="ko-KR" altLang="en-US" dirty="0" smtClean="0"/>
              <a:t>사례</a:t>
            </a:r>
            <a:endParaRPr lang="ko-KR" altLang="en-US" dirty="0" smtClean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3200" b="1" dirty="0" smtClean="0"/>
              <a:t>기타 </a:t>
            </a:r>
            <a:r>
              <a:rPr lang="en-US" altLang="ko-KR" sz="3200" b="1" dirty="0" smtClean="0"/>
              <a:t>Social Network</a:t>
            </a:r>
          </a:p>
          <a:p>
            <a:endParaRPr lang="en-GB" altLang="ko-KR" sz="2400" dirty="0" smtClean="0">
              <a:ea typeface="굴림" charset="-127"/>
            </a:endParaRPr>
          </a:p>
          <a:p>
            <a:r>
              <a:rPr lang="en-GB" altLang="ko-KR" sz="2400" dirty="0" err="1" smtClean="0">
                <a:ea typeface="굴림" charset="-127"/>
              </a:rPr>
              <a:t>Bebo</a:t>
            </a:r>
            <a:r>
              <a:rPr lang="en-GB" altLang="ko-KR" sz="2400" dirty="0" smtClean="0">
                <a:ea typeface="굴림" charset="-127"/>
              </a:rPr>
              <a:t> – lots of school children</a:t>
            </a:r>
          </a:p>
          <a:p>
            <a:r>
              <a:rPr lang="en-GB" altLang="ko-KR" sz="2400" dirty="0" smtClean="0">
                <a:ea typeface="굴림" charset="-127"/>
              </a:rPr>
              <a:t>MySpace – musicians etc.</a:t>
            </a:r>
          </a:p>
          <a:p>
            <a:pPr lvl="1"/>
            <a:r>
              <a:rPr lang="en-GB" altLang="ko-KR" sz="2400" dirty="0" smtClean="0">
                <a:ea typeface="굴림" charset="-127"/>
              </a:rPr>
              <a:t>Sometimes called “poor man’s </a:t>
            </a:r>
            <a:r>
              <a:rPr lang="en-GB" altLang="ko-KR" sz="2400" dirty="0" err="1" smtClean="0">
                <a:ea typeface="굴림" charset="-127"/>
              </a:rPr>
              <a:t>facebook</a:t>
            </a:r>
            <a:r>
              <a:rPr lang="en-GB" altLang="ko-KR" sz="2400" dirty="0" smtClean="0">
                <a:ea typeface="굴림" charset="-127"/>
              </a:rPr>
              <a:t>”</a:t>
            </a:r>
          </a:p>
          <a:p>
            <a:r>
              <a:rPr lang="en-GB" altLang="ko-KR" sz="2400" dirty="0" err="1" smtClean="0">
                <a:ea typeface="굴림" charset="-127"/>
              </a:rPr>
              <a:t>Friendfinder</a:t>
            </a:r>
            <a:endParaRPr lang="en-GB" altLang="ko-KR" sz="2400" dirty="0" smtClean="0">
              <a:ea typeface="굴림" charset="-127"/>
            </a:endParaRPr>
          </a:p>
          <a:p>
            <a:r>
              <a:rPr lang="en-GB" altLang="ko-KR" sz="2400" dirty="0" smtClean="0">
                <a:ea typeface="굴림" charset="-127"/>
              </a:rPr>
              <a:t>Twitter</a:t>
            </a:r>
          </a:p>
          <a:p>
            <a:r>
              <a:rPr lang="en-GB" altLang="ko-KR" sz="2400" dirty="0" smtClean="0">
                <a:ea typeface="굴림" charset="-127"/>
              </a:rPr>
              <a:t>And other minor sites</a:t>
            </a:r>
            <a:endParaRPr lang="en-GB" altLang="ko-KR" sz="2400" dirty="0">
              <a:ea typeface="굴림" charset="-127"/>
            </a:endParaRPr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781800" y="6524625"/>
            <a:ext cx="1905000" cy="180975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82EC26D-F982-4A9D-BA8D-151C6ABD42F7}" type="slidenum">
              <a:rPr kumimoji="0" lang="en-US" altLang="ko-KR" smtClean="0"/>
              <a:pPr eaLnBrk="1" hangingPunct="1"/>
              <a:t>17</a:t>
            </a:fld>
            <a:endParaRPr kumimoji="0"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SNS </a:t>
            </a:r>
            <a:r>
              <a:rPr lang="ko-KR" altLang="en-US" dirty="0" smtClean="0"/>
              <a:t>사례</a:t>
            </a:r>
            <a:endParaRPr lang="ko-KR" altLang="en-US" dirty="0" smtClean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3200" b="1" dirty="0" smtClean="0"/>
              <a:t>기타 </a:t>
            </a:r>
            <a:r>
              <a:rPr lang="en-US" altLang="ko-KR" sz="3200" b="1" dirty="0" smtClean="0"/>
              <a:t>Social Network</a:t>
            </a:r>
          </a:p>
          <a:p>
            <a:endParaRPr lang="en-GB" altLang="ko-KR" sz="2400" dirty="0" smtClean="0">
              <a:ea typeface="굴림" charset="-127"/>
            </a:endParaRPr>
          </a:p>
          <a:p>
            <a:r>
              <a:rPr lang="en-GB" altLang="ko-KR" sz="2400" dirty="0" err="1" smtClean="0">
                <a:ea typeface="굴림" charset="-127"/>
              </a:rPr>
              <a:t>Bebo</a:t>
            </a:r>
            <a:r>
              <a:rPr lang="en-GB" altLang="ko-KR" sz="2400" dirty="0" smtClean="0">
                <a:ea typeface="굴림" charset="-127"/>
              </a:rPr>
              <a:t> – lots of school children</a:t>
            </a:r>
          </a:p>
          <a:p>
            <a:r>
              <a:rPr lang="en-GB" altLang="ko-KR" sz="2400" dirty="0" smtClean="0">
                <a:ea typeface="굴림" charset="-127"/>
              </a:rPr>
              <a:t>MySpace – musicians etc.</a:t>
            </a:r>
          </a:p>
          <a:p>
            <a:pPr lvl="1"/>
            <a:r>
              <a:rPr lang="en-GB" altLang="ko-KR" sz="2400" dirty="0" smtClean="0">
                <a:ea typeface="굴림" charset="-127"/>
              </a:rPr>
              <a:t>Sometimes called “poor man’s </a:t>
            </a:r>
            <a:r>
              <a:rPr lang="en-GB" altLang="ko-KR" sz="2400" dirty="0" err="1" smtClean="0">
                <a:ea typeface="굴림" charset="-127"/>
              </a:rPr>
              <a:t>facebook</a:t>
            </a:r>
            <a:r>
              <a:rPr lang="en-GB" altLang="ko-KR" sz="2400" dirty="0" smtClean="0">
                <a:ea typeface="굴림" charset="-127"/>
              </a:rPr>
              <a:t>”</a:t>
            </a:r>
          </a:p>
          <a:p>
            <a:r>
              <a:rPr lang="en-GB" altLang="ko-KR" sz="2400" dirty="0" err="1" smtClean="0">
                <a:ea typeface="굴림" charset="-127"/>
              </a:rPr>
              <a:t>Friendfinder</a:t>
            </a:r>
            <a:endParaRPr lang="en-GB" altLang="ko-KR" sz="2400" dirty="0" smtClean="0">
              <a:ea typeface="굴림" charset="-127"/>
            </a:endParaRPr>
          </a:p>
          <a:p>
            <a:r>
              <a:rPr lang="en-GB" altLang="ko-KR" sz="2400" dirty="0" smtClean="0">
                <a:ea typeface="굴림" charset="-127"/>
              </a:rPr>
              <a:t>And other minor sites</a:t>
            </a:r>
            <a:endParaRPr lang="en-GB" altLang="ko-KR" sz="2400" dirty="0">
              <a:ea typeface="굴림" charset="-127"/>
            </a:endParaRPr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781800" y="6524625"/>
            <a:ext cx="1905000" cy="180975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82EC26D-F982-4A9D-BA8D-151C6ABD42F7}" type="slidenum">
              <a:rPr kumimoji="0" lang="en-US" altLang="ko-KR" smtClean="0"/>
              <a:pPr eaLnBrk="1" hangingPunct="1"/>
              <a:t>18</a:t>
            </a:fld>
            <a:endParaRPr kumimoji="0"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ahoma" pitchFamily="34" charset="0"/>
                <a:ea typeface="굴림" charset="-127"/>
                <a:cs typeface="Tahoma" pitchFamily="34" charset="0"/>
              </a:rPr>
              <a:t>SNS </a:t>
            </a:r>
            <a:r>
              <a:rPr lang="ko-KR" altLang="en-US" dirty="0" smtClean="0">
                <a:latin typeface="Tahoma" pitchFamily="34" charset="0"/>
                <a:ea typeface="굴림" charset="-127"/>
                <a:cs typeface="Tahoma" pitchFamily="34" charset="0"/>
              </a:rPr>
              <a:t>서비스 플랫폼</a:t>
            </a:r>
            <a:endParaRPr lang="en-US" altLang="ko-KR" dirty="0">
              <a:latin typeface="Tahoma" pitchFamily="34" charset="0"/>
              <a:ea typeface="굴림" charset="-127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340768"/>
            <a:ext cx="8147248" cy="475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524625"/>
            <a:ext cx="1905000" cy="180975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2</a:t>
            </a:fld>
            <a:endParaRPr kumimoji="0" lang="en-US" altLang="ko-KR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소셜네트워크서비스</a:t>
            </a:r>
            <a:r>
              <a:rPr lang="en-US" altLang="ko-KR" smtClean="0"/>
              <a:t>(SNS)</a:t>
            </a:r>
            <a:r>
              <a:rPr lang="ko-KR" altLang="en-US" smtClean="0"/>
              <a:t>란</a:t>
            </a:r>
            <a:r>
              <a:rPr lang="en-US" altLang="ko-KR" smtClean="0"/>
              <a:t>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1124294"/>
            <a:ext cx="7988300" cy="5184775"/>
          </a:xfrm>
        </p:spPr>
        <p:txBody>
          <a:bodyPr/>
          <a:lstStyle/>
          <a:p>
            <a:pPr eaLnBrk="1" hangingPunct="1"/>
            <a:r>
              <a:rPr lang="ko-KR" altLang="ko-KR" sz="2400" dirty="0"/>
              <a:t>Social </a:t>
            </a:r>
            <a:r>
              <a:rPr lang="ko-KR" altLang="ko-KR" sz="2400" dirty="0" smtClean="0"/>
              <a:t>Network</a:t>
            </a:r>
            <a:endParaRPr lang="en-US" altLang="ko-KR" sz="2400" dirty="0" smtClean="0"/>
          </a:p>
          <a:p>
            <a:pPr lvl="1" eaLnBrk="1" hangingPunct="1"/>
            <a:r>
              <a:rPr lang="ko-KR" altLang="en-US" dirty="0" smtClean="0"/>
              <a:t>노드</a:t>
            </a:r>
            <a:r>
              <a:rPr lang="en-US" altLang="ko-KR" dirty="0" smtClean="0"/>
              <a:t>(node)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접속점</a:t>
            </a:r>
            <a:r>
              <a:rPr lang="en-US" altLang="ko-KR" dirty="0" smtClean="0"/>
              <a:t>(</a:t>
            </a:r>
            <a:r>
              <a:rPr lang="ko-KR" altLang="en-US" dirty="0"/>
              <a:t>개</a:t>
            </a:r>
            <a:r>
              <a:rPr lang="ko-KR" altLang="en-US" dirty="0" smtClean="0"/>
              <a:t>인 또는 집단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</a:t>
            </a:r>
            <a:r>
              <a:rPr lang="ko-KR" altLang="en-US" b="1" dirty="0" smtClean="0">
                <a:solidFill>
                  <a:srgbClr val="FF0000"/>
                </a:solidFill>
              </a:rPr>
              <a:t>상호 의존적인 관계</a:t>
            </a:r>
            <a:r>
              <a:rPr lang="ko-KR" altLang="en-US" dirty="0" smtClean="0"/>
              <a:t>에 의해 연결되어지는 </a:t>
            </a:r>
            <a:r>
              <a:rPr lang="ko-KR" altLang="en-US" b="1" dirty="0" smtClean="0">
                <a:solidFill>
                  <a:srgbClr val="FF0000"/>
                </a:solidFill>
              </a:rPr>
              <a:t>사회적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관계구조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ko-KR" altLang="en-US" dirty="0" smtClean="0"/>
              <a:t>상호의존 관계는 친분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취향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비즈니스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학연 등 다양한 공통점을 공유하는 사람들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소셜네트워크는 다양한 공통점을 나누는 사람들이 연결되어 만나는 사회적 관계 구조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ko-KR" altLang="ko-KR" dirty="0" err="1" smtClean="0"/>
              <a:t>Social</a:t>
            </a:r>
            <a:r>
              <a:rPr lang="ko-KR" altLang="ko-KR" dirty="0" smtClean="0"/>
              <a:t> Network Service</a:t>
            </a:r>
            <a:r>
              <a:rPr lang="en-US" altLang="ko-KR" dirty="0" smtClean="0"/>
              <a:t>(SNS)</a:t>
            </a:r>
          </a:p>
          <a:p>
            <a:pPr lvl="1" eaLnBrk="1" hangingPunct="1"/>
            <a:r>
              <a:rPr lang="ko-KR" altLang="ko-KR" dirty="0" smtClean="0"/>
              <a:t>사용자 간의 자유로운 의사 소통과 정보 공유</a:t>
            </a:r>
            <a:r>
              <a:rPr lang="en-US" altLang="ko-KR" dirty="0" smtClean="0"/>
              <a:t>,</a:t>
            </a:r>
            <a:r>
              <a:rPr lang="ko-KR" altLang="ko-KR" dirty="0" smtClean="0"/>
              <a:t> 그리고 인맥 확대 등을 통해 </a:t>
            </a:r>
            <a:r>
              <a:rPr lang="ko-KR" altLang="ko-KR" b="1" u="sng" dirty="0" smtClean="0">
                <a:solidFill>
                  <a:srgbClr val="0070C0"/>
                </a:solidFill>
              </a:rPr>
              <a:t>사회적 관계를 생성하고 강화</a:t>
            </a:r>
            <a:r>
              <a:rPr lang="ko-KR" altLang="ko-KR" dirty="0" smtClean="0"/>
              <a:t>시켜주는 </a:t>
            </a:r>
            <a:r>
              <a:rPr lang="ko-KR" altLang="ko-KR" b="1" u="sng" dirty="0" smtClean="0">
                <a:solidFill>
                  <a:srgbClr val="C00000"/>
                </a:solidFill>
              </a:rPr>
              <a:t>온라인 플랫폼</a:t>
            </a:r>
            <a:r>
              <a:rPr lang="ko-KR" altLang="en-US" dirty="0" smtClean="0"/>
              <a:t>을 의미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대표적인 </a:t>
            </a:r>
            <a:r>
              <a:rPr lang="en-US" altLang="ko-KR" dirty="0" smtClean="0"/>
              <a:t>SNS</a:t>
            </a:r>
          </a:p>
          <a:p>
            <a:pPr lvl="1" eaLnBrk="1" hangingPunct="1"/>
            <a:r>
              <a:rPr lang="en-US" altLang="ko-KR" dirty="0" smtClean="0"/>
              <a:t>Twitter, </a:t>
            </a:r>
            <a:r>
              <a:rPr lang="en-US" altLang="ko-KR" dirty="0" err="1" smtClean="0"/>
              <a:t>Facebook</a:t>
            </a:r>
            <a:r>
              <a:rPr lang="en-US" altLang="ko-KR" dirty="0" smtClean="0"/>
              <a:t>, Band, </a:t>
            </a:r>
            <a:r>
              <a:rPr lang="ko-KR" altLang="en-US" dirty="0" err="1" smtClean="0"/>
              <a:t>싸이월드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미투데이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다음요즘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ko-KR" altLang="en-US" dirty="0" smtClean="0"/>
              <a:t>대부분은 웹</a:t>
            </a:r>
            <a:r>
              <a:rPr lang="en-US" altLang="ko-KR" dirty="0" smtClean="0"/>
              <a:t>(web)</a:t>
            </a:r>
            <a:r>
              <a:rPr lang="ko-KR" altLang="en-US" dirty="0" smtClean="0"/>
              <a:t>기반의 서비스이나</a:t>
            </a:r>
            <a:r>
              <a:rPr lang="en-US" altLang="ko-KR" dirty="0" smtClean="0"/>
              <a:t>, </a:t>
            </a:r>
            <a:r>
              <a:rPr lang="ko-KR" altLang="ko-KR" dirty="0" err="1" smtClean="0"/>
              <a:t>블로그</a:t>
            </a:r>
            <a:r>
              <a:rPr lang="ko-KR" altLang="ko-KR" dirty="0" smtClean="0"/>
              <a:t>, </a:t>
            </a:r>
            <a:r>
              <a:rPr lang="ko-KR" altLang="ko-KR" dirty="0" err="1" smtClean="0"/>
              <a:t>위키</a:t>
            </a:r>
            <a:r>
              <a:rPr lang="ko-KR" altLang="ko-KR" dirty="0" smtClean="0"/>
              <a:t>, UCC, 마이크로 </a:t>
            </a:r>
            <a:r>
              <a:rPr lang="ko-KR" altLang="ko-KR" dirty="0" err="1" smtClean="0"/>
              <a:t>블로그</a:t>
            </a:r>
            <a:r>
              <a:rPr lang="ko-KR" altLang="ko-KR" dirty="0" smtClean="0"/>
              <a:t> </a:t>
            </a:r>
            <a:r>
              <a:rPr lang="ko-KR" altLang="en-US" dirty="0" smtClean="0"/>
              <a:t>등도 한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의 한 유형임</a:t>
            </a:r>
            <a:endParaRPr lang="en-US" altLang="ko-KR" dirty="0" smtClean="0"/>
          </a:p>
          <a:p>
            <a:pPr eaLnBrk="1" hangingPunct="1"/>
            <a:endParaRPr lang="en-US" altLang="ko-KR" sz="2400" dirty="0" smtClean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277974"/>
            <a:ext cx="1155700" cy="68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84784"/>
            <a:ext cx="1138237" cy="7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_x166566472" descr="EMB00001f5851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7" b="24397"/>
          <a:stretch>
            <a:fillRect/>
          </a:stretch>
        </p:blipFill>
        <p:spPr bwMode="auto">
          <a:xfrm>
            <a:off x="0" y="2998054"/>
            <a:ext cx="1138237" cy="72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3790142"/>
            <a:ext cx="1155700" cy="7141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ahoma" pitchFamily="34" charset="0"/>
                <a:ea typeface="굴림" charset="-127"/>
                <a:cs typeface="Tahoma" pitchFamily="34" charset="0"/>
              </a:rPr>
              <a:t>SNS </a:t>
            </a:r>
            <a:r>
              <a:rPr lang="ko-KR" altLang="en-US" dirty="0" smtClean="0">
                <a:latin typeface="Tahoma" pitchFamily="34" charset="0"/>
                <a:ea typeface="굴림" charset="-127"/>
                <a:cs typeface="Tahoma" pitchFamily="34" charset="0"/>
              </a:rPr>
              <a:t>마케팅</a:t>
            </a:r>
            <a:r>
              <a:rPr lang="en-US" altLang="ko-KR" dirty="0" smtClean="0">
                <a:latin typeface="Tahoma" pitchFamily="34" charset="0"/>
                <a:ea typeface="굴림" charset="-127"/>
                <a:cs typeface="Tahoma" pitchFamily="34" charset="0"/>
              </a:rPr>
              <a:t>(Blog: </a:t>
            </a:r>
            <a:r>
              <a:rPr lang="ko-KR" altLang="en-US" dirty="0" err="1" smtClean="0">
                <a:latin typeface="Tahoma" pitchFamily="34" charset="0"/>
                <a:ea typeface="굴림" charset="-127"/>
                <a:cs typeface="Tahoma" pitchFamily="34" charset="0"/>
              </a:rPr>
              <a:t>파워블로그의</a:t>
            </a:r>
            <a:r>
              <a:rPr lang="ko-KR" altLang="en-US" dirty="0" smtClean="0">
                <a:latin typeface="Tahoma" pitchFamily="34" charset="0"/>
                <a:ea typeface="굴림" charset="-127"/>
                <a:cs typeface="Tahoma" pitchFamily="34" charset="0"/>
              </a:rPr>
              <a:t> 활용</a:t>
            </a:r>
            <a:r>
              <a:rPr lang="en-US" altLang="ko-KR" dirty="0" smtClean="0">
                <a:latin typeface="Tahoma" pitchFamily="34" charset="0"/>
                <a:ea typeface="굴림" charset="-127"/>
                <a:cs typeface="Tahoma" pitchFamily="34" charset="0"/>
              </a:rPr>
              <a:t>)</a:t>
            </a:r>
            <a:endParaRPr lang="en-US" altLang="ko-KR" dirty="0">
              <a:latin typeface="Tahoma" pitchFamily="34" charset="0"/>
              <a:ea typeface="굴림" charset="-127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352928" cy="5087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14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ahoma" pitchFamily="34" charset="0"/>
                <a:ea typeface="굴림" charset="-127"/>
                <a:cs typeface="Tahoma" pitchFamily="34" charset="0"/>
              </a:rPr>
              <a:t>SNS </a:t>
            </a:r>
            <a:r>
              <a:rPr lang="ko-KR" altLang="en-US" dirty="0" smtClean="0">
                <a:latin typeface="Tahoma" pitchFamily="34" charset="0"/>
                <a:ea typeface="굴림" charset="-127"/>
                <a:cs typeface="Tahoma" pitchFamily="34" charset="0"/>
              </a:rPr>
              <a:t>마케팅</a:t>
            </a:r>
            <a:r>
              <a:rPr lang="en-US" altLang="ko-KR" dirty="0" smtClean="0">
                <a:latin typeface="Tahoma" pitchFamily="34" charset="0"/>
                <a:ea typeface="굴림" charset="-127"/>
                <a:cs typeface="Tahoma" pitchFamily="34" charset="0"/>
              </a:rPr>
              <a:t>(</a:t>
            </a:r>
            <a:r>
              <a:rPr lang="en-US" altLang="ko-KR" dirty="0" err="1" smtClean="0">
                <a:latin typeface="Tahoma" pitchFamily="34" charset="0"/>
                <a:ea typeface="굴림" charset="-127"/>
                <a:cs typeface="Tahoma" pitchFamily="34" charset="0"/>
              </a:rPr>
              <a:t>FaceBook</a:t>
            </a:r>
            <a:r>
              <a:rPr lang="en-US" altLang="ko-KR" dirty="0" smtClean="0">
                <a:latin typeface="Tahoma" pitchFamily="34" charset="0"/>
                <a:ea typeface="굴림" charset="-127"/>
                <a:cs typeface="Tahoma" pitchFamily="34" charset="0"/>
              </a:rPr>
              <a:t>: </a:t>
            </a:r>
            <a:r>
              <a:rPr lang="ko-KR" altLang="en-US" dirty="0" err="1" smtClean="0">
                <a:latin typeface="Tahoma" pitchFamily="34" charset="0"/>
                <a:ea typeface="굴림" charset="-127"/>
                <a:cs typeface="Tahoma" pitchFamily="34" charset="0"/>
              </a:rPr>
              <a:t>스타벅스</a:t>
            </a:r>
            <a:r>
              <a:rPr lang="en-US" altLang="ko-KR" dirty="0" smtClean="0">
                <a:latin typeface="Tahoma" pitchFamily="34" charset="0"/>
                <a:ea typeface="굴림" charset="-127"/>
                <a:cs typeface="Tahoma" pitchFamily="34" charset="0"/>
              </a:rPr>
              <a:t>)</a:t>
            </a:r>
            <a:endParaRPr lang="en-US" altLang="ko-KR" dirty="0">
              <a:latin typeface="Tahoma" pitchFamily="34" charset="0"/>
              <a:ea typeface="굴림" charset="-127"/>
              <a:cs typeface="Tahom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73" y="1372310"/>
            <a:ext cx="8274491" cy="4937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47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ahoma" pitchFamily="34" charset="0"/>
                <a:ea typeface="굴림" charset="-127"/>
                <a:cs typeface="Tahoma" pitchFamily="34" charset="0"/>
              </a:rPr>
              <a:t>SNS </a:t>
            </a:r>
            <a:r>
              <a:rPr lang="ko-KR" altLang="en-US" dirty="0" smtClean="0">
                <a:latin typeface="Tahoma" pitchFamily="34" charset="0"/>
                <a:ea typeface="굴림" charset="-127"/>
                <a:cs typeface="Tahoma" pitchFamily="34" charset="0"/>
              </a:rPr>
              <a:t>마케팅</a:t>
            </a:r>
            <a:r>
              <a:rPr lang="en-US" altLang="ko-KR" dirty="0" smtClean="0">
                <a:latin typeface="Tahoma" pitchFamily="34" charset="0"/>
                <a:ea typeface="굴림" charset="-127"/>
                <a:cs typeface="Tahoma" pitchFamily="34" charset="0"/>
              </a:rPr>
              <a:t>(Twitter: </a:t>
            </a:r>
            <a:r>
              <a:rPr lang="ko-KR" altLang="en-US" dirty="0" smtClean="0">
                <a:latin typeface="Tahoma" pitchFamily="34" charset="0"/>
                <a:ea typeface="굴림" charset="-127"/>
                <a:cs typeface="Tahoma" pitchFamily="34" charset="0"/>
              </a:rPr>
              <a:t>미스터피자</a:t>
            </a:r>
            <a:r>
              <a:rPr lang="en-US" altLang="ko-KR" dirty="0" smtClean="0">
                <a:latin typeface="Tahoma" pitchFamily="34" charset="0"/>
                <a:ea typeface="굴림" charset="-127"/>
                <a:cs typeface="Tahoma" pitchFamily="34" charset="0"/>
              </a:rPr>
              <a:t>)</a:t>
            </a:r>
            <a:endParaRPr lang="en-US" altLang="ko-KR" dirty="0">
              <a:latin typeface="Tahoma" pitchFamily="34" charset="0"/>
              <a:ea typeface="굴림" charset="-127"/>
              <a:cs typeface="Tahoma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79" y="1484784"/>
            <a:ext cx="8352234" cy="488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12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ahoma" pitchFamily="34" charset="0"/>
                <a:ea typeface="굴림" charset="-127"/>
                <a:cs typeface="Tahoma" pitchFamily="34" charset="0"/>
              </a:rPr>
              <a:t>SNS </a:t>
            </a:r>
            <a:r>
              <a:rPr lang="ko-KR" altLang="en-US" dirty="0" smtClean="0">
                <a:latin typeface="Tahoma" pitchFamily="34" charset="0"/>
                <a:ea typeface="굴림" charset="-127"/>
                <a:cs typeface="Tahoma" pitchFamily="34" charset="0"/>
              </a:rPr>
              <a:t>마케팅</a:t>
            </a:r>
            <a:r>
              <a:rPr lang="en-US" altLang="ko-KR" dirty="0" smtClean="0">
                <a:latin typeface="Tahoma" pitchFamily="34" charset="0"/>
                <a:ea typeface="굴림" charset="-127"/>
                <a:cs typeface="Tahoma" pitchFamily="34" charset="0"/>
              </a:rPr>
              <a:t>(Twitter: </a:t>
            </a:r>
            <a:r>
              <a:rPr lang="ko-KR" altLang="en-US" dirty="0" smtClean="0">
                <a:latin typeface="Tahoma" pitchFamily="34" charset="0"/>
                <a:ea typeface="굴림" charset="-127"/>
                <a:cs typeface="Tahoma" pitchFamily="34" charset="0"/>
              </a:rPr>
              <a:t>감정표현</a:t>
            </a:r>
            <a:r>
              <a:rPr lang="en-US" altLang="ko-KR" dirty="0" smtClean="0">
                <a:latin typeface="Tahoma" pitchFamily="34" charset="0"/>
                <a:ea typeface="굴림" charset="-127"/>
                <a:cs typeface="Tahoma" pitchFamily="34" charset="0"/>
              </a:rPr>
              <a:t>/</a:t>
            </a:r>
            <a:r>
              <a:rPr lang="ko-KR" altLang="en-US" dirty="0" smtClean="0">
                <a:latin typeface="Tahoma" pitchFamily="34" charset="0"/>
                <a:ea typeface="굴림" charset="-127"/>
                <a:cs typeface="Tahoma" pitchFamily="34" charset="0"/>
              </a:rPr>
              <a:t>옥외광고</a:t>
            </a:r>
            <a:r>
              <a:rPr lang="en-US" altLang="ko-KR" dirty="0" smtClean="0">
                <a:latin typeface="Tahoma" pitchFamily="34" charset="0"/>
                <a:ea typeface="굴림" charset="-127"/>
                <a:cs typeface="Tahoma" pitchFamily="34" charset="0"/>
              </a:rPr>
              <a:t>)</a:t>
            </a:r>
            <a:endParaRPr lang="en-US" altLang="ko-KR" dirty="0">
              <a:latin typeface="Tahoma" pitchFamily="34" charset="0"/>
              <a:ea typeface="굴림" charset="-127"/>
              <a:cs typeface="Tahoma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86" y="1412776"/>
            <a:ext cx="8291971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2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SNS </a:t>
            </a:r>
            <a:r>
              <a:rPr lang="ko-KR" altLang="en-US" smtClean="0"/>
              <a:t>패러다임의 변화</a:t>
            </a:r>
          </a:p>
        </p:txBody>
      </p:sp>
      <p:sp>
        <p:nvSpPr>
          <p:cNvPr id="5123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781800" y="6524625"/>
            <a:ext cx="1905000" cy="180975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0C0B180-B121-41F3-BCD8-51D3BA2A98B7}" type="slidenum">
              <a:rPr kumimoji="0" lang="en-US" altLang="ko-KR" smtClean="0"/>
              <a:pPr eaLnBrk="1" hangingPunct="1"/>
              <a:t>3</a:t>
            </a:fld>
            <a:endParaRPr kumimoji="0" lang="en-US" altLang="ko-KR" smtClean="0"/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96975"/>
            <a:ext cx="823753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SNS </a:t>
            </a:r>
            <a:r>
              <a:rPr lang="ko-KR" altLang="en-US" dirty="0" smtClean="0"/>
              <a:t>패러다임의 변화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디바이스의 변화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모바일</a:t>
            </a:r>
            <a:r>
              <a:rPr lang="ko-KR" altLang="en-US" dirty="0" smtClean="0"/>
              <a:t> 디바이스로 발전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메인프레임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PC -&gt; </a:t>
            </a:r>
            <a:r>
              <a:rPr lang="ko-KR" altLang="en-US" dirty="0" smtClean="0"/>
              <a:t>노트북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핸드폰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스마트폰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패러다임의 변화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사람간의 관계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소셜</a:t>
            </a:r>
            <a:r>
              <a:rPr lang="ko-KR" altLang="en-US" dirty="0" smtClean="0"/>
              <a:t> 서비스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중요해지는 방향으로 전개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네트워크기반 서비스</a:t>
            </a:r>
            <a:r>
              <a:rPr lang="en-US" altLang="ko-KR" dirty="0" smtClean="0"/>
              <a:t>(e-mail, ftp)</a:t>
            </a:r>
          </a:p>
          <a:p>
            <a:pPr lvl="3"/>
            <a:r>
              <a:rPr lang="ko-KR" altLang="en-US" dirty="0" smtClean="0"/>
              <a:t>서버연결 및 데이터 전송 등이 중요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WWW(World Wide</a:t>
            </a:r>
            <a:r>
              <a:rPr lang="ko-KR" altLang="en-US" dirty="0" smtClean="0"/>
              <a:t> </a:t>
            </a:r>
            <a:r>
              <a:rPr lang="en-US" altLang="ko-KR" dirty="0" smtClean="0"/>
              <a:t>Web)</a:t>
            </a:r>
          </a:p>
          <a:p>
            <a:pPr lvl="3"/>
            <a:r>
              <a:rPr lang="ko-KR" altLang="en-US" dirty="0" smtClean="0"/>
              <a:t>인터넷 정보의 검색이 중요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SNS(Social Network Service)</a:t>
            </a:r>
          </a:p>
          <a:p>
            <a:pPr lvl="3"/>
            <a:r>
              <a:rPr lang="ko-KR" altLang="en-US" dirty="0" smtClean="0"/>
              <a:t>전문가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이슈 메이커와의 관계 맺기가 중요</a:t>
            </a: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781800" y="6524625"/>
            <a:ext cx="1905000" cy="180975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8831014-B8D8-47A1-A5EE-DAF44654AF28}" type="slidenum">
              <a:rPr kumimoji="0" lang="en-US" altLang="ko-KR" smtClean="0"/>
              <a:pPr eaLnBrk="1" hangingPunct="1"/>
              <a:t>4</a:t>
            </a:fld>
            <a:endParaRPr kumimoji="0"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SNS </a:t>
            </a:r>
            <a:r>
              <a:rPr lang="ko-KR" altLang="en-US" dirty="0" smtClean="0"/>
              <a:t>패러다임의 변화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디바이스의 변화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모바일</a:t>
            </a:r>
            <a:r>
              <a:rPr lang="ko-KR" altLang="en-US" dirty="0" smtClean="0"/>
              <a:t> 디바이스로 발전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메인프레임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PC -&gt; </a:t>
            </a:r>
            <a:r>
              <a:rPr lang="ko-KR" altLang="en-US" dirty="0" smtClean="0"/>
              <a:t>노트북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핸드폰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스마트폰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패러다임의 변화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사람간의 관계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소셜</a:t>
            </a:r>
            <a:r>
              <a:rPr lang="ko-KR" altLang="en-US" dirty="0" smtClean="0"/>
              <a:t> 서비스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중요해지는 방향으로 전개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네트워크기반 서비스</a:t>
            </a:r>
            <a:r>
              <a:rPr lang="en-US" altLang="ko-KR" dirty="0" smtClean="0"/>
              <a:t>(e-mail, ftp)</a:t>
            </a:r>
          </a:p>
          <a:p>
            <a:pPr lvl="3"/>
            <a:r>
              <a:rPr lang="ko-KR" altLang="en-US" dirty="0" smtClean="0"/>
              <a:t>서버연결 및 데이터 전송 등이 중요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WWW(World Wide</a:t>
            </a:r>
            <a:r>
              <a:rPr lang="ko-KR" altLang="en-US" dirty="0" smtClean="0"/>
              <a:t> </a:t>
            </a:r>
            <a:r>
              <a:rPr lang="en-US" altLang="ko-KR" dirty="0" smtClean="0"/>
              <a:t>Web)</a:t>
            </a:r>
          </a:p>
          <a:p>
            <a:pPr lvl="3"/>
            <a:r>
              <a:rPr lang="ko-KR" altLang="en-US" dirty="0" smtClean="0"/>
              <a:t>인터넷 정보의 검색이 중요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SNS(Social Network Service)</a:t>
            </a:r>
          </a:p>
          <a:p>
            <a:pPr lvl="3"/>
            <a:r>
              <a:rPr lang="ko-KR" altLang="en-US" dirty="0" smtClean="0"/>
              <a:t>전문가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이슈 메이커와의 관계 맺기가 중요</a:t>
            </a: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781800" y="6524625"/>
            <a:ext cx="1905000" cy="180975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8831014-B8D8-47A1-A5EE-DAF44654AF28}" type="slidenum">
              <a:rPr kumimoji="0" lang="en-US" altLang="ko-KR" smtClean="0"/>
              <a:pPr eaLnBrk="1" hangingPunct="1"/>
              <a:t>5</a:t>
            </a:fld>
            <a:endParaRPr kumimoji="0"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538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683568" y="53752"/>
            <a:ext cx="8280920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 smtClean="0"/>
              <a:t>History</a:t>
            </a:r>
            <a:endParaRPr lang="ko-KR" altLang="en-US" b="1" dirty="0"/>
          </a:p>
        </p:txBody>
      </p:sp>
      <p:pic>
        <p:nvPicPr>
          <p:cNvPr id="1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8720"/>
            <a:ext cx="9144000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32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683568" y="197768"/>
            <a:ext cx="8280920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 smtClean="0"/>
              <a:t>History(</a:t>
            </a:r>
            <a:r>
              <a:rPr lang="ko-KR" altLang="en-US" b="1" dirty="0" smtClean="0"/>
              <a:t>국내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784976" cy="551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474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6"/>
          <p:cNvSpPr>
            <a:spLocks noChangeArrowheads="1"/>
          </p:cNvSpPr>
          <p:nvPr/>
        </p:nvSpPr>
        <p:spPr bwMode="auto">
          <a:xfrm>
            <a:off x="652463" y="19050"/>
            <a:ext cx="8312025" cy="102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90000"/>
              </a:lnSpc>
            </a:pPr>
            <a:r>
              <a:rPr lang="en-US" altLang="ko-KR" sz="3200" dirty="0">
                <a:latin typeface="+mj-ea"/>
                <a:ea typeface="+mj-ea"/>
              </a:rPr>
              <a:t>SNS</a:t>
            </a:r>
            <a:r>
              <a:rPr lang="ko-KR" altLang="en-US" sz="3200" dirty="0">
                <a:latin typeface="+mj-ea"/>
                <a:ea typeface="+mj-ea"/>
              </a:rPr>
              <a:t>의</a:t>
            </a:r>
            <a:r>
              <a:rPr lang="en-US" altLang="ko-KR" sz="3200" dirty="0">
                <a:latin typeface="+mj-ea"/>
                <a:ea typeface="+mj-ea"/>
              </a:rPr>
              <a:t> </a:t>
            </a:r>
            <a:r>
              <a:rPr lang="ko-KR" altLang="en-US" sz="3200" dirty="0">
                <a:latin typeface="+mj-ea"/>
                <a:ea typeface="+mj-ea"/>
              </a:rPr>
              <a:t>종류 및 특징</a:t>
            </a:r>
          </a:p>
        </p:txBody>
      </p:sp>
      <p:sp>
        <p:nvSpPr>
          <p:cNvPr id="9219" name="Text Box 90"/>
          <p:cNvSpPr txBox="1">
            <a:spLocks noChangeArrowheads="1"/>
          </p:cNvSpPr>
          <p:nvPr/>
        </p:nvSpPr>
        <p:spPr bwMode="auto">
          <a:xfrm>
            <a:off x="804863" y="2044700"/>
            <a:ext cx="749141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2000" dirty="0">
                <a:latin typeface="+mn-ea"/>
                <a:ea typeface="+mn-ea"/>
              </a:rPr>
              <a:t> 폐쇄형 </a:t>
            </a:r>
            <a:r>
              <a:rPr lang="en-US" altLang="ko-KR" sz="2000" dirty="0">
                <a:latin typeface="+mn-ea"/>
                <a:ea typeface="+mn-ea"/>
              </a:rPr>
              <a:t>SNS</a:t>
            </a:r>
            <a:r>
              <a:rPr lang="ko-KR" altLang="en-US" sz="2000" dirty="0">
                <a:latin typeface="+mn-ea"/>
                <a:ea typeface="+mn-ea"/>
              </a:rPr>
              <a:t>는 국내의 ‘</a:t>
            </a:r>
            <a:r>
              <a:rPr lang="ko-KR" altLang="en-US" sz="2000" dirty="0" err="1">
                <a:latin typeface="+mn-ea"/>
                <a:ea typeface="+mn-ea"/>
              </a:rPr>
              <a:t>싸이월드</a:t>
            </a:r>
            <a:r>
              <a:rPr lang="ko-KR" altLang="en-US" sz="2000" dirty="0">
                <a:latin typeface="+mn-ea"/>
                <a:ea typeface="+mn-ea"/>
              </a:rPr>
              <a:t>’와 해외의 ‘</a:t>
            </a:r>
            <a:r>
              <a:rPr lang="ko-KR" altLang="en-US" sz="2000" dirty="0" err="1">
                <a:latin typeface="+mn-ea"/>
                <a:ea typeface="+mn-ea"/>
              </a:rPr>
              <a:t>페이스북</a:t>
            </a:r>
            <a:r>
              <a:rPr lang="ko-KR" altLang="en-US" sz="2000" dirty="0">
                <a:latin typeface="+mn-ea"/>
                <a:ea typeface="+mn-ea"/>
              </a:rPr>
              <a:t>’ 등이 대표적이다</a:t>
            </a:r>
            <a:r>
              <a:rPr lang="en-US" altLang="ko-KR" sz="2000" dirty="0">
                <a:latin typeface="+mn-ea"/>
                <a:ea typeface="+mn-ea"/>
              </a:rPr>
              <a:t>. </a:t>
            </a:r>
            <a:r>
              <a:rPr lang="ko-KR" altLang="en-US" sz="2000" dirty="0">
                <a:latin typeface="+mn-ea"/>
                <a:ea typeface="+mn-ea"/>
              </a:rPr>
              <a:t>낯선 사람과 친해지는 것이 어려운 국내에서는 철저하게 폐쇄적 성격을 지닌 싸이월드가 </a:t>
            </a:r>
            <a:r>
              <a:rPr lang="ko-KR" altLang="en-US" sz="2000" dirty="0" smtClean="0">
                <a:latin typeface="+mn-ea"/>
                <a:ea typeface="+mn-ea"/>
              </a:rPr>
              <a:t>존재</a:t>
            </a:r>
            <a:r>
              <a:rPr lang="en-US" altLang="ko-KR" sz="2000" dirty="0" smtClean="0">
                <a:latin typeface="+mn-ea"/>
                <a:ea typeface="+mn-ea"/>
              </a:rPr>
              <a:t>.</a:t>
            </a:r>
            <a:endParaRPr lang="en-US" altLang="ko-KR" sz="2000" dirty="0">
              <a:latin typeface="+mn-ea"/>
              <a:ea typeface="+mn-ea"/>
            </a:endParaRPr>
          </a:p>
          <a:p>
            <a:pPr algn="l" eaLnBrk="1" hangingPunct="1"/>
            <a:r>
              <a:rPr lang="en-US" altLang="ko-KR" sz="2000" dirty="0">
                <a:latin typeface="+mn-ea"/>
                <a:ea typeface="+mn-ea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  <a:p>
            <a:pPr marL="342900" indent="-342900" algn="l" eaLnBrk="1" hangingPunct="1">
              <a:buFontTx/>
              <a:buChar char="-"/>
            </a:pPr>
            <a:r>
              <a:rPr lang="ko-KR" altLang="en-US" sz="2000" dirty="0" smtClean="0">
                <a:latin typeface="+mn-ea"/>
                <a:ea typeface="+mn-ea"/>
              </a:rPr>
              <a:t>양자간 </a:t>
            </a:r>
            <a:r>
              <a:rPr lang="ko-KR" altLang="en-US" sz="2000" dirty="0">
                <a:latin typeface="+mn-ea"/>
                <a:ea typeface="+mn-ea"/>
              </a:rPr>
              <a:t>일촌을 맺지 않으면 서로의 </a:t>
            </a:r>
            <a:r>
              <a:rPr lang="ko-KR" altLang="en-US" sz="2000" dirty="0" err="1">
                <a:latin typeface="+mn-ea"/>
                <a:ea typeface="+mn-ea"/>
              </a:rPr>
              <a:t>콘텐츠를</a:t>
            </a:r>
            <a:r>
              <a:rPr lang="ko-KR" altLang="en-US" sz="2000" dirty="0">
                <a:latin typeface="+mn-ea"/>
                <a:ea typeface="+mn-ea"/>
              </a:rPr>
              <a:t> 볼 수 없기 </a:t>
            </a:r>
            <a:r>
              <a:rPr lang="ko-KR" altLang="en-US" sz="2000" dirty="0" smtClean="0">
                <a:latin typeface="+mn-ea"/>
                <a:ea typeface="+mn-ea"/>
              </a:rPr>
              <a:t>때문</a:t>
            </a:r>
            <a:r>
              <a:rPr lang="en-US" altLang="ko-KR" sz="2000" dirty="0" smtClean="0">
                <a:latin typeface="+mn-ea"/>
                <a:ea typeface="+mn-ea"/>
              </a:rPr>
              <a:t>.</a:t>
            </a:r>
          </a:p>
          <a:p>
            <a:pPr marL="342900" indent="-342900" algn="l" eaLnBrk="1" hangingPunct="1">
              <a:buFontTx/>
              <a:buChar char="-"/>
            </a:pPr>
            <a:r>
              <a:rPr lang="ko-KR" altLang="en-US" sz="2000" dirty="0" smtClean="0">
                <a:latin typeface="+mn-ea"/>
                <a:ea typeface="+mn-ea"/>
              </a:rPr>
              <a:t>오프라인의 </a:t>
            </a:r>
            <a:r>
              <a:rPr lang="ko-KR" altLang="en-US" sz="2000" dirty="0">
                <a:latin typeface="+mn-ea"/>
                <a:ea typeface="+mn-ea"/>
              </a:rPr>
              <a:t>지인을 온라인에서 만날 수 있다는 </a:t>
            </a:r>
            <a:r>
              <a:rPr lang="ko-KR" altLang="en-US" sz="2000" dirty="0" smtClean="0">
                <a:latin typeface="+mn-ea"/>
                <a:ea typeface="+mn-ea"/>
              </a:rPr>
              <a:t>것</a:t>
            </a:r>
            <a:r>
              <a:rPr lang="en-US" altLang="ko-KR" sz="2000" dirty="0" smtClean="0">
                <a:latin typeface="+mn-ea"/>
                <a:ea typeface="+mn-ea"/>
              </a:rPr>
              <a:t>.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9220" name="Rectangle 33"/>
          <p:cNvSpPr>
            <a:spLocks noChangeArrowheads="1"/>
          </p:cNvSpPr>
          <p:nvPr/>
        </p:nvSpPr>
        <p:spPr bwMode="auto">
          <a:xfrm>
            <a:off x="2019300" y="838200"/>
            <a:ext cx="30575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>
              <a:buFontTx/>
              <a:buAutoNum type="arabicParenR"/>
            </a:pPr>
            <a:endParaRPr lang="en-US" altLang="ko-KR" sz="900">
              <a:solidFill>
                <a:schemeClr val="folHlin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21" name="Rectangle 86"/>
          <p:cNvSpPr>
            <a:spLocks noChangeArrowheads="1"/>
          </p:cNvSpPr>
          <p:nvPr/>
        </p:nvSpPr>
        <p:spPr bwMode="auto">
          <a:xfrm>
            <a:off x="804863" y="1076325"/>
            <a:ext cx="4338637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90000"/>
              </a:lnSpc>
            </a:pPr>
            <a:r>
              <a:rPr lang="ko-KR" altLang="en-US" sz="2400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</a:rPr>
              <a:t>폐쇄형 </a:t>
            </a:r>
            <a:r>
              <a:rPr lang="en-US" altLang="ko-KR" sz="2400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</a:rPr>
              <a:t>SNS</a:t>
            </a:r>
            <a:endParaRPr lang="ko-KR" altLang="en-US" sz="2400">
              <a:solidFill>
                <a:srgbClr val="0066C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5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90"/>
          <p:cNvSpPr txBox="1">
            <a:spLocks noChangeArrowheads="1"/>
          </p:cNvSpPr>
          <p:nvPr/>
        </p:nvSpPr>
        <p:spPr bwMode="auto">
          <a:xfrm>
            <a:off x="804862" y="2044700"/>
            <a:ext cx="779958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2000" dirty="0">
                <a:latin typeface="+mn-ea"/>
                <a:ea typeface="+mn-ea"/>
              </a:rPr>
              <a:t>온라인에서 인맥을 만들고 이를 오프라인으로 이어가는 것이 바로 ‘개방형 </a:t>
            </a:r>
            <a:r>
              <a:rPr lang="en-US" altLang="ko-KR" sz="2000" dirty="0" smtClean="0">
                <a:latin typeface="+mn-ea"/>
                <a:ea typeface="+mn-ea"/>
              </a:rPr>
              <a:t>SNS </a:t>
            </a:r>
            <a:r>
              <a:rPr lang="ko-KR" altLang="en-US" sz="2000" dirty="0" smtClean="0">
                <a:latin typeface="+mn-ea"/>
                <a:ea typeface="+mn-ea"/>
              </a:rPr>
              <a:t>임</a:t>
            </a:r>
            <a:r>
              <a:rPr lang="en-US" altLang="ko-KR" sz="2000" dirty="0" smtClean="0">
                <a:latin typeface="+mn-ea"/>
                <a:ea typeface="+mn-ea"/>
              </a:rPr>
              <a:t>. </a:t>
            </a:r>
          </a:p>
          <a:p>
            <a:pPr algn="l" eaLnBrk="1" hangingPunct="1"/>
            <a:endParaRPr lang="en-US" altLang="ko-KR" sz="2000" dirty="0">
              <a:latin typeface="+mn-ea"/>
              <a:ea typeface="+mn-ea"/>
            </a:endParaRPr>
          </a:p>
          <a:p>
            <a:pPr algn="l" eaLnBrk="1" hangingPunct="1"/>
            <a:r>
              <a:rPr lang="en-US" altLang="ko-KR" sz="2000" dirty="0" smtClean="0">
                <a:latin typeface="+mn-ea"/>
                <a:ea typeface="+mn-ea"/>
              </a:rPr>
              <a:t>-  </a:t>
            </a:r>
            <a:r>
              <a:rPr lang="ko-KR" altLang="en-US" sz="2000" dirty="0" smtClean="0">
                <a:latin typeface="+mn-ea"/>
                <a:ea typeface="+mn-ea"/>
              </a:rPr>
              <a:t>대표적으로 포털 사이트의 </a:t>
            </a:r>
            <a:r>
              <a:rPr lang="ko-KR" altLang="en-US" sz="2000" dirty="0">
                <a:latin typeface="+mn-ea"/>
                <a:ea typeface="+mn-ea"/>
              </a:rPr>
              <a:t>‘</a:t>
            </a:r>
            <a:r>
              <a:rPr lang="ko-KR" altLang="en-US" sz="2000" dirty="0" err="1">
                <a:latin typeface="+mn-ea"/>
                <a:ea typeface="+mn-ea"/>
              </a:rPr>
              <a:t>블로그’나</a:t>
            </a:r>
            <a:r>
              <a:rPr lang="ko-KR" altLang="en-US" sz="2000" dirty="0">
                <a:latin typeface="+mn-ea"/>
                <a:ea typeface="+mn-ea"/>
              </a:rPr>
              <a:t> 해외의 ‘마이스페이스’ </a:t>
            </a:r>
            <a:r>
              <a:rPr lang="ko-KR" altLang="en-US" sz="2000" dirty="0" smtClean="0">
                <a:latin typeface="+mn-ea"/>
                <a:ea typeface="+mn-ea"/>
              </a:rPr>
              <a:t>등</a:t>
            </a:r>
            <a:endParaRPr lang="en-US" altLang="ko-KR" sz="2000" dirty="0" smtClean="0">
              <a:latin typeface="+mn-ea"/>
              <a:ea typeface="+mn-ea"/>
            </a:endParaRPr>
          </a:p>
          <a:p>
            <a:pPr marL="342900" indent="-342900" algn="l" eaLnBrk="1" hangingPunct="1">
              <a:buFontTx/>
              <a:buChar char="-"/>
            </a:pPr>
            <a:r>
              <a:rPr lang="ko-KR" altLang="en-US" sz="2000" dirty="0" smtClean="0">
                <a:latin typeface="+mn-ea"/>
                <a:ea typeface="+mn-ea"/>
              </a:rPr>
              <a:t>국내 </a:t>
            </a:r>
            <a:r>
              <a:rPr lang="ko-KR" altLang="en-US" sz="2000" dirty="0">
                <a:latin typeface="+mn-ea"/>
                <a:ea typeface="+mn-ea"/>
              </a:rPr>
              <a:t>블로그 서비스는 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  <a:ea typeface="+mn-ea"/>
              </a:rPr>
              <a:t>자기의 관심사를 글이나 동영상을 통해 게시판에 등록</a:t>
            </a:r>
            <a:r>
              <a:rPr lang="ko-KR" altLang="en-US" sz="2000" dirty="0">
                <a:latin typeface="+mn-ea"/>
                <a:ea typeface="+mn-ea"/>
              </a:rPr>
              <a:t>하면 이를 보고 사람들이 댓글을 남기거나 쪽지를 보내 인맥을 </a:t>
            </a:r>
            <a:r>
              <a:rPr lang="ko-KR" altLang="en-US" sz="2000" dirty="0" smtClean="0">
                <a:latin typeface="+mn-ea"/>
                <a:ea typeface="+mn-ea"/>
              </a:rPr>
              <a:t>구축</a:t>
            </a:r>
            <a:r>
              <a:rPr lang="en-US" altLang="ko-KR" sz="2000" dirty="0" smtClean="0">
                <a:latin typeface="+mn-ea"/>
                <a:ea typeface="+mn-ea"/>
              </a:rPr>
              <a:t>.</a:t>
            </a:r>
          </a:p>
          <a:p>
            <a:pPr marL="342900" indent="-342900" algn="l" eaLnBrk="1" hangingPunct="1">
              <a:buFontTx/>
              <a:buChar char="-"/>
            </a:pPr>
            <a:r>
              <a:rPr lang="ko-KR" altLang="en-US" sz="2000" dirty="0" smtClean="0">
                <a:latin typeface="+mn-ea"/>
                <a:ea typeface="+mn-ea"/>
              </a:rPr>
              <a:t>직접 </a:t>
            </a:r>
            <a:r>
              <a:rPr lang="ko-KR" altLang="en-US" sz="2000" dirty="0">
                <a:latin typeface="+mn-ea"/>
                <a:ea typeface="+mn-ea"/>
              </a:rPr>
              <a:t>같은 관심사를 가진 사람을 찾기 때문에 온라인 상에서도 쉽게 사람들도 친해질 수 있는 </a:t>
            </a:r>
            <a:r>
              <a:rPr lang="ko-KR" altLang="en-US" sz="2000" dirty="0" smtClean="0">
                <a:latin typeface="+mn-ea"/>
                <a:ea typeface="+mn-ea"/>
              </a:rPr>
              <a:t>것</a:t>
            </a:r>
            <a:r>
              <a:rPr lang="en-US" altLang="ko-KR" sz="2000" dirty="0" smtClean="0">
                <a:latin typeface="+mn-ea"/>
                <a:ea typeface="+mn-ea"/>
              </a:rPr>
              <a:t>.</a:t>
            </a:r>
          </a:p>
          <a:p>
            <a:pPr marL="342900" indent="-342900" algn="l" eaLnBrk="1" hangingPunct="1">
              <a:buFontTx/>
              <a:buChar char="-"/>
            </a:pPr>
            <a:r>
              <a:rPr lang="ko-KR" altLang="en-US" sz="2000" dirty="0" smtClean="0">
                <a:latin typeface="+mn-ea"/>
                <a:ea typeface="+mn-ea"/>
              </a:rPr>
              <a:t>해외에서 </a:t>
            </a:r>
            <a:r>
              <a:rPr lang="ko-KR" altLang="en-US" sz="2000" dirty="0">
                <a:latin typeface="+mn-ea"/>
                <a:ea typeface="+mn-ea"/>
              </a:rPr>
              <a:t>큰 인기를 끌었던 </a:t>
            </a:r>
            <a:r>
              <a:rPr lang="ko-KR" altLang="en-US" sz="2000" dirty="0" err="1">
                <a:latin typeface="+mn-ea"/>
                <a:ea typeface="+mn-ea"/>
              </a:rPr>
              <a:t>마이스페이스도</a:t>
            </a:r>
            <a:r>
              <a:rPr lang="ko-KR" altLang="en-US" sz="2000" dirty="0">
                <a:latin typeface="+mn-ea"/>
                <a:ea typeface="+mn-ea"/>
              </a:rPr>
              <a:t> ‘개방형 </a:t>
            </a:r>
            <a:r>
              <a:rPr lang="en-US" altLang="ko-KR" sz="2000" dirty="0">
                <a:latin typeface="+mn-ea"/>
                <a:ea typeface="+mn-ea"/>
              </a:rPr>
              <a:t>SNS’</a:t>
            </a:r>
            <a:r>
              <a:rPr lang="ko-KR" altLang="en-US" sz="2000" dirty="0">
                <a:latin typeface="+mn-ea"/>
                <a:ea typeface="+mn-ea"/>
              </a:rPr>
              <a:t>의 </a:t>
            </a:r>
            <a:r>
              <a:rPr lang="ko-KR" altLang="en-US" sz="2000" dirty="0" smtClean="0">
                <a:latin typeface="+mn-ea"/>
                <a:ea typeface="+mn-ea"/>
              </a:rPr>
              <a:t>일종</a:t>
            </a:r>
            <a:r>
              <a:rPr lang="en-US" altLang="ko-KR" sz="2000" dirty="0" smtClean="0">
                <a:latin typeface="+mn-ea"/>
                <a:ea typeface="+mn-ea"/>
              </a:rPr>
              <a:t>.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10244" name="Rectangle 33"/>
          <p:cNvSpPr>
            <a:spLocks noChangeArrowheads="1"/>
          </p:cNvSpPr>
          <p:nvPr/>
        </p:nvSpPr>
        <p:spPr bwMode="auto">
          <a:xfrm>
            <a:off x="2019300" y="838200"/>
            <a:ext cx="30575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>
              <a:buFontTx/>
              <a:buAutoNum type="arabicParenR"/>
            </a:pPr>
            <a:endParaRPr lang="en-US" altLang="ko-KR" sz="900">
              <a:solidFill>
                <a:schemeClr val="folHlin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45" name="Rectangle 86"/>
          <p:cNvSpPr>
            <a:spLocks noChangeArrowheads="1"/>
          </p:cNvSpPr>
          <p:nvPr/>
        </p:nvSpPr>
        <p:spPr bwMode="auto">
          <a:xfrm>
            <a:off x="804863" y="1076325"/>
            <a:ext cx="4338637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90000"/>
              </a:lnSpc>
            </a:pPr>
            <a:r>
              <a:rPr lang="ko-KR" altLang="en-US" sz="2400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</a:rPr>
              <a:t>개방형 </a:t>
            </a:r>
            <a:r>
              <a:rPr lang="en-US" altLang="ko-KR" sz="2400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</a:rPr>
              <a:t>SNS</a:t>
            </a:r>
            <a:endParaRPr lang="ko-KR" altLang="en-US" sz="2400">
              <a:solidFill>
                <a:srgbClr val="0066C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Rectangle 86"/>
          <p:cNvSpPr>
            <a:spLocks noChangeArrowheads="1"/>
          </p:cNvSpPr>
          <p:nvPr/>
        </p:nvSpPr>
        <p:spPr bwMode="auto">
          <a:xfrm>
            <a:off x="652463" y="19050"/>
            <a:ext cx="8312025" cy="102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90000"/>
              </a:lnSpc>
            </a:pPr>
            <a:r>
              <a:rPr lang="en-US" altLang="ko-KR" sz="3200" dirty="0">
                <a:latin typeface="+mj-ea"/>
                <a:ea typeface="+mj-ea"/>
              </a:rPr>
              <a:t>SNS</a:t>
            </a:r>
            <a:r>
              <a:rPr lang="ko-KR" altLang="en-US" sz="3200" dirty="0">
                <a:latin typeface="+mj-ea"/>
                <a:ea typeface="+mj-ea"/>
              </a:rPr>
              <a:t>의</a:t>
            </a:r>
            <a:r>
              <a:rPr lang="en-US" altLang="ko-KR" sz="3200" dirty="0">
                <a:latin typeface="+mj-ea"/>
                <a:ea typeface="+mj-ea"/>
              </a:rPr>
              <a:t> </a:t>
            </a:r>
            <a:r>
              <a:rPr lang="ko-KR" altLang="en-US" sz="3200" dirty="0">
                <a:latin typeface="+mj-ea"/>
                <a:ea typeface="+mj-ea"/>
              </a:rPr>
              <a:t>종류 및 특징</a:t>
            </a:r>
          </a:p>
        </p:txBody>
      </p:sp>
    </p:spTree>
    <p:extLst>
      <p:ext uri="{BB962C8B-B14F-4D97-AF65-F5344CB8AC3E}">
        <p14:creationId xmlns:p14="http://schemas.microsoft.com/office/powerpoint/2010/main" val="121106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황토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황토</Template>
  <TotalTime>45880</TotalTime>
  <Words>1004</Words>
  <Application>Microsoft Office PowerPoint</Application>
  <PresentationFormat>화면 슬라이드 쇼(4:3)</PresentationFormat>
  <Paragraphs>146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황토</vt:lpstr>
      <vt:lpstr>소셜네트워크서비스(SNS) (Social Network Service)</vt:lpstr>
      <vt:lpstr>소셜네트워크서비스(SNS)란?</vt:lpstr>
      <vt:lpstr>SNS 패러다임의 변화</vt:lpstr>
      <vt:lpstr>SNS 패러다임의 변화</vt:lpstr>
      <vt:lpstr>SNS 패러다임의 변화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SNS 사례</vt:lpstr>
      <vt:lpstr>SNS 사례</vt:lpstr>
      <vt:lpstr>SNS 사례</vt:lpstr>
      <vt:lpstr>SNS 사례</vt:lpstr>
      <vt:lpstr>SNS 사례</vt:lpstr>
      <vt:lpstr>SNS 사례</vt:lpstr>
      <vt:lpstr>SNS 사례</vt:lpstr>
      <vt:lpstr>SNS 서비스 플랫폼</vt:lpstr>
      <vt:lpstr>SNS 마케팅(Blog: 파워블로그의 활용)</vt:lpstr>
      <vt:lpstr>SNS 마케팅(FaceBook: 스타벅스)</vt:lpstr>
      <vt:lpstr>SNS 마케팅(Twitter: 미스터피자)</vt:lpstr>
      <vt:lpstr>SNS 마케팅(Twitter: 감정표현/옥외광고)</vt:lpstr>
    </vt:vector>
  </TitlesOfParts>
  <Company>(주)신성이엔지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하철현</dc:creator>
  <cp:lastModifiedBy>user</cp:lastModifiedBy>
  <cp:revision>3421</cp:revision>
  <dcterms:created xsi:type="dcterms:W3CDTF">2001-09-13T06:26:38Z</dcterms:created>
  <dcterms:modified xsi:type="dcterms:W3CDTF">2020-08-30T16:47:27Z</dcterms:modified>
</cp:coreProperties>
</file>