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5"/>
  </p:notesMasterIdLst>
  <p:handoutMasterIdLst>
    <p:handoutMasterId r:id="rId26"/>
  </p:handoutMasterIdLst>
  <p:sldIdLst>
    <p:sldId id="1860" r:id="rId2"/>
    <p:sldId id="1934" r:id="rId3"/>
    <p:sldId id="1908" r:id="rId4"/>
    <p:sldId id="1918" r:id="rId5"/>
    <p:sldId id="1935" r:id="rId6"/>
    <p:sldId id="1927" r:id="rId7"/>
    <p:sldId id="1928" r:id="rId8"/>
    <p:sldId id="1929" r:id="rId9"/>
    <p:sldId id="1936" r:id="rId10"/>
    <p:sldId id="1930" r:id="rId11"/>
    <p:sldId id="1937" r:id="rId12"/>
    <p:sldId id="1931" r:id="rId13"/>
    <p:sldId id="1938" r:id="rId14"/>
    <p:sldId id="1932" r:id="rId15"/>
    <p:sldId id="1933" r:id="rId16"/>
    <p:sldId id="1909" r:id="rId17"/>
    <p:sldId id="1922" r:id="rId18"/>
    <p:sldId id="1921" r:id="rId19"/>
    <p:sldId id="1923" r:id="rId20"/>
    <p:sldId id="1915" r:id="rId21"/>
    <p:sldId id="1924" r:id="rId22"/>
    <p:sldId id="1925" r:id="rId23"/>
    <p:sldId id="1939" r:id="rId24"/>
  </p:sldIdLst>
  <p:sldSz cx="9144000" cy="6858000" type="screen4x3"/>
  <p:notesSz cx="6873875" cy="100631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00"/>
    <a:srgbClr val="206E27"/>
    <a:srgbClr val="BBE0E3"/>
    <a:srgbClr val="3399FF"/>
    <a:srgbClr val="FFFF66"/>
    <a:srgbClr val="FFFF00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8" autoAdjust="0"/>
    <p:restoredTop sz="80075" autoAdjust="0"/>
  </p:normalViewPr>
  <p:slideViewPr>
    <p:cSldViewPr snapToObjects="1">
      <p:cViewPr varScale="1">
        <p:scale>
          <a:sx n="93" d="100"/>
          <a:sy n="93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fld id="{7D36EFF7-E46D-4B7E-8A24-2929FB1891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566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5650"/>
            <a:ext cx="5032375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79963"/>
            <a:ext cx="50419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fld id="{80FED377-E06E-4B0E-85EC-4524A04184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383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86B3C-FFC0-476F-B3AC-B84086144670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95196" y="8563"/>
            <a:ext cx="2978679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95196" y="9580297"/>
            <a:ext cx="2978679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163" tIns="0" rIns="20163" bIns="0" anchor="b"/>
          <a:lstStyle/>
          <a:p>
            <a:pPr algn="r" defTabSz="806501" latinLnBrk="0"/>
            <a:r>
              <a:rPr lang="en-US" altLang="ko-KR" sz="1100" i="1" dirty="0">
                <a:latin typeface="돋움" pitchFamily="50" charset="-127"/>
                <a:ea typeface="돋움" pitchFamily="50" charset="-127"/>
              </a:rPr>
              <a:t>5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" y="9580297"/>
            <a:ext cx="2977088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" y="8563"/>
            <a:ext cx="2977088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4FBEF-AE5C-46DE-80A1-764A9FBF292E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95196" y="8563"/>
            <a:ext cx="2978679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95196" y="9580297"/>
            <a:ext cx="2978679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163" tIns="0" rIns="20163" bIns="0" anchor="b"/>
          <a:lstStyle/>
          <a:p>
            <a:pPr algn="r" defTabSz="806501" latinLnBrk="0"/>
            <a:r>
              <a:rPr lang="en-US" altLang="ko-KR" sz="1100" i="1" dirty="0">
                <a:latin typeface="돋움" pitchFamily="50" charset="-127"/>
                <a:ea typeface="돋움" pitchFamily="50" charset="-127"/>
              </a:rPr>
              <a:t>6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" y="9580297"/>
            <a:ext cx="2977088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" y="8563"/>
            <a:ext cx="2977088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331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99D1E-F695-4C0D-911F-7296BFF26F4E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95196" y="8563"/>
            <a:ext cx="2978679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95196" y="9580297"/>
            <a:ext cx="2978679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163" tIns="0" rIns="20163" bIns="0" anchor="b"/>
          <a:lstStyle/>
          <a:p>
            <a:pPr algn="r" defTabSz="806501" latinLnBrk="0"/>
            <a:r>
              <a:rPr lang="en-US" altLang="ko-KR" sz="1100" i="1" dirty="0">
                <a:latin typeface="돋움" pitchFamily="50" charset="-127"/>
                <a:ea typeface="돋움" pitchFamily="50" charset="-127"/>
              </a:rPr>
              <a:t>7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" y="9580297"/>
            <a:ext cx="2977088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" y="8563"/>
            <a:ext cx="2977088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536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99D1E-F695-4C0D-911F-7296BFF26F4E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95196" y="8563"/>
            <a:ext cx="2978679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95196" y="9580297"/>
            <a:ext cx="2978679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163" tIns="0" rIns="20163" bIns="0" anchor="b"/>
          <a:lstStyle/>
          <a:p>
            <a:pPr algn="r" defTabSz="806501" latinLnBrk="0"/>
            <a:r>
              <a:rPr lang="en-US" altLang="ko-KR" sz="1100" i="1" dirty="0">
                <a:latin typeface="돋움" pitchFamily="50" charset="-127"/>
                <a:ea typeface="돋움" pitchFamily="50" charset="-127"/>
              </a:rPr>
              <a:t>7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" y="9580297"/>
            <a:ext cx="2977088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" y="8563"/>
            <a:ext cx="2977088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536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BDED0-7B0B-49A9-B850-51D187526B51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95196" y="8563"/>
            <a:ext cx="2978679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95196" y="9580297"/>
            <a:ext cx="2978679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163" tIns="0" rIns="20163" bIns="0" anchor="b"/>
          <a:lstStyle/>
          <a:p>
            <a:pPr algn="r" defTabSz="806501" latinLnBrk="0"/>
            <a:r>
              <a:rPr lang="en-US" altLang="ko-KR" sz="1100" i="1" dirty="0">
                <a:latin typeface="돋움" pitchFamily="50" charset="-127"/>
                <a:ea typeface="돋움" pitchFamily="50" charset="-127"/>
              </a:rPr>
              <a:t>9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" y="9580297"/>
            <a:ext cx="2977088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" y="8563"/>
            <a:ext cx="2977088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94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BDED0-7B0B-49A9-B850-51D187526B5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95196" y="8563"/>
            <a:ext cx="2978679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95196" y="9580297"/>
            <a:ext cx="2978679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163" tIns="0" rIns="20163" bIns="0" anchor="b"/>
          <a:lstStyle/>
          <a:p>
            <a:pPr algn="r" defTabSz="806501" latinLnBrk="0"/>
            <a:r>
              <a:rPr lang="en-US" altLang="ko-KR" sz="1100" i="1" dirty="0">
                <a:latin typeface="돋움" pitchFamily="50" charset="-127"/>
                <a:ea typeface="돋움" pitchFamily="50" charset="-127"/>
              </a:rPr>
              <a:t>9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" y="9580297"/>
            <a:ext cx="2977088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" y="8563"/>
            <a:ext cx="2977088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94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936CF-C56E-433F-B981-52F86AA38624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95196" y="8563"/>
            <a:ext cx="2978679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95196" y="9580297"/>
            <a:ext cx="2978679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163" tIns="0" rIns="20163" bIns="0" anchor="b"/>
          <a:lstStyle/>
          <a:p>
            <a:pPr algn="r" defTabSz="806501" latinLnBrk="0"/>
            <a:r>
              <a:rPr lang="en-US" altLang="ko-KR" sz="1100" i="1" dirty="0">
                <a:latin typeface="돋움" pitchFamily="50" charset="-127"/>
                <a:ea typeface="돋움" pitchFamily="50" charset="-127"/>
              </a:rPr>
              <a:t>11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" y="9580297"/>
            <a:ext cx="2977088" cy="4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" y="8563"/>
            <a:ext cx="2977088" cy="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80" tIns="48390" rIns="96780" bIns="48390" anchor="ctr"/>
          <a:lstStyle/>
          <a:p>
            <a:endParaRPr lang="ko-KR" alt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35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32CDD7-EA0A-44E1-A8A8-C2DF02D3E6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22D18-BB7F-407F-AE14-87A5FA5B1AF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A5A0D-3C3D-4D3D-9D08-115FF0DF43D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357313"/>
            <a:ext cx="4044462" cy="47688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2338" y="1357313"/>
            <a:ext cx="4044462" cy="4768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ACC3B61-81A4-4F67-AAD6-73C30C3E05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B0A7D-9E60-428A-8195-27AB8AFDA84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00FCA-BD05-4E44-8C89-6E28F4A130E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D933E-D399-415D-839A-7555E20A61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06D83-1616-4584-9BB1-DDD5CDCA46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182AD-7362-4654-A097-7B0B7F82E2F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77C62-0B52-496F-AEA8-074C3113BF3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7FA8E-48D4-426B-A2A0-5EFDB8B3646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AD835D0-5843-4545-BD66-5619F19EB4D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gi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59632" y="548680"/>
            <a:ext cx="6851104" cy="2376264"/>
          </a:xfrm>
        </p:spPr>
        <p:txBody>
          <a:bodyPr/>
          <a:lstStyle/>
          <a:p>
            <a:pPr eaLnBrk="1" hangingPunct="1"/>
            <a:r>
              <a:rPr lang="en-US" altLang="ko-KR" sz="4000" b="1" dirty="0" smtClean="0"/>
              <a:t>ITS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en-US" altLang="ko-KR" sz="4400" b="1" dirty="0" smtClean="0"/>
              <a:t>(Intelligent Transport Systems)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91880" y="5218580"/>
            <a:ext cx="2170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한국교통대학교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소프트웨어전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4289" y="3866933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2020.2</a:t>
            </a:r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0" name="Rectangle 178"/>
          <p:cNvSpPr>
            <a:spLocks noGrp="1" noChangeArrowheads="1"/>
          </p:cNvSpPr>
          <p:nvPr>
            <p:ph sz="quarter" idx="13"/>
          </p:nvPr>
        </p:nvSpPr>
        <p:spPr>
          <a:xfrm>
            <a:off x="72008" y="1196752"/>
            <a:ext cx="8964488" cy="1368152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lvl="1"/>
            <a:r>
              <a:rPr lang="ko-KR" altLang="en-US" sz="2400" b="1" dirty="0" smtClean="0"/>
              <a:t>대중교통 </a:t>
            </a:r>
            <a:r>
              <a:rPr lang="ko-KR" altLang="en-US" sz="2400" b="1" dirty="0" err="1" smtClean="0"/>
              <a:t>환승정보</a:t>
            </a:r>
            <a:r>
              <a:rPr lang="ko-KR" altLang="en-US" sz="2400" b="1" dirty="0" smtClean="0"/>
              <a:t> 제공</a:t>
            </a:r>
            <a:endParaRPr lang="en-US" altLang="ko-KR" sz="2400" b="1" dirty="0" smtClean="0"/>
          </a:p>
          <a:p>
            <a:pPr lvl="1"/>
            <a:r>
              <a:rPr lang="ko-KR" altLang="en-US" sz="2400" b="1" dirty="0" smtClean="0"/>
              <a:t>대중교통의 운행 스케줄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차량 위치 등의 </a:t>
            </a:r>
            <a:r>
              <a:rPr lang="ko-KR" altLang="en-US" sz="2400" b="1" dirty="0" smtClean="0"/>
              <a:t>정보 </a:t>
            </a:r>
            <a:r>
              <a:rPr lang="ko-KR" altLang="en-US" sz="2400" b="1" dirty="0" smtClean="0"/>
              <a:t>제공</a:t>
            </a:r>
            <a:endParaRPr lang="en-US" altLang="ko-KR" sz="2400" b="1" dirty="0" smtClean="0"/>
          </a:p>
          <a:p>
            <a:pPr lvl="1"/>
            <a:r>
              <a:rPr lang="ko-KR" altLang="en-US" sz="2400" b="1" dirty="0" smtClean="0"/>
              <a:t>대중교통 운송 회사 및 행정 부서에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배차 및 모니터링 등을 위한 정보를 제공</a:t>
            </a:r>
            <a:endParaRPr lang="en-US" altLang="ko-KR" sz="2400" b="1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44624"/>
            <a:ext cx="7416824" cy="1080120"/>
          </a:xfrm>
          <a:noFill/>
          <a:ln/>
          <a:effectLst/>
        </p:spPr>
        <p:txBody>
          <a:bodyPr>
            <a:normAutofit fontScale="90000"/>
          </a:bodyPr>
          <a:lstStyle/>
          <a:p>
            <a:r>
              <a:rPr lang="en-US" altLang="ko-KR" sz="4000" b="1" dirty="0" smtClean="0">
                <a:effectLst/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4000" b="1" dirty="0" smtClean="0">
                <a:effectLst/>
                <a:latin typeface="맑은 고딕" pitchFamily="50" charset="-127"/>
                <a:ea typeface="맑은 고딕" pitchFamily="50" charset="-127"/>
              </a:rPr>
              <a:t>첨단대중교통시스템</a:t>
            </a:r>
            <a:r>
              <a:rPr lang="en-US" altLang="ko-KR" sz="4000" b="1" dirty="0" smtClean="0"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4000" b="1" dirty="0" smtClean="0"/>
              <a:t>APTS)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2700" b="1" dirty="0" smtClean="0"/>
              <a:t>Advanced Public Transportation System</a:t>
            </a:r>
            <a:endParaRPr lang="ko-KR" altLang="en-US" sz="4000" b="1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11" name="Rectangle 179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612" name="Rectangle 180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614" name="Rectangle 182"/>
          <p:cNvSpPr>
            <a:spLocks noChangeArrowheads="1"/>
          </p:cNvSpPr>
          <p:nvPr/>
        </p:nvSpPr>
        <p:spPr bwMode="auto">
          <a:xfrm>
            <a:off x="3292720" y="6375401"/>
            <a:ext cx="2136531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83"/>
          <p:cNvGrpSpPr>
            <a:grpSpLocks/>
          </p:cNvGrpSpPr>
          <p:nvPr/>
        </p:nvGrpSpPr>
        <p:grpSpPr bwMode="auto">
          <a:xfrm>
            <a:off x="1119554" y="5616575"/>
            <a:ext cx="1759927" cy="484188"/>
            <a:chOff x="705" y="3538"/>
            <a:chExt cx="1109" cy="305"/>
          </a:xfrm>
        </p:grpSpPr>
        <p:sp>
          <p:nvSpPr>
            <p:cNvPr id="18616" name="Freeform 184"/>
            <p:cNvSpPr>
              <a:spLocks/>
            </p:cNvSpPr>
            <p:nvPr/>
          </p:nvSpPr>
          <p:spPr bwMode="auto">
            <a:xfrm>
              <a:off x="796" y="3704"/>
              <a:ext cx="927" cy="103"/>
            </a:xfrm>
            <a:custGeom>
              <a:avLst/>
              <a:gdLst/>
              <a:ahLst/>
              <a:cxnLst>
                <a:cxn ang="0">
                  <a:pos x="37" y="102"/>
                </a:cxn>
                <a:cxn ang="0">
                  <a:pos x="889" y="102"/>
                </a:cxn>
                <a:cxn ang="0">
                  <a:pos x="926" y="0"/>
                </a:cxn>
                <a:cxn ang="0">
                  <a:pos x="0" y="2"/>
                </a:cxn>
                <a:cxn ang="0">
                  <a:pos x="37" y="102"/>
                </a:cxn>
              </a:cxnLst>
              <a:rect l="0" t="0" r="r" b="b"/>
              <a:pathLst>
                <a:path w="927" h="103">
                  <a:moveTo>
                    <a:pt x="37" y="102"/>
                  </a:moveTo>
                  <a:lnTo>
                    <a:pt x="889" y="102"/>
                  </a:lnTo>
                  <a:lnTo>
                    <a:pt x="926" y="0"/>
                  </a:lnTo>
                  <a:lnTo>
                    <a:pt x="0" y="2"/>
                  </a:lnTo>
                  <a:lnTo>
                    <a:pt x="37" y="102"/>
                  </a:lnTo>
                </a:path>
              </a:pathLst>
            </a:custGeom>
            <a:solidFill>
              <a:srgbClr val="61616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17" name="Freeform 185"/>
            <p:cNvSpPr>
              <a:spLocks/>
            </p:cNvSpPr>
            <p:nvPr/>
          </p:nvSpPr>
          <p:spPr bwMode="auto">
            <a:xfrm>
              <a:off x="705" y="3538"/>
              <a:ext cx="1109" cy="269"/>
            </a:xfrm>
            <a:custGeom>
              <a:avLst/>
              <a:gdLst/>
              <a:ahLst/>
              <a:cxnLst>
                <a:cxn ang="0">
                  <a:pos x="98" y="268"/>
                </a:cxn>
                <a:cxn ang="0">
                  <a:pos x="28" y="268"/>
                </a:cxn>
                <a:cxn ang="0">
                  <a:pos x="0" y="266"/>
                </a:cxn>
                <a:cxn ang="0">
                  <a:pos x="0" y="254"/>
                </a:cxn>
                <a:cxn ang="0">
                  <a:pos x="1" y="246"/>
                </a:cxn>
                <a:cxn ang="0">
                  <a:pos x="7" y="239"/>
                </a:cxn>
                <a:cxn ang="0">
                  <a:pos x="10" y="231"/>
                </a:cxn>
                <a:cxn ang="0">
                  <a:pos x="10" y="168"/>
                </a:cxn>
                <a:cxn ang="0">
                  <a:pos x="10" y="106"/>
                </a:cxn>
                <a:cxn ang="0">
                  <a:pos x="16" y="81"/>
                </a:cxn>
                <a:cxn ang="0">
                  <a:pos x="33" y="37"/>
                </a:cxn>
                <a:cxn ang="0">
                  <a:pos x="40" y="17"/>
                </a:cxn>
                <a:cxn ang="0">
                  <a:pos x="51" y="9"/>
                </a:cxn>
                <a:cxn ang="0">
                  <a:pos x="72" y="0"/>
                </a:cxn>
                <a:cxn ang="0">
                  <a:pos x="285" y="0"/>
                </a:cxn>
                <a:cxn ang="0">
                  <a:pos x="763" y="0"/>
                </a:cxn>
                <a:cxn ang="0">
                  <a:pos x="973" y="1"/>
                </a:cxn>
                <a:cxn ang="0">
                  <a:pos x="1000" y="29"/>
                </a:cxn>
                <a:cxn ang="0">
                  <a:pos x="1026" y="55"/>
                </a:cxn>
                <a:cxn ang="0">
                  <a:pos x="1040" y="59"/>
                </a:cxn>
                <a:cxn ang="0">
                  <a:pos x="1074" y="65"/>
                </a:cxn>
                <a:cxn ang="0">
                  <a:pos x="1108" y="77"/>
                </a:cxn>
                <a:cxn ang="0">
                  <a:pos x="1108" y="128"/>
                </a:cxn>
                <a:cxn ang="0">
                  <a:pos x="1108" y="192"/>
                </a:cxn>
                <a:cxn ang="0">
                  <a:pos x="1107" y="207"/>
                </a:cxn>
                <a:cxn ang="0">
                  <a:pos x="1102" y="217"/>
                </a:cxn>
                <a:cxn ang="0">
                  <a:pos x="1099" y="227"/>
                </a:cxn>
                <a:cxn ang="0">
                  <a:pos x="1099" y="236"/>
                </a:cxn>
                <a:cxn ang="0">
                  <a:pos x="1099" y="243"/>
                </a:cxn>
                <a:cxn ang="0">
                  <a:pos x="1104" y="251"/>
                </a:cxn>
                <a:cxn ang="0">
                  <a:pos x="1107" y="258"/>
                </a:cxn>
                <a:cxn ang="0">
                  <a:pos x="1107" y="266"/>
                </a:cxn>
                <a:cxn ang="0">
                  <a:pos x="1087" y="268"/>
                </a:cxn>
                <a:cxn ang="0">
                  <a:pos x="1023" y="268"/>
                </a:cxn>
                <a:cxn ang="0">
                  <a:pos x="985" y="267"/>
                </a:cxn>
                <a:cxn ang="0">
                  <a:pos x="979" y="236"/>
                </a:cxn>
                <a:cxn ang="0">
                  <a:pos x="945" y="194"/>
                </a:cxn>
                <a:cxn ang="0">
                  <a:pos x="868" y="194"/>
                </a:cxn>
                <a:cxn ang="0">
                  <a:pos x="836" y="234"/>
                </a:cxn>
                <a:cxn ang="0">
                  <a:pos x="833" y="267"/>
                </a:cxn>
                <a:cxn ang="0">
                  <a:pos x="735" y="268"/>
                </a:cxn>
                <a:cxn ang="0">
                  <a:pos x="509" y="268"/>
                </a:cxn>
                <a:cxn ang="0">
                  <a:pos x="411" y="267"/>
                </a:cxn>
                <a:cxn ang="0">
                  <a:pos x="409" y="234"/>
                </a:cxn>
                <a:cxn ang="0">
                  <a:pos x="375" y="193"/>
                </a:cxn>
                <a:cxn ang="0">
                  <a:pos x="312" y="188"/>
                </a:cxn>
                <a:cxn ang="0">
                  <a:pos x="281" y="208"/>
                </a:cxn>
                <a:cxn ang="0">
                  <a:pos x="270" y="223"/>
                </a:cxn>
                <a:cxn ang="0">
                  <a:pos x="262" y="224"/>
                </a:cxn>
                <a:cxn ang="0">
                  <a:pos x="258" y="214"/>
                </a:cxn>
                <a:cxn ang="0">
                  <a:pos x="236" y="193"/>
                </a:cxn>
                <a:cxn ang="0">
                  <a:pos x="179" y="186"/>
                </a:cxn>
                <a:cxn ang="0">
                  <a:pos x="133" y="219"/>
                </a:cxn>
                <a:cxn ang="0">
                  <a:pos x="126" y="259"/>
                </a:cxn>
              </a:cxnLst>
              <a:rect l="0" t="0" r="r" b="b"/>
              <a:pathLst>
                <a:path w="1109" h="269">
                  <a:moveTo>
                    <a:pt x="128" y="268"/>
                  </a:moveTo>
                  <a:lnTo>
                    <a:pt x="126" y="268"/>
                  </a:lnTo>
                  <a:lnTo>
                    <a:pt x="122" y="268"/>
                  </a:lnTo>
                  <a:lnTo>
                    <a:pt x="116" y="268"/>
                  </a:lnTo>
                  <a:lnTo>
                    <a:pt x="108" y="268"/>
                  </a:lnTo>
                  <a:lnTo>
                    <a:pt x="98" y="268"/>
                  </a:lnTo>
                  <a:lnTo>
                    <a:pt x="87" y="268"/>
                  </a:lnTo>
                  <a:lnTo>
                    <a:pt x="77" y="268"/>
                  </a:lnTo>
                  <a:lnTo>
                    <a:pt x="64" y="268"/>
                  </a:lnTo>
                  <a:lnTo>
                    <a:pt x="51" y="268"/>
                  </a:lnTo>
                  <a:lnTo>
                    <a:pt x="40" y="268"/>
                  </a:lnTo>
                  <a:lnTo>
                    <a:pt x="28" y="268"/>
                  </a:lnTo>
                  <a:lnTo>
                    <a:pt x="20" y="268"/>
                  </a:lnTo>
                  <a:lnTo>
                    <a:pt x="11" y="268"/>
                  </a:lnTo>
                  <a:lnTo>
                    <a:pt x="4" y="268"/>
                  </a:lnTo>
                  <a:lnTo>
                    <a:pt x="0" y="268"/>
                  </a:lnTo>
                  <a:lnTo>
                    <a:pt x="0" y="267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0" y="263"/>
                  </a:lnTo>
                  <a:lnTo>
                    <a:pt x="0" y="262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0" y="254"/>
                  </a:lnTo>
                  <a:lnTo>
                    <a:pt x="0" y="252"/>
                  </a:lnTo>
                  <a:lnTo>
                    <a:pt x="0" y="251"/>
                  </a:lnTo>
                  <a:lnTo>
                    <a:pt x="0" y="249"/>
                  </a:lnTo>
                  <a:lnTo>
                    <a:pt x="0" y="248"/>
                  </a:lnTo>
                  <a:lnTo>
                    <a:pt x="0" y="247"/>
                  </a:lnTo>
                  <a:lnTo>
                    <a:pt x="1" y="246"/>
                  </a:lnTo>
                  <a:lnTo>
                    <a:pt x="3" y="246"/>
                  </a:lnTo>
                  <a:lnTo>
                    <a:pt x="3" y="244"/>
                  </a:lnTo>
                  <a:lnTo>
                    <a:pt x="4" y="243"/>
                  </a:lnTo>
                  <a:lnTo>
                    <a:pt x="4" y="242"/>
                  </a:lnTo>
                  <a:lnTo>
                    <a:pt x="6" y="241"/>
                  </a:lnTo>
                  <a:lnTo>
                    <a:pt x="7" y="239"/>
                  </a:lnTo>
                  <a:lnTo>
                    <a:pt x="7" y="238"/>
                  </a:lnTo>
                  <a:lnTo>
                    <a:pt x="9" y="238"/>
                  </a:lnTo>
                  <a:lnTo>
                    <a:pt x="9" y="237"/>
                  </a:lnTo>
                  <a:lnTo>
                    <a:pt x="10" y="237"/>
                  </a:lnTo>
                  <a:lnTo>
                    <a:pt x="10" y="234"/>
                  </a:lnTo>
                  <a:lnTo>
                    <a:pt x="10" y="231"/>
                  </a:lnTo>
                  <a:lnTo>
                    <a:pt x="10" y="224"/>
                  </a:lnTo>
                  <a:lnTo>
                    <a:pt x="10" y="214"/>
                  </a:lnTo>
                  <a:lnTo>
                    <a:pt x="10" y="204"/>
                  </a:lnTo>
                  <a:lnTo>
                    <a:pt x="10" y="193"/>
                  </a:lnTo>
                  <a:lnTo>
                    <a:pt x="10" y="181"/>
                  </a:lnTo>
                  <a:lnTo>
                    <a:pt x="10" y="168"/>
                  </a:lnTo>
                  <a:lnTo>
                    <a:pt x="10" y="156"/>
                  </a:lnTo>
                  <a:lnTo>
                    <a:pt x="10" y="143"/>
                  </a:lnTo>
                  <a:lnTo>
                    <a:pt x="10" y="132"/>
                  </a:lnTo>
                  <a:lnTo>
                    <a:pt x="10" y="122"/>
                  </a:lnTo>
                  <a:lnTo>
                    <a:pt x="10" y="112"/>
                  </a:lnTo>
                  <a:lnTo>
                    <a:pt x="10" y="106"/>
                  </a:lnTo>
                  <a:lnTo>
                    <a:pt x="10" y="101"/>
                  </a:lnTo>
                  <a:lnTo>
                    <a:pt x="10" y="98"/>
                  </a:lnTo>
                  <a:lnTo>
                    <a:pt x="10" y="97"/>
                  </a:lnTo>
                  <a:lnTo>
                    <a:pt x="11" y="93"/>
                  </a:lnTo>
                  <a:lnTo>
                    <a:pt x="14" y="87"/>
                  </a:lnTo>
                  <a:lnTo>
                    <a:pt x="16" y="81"/>
                  </a:lnTo>
                  <a:lnTo>
                    <a:pt x="18" y="75"/>
                  </a:lnTo>
                  <a:lnTo>
                    <a:pt x="21" y="67"/>
                  </a:lnTo>
                  <a:lnTo>
                    <a:pt x="24" y="60"/>
                  </a:lnTo>
                  <a:lnTo>
                    <a:pt x="27" y="52"/>
                  </a:lnTo>
                  <a:lnTo>
                    <a:pt x="30" y="45"/>
                  </a:lnTo>
                  <a:lnTo>
                    <a:pt x="33" y="37"/>
                  </a:lnTo>
                  <a:lnTo>
                    <a:pt x="34" y="32"/>
                  </a:lnTo>
                  <a:lnTo>
                    <a:pt x="37" y="26"/>
                  </a:lnTo>
                  <a:lnTo>
                    <a:pt x="38" y="22"/>
                  </a:lnTo>
                  <a:lnTo>
                    <a:pt x="40" y="20"/>
                  </a:lnTo>
                  <a:lnTo>
                    <a:pt x="40" y="19"/>
                  </a:lnTo>
                  <a:lnTo>
                    <a:pt x="40" y="17"/>
                  </a:lnTo>
                  <a:lnTo>
                    <a:pt x="41" y="16"/>
                  </a:lnTo>
                  <a:lnTo>
                    <a:pt x="43" y="15"/>
                  </a:lnTo>
                  <a:lnTo>
                    <a:pt x="45" y="14"/>
                  </a:lnTo>
                  <a:lnTo>
                    <a:pt x="47" y="12"/>
                  </a:lnTo>
                  <a:lnTo>
                    <a:pt x="48" y="10"/>
                  </a:lnTo>
                  <a:lnTo>
                    <a:pt x="51" y="9"/>
                  </a:lnTo>
                  <a:lnTo>
                    <a:pt x="55" y="7"/>
                  </a:lnTo>
                  <a:lnTo>
                    <a:pt x="58" y="5"/>
                  </a:lnTo>
                  <a:lnTo>
                    <a:pt x="61" y="4"/>
                  </a:lnTo>
                  <a:lnTo>
                    <a:pt x="65" y="2"/>
                  </a:lnTo>
                  <a:lnTo>
                    <a:pt x="70" y="1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8" y="0"/>
                  </a:lnTo>
                  <a:lnTo>
                    <a:pt x="116" y="0"/>
                  </a:lnTo>
                  <a:lnTo>
                    <a:pt x="160" y="0"/>
                  </a:lnTo>
                  <a:lnTo>
                    <a:pt x="217" y="0"/>
                  </a:lnTo>
                  <a:lnTo>
                    <a:pt x="285" y="0"/>
                  </a:lnTo>
                  <a:lnTo>
                    <a:pt x="360" y="0"/>
                  </a:lnTo>
                  <a:lnTo>
                    <a:pt x="441" y="0"/>
                  </a:lnTo>
                  <a:lnTo>
                    <a:pt x="525" y="0"/>
                  </a:lnTo>
                  <a:lnTo>
                    <a:pt x="607" y="0"/>
                  </a:lnTo>
                  <a:lnTo>
                    <a:pt x="688" y="0"/>
                  </a:lnTo>
                  <a:lnTo>
                    <a:pt x="763" y="0"/>
                  </a:lnTo>
                  <a:lnTo>
                    <a:pt x="831" y="0"/>
                  </a:lnTo>
                  <a:lnTo>
                    <a:pt x="888" y="0"/>
                  </a:lnTo>
                  <a:lnTo>
                    <a:pt x="934" y="0"/>
                  </a:lnTo>
                  <a:lnTo>
                    <a:pt x="960" y="0"/>
                  </a:lnTo>
                  <a:lnTo>
                    <a:pt x="972" y="0"/>
                  </a:lnTo>
                  <a:lnTo>
                    <a:pt x="973" y="1"/>
                  </a:lnTo>
                  <a:lnTo>
                    <a:pt x="976" y="4"/>
                  </a:lnTo>
                  <a:lnTo>
                    <a:pt x="980" y="9"/>
                  </a:lnTo>
                  <a:lnTo>
                    <a:pt x="985" y="12"/>
                  </a:lnTo>
                  <a:lnTo>
                    <a:pt x="989" y="17"/>
                  </a:lnTo>
                  <a:lnTo>
                    <a:pt x="995" y="22"/>
                  </a:lnTo>
                  <a:lnTo>
                    <a:pt x="1000" y="29"/>
                  </a:lnTo>
                  <a:lnTo>
                    <a:pt x="1004" y="34"/>
                  </a:lnTo>
                  <a:lnTo>
                    <a:pt x="1010" y="39"/>
                  </a:lnTo>
                  <a:lnTo>
                    <a:pt x="1014" y="44"/>
                  </a:lnTo>
                  <a:lnTo>
                    <a:pt x="1020" y="49"/>
                  </a:lnTo>
                  <a:lnTo>
                    <a:pt x="1023" y="51"/>
                  </a:lnTo>
                  <a:lnTo>
                    <a:pt x="1026" y="55"/>
                  </a:lnTo>
                  <a:lnTo>
                    <a:pt x="1027" y="56"/>
                  </a:lnTo>
                  <a:lnTo>
                    <a:pt x="1029" y="57"/>
                  </a:lnTo>
                  <a:lnTo>
                    <a:pt x="1030" y="57"/>
                  </a:lnTo>
                  <a:lnTo>
                    <a:pt x="1033" y="57"/>
                  </a:lnTo>
                  <a:lnTo>
                    <a:pt x="1036" y="57"/>
                  </a:lnTo>
                  <a:lnTo>
                    <a:pt x="1040" y="59"/>
                  </a:lnTo>
                  <a:lnTo>
                    <a:pt x="1044" y="59"/>
                  </a:lnTo>
                  <a:lnTo>
                    <a:pt x="1050" y="60"/>
                  </a:lnTo>
                  <a:lnTo>
                    <a:pt x="1056" y="61"/>
                  </a:lnTo>
                  <a:lnTo>
                    <a:pt x="1061" y="62"/>
                  </a:lnTo>
                  <a:lnTo>
                    <a:pt x="1067" y="64"/>
                  </a:lnTo>
                  <a:lnTo>
                    <a:pt x="1074" y="65"/>
                  </a:lnTo>
                  <a:lnTo>
                    <a:pt x="1080" y="67"/>
                  </a:lnTo>
                  <a:lnTo>
                    <a:pt x="1087" y="69"/>
                  </a:lnTo>
                  <a:lnTo>
                    <a:pt x="1094" y="71"/>
                  </a:lnTo>
                  <a:lnTo>
                    <a:pt x="1101" y="74"/>
                  </a:lnTo>
                  <a:lnTo>
                    <a:pt x="1108" y="76"/>
                  </a:lnTo>
                  <a:lnTo>
                    <a:pt x="1108" y="77"/>
                  </a:lnTo>
                  <a:lnTo>
                    <a:pt x="1108" y="82"/>
                  </a:lnTo>
                  <a:lnTo>
                    <a:pt x="1108" y="89"/>
                  </a:lnTo>
                  <a:lnTo>
                    <a:pt x="1108" y="96"/>
                  </a:lnTo>
                  <a:lnTo>
                    <a:pt x="1108" y="106"/>
                  </a:lnTo>
                  <a:lnTo>
                    <a:pt x="1108" y="117"/>
                  </a:lnTo>
                  <a:lnTo>
                    <a:pt x="1108" y="128"/>
                  </a:lnTo>
                  <a:lnTo>
                    <a:pt x="1108" y="141"/>
                  </a:lnTo>
                  <a:lnTo>
                    <a:pt x="1108" y="152"/>
                  </a:lnTo>
                  <a:lnTo>
                    <a:pt x="1108" y="165"/>
                  </a:lnTo>
                  <a:lnTo>
                    <a:pt x="1108" y="175"/>
                  </a:lnTo>
                  <a:lnTo>
                    <a:pt x="1108" y="184"/>
                  </a:lnTo>
                  <a:lnTo>
                    <a:pt x="1108" y="192"/>
                  </a:lnTo>
                  <a:lnTo>
                    <a:pt x="1108" y="199"/>
                  </a:lnTo>
                  <a:lnTo>
                    <a:pt x="1108" y="203"/>
                  </a:lnTo>
                  <a:lnTo>
                    <a:pt x="1108" y="204"/>
                  </a:lnTo>
                  <a:lnTo>
                    <a:pt x="1107" y="204"/>
                  </a:lnTo>
                  <a:lnTo>
                    <a:pt x="1107" y="206"/>
                  </a:lnTo>
                  <a:lnTo>
                    <a:pt x="1107" y="207"/>
                  </a:lnTo>
                  <a:lnTo>
                    <a:pt x="1107" y="208"/>
                  </a:lnTo>
                  <a:lnTo>
                    <a:pt x="1105" y="209"/>
                  </a:lnTo>
                  <a:lnTo>
                    <a:pt x="1105" y="212"/>
                  </a:lnTo>
                  <a:lnTo>
                    <a:pt x="1104" y="213"/>
                  </a:lnTo>
                  <a:lnTo>
                    <a:pt x="1104" y="216"/>
                  </a:lnTo>
                  <a:lnTo>
                    <a:pt x="1102" y="217"/>
                  </a:lnTo>
                  <a:lnTo>
                    <a:pt x="1102" y="219"/>
                  </a:lnTo>
                  <a:lnTo>
                    <a:pt x="1101" y="222"/>
                  </a:lnTo>
                  <a:lnTo>
                    <a:pt x="1101" y="223"/>
                  </a:lnTo>
                  <a:lnTo>
                    <a:pt x="1101" y="224"/>
                  </a:lnTo>
                  <a:lnTo>
                    <a:pt x="1099" y="226"/>
                  </a:lnTo>
                  <a:lnTo>
                    <a:pt x="1099" y="227"/>
                  </a:lnTo>
                  <a:lnTo>
                    <a:pt x="1099" y="228"/>
                  </a:lnTo>
                  <a:lnTo>
                    <a:pt x="1099" y="229"/>
                  </a:lnTo>
                  <a:lnTo>
                    <a:pt x="1099" y="231"/>
                  </a:lnTo>
                  <a:lnTo>
                    <a:pt x="1099" y="232"/>
                  </a:lnTo>
                  <a:lnTo>
                    <a:pt x="1099" y="233"/>
                  </a:lnTo>
                  <a:lnTo>
                    <a:pt x="1099" y="236"/>
                  </a:lnTo>
                  <a:lnTo>
                    <a:pt x="1099" y="237"/>
                  </a:lnTo>
                  <a:lnTo>
                    <a:pt x="1099" y="238"/>
                  </a:lnTo>
                  <a:lnTo>
                    <a:pt x="1099" y="239"/>
                  </a:lnTo>
                  <a:lnTo>
                    <a:pt x="1099" y="241"/>
                  </a:lnTo>
                  <a:lnTo>
                    <a:pt x="1099" y="242"/>
                  </a:lnTo>
                  <a:lnTo>
                    <a:pt x="1099" y="243"/>
                  </a:lnTo>
                  <a:lnTo>
                    <a:pt x="1101" y="244"/>
                  </a:lnTo>
                  <a:lnTo>
                    <a:pt x="1101" y="246"/>
                  </a:lnTo>
                  <a:lnTo>
                    <a:pt x="1102" y="247"/>
                  </a:lnTo>
                  <a:lnTo>
                    <a:pt x="1102" y="248"/>
                  </a:lnTo>
                  <a:lnTo>
                    <a:pt x="1104" y="249"/>
                  </a:lnTo>
                  <a:lnTo>
                    <a:pt x="1104" y="251"/>
                  </a:lnTo>
                  <a:lnTo>
                    <a:pt x="1105" y="252"/>
                  </a:lnTo>
                  <a:lnTo>
                    <a:pt x="1105" y="253"/>
                  </a:lnTo>
                  <a:lnTo>
                    <a:pt x="1107" y="254"/>
                  </a:lnTo>
                  <a:lnTo>
                    <a:pt x="1107" y="256"/>
                  </a:lnTo>
                  <a:lnTo>
                    <a:pt x="1107" y="257"/>
                  </a:lnTo>
                  <a:lnTo>
                    <a:pt x="1107" y="258"/>
                  </a:lnTo>
                  <a:lnTo>
                    <a:pt x="1107" y="259"/>
                  </a:lnTo>
                  <a:lnTo>
                    <a:pt x="1107" y="261"/>
                  </a:lnTo>
                  <a:lnTo>
                    <a:pt x="1107" y="262"/>
                  </a:lnTo>
                  <a:lnTo>
                    <a:pt x="1107" y="263"/>
                  </a:lnTo>
                  <a:lnTo>
                    <a:pt x="1107" y="264"/>
                  </a:lnTo>
                  <a:lnTo>
                    <a:pt x="1107" y="266"/>
                  </a:lnTo>
                  <a:lnTo>
                    <a:pt x="1107" y="267"/>
                  </a:lnTo>
                  <a:lnTo>
                    <a:pt x="1107" y="268"/>
                  </a:lnTo>
                  <a:lnTo>
                    <a:pt x="1104" y="268"/>
                  </a:lnTo>
                  <a:lnTo>
                    <a:pt x="1101" y="268"/>
                  </a:lnTo>
                  <a:lnTo>
                    <a:pt x="1095" y="268"/>
                  </a:lnTo>
                  <a:lnTo>
                    <a:pt x="1087" y="268"/>
                  </a:lnTo>
                  <a:lnTo>
                    <a:pt x="1077" y="268"/>
                  </a:lnTo>
                  <a:lnTo>
                    <a:pt x="1067" y="268"/>
                  </a:lnTo>
                  <a:lnTo>
                    <a:pt x="1056" y="268"/>
                  </a:lnTo>
                  <a:lnTo>
                    <a:pt x="1046" y="268"/>
                  </a:lnTo>
                  <a:lnTo>
                    <a:pt x="1033" y="268"/>
                  </a:lnTo>
                  <a:lnTo>
                    <a:pt x="1023" y="268"/>
                  </a:lnTo>
                  <a:lnTo>
                    <a:pt x="1012" y="268"/>
                  </a:lnTo>
                  <a:lnTo>
                    <a:pt x="1003" y="268"/>
                  </a:lnTo>
                  <a:lnTo>
                    <a:pt x="995" y="268"/>
                  </a:lnTo>
                  <a:lnTo>
                    <a:pt x="989" y="268"/>
                  </a:lnTo>
                  <a:lnTo>
                    <a:pt x="985" y="268"/>
                  </a:lnTo>
                  <a:lnTo>
                    <a:pt x="985" y="267"/>
                  </a:lnTo>
                  <a:lnTo>
                    <a:pt x="985" y="264"/>
                  </a:lnTo>
                  <a:lnTo>
                    <a:pt x="985" y="259"/>
                  </a:lnTo>
                  <a:lnTo>
                    <a:pt x="983" y="254"/>
                  </a:lnTo>
                  <a:lnTo>
                    <a:pt x="982" y="249"/>
                  </a:lnTo>
                  <a:lnTo>
                    <a:pt x="980" y="242"/>
                  </a:lnTo>
                  <a:lnTo>
                    <a:pt x="979" y="236"/>
                  </a:lnTo>
                  <a:lnTo>
                    <a:pt x="975" y="228"/>
                  </a:lnTo>
                  <a:lnTo>
                    <a:pt x="972" y="221"/>
                  </a:lnTo>
                  <a:lnTo>
                    <a:pt x="966" y="213"/>
                  </a:lnTo>
                  <a:lnTo>
                    <a:pt x="960" y="207"/>
                  </a:lnTo>
                  <a:lnTo>
                    <a:pt x="953" y="201"/>
                  </a:lnTo>
                  <a:lnTo>
                    <a:pt x="945" y="194"/>
                  </a:lnTo>
                  <a:lnTo>
                    <a:pt x="934" y="191"/>
                  </a:lnTo>
                  <a:lnTo>
                    <a:pt x="922" y="188"/>
                  </a:lnTo>
                  <a:lnTo>
                    <a:pt x="908" y="187"/>
                  </a:lnTo>
                  <a:lnTo>
                    <a:pt x="892" y="188"/>
                  </a:lnTo>
                  <a:lnTo>
                    <a:pt x="880" y="191"/>
                  </a:lnTo>
                  <a:lnTo>
                    <a:pt x="868" y="194"/>
                  </a:lnTo>
                  <a:lnTo>
                    <a:pt x="860" y="199"/>
                  </a:lnTo>
                  <a:lnTo>
                    <a:pt x="851" y="206"/>
                  </a:lnTo>
                  <a:lnTo>
                    <a:pt x="846" y="212"/>
                  </a:lnTo>
                  <a:lnTo>
                    <a:pt x="840" y="219"/>
                  </a:lnTo>
                  <a:lnTo>
                    <a:pt x="837" y="228"/>
                  </a:lnTo>
                  <a:lnTo>
                    <a:pt x="836" y="234"/>
                  </a:lnTo>
                  <a:lnTo>
                    <a:pt x="834" y="242"/>
                  </a:lnTo>
                  <a:lnTo>
                    <a:pt x="833" y="248"/>
                  </a:lnTo>
                  <a:lnTo>
                    <a:pt x="831" y="254"/>
                  </a:lnTo>
                  <a:lnTo>
                    <a:pt x="831" y="259"/>
                  </a:lnTo>
                  <a:lnTo>
                    <a:pt x="833" y="264"/>
                  </a:lnTo>
                  <a:lnTo>
                    <a:pt x="833" y="267"/>
                  </a:lnTo>
                  <a:lnTo>
                    <a:pt x="833" y="268"/>
                  </a:lnTo>
                  <a:lnTo>
                    <a:pt x="829" y="268"/>
                  </a:lnTo>
                  <a:lnTo>
                    <a:pt x="814" y="268"/>
                  </a:lnTo>
                  <a:lnTo>
                    <a:pt x="794" y="268"/>
                  </a:lnTo>
                  <a:lnTo>
                    <a:pt x="768" y="268"/>
                  </a:lnTo>
                  <a:lnTo>
                    <a:pt x="735" y="268"/>
                  </a:lnTo>
                  <a:lnTo>
                    <a:pt x="699" y="268"/>
                  </a:lnTo>
                  <a:lnTo>
                    <a:pt x="661" y="268"/>
                  </a:lnTo>
                  <a:lnTo>
                    <a:pt x="623" y="268"/>
                  </a:lnTo>
                  <a:lnTo>
                    <a:pt x="583" y="268"/>
                  </a:lnTo>
                  <a:lnTo>
                    <a:pt x="545" y="268"/>
                  </a:lnTo>
                  <a:lnTo>
                    <a:pt x="509" y="268"/>
                  </a:lnTo>
                  <a:lnTo>
                    <a:pt x="477" y="268"/>
                  </a:lnTo>
                  <a:lnTo>
                    <a:pt x="450" y="268"/>
                  </a:lnTo>
                  <a:lnTo>
                    <a:pt x="430" y="268"/>
                  </a:lnTo>
                  <a:lnTo>
                    <a:pt x="416" y="268"/>
                  </a:lnTo>
                  <a:lnTo>
                    <a:pt x="411" y="268"/>
                  </a:lnTo>
                  <a:lnTo>
                    <a:pt x="411" y="267"/>
                  </a:lnTo>
                  <a:lnTo>
                    <a:pt x="411" y="264"/>
                  </a:lnTo>
                  <a:lnTo>
                    <a:pt x="411" y="259"/>
                  </a:lnTo>
                  <a:lnTo>
                    <a:pt x="411" y="254"/>
                  </a:lnTo>
                  <a:lnTo>
                    <a:pt x="411" y="248"/>
                  </a:lnTo>
                  <a:lnTo>
                    <a:pt x="410" y="242"/>
                  </a:lnTo>
                  <a:lnTo>
                    <a:pt x="409" y="234"/>
                  </a:lnTo>
                  <a:lnTo>
                    <a:pt x="407" y="227"/>
                  </a:lnTo>
                  <a:lnTo>
                    <a:pt x="403" y="219"/>
                  </a:lnTo>
                  <a:lnTo>
                    <a:pt x="399" y="212"/>
                  </a:lnTo>
                  <a:lnTo>
                    <a:pt x="393" y="204"/>
                  </a:lnTo>
                  <a:lnTo>
                    <a:pt x="384" y="199"/>
                  </a:lnTo>
                  <a:lnTo>
                    <a:pt x="375" y="193"/>
                  </a:lnTo>
                  <a:lnTo>
                    <a:pt x="363" y="188"/>
                  </a:lnTo>
                  <a:lnTo>
                    <a:pt x="350" y="186"/>
                  </a:lnTo>
                  <a:lnTo>
                    <a:pt x="336" y="184"/>
                  </a:lnTo>
                  <a:lnTo>
                    <a:pt x="326" y="186"/>
                  </a:lnTo>
                  <a:lnTo>
                    <a:pt x="319" y="187"/>
                  </a:lnTo>
                  <a:lnTo>
                    <a:pt x="312" y="188"/>
                  </a:lnTo>
                  <a:lnTo>
                    <a:pt x="306" y="191"/>
                  </a:lnTo>
                  <a:lnTo>
                    <a:pt x="299" y="194"/>
                  </a:lnTo>
                  <a:lnTo>
                    <a:pt x="294" y="197"/>
                  </a:lnTo>
                  <a:lnTo>
                    <a:pt x="289" y="201"/>
                  </a:lnTo>
                  <a:lnTo>
                    <a:pt x="285" y="204"/>
                  </a:lnTo>
                  <a:lnTo>
                    <a:pt x="281" y="208"/>
                  </a:lnTo>
                  <a:lnTo>
                    <a:pt x="278" y="212"/>
                  </a:lnTo>
                  <a:lnTo>
                    <a:pt x="275" y="214"/>
                  </a:lnTo>
                  <a:lnTo>
                    <a:pt x="272" y="217"/>
                  </a:lnTo>
                  <a:lnTo>
                    <a:pt x="271" y="221"/>
                  </a:lnTo>
                  <a:lnTo>
                    <a:pt x="270" y="222"/>
                  </a:lnTo>
                  <a:lnTo>
                    <a:pt x="270" y="223"/>
                  </a:lnTo>
                  <a:lnTo>
                    <a:pt x="270" y="224"/>
                  </a:lnTo>
                  <a:lnTo>
                    <a:pt x="268" y="224"/>
                  </a:lnTo>
                  <a:lnTo>
                    <a:pt x="267" y="224"/>
                  </a:lnTo>
                  <a:lnTo>
                    <a:pt x="265" y="224"/>
                  </a:lnTo>
                  <a:lnTo>
                    <a:pt x="264" y="224"/>
                  </a:lnTo>
                  <a:lnTo>
                    <a:pt x="262" y="224"/>
                  </a:lnTo>
                  <a:lnTo>
                    <a:pt x="261" y="224"/>
                  </a:lnTo>
                  <a:lnTo>
                    <a:pt x="261" y="223"/>
                  </a:lnTo>
                  <a:lnTo>
                    <a:pt x="261" y="222"/>
                  </a:lnTo>
                  <a:lnTo>
                    <a:pt x="261" y="219"/>
                  </a:lnTo>
                  <a:lnTo>
                    <a:pt x="260" y="217"/>
                  </a:lnTo>
                  <a:lnTo>
                    <a:pt x="258" y="214"/>
                  </a:lnTo>
                  <a:lnTo>
                    <a:pt x="255" y="212"/>
                  </a:lnTo>
                  <a:lnTo>
                    <a:pt x="253" y="208"/>
                  </a:lnTo>
                  <a:lnTo>
                    <a:pt x="250" y="203"/>
                  </a:lnTo>
                  <a:lnTo>
                    <a:pt x="245" y="201"/>
                  </a:lnTo>
                  <a:lnTo>
                    <a:pt x="240" y="197"/>
                  </a:lnTo>
                  <a:lnTo>
                    <a:pt x="236" y="193"/>
                  </a:lnTo>
                  <a:lnTo>
                    <a:pt x="228" y="191"/>
                  </a:lnTo>
                  <a:lnTo>
                    <a:pt x="221" y="188"/>
                  </a:lnTo>
                  <a:lnTo>
                    <a:pt x="213" y="186"/>
                  </a:lnTo>
                  <a:lnTo>
                    <a:pt x="204" y="184"/>
                  </a:lnTo>
                  <a:lnTo>
                    <a:pt x="194" y="184"/>
                  </a:lnTo>
                  <a:lnTo>
                    <a:pt x="179" y="186"/>
                  </a:lnTo>
                  <a:lnTo>
                    <a:pt x="167" y="188"/>
                  </a:lnTo>
                  <a:lnTo>
                    <a:pt x="156" y="193"/>
                  </a:lnTo>
                  <a:lnTo>
                    <a:pt x="148" y="198"/>
                  </a:lnTo>
                  <a:lnTo>
                    <a:pt x="142" y="204"/>
                  </a:lnTo>
                  <a:lnTo>
                    <a:pt x="136" y="212"/>
                  </a:lnTo>
                  <a:lnTo>
                    <a:pt x="133" y="219"/>
                  </a:lnTo>
                  <a:lnTo>
                    <a:pt x="129" y="227"/>
                  </a:lnTo>
                  <a:lnTo>
                    <a:pt x="128" y="234"/>
                  </a:lnTo>
                  <a:lnTo>
                    <a:pt x="126" y="242"/>
                  </a:lnTo>
                  <a:lnTo>
                    <a:pt x="126" y="248"/>
                  </a:lnTo>
                  <a:lnTo>
                    <a:pt x="126" y="254"/>
                  </a:lnTo>
                  <a:lnTo>
                    <a:pt x="126" y="259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28" y="268"/>
                  </a:lnTo>
                </a:path>
              </a:pathLst>
            </a:custGeom>
            <a:solidFill>
              <a:srgbClr val="CFCFC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18" name="Freeform 186"/>
            <p:cNvSpPr>
              <a:spLocks/>
            </p:cNvSpPr>
            <p:nvPr/>
          </p:nvSpPr>
          <p:spPr bwMode="auto">
            <a:xfrm>
              <a:off x="840" y="3732"/>
              <a:ext cx="127" cy="111"/>
            </a:xfrm>
            <a:custGeom>
              <a:avLst/>
              <a:gdLst/>
              <a:ahLst/>
              <a:cxnLst>
                <a:cxn ang="0">
                  <a:pos x="126" y="54"/>
                </a:cxn>
                <a:cxn ang="0">
                  <a:pos x="125" y="61"/>
                </a:cxn>
                <a:cxn ang="0">
                  <a:pos x="123" y="69"/>
                </a:cxn>
                <a:cxn ang="0">
                  <a:pos x="120" y="75"/>
                </a:cxn>
                <a:cxn ang="0">
                  <a:pos x="117" y="81"/>
                </a:cxn>
                <a:cxn ang="0">
                  <a:pos x="113" y="88"/>
                </a:cxn>
                <a:cxn ang="0">
                  <a:pos x="107" y="93"/>
                </a:cxn>
                <a:cxn ang="0">
                  <a:pos x="102" y="98"/>
                </a:cxn>
                <a:cxn ang="0">
                  <a:pos x="95" y="101"/>
                </a:cxn>
                <a:cxn ang="0">
                  <a:pos x="87" y="105"/>
                </a:cxn>
                <a:cxn ang="0">
                  <a:pos x="80" y="108"/>
                </a:cxn>
                <a:cxn ang="0">
                  <a:pos x="72" y="109"/>
                </a:cxn>
                <a:cxn ang="0">
                  <a:pos x="64" y="110"/>
                </a:cxn>
                <a:cxn ang="0">
                  <a:pos x="56" y="110"/>
                </a:cxn>
                <a:cxn ang="0">
                  <a:pos x="49" y="109"/>
                </a:cxn>
                <a:cxn ang="0">
                  <a:pos x="40" y="106"/>
                </a:cxn>
                <a:cxn ang="0">
                  <a:pos x="33" y="104"/>
                </a:cxn>
                <a:cxn ang="0">
                  <a:pos x="27" y="100"/>
                </a:cxn>
                <a:cxn ang="0">
                  <a:pos x="20" y="95"/>
                </a:cxn>
                <a:cxn ang="0">
                  <a:pos x="14" y="90"/>
                </a:cxn>
                <a:cxn ang="0">
                  <a:pos x="10" y="85"/>
                </a:cxn>
                <a:cxn ang="0">
                  <a:pos x="6" y="78"/>
                </a:cxn>
                <a:cxn ang="0">
                  <a:pos x="3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0" y="51"/>
                </a:cxn>
                <a:cxn ang="0">
                  <a:pos x="0" y="44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0" y="24"/>
                </a:cxn>
                <a:cxn ang="0">
                  <a:pos x="14" y="19"/>
                </a:cxn>
                <a:cxn ang="0">
                  <a:pos x="20" y="14"/>
                </a:cxn>
                <a:cxn ang="0">
                  <a:pos x="27" y="9"/>
                </a:cxn>
                <a:cxn ang="0">
                  <a:pos x="33" y="5"/>
                </a:cxn>
                <a:cxn ang="0">
                  <a:pos x="40" y="3"/>
                </a:cxn>
                <a:cxn ang="0">
                  <a:pos x="49" y="0"/>
                </a:cxn>
                <a:cxn ang="0">
                  <a:pos x="56" y="0"/>
                </a:cxn>
                <a:cxn ang="0">
                  <a:pos x="64" y="0"/>
                </a:cxn>
                <a:cxn ang="0">
                  <a:pos x="72" y="0"/>
                </a:cxn>
                <a:cxn ang="0">
                  <a:pos x="80" y="1"/>
                </a:cxn>
                <a:cxn ang="0">
                  <a:pos x="87" y="4"/>
                </a:cxn>
                <a:cxn ang="0">
                  <a:pos x="95" y="8"/>
                </a:cxn>
                <a:cxn ang="0">
                  <a:pos x="102" y="11"/>
                </a:cxn>
                <a:cxn ang="0">
                  <a:pos x="107" y="16"/>
                </a:cxn>
                <a:cxn ang="0">
                  <a:pos x="113" y="21"/>
                </a:cxn>
                <a:cxn ang="0">
                  <a:pos x="117" y="28"/>
                </a:cxn>
                <a:cxn ang="0">
                  <a:pos x="120" y="34"/>
                </a:cxn>
                <a:cxn ang="0">
                  <a:pos x="123" y="40"/>
                </a:cxn>
                <a:cxn ang="0">
                  <a:pos x="125" y="48"/>
                </a:cxn>
                <a:cxn ang="0">
                  <a:pos x="126" y="54"/>
                </a:cxn>
                <a:cxn ang="0">
                  <a:pos x="126" y="54"/>
                </a:cxn>
              </a:cxnLst>
              <a:rect l="0" t="0" r="r" b="b"/>
              <a:pathLst>
                <a:path w="127" h="111">
                  <a:moveTo>
                    <a:pt x="126" y="54"/>
                  </a:moveTo>
                  <a:lnTo>
                    <a:pt x="125" y="61"/>
                  </a:lnTo>
                  <a:lnTo>
                    <a:pt x="123" y="69"/>
                  </a:lnTo>
                  <a:lnTo>
                    <a:pt x="120" y="75"/>
                  </a:lnTo>
                  <a:lnTo>
                    <a:pt x="117" y="81"/>
                  </a:lnTo>
                  <a:lnTo>
                    <a:pt x="113" y="88"/>
                  </a:lnTo>
                  <a:lnTo>
                    <a:pt x="107" y="93"/>
                  </a:lnTo>
                  <a:lnTo>
                    <a:pt x="102" y="98"/>
                  </a:lnTo>
                  <a:lnTo>
                    <a:pt x="95" y="101"/>
                  </a:lnTo>
                  <a:lnTo>
                    <a:pt x="87" y="105"/>
                  </a:lnTo>
                  <a:lnTo>
                    <a:pt x="80" y="108"/>
                  </a:lnTo>
                  <a:lnTo>
                    <a:pt x="72" y="109"/>
                  </a:lnTo>
                  <a:lnTo>
                    <a:pt x="64" y="110"/>
                  </a:lnTo>
                  <a:lnTo>
                    <a:pt x="56" y="110"/>
                  </a:lnTo>
                  <a:lnTo>
                    <a:pt x="49" y="109"/>
                  </a:lnTo>
                  <a:lnTo>
                    <a:pt x="40" y="106"/>
                  </a:lnTo>
                  <a:lnTo>
                    <a:pt x="33" y="104"/>
                  </a:lnTo>
                  <a:lnTo>
                    <a:pt x="27" y="100"/>
                  </a:lnTo>
                  <a:lnTo>
                    <a:pt x="20" y="95"/>
                  </a:lnTo>
                  <a:lnTo>
                    <a:pt x="14" y="90"/>
                  </a:lnTo>
                  <a:lnTo>
                    <a:pt x="10" y="85"/>
                  </a:lnTo>
                  <a:lnTo>
                    <a:pt x="6" y="78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3" y="36"/>
                  </a:lnTo>
                  <a:lnTo>
                    <a:pt x="6" y="31"/>
                  </a:lnTo>
                  <a:lnTo>
                    <a:pt x="10" y="24"/>
                  </a:lnTo>
                  <a:lnTo>
                    <a:pt x="14" y="19"/>
                  </a:lnTo>
                  <a:lnTo>
                    <a:pt x="20" y="14"/>
                  </a:lnTo>
                  <a:lnTo>
                    <a:pt x="27" y="9"/>
                  </a:lnTo>
                  <a:lnTo>
                    <a:pt x="33" y="5"/>
                  </a:lnTo>
                  <a:lnTo>
                    <a:pt x="40" y="3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80" y="1"/>
                  </a:lnTo>
                  <a:lnTo>
                    <a:pt x="87" y="4"/>
                  </a:lnTo>
                  <a:lnTo>
                    <a:pt x="95" y="8"/>
                  </a:lnTo>
                  <a:lnTo>
                    <a:pt x="102" y="11"/>
                  </a:lnTo>
                  <a:lnTo>
                    <a:pt x="107" y="16"/>
                  </a:lnTo>
                  <a:lnTo>
                    <a:pt x="113" y="21"/>
                  </a:lnTo>
                  <a:lnTo>
                    <a:pt x="117" y="28"/>
                  </a:lnTo>
                  <a:lnTo>
                    <a:pt x="120" y="34"/>
                  </a:lnTo>
                  <a:lnTo>
                    <a:pt x="123" y="40"/>
                  </a:lnTo>
                  <a:lnTo>
                    <a:pt x="125" y="48"/>
                  </a:lnTo>
                  <a:lnTo>
                    <a:pt x="126" y="54"/>
                  </a:lnTo>
                  <a:lnTo>
                    <a:pt x="126" y="5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19" name="Freeform 187"/>
            <p:cNvSpPr>
              <a:spLocks/>
            </p:cNvSpPr>
            <p:nvPr/>
          </p:nvSpPr>
          <p:spPr bwMode="auto">
            <a:xfrm>
              <a:off x="871" y="3757"/>
              <a:ext cx="65" cy="59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63" y="33"/>
                </a:cxn>
                <a:cxn ang="0">
                  <a:pos x="61" y="38"/>
                </a:cxn>
                <a:cxn ang="0">
                  <a:pos x="58" y="43"/>
                </a:cxn>
                <a:cxn ang="0">
                  <a:pos x="56" y="47"/>
                </a:cxn>
                <a:cxn ang="0">
                  <a:pos x="51" y="51"/>
                </a:cxn>
                <a:cxn ang="0">
                  <a:pos x="47" y="53"/>
                </a:cxn>
                <a:cxn ang="0">
                  <a:pos x="42" y="56"/>
                </a:cxn>
                <a:cxn ang="0">
                  <a:pos x="38" y="57"/>
                </a:cxn>
                <a:cxn ang="0">
                  <a:pos x="32" y="58"/>
                </a:cxn>
                <a:cxn ang="0">
                  <a:pos x="26" y="57"/>
                </a:cxn>
                <a:cxn ang="0">
                  <a:pos x="19" y="56"/>
                </a:cxn>
                <a:cxn ang="0">
                  <a:pos x="15" y="53"/>
                </a:cxn>
                <a:cxn ang="0">
                  <a:pos x="11" y="51"/>
                </a:cxn>
                <a:cxn ang="0">
                  <a:pos x="7" y="47"/>
                </a:cxn>
                <a:cxn ang="0">
                  <a:pos x="4" y="43"/>
                </a:cxn>
                <a:cxn ang="0">
                  <a:pos x="1" y="38"/>
                </a:cxn>
                <a:cxn ang="0">
                  <a:pos x="0" y="33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1" y="19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11" y="6"/>
                </a:cxn>
                <a:cxn ang="0">
                  <a:pos x="15" y="4"/>
                </a:cxn>
                <a:cxn ang="0">
                  <a:pos x="19" y="1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2" y="1"/>
                </a:cxn>
                <a:cxn ang="0">
                  <a:pos x="47" y="4"/>
                </a:cxn>
                <a:cxn ang="0">
                  <a:pos x="51" y="6"/>
                </a:cxn>
                <a:cxn ang="0">
                  <a:pos x="56" y="10"/>
                </a:cxn>
                <a:cxn ang="0">
                  <a:pos x="58" y="14"/>
                </a:cxn>
                <a:cxn ang="0">
                  <a:pos x="61" y="19"/>
                </a:cxn>
                <a:cxn ang="0">
                  <a:pos x="63" y="23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5" h="59">
                  <a:moveTo>
                    <a:pt x="64" y="28"/>
                  </a:moveTo>
                  <a:lnTo>
                    <a:pt x="63" y="33"/>
                  </a:lnTo>
                  <a:lnTo>
                    <a:pt x="61" y="38"/>
                  </a:lnTo>
                  <a:lnTo>
                    <a:pt x="58" y="43"/>
                  </a:lnTo>
                  <a:lnTo>
                    <a:pt x="56" y="47"/>
                  </a:lnTo>
                  <a:lnTo>
                    <a:pt x="51" y="51"/>
                  </a:lnTo>
                  <a:lnTo>
                    <a:pt x="47" y="53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2" y="58"/>
                  </a:lnTo>
                  <a:lnTo>
                    <a:pt x="26" y="57"/>
                  </a:lnTo>
                  <a:lnTo>
                    <a:pt x="19" y="56"/>
                  </a:lnTo>
                  <a:lnTo>
                    <a:pt x="15" y="53"/>
                  </a:lnTo>
                  <a:lnTo>
                    <a:pt x="11" y="51"/>
                  </a:lnTo>
                  <a:lnTo>
                    <a:pt x="7" y="47"/>
                  </a:lnTo>
                  <a:lnTo>
                    <a:pt x="4" y="43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1" y="19"/>
                  </a:lnTo>
                  <a:lnTo>
                    <a:pt x="4" y="14"/>
                  </a:lnTo>
                  <a:lnTo>
                    <a:pt x="7" y="10"/>
                  </a:lnTo>
                  <a:lnTo>
                    <a:pt x="11" y="6"/>
                  </a:lnTo>
                  <a:lnTo>
                    <a:pt x="15" y="4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2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6" y="10"/>
                  </a:lnTo>
                  <a:lnTo>
                    <a:pt x="58" y="14"/>
                  </a:lnTo>
                  <a:lnTo>
                    <a:pt x="61" y="19"/>
                  </a:lnTo>
                  <a:lnTo>
                    <a:pt x="63" y="23"/>
                  </a:lnTo>
                  <a:lnTo>
                    <a:pt x="64" y="28"/>
                  </a:lnTo>
                  <a:lnTo>
                    <a:pt x="64" y="28"/>
                  </a:lnTo>
                </a:path>
              </a:pathLst>
            </a:custGeom>
            <a:solidFill>
              <a:srgbClr val="CFCFC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0" name="Freeform 188"/>
            <p:cNvSpPr>
              <a:spLocks/>
            </p:cNvSpPr>
            <p:nvPr/>
          </p:nvSpPr>
          <p:spPr bwMode="auto">
            <a:xfrm>
              <a:off x="982" y="3732"/>
              <a:ext cx="124" cy="111"/>
            </a:xfrm>
            <a:custGeom>
              <a:avLst/>
              <a:gdLst/>
              <a:ahLst/>
              <a:cxnLst>
                <a:cxn ang="0">
                  <a:pos x="123" y="54"/>
                </a:cxn>
                <a:cxn ang="0">
                  <a:pos x="122" y="61"/>
                </a:cxn>
                <a:cxn ang="0">
                  <a:pos x="120" y="69"/>
                </a:cxn>
                <a:cxn ang="0">
                  <a:pos x="117" y="75"/>
                </a:cxn>
                <a:cxn ang="0">
                  <a:pos x="113" y="81"/>
                </a:cxn>
                <a:cxn ang="0">
                  <a:pos x="110" y="88"/>
                </a:cxn>
                <a:cxn ang="0">
                  <a:pos x="105" y="93"/>
                </a:cxn>
                <a:cxn ang="0">
                  <a:pos x="99" y="98"/>
                </a:cxn>
                <a:cxn ang="0">
                  <a:pos x="93" y="101"/>
                </a:cxn>
                <a:cxn ang="0">
                  <a:pos x="85" y="105"/>
                </a:cxn>
                <a:cxn ang="0">
                  <a:pos x="78" y="108"/>
                </a:cxn>
                <a:cxn ang="0">
                  <a:pos x="71" y="109"/>
                </a:cxn>
                <a:cxn ang="0">
                  <a:pos x="64" y="110"/>
                </a:cxn>
                <a:cxn ang="0">
                  <a:pos x="54" y="110"/>
                </a:cxn>
                <a:cxn ang="0">
                  <a:pos x="47" y="109"/>
                </a:cxn>
                <a:cxn ang="0">
                  <a:pos x="40" y="106"/>
                </a:cxn>
                <a:cxn ang="0">
                  <a:pos x="33" y="104"/>
                </a:cxn>
                <a:cxn ang="0">
                  <a:pos x="25" y="100"/>
                </a:cxn>
                <a:cxn ang="0">
                  <a:pos x="18" y="95"/>
                </a:cxn>
                <a:cxn ang="0">
                  <a:pos x="14" y="90"/>
                </a:cxn>
                <a:cxn ang="0">
                  <a:pos x="8" y="85"/>
                </a:cxn>
                <a:cxn ang="0">
                  <a:pos x="6" y="78"/>
                </a:cxn>
                <a:cxn ang="0">
                  <a:pos x="3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0" y="51"/>
                </a:cxn>
                <a:cxn ang="0">
                  <a:pos x="0" y="44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8" y="24"/>
                </a:cxn>
                <a:cxn ang="0">
                  <a:pos x="14" y="19"/>
                </a:cxn>
                <a:cxn ang="0">
                  <a:pos x="18" y="14"/>
                </a:cxn>
                <a:cxn ang="0">
                  <a:pos x="25" y="9"/>
                </a:cxn>
                <a:cxn ang="0">
                  <a:pos x="33" y="5"/>
                </a:cxn>
                <a:cxn ang="0">
                  <a:pos x="40" y="3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1" y="0"/>
                </a:cxn>
                <a:cxn ang="0">
                  <a:pos x="78" y="1"/>
                </a:cxn>
                <a:cxn ang="0">
                  <a:pos x="85" y="4"/>
                </a:cxn>
                <a:cxn ang="0">
                  <a:pos x="93" y="8"/>
                </a:cxn>
                <a:cxn ang="0">
                  <a:pos x="99" y="11"/>
                </a:cxn>
                <a:cxn ang="0">
                  <a:pos x="105" y="16"/>
                </a:cxn>
                <a:cxn ang="0">
                  <a:pos x="110" y="21"/>
                </a:cxn>
                <a:cxn ang="0">
                  <a:pos x="113" y="28"/>
                </a:cxn>
                <a:cxn ang="0">
                  <a:pos x="117" y="34"/>
                </a:cxn>
                <a:cxn ang="0">
                  <a:pos x="120" y="40"/>
                </a:cxn>
                <a:cxn ang="0">
                  <a:pos x="122" y="48"/>
                </a:cxn>
                <a:cxn ang="0">
                  <a:pos x="123" y="54"/>
                </a:cxn>
                <a:cxn ang="0">
                  <a:pos x="123" y="54"/>
                </a:cxn>
              </a:cxnLst>
              <a:rect l="0" t="0" r="r" b="b"/>
              <a:pathLst>
                <a:path w="124" h="111">
                  <a:moveTo>
                    <a:pt x="123" y="54"/>
                  </a:moveTo>
                  <a:lnTo>
                    <a:pt x="122" y="61"/>
                  </a:lnTo>
                  <a:lnTo>
                    <a:pt x="120" y="69"/>
                  </a:lnTo>
                  <a:lnTo>
                    <a:pt x="117" y="75"/>
                  </a:lnTo>
                  <a:lnTo>
                    <a:pt x="113" y="81"/>
                  </a:lnTo>
                  <a:lnTo>
                    <a:pt x="110" y="88"/>
                  </a:lnTo>
                  <a:lnTo>
                    <a:pt x="105" y="93"/>
                  </a:lnTo>
                  <a:lnTo>
                    <a:pt x="99" y="98"/>
                  </a:lnTo>
                  <a:lnTo>
                    <a:pt x="93" y="101"/>
                  </a:lnTo>
                  <a:lnTo>
                    <a:pt x="85" y="105"/>
                  </a:lnTo>
                  <a:lnTo>
                    <a:pt x="78" y="108"/>
                  </a:lnTo>
                  <a:lnTo>
                    <a:pt x="71" y="109"/>
                  </a:lnTo>
                  <a:lnTo>
                    <a:pt x="64" y="110"/>
                  </a:lnTo>
                  <a:lnTo>
                    <a:pt x="54" y="110"/>
                  </a:lnTo>
                  <a:lnTo>
                    <a:pt x="47" y="109"/>
                  </a:lnTo>
                  <a:lnTo>
                    <a:pt x="40" y="106"/>
                  </a:lnTo>
                  <a:lnTo>
                    <a:pt x="33" y="104"/>
                  </a:lnTo>
                  <a:lnTo>
                    <a:pt x="25" y="100"/>
                  </a:lnTo>
                  <a:lnTo>
                    <a:pt x="18" y="95"/>
                  </a:lnTo>
                  <a:lnTo>
                    <a:pt x="14" y="90"/>
                  </a:lnTo>
                  <a:lnTo>
                    <a:pt x="8" y="85"/>
                  </a:lnTo>
                  <a:lnTo>
                    <a:pt x="6" y="78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3" y="36"/>
                  </a:lnTo>
                  <a:lnTo>
                    <a:pt x="6" y="31"/>
                  </a:lnTo>
                  <a:lnTo>
                    <a:pt x="8" y="24"/>
                  </a:lnTo>
                  <a:lnTo>
                    <a:pt x="14" y="19"/>
                  </a:lnTo>
                  <a:lnTo>
                    <a:pt x="18" y="14"/>
                  </a:lnTo>
                  <a:lnTo>
                    <a:pt x="25" y="9"/>
                  </a:lnTo>
                  <a:lnTo>
                    <a:pt x="33" y="5"/>
                  </a:lnTo>
                  <a:lnTo>
                    <a:pt x="40" y="3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8" y="1"/>
                  </a:lnTo>
                  <a:lnTo>
                    <a:pt x="85" y="4"/>
                  </a:lnTo>
                  <a:lnTo>
                    <a:pt x="93" y="8"/>
                  </a:lnTo>
                  <a:lnTo>
                    <a:pt x="99" y="11"/>
                  </a:lnTo>
                  <a:lnTo>
                    <a:pt x="105" y="16"/>
                  </a:lnTo>
                  <a:lnTo>
                    <a:pt x="110" y="21"/>
                  </a:lnTo>
                  <a:lnTo>
                    <a:pt x="113" y="28"/>
                  </a:lnTo>
                  <a:lnTo>
                    <a:pt x="117" y="34"/>
                  </a:lnTo>
                  <a:lnTo>
                    <a:pt x="120" y="40"/>
                  </a:lnTo>
                  <a:lnTo>
                    <a:pt x="122" y="48"/>
                  </a:lnTo>
                  <a:lnTo>
                    <a:pt x="123" y="54"/>
                  </a:lnTo>
                  <a:lnTo>
                    <a:pt x="123" y="5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1" name="Freeform 189"/>
            <p:cNvSpPr>
              <a:spLocks/>
            </p:cNvSpPr>
            <p:nvPr/>
          </p:nvSpPr>
          <p:spPr bwMode="auto">
            <a:xfrm>
              <a:off x="1011" y="3757"/>
              <a:ext cx="66" cy="59"/>
            </a:xfrm>
            <a:custGeom>
              <a:avLst/>
              <a:gdLst/>
              <a:ahLst/>
              <a:cxnLst>
                <a:cxn ang="0">
                  <a:pos x="65" y="28"/>
                </a:cxn>
                <a:cxn ang="0">
                  <a:pos x="65" y="33"/>
                </a:cxn>
                <a:cxn ang="0">
                  <a:pos x="62" y="38"/>
                </a:cxn>
                <a:cxn ang="0">
                  <a:pos x="59" y="43"/>
                </a:cxn>
                <a:cxn ang="0">
                  <a:pos x="56" y="47"/>
                </a:cxn>
                <a:cxn ang="0">
                  <a:pos x="52" y="51"/>
                </a:cxn>
                <a:cxn ang="0">
                  <a:pos x="48" y="53"/>
                </a:cxn>
                <a:cxn ang="0">
                  <a:pos x="43" y="56"/>
                </a:cxn>
                <a:cxn ang="0">
                  <a:pos x="38" y="57"/>
                </a:cxn>
                <a:cxn ang="0">
                  <a:pos x="32" y="58"/>
                </a:cxn>
                <a:cxn ang="0">
                  <a:pos x="26" y="57"/>
                </a:cxn>
                <a:cxn ang="0">
                  <a:pos x="20" y="56"/>
                </a:cxn>
                <a:cxn ang="0">
                  <a:pos x="16" y="53"/>
                </a:cxn>
                <a:cxn ang="0">
                  <a:pos x="10" y="51"/>
                </a:cxn>
                <a:cxn ang="0">
                  <a:pos x="7" y="47"/>
                </a:cxn>
                <a:cxn ang="0">
                  <a:pos x="4" y="43"/>
                </a:cxn>
                <a:cxn ang="0">
                  <a:pos x="1" y="38"/>
                </a:cxn>
                <a:cxn ang="0">
                  <a:pos x="0" y="33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1" y="19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10" y="6"/>
                </a:cxn>
                <a:cxn ang="0">
                  <a:pos x="16" y="4"/>
                </a:cxn>
                <a:cxn ang="0">
                  <a:pos x="20" y="1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8" y="4"/>
                </a:cxn>
                <a:cxn ang="0">
                  <a:pos x="52" y="6"/>
                </a:cxn>
                <a:cxn ang="0">
                  <a:pos x="56" y="10"/>
                </a:cxn>
                <a:cxn ang="0">
                  <a:pos x="59" y="14"/>
                </a:cxn>
                <a:cxn ang="0">
                  <a:pos x="62" y="19"/>
                </a:cxn>
                <a:cxn ang="0">
                  <a:pos x="65" y="23"/>
                </a:cxn>
                <a:cxn ang="0">
                  <a:pos x="65" y="28"/>
                </a:cxn>
                <a:cxn ang="0">
                  <a:pos x="65" y="28"/>
                </a:cxn>
              </a:cxnLst>
              <a:rect l="0" t="0" r="r" b="b"/>
              <a:pathLst>
                <a:path w="66" h="59">
                  <a:moveTo>
                    <a:pt x="65" y="28"/>
                  </a:moveTo>
                  <a:lnTo>
                    <a:pt x="65" y="33"/>
                  </a:lnTo>
                  <a:lnTo>
                    <a:pt x="62" y="38"/>
                  </a:lnTo>
                  <a:lnTo>
                    <a:pt x="59" y="43"/>
                  </a:lnTo>
                  <a:lnTo>
                    <a:pt x="56" y="47"/>
                  </a:lnTo>
                  <a:lnTo>
                    <a:pt x="52" y="51"/>
                  </a:lnTo>
                  <a:lnTo>
                    <a:pt x="48" y="53"/>
                  </a:lnTo>
                  <a:lnTo>
                    <a:pt x="43" y="56"/>
                  </a:lnTo>
                  <a:lnTo>
                    <a:pt x="38" y="57"/>
                  </a:lnTo>
                  <a:lnTo>
                    <a:pt x="32" y="58"/>
                  </a:lnTo>
                  <a:lnTo>
                    <a:pt x="26" y="57"/>
                  </a:lnTo>
                  <a:lnTo>
                    <a:pt x="20" y="56"/>
                  </a:lnTo>
                  <a:lnTo>
                    <a:pt x="16" y="53"/>
                  </a:lnTo>
                  <a:lnTo>
                    <a:pt x="10" y="51"/>
                  </a:lnTo>
                  <a:lnTo>
                    <a:pt x="7" y="47"/>
                  </a:lnTo>
                  <a:lnTo>
                    <a:pt x="4" y="43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1" y="19"/>
                  </a:lnTo>
                  <a:lnTo>
                    <a:pt x="4" y="14"/>
                  </a:lnTo>
                  <a:lnTo>
                    <a:pt x="7" y="10"/>
                  </a:lnTo>
                  <a:lnTo>
                    <a:pt x="10" y="6"/>
                  </a:lnTo>
                  <a:lnTo>
                    <a:pt x="16" y="4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3" y="1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6" y="10"/>
                  </a:lnTo>
                  <a:lnTo>
                    <a:pt x="59" y="14"/>
                  </a:lnTo>
                  <a:lnTo>
                    <a:pt x="62" y="19"/>
                  </a:lnTo>
                  <a:lnTo>
                    <a:pt x="65" y="23"/>
                  </a:lnTo>
                  <a:lnTo>
                    <a:pt x="65" y="28"/>
                  </a:lnTo>
                  <a:lnTo>
                    <a:pt x="65" y="28"/>
                  </a:lnTo>
                </a:path>
              </a:pathLst>
            </a:custGeom>
            <a:solidFill>
              <a:srgbClr val="CFCFC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2" name="Freeform 190"/>
            <p:cNvSpPr>
              <a:spLocks/>
            </p:cNvSpPr>
            <p:nvPr/>
          </p:nvSpPr>
          <p:spPr bwMode="auto">
            <a:xfrm>
              <a:off x="1547" y="3732"/>
              <a:ext cx="125" cy="111"/>
            </a:xfrm>
            <a:custGeom>
              <a:avLst/>
              <a:gdLst/>
              <a:ahLst/>
              <a:cxnLst>
                <a:cxn ang="0">
                  <a:pos x="124" y="54"/>
                </a:cxn>
                <a:cxn ang="0">
                  <a:pos x="123" y="61"/>
                </a:cxn>
                <a:cxn ang="0">
                  <a:pos x="121" y="69"/>
                </a:cxn>
                <a:cxn ang="0">
                  <a:pos x="120" y="75"/>
                </a:cxn>
                <a:cxn ang="0">
                  <a:pos x="115" y="81"/>
                </a:cxn>
                <a:cxn ang="0">
                  <a:pos x="111" y="88"/>
                </a:cxn>
                <a:cxn ang="0">
                  <a:pos x="107" y="93"/>
                </a:cxn>
                <a:cxn ang="0">
                  <a:pos x="100" y="98"/>
                </a:cxn>
                <a:cxn ang="0">
                  <a:pos x="94" y="101"/>
                </a:cxn>
                <a:cxn ang="0">
                  <a:pos x="87" y="105"/>
                </a:cxn>
                <a:cxn ang="0">
                  <a:pos x="80" y="108"/>
                </a:cxn>
                <a:cxn ang="0">
                  <a:pos x="71" y="109"/>
                </a:cxn>
                <a:cxn ang="0">
                  <a:pos x="63" y="110"/>
                </a:cxn>
                <a:cxn ang="0">
                  <a:pos x="56" y="110"/>
                </a:cxn>
                <a:cxn ang="0">
                  <a:pos x="47" y="109"/>
                </a:cxn>
                <a:cxn ang="0">
                  <a:pos x="40" y="106"/>
                </a:cxn>
                <a:cxn ang="0">
                  <a:pos x="33" y="104"/>
                </a:cxn>
                <a:cxn ang="0">
                  <a:pos x="26" y="100"/>
                </a:cxn>
                <a:cxn ang="0">
                  <a:pos x="20" y="95"/>
                </a:cxn>
                <a:cxn ang="0">
                  <a:pos x="14" y="90"/>
                </a:cxn>
                <a:cxn ang="0">
                  <a:pos x="10" y="85"/>
                </a:cxn>
                <a:cxn ang="0">
                  <a:pos x="6" y="78"/>
                </a:cxn>
                <a:cxn ang="0">
                  <a:pos x="3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0" y="51"/>
                </a:cxn>
                <a:cxn ang="0">
                  <a:pos x="0" y="44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0" y="24"/>
                </a:cxn>
                <a:cxn ang="0">
                  <a:pos x="14" y="19"/>
                </a:cxn>
                <a:cxn ang="0">
                  <a:pos x="20" y="14"/>
                </a:cxn>
                <a:cxn ang="0">
                  <a:pos x="26" y="9"/>
                </a:cxn>
                <a:cxn ang="0">
                  <a:pos x="33" y="5"/>
                </a:cxn>
                <a:cxn ang="0">
                  <a:pos x="40" y="3"/>
                </a:cxn>
                <a:cxn ang="0">
                  <a:pos x="47" y="0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0" y="1"/>
                </a:cxn>
                <a:cxn ang="0">
                  <a:pos x="87" y="4"/>
                </a:cxn>
                <a:cxn ang="0">
                  <a:pos x="94" y="8"/>
                </a:cxn>
                <a:cxn ang="0">
                  <a:pos x="100" y="11"/>
                </a:cxn>
                <a:cxn ang="0">
                  <a:pos x="107" y="16"/>
                </a:cxn>
                <a:cxn ang="0">
                  <a:pos x="111" y="21"/>
                </a:cxn>
                <a:cxn ang="0">
                  <a:pos x="115" y="28"/>
                </a:cxn>
                <a:cxn ang="0">
                  <a:pos x="120" y="34"/>
                </a:cxn>
                <a:cxn ang="0">
                  <a:pos x="121" y="40"/>
                </a:cxn>
                <a:cxn ang="0">
                  <a:pos x="123" y="48"/>
                </a:cxn>
                <a:cxn ang="0">
                  <a:pos x="124" y="54"/>
                </a:cxn>
                <a:cxn ang="0">
                  <a:pos x="124" y="54"/>
                </a:cxn>
              </a:cxnLst>
              <a:rect l="0" t="0" r="r" b="b"/>
              <a:pathLst>
                <a:path w="125" h="111">
                  <a:moveTo>
                    <a:pt x="124" y="54"/>
                  </a:moveTo>
                  <a:lnTo>
                    <a:pt x="123" y="61"/>
                  </a:lnTo>
                  <a:lnTo>
                    <a:pt x="121" y="69"/>
                  </a:lnTo>
                  <a:lnTo>
                    <a:pt x="120" y="75"/>
                  </a:lnTo>
                  <a:lnTo>
                    <a:pt x="115" y="81"/>
                  </a:lnTo>
                  <a:lnTo>
                    <a:pt x="111" y="88"/>
                  </a:lnTo>
                  <a:lnTo>
                    <a:pt x="107" y="93"/>
                  </a:lnTo>
                  <a:lnTo>
                    <a:pt x="100" y="98"/>
                  </a:lnTo>
                  <a:lnTo>
                    <a:pt x="94" y="101"/>
                  </a:lnTo>
                  <a:lnTo>
                    <a:pt x="87" y="105"/>
                  </a:lnTo>
                  <a:lnTo>
                    <a:pt x="80" y="108"/>
                  </a:lnTo>
                  <a:lnTo>
                    <a:pt x="71" y="109"/>
                  </a:lnTo>
                  <a:lnTo>
                    <a:pt x="63" y="110"/>
                  </a:lnTo>
                  <a:lnTo>
                    <a:pt x="56" y="110"/>
                  </a:lnTo>
                  <a:lnTo>
                    <a:pt x="47" y="109"/>
                  </a:lnTo>
                  <a:lnTo>
                    <a:pt x="40" y="106"/>
                  </a:lnTo>
                  <a:lnTo>
                    <a:pt x="33" y="104"/>
                  </a:lnTo>
                  <a:lnTo>
                    <a:pt x="26" y="100"/>
                  </a:lnTo>
                  <a:lnTo>
                    <a:pt x="20" y="95"/>
                  </a:lnTo>
                  <a:lnTo>
                    <a:pt x="14" y="90"/>
                  </a:lnTo>
                  <a:lnTo>
                    <a:pt x="10" y="85"/>
                  </a:lnTo>
                  <a:lnTo>
                    <a:pt x="6" y="78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3" y="36"/>
                  </a:lnTo>
                  <a:lnTo>
                    <a:pt x="6" y="31"/>
                  </a:lnTo>
                  <a:lnTo>
                    <a:pt x="10" y="24"/>
                  </a:lnTo>
                  <a:lnTo>
                    <a:pt x="14" y="19"/>
                  </a:lnTo>
                  <a:lnTo>
                    <a:pt x="20" y="14"/>
                  </a:lnTo>
                  <a:lnTo>
                    <a:pt x="26" y="9"/>
                  </a:lnTo>
                  <a:lnTo>
                    <a:pt x="33" y="5"/>
                  </a:lnTo>
                  <a:lnTo>
                    <a:pt x="40" y="3"/>
                  </a:lnTo>
                  <a:lnTo>
                    <a:pt x="47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0" y="1"/>
                  </a:lnTo>
                  <a:lnTo>
                    <a:pt x="87" y="4"/>
                  </a:lnTo>
                  <a:lnTo>
                    <a:pt x="94" y="8"/>
                  </a:lnTo>
                  <a:lnTo>
                    <a:pt x="100" y="11"/>
                  </a:lnTo>
                  <a:lnTo>
                    <a:pt x="107" y="16"/>
                  </a:lnTo>
                  <a:lnTo>
                    <a:pt x="111" y="21"/>
                  </a:lnTo>
                  <a:lnTo>
                    <a:pt x="115" y="28"/>
                  </a:lnTo>
                  <a:lnTo>
                    <a:pt x="120" y="34"/>
                  </a:lnTo>
                  <a:lnTo>
                    <a:pt x="121" y="40"/>
                  </a:lnTo>
                  <a:lnTo>
                    <a:pt x="123" y="48"/>
                  </a:lnTo>
                  <a:lnTo>
                    <a:pt x="124" y="54"/>
                  </a:lnTo>
                  <a:lnTo>
                    <a:pt x="124" y="5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3" name="Freeform 191"/>
            <p:cNvSpPr>
              <a:spLocks/>
            </p:cNvSpPr>
            <p:nvPr/>
          </p:nvSpPr>
          <p:spPr bwMode="auto">
            <a:xfrm>
              <a:off x="1577" y="3757"/>
              <a:ext cx="67" cy="59"/>
            </a:xfrm>
            <a:custGeom>
              <a:avLst/>
              <a:gdLst/>
              <a:ahLst/>
              <a:cxnLst>
                <a:cxn ang="0">
                  <a:pos x="66" y="28"/>
                </a:cxn>
                <a:cxn ang="0">
                  <a:pos x="65" y="33"/>
                </a:cxn>
                <a:cxn ang="0">
                  <a:pos x="65" y="38"/>
                </a:cxn>
                <a:cxn ang="0">
                  <a:pos x="60" y="43"/>
                </a:cxn>
                <a:cxn ang="0">
                  <a:pos x="57" y="47"/>
                </a:cxn>
                <a:cxn ang="0">
                  <a:pos x="55" y="51"/>
                </a:cxn>
                <a:cxn ang="0">
                  <a:pos x="49" y="53"/>
                </a:cxn>
                <a:cxn ang="0">
                  <a:pos x="43" y="56"/>
                </a:cxn>
                <a:cxn ang="0">
                  <a:pos x="37" y="57"/>
                </a:cxn>
                <a:cxn ang="0">
                  <a:pos x="33" y="58"/>
                </a:cxn>
                <a:cxn ang="0">
                  <a:pos x="27" y="57"/>
                </a:cxn>
                <a:cxn ang="0">
                  <a:pos x="22" y="56"/>
                </a:cxn>
                <a:cxn ang="0">
                  <a:pos x="16" y="53"/>
                </a:cxn>
                <a:cxn ang="0">
                  <a:pos x="11" y="51"/>
                </a:cxn>
                <a:cxn ang="0">
                  <a:pos x="7" y="47"/>
                </a:cxn>
                <a:cxn ang="0">
                  <a:pos x="4" y="43"/>
                </a:cxn>
                <a:cxn ang="0">
                  <a:pos x="1" y="38"/>
                </a:cxn>
                <a:cxn ang="0">
                  <a:pos x="0" y="33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1" y="19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11" y="6"/>
                </a:cxn>
                <a:cxn ang="0">
                  <a:pos x="16" y="4"/>
                </a:cxn>
                <a:cxn ang="0">
                  <a:pos x="22" y="1"/>
                </a:cxn>
                <a:cxn ang="0">
                  <a:pos x="27" y="0"/>
                </a:cxn>
                <a:cxn ang="0">
                  <a:pos x="33" y="0"/>
                </a:cxn>
                <a:cxn ang="0">
                  <a:pos x="37" y="0"/>
                </a:cxn>
                <a:cxn ang="0">
                  <a:pos x="43" y="1"/>
                </a:cxn>
                <a:cxn ang="0">
                  <a:pos x="49" y="4"/>
                </a:cxn>
                <a:cxn ang="0">
                  <a:pos x="55" y="6"/>
                </a:cxn>
                <a:cxn ang="0">
                  <a:pos x="57" y="10"/>
                </a:cxn>
                <a:cxn ang="0">
                  <a:pos x="60" y="14"/>
                </a:cxn>
                <a:cxn ang="0">
                  <a:pos x="65" y="19"/>
                </a:cxn>
                <a:cxn ang="0">
                  <a:pos x="65" y="23"/>
                </a:cxn>
                <a:cxn ang="0">
                  <a:pos x="66" y="28"/>
                </a:cxn>
                <a:cxn ang="0">
                  <a:pos x="66" y="28"/>
                </a:cxn>
              </a:cxnLst>
              <a:rect l="0" t="0" r="r" b="b"/>
              <a:pathLst>
                <a:path w="67" h="59">
                  <a:moveTo>
                    <a:pt x="66" y="28"/>
                  </a:moveTo>
                  <a:lnTo>
                    <a:pt x="65" y="33"/>
                  </a:lnTo>
                  <a:lnTo>
                    <a:pt x="65" y="38"/>
                  </a:lnTo>
                  <a:lnTo>
                    <a:pt x="60" y="43"/>
                  </a:lnTo>
                  <a:lnTo>
                    <a:pt x="57" y="47"/>
                  </a:lnTo>
                  <a:lnTo>
                    <a:pt x="55" y="51"/>
                  </a:lnTo>
                  <a:lnTo>
                    <a:pt x="49" y="53"/>
                  </a:lnTo>
                  <a:lnTo>
                    <a:pt x="43" y="56"/>
                  </a:lnTo>
                  <a:lnTo>
                    <a:pt x="37" y="57"/>
                  </a:lnTo>
                  <a:lnTo>
                    <a:pt x="33" y="58"/>
                  </a:lnTo>
                  <a:lnTo>
                    <a:pt x="27" y="57"/>
                  </a:lnTo>
                  <a:lnTo>
                    <a:pt x="22" y="56"/>
                  </a:lnTo>
                  <a:lnTo>
                    <a:pt x="16" y="53"/>
                  </a:lnTo>
                  <a:lnTo>
                    <a:pt x="11" y="51"/>
                  </a:lnTo>
                  <a:lnTo>
                    <a:pt x="7" y="47"/>
                  </a:lnTo>
                  <a:lnTo>
                    <a:pt x="4" y="43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1" y="19"/>
                  </a:lnTo>
                  <a:lnTo>
                    <a:pt x="4" y="14"/>
                  </a:lnTo>
                  <a:lnTo>
                    <a:pt x="7" y="10"/>
                  </a:lnTo>
                  <a:lnTo>
                    <a:pt x="11" y="6"/>
                  </a:lnTo>
                  <a:lnTo>
                    <a:pt x="16" y="4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3" y="1"/>
                  </a:lnTo>
                  <a:lnTo>
                    <a:pt x="49" y="4"/>
                  </a:lnTo>
                  <a:lnTo>
                    <a:pt x="55" y="6"/>
                  </a:lnTo>
                  <a:lnTo>
                    <a:pt x="57" y="10"/>
                  </a:lnTo>
                  <a:lnTo>
                    <a:pt x="60" y="14"/>
                  </a:lnTo>
                  <a:lnTo>
                    <a:pt x="65" y="19"/>
                  </a:lnTo>
                  <a:lnTo>
                    <a:pt x="65" y="23"/>
                  </a:lnTo>
                  <a:lnTo>
                    <a:pt x="66" y="28"/>
                  </a:lnTo>
                  <a:lnTo>
                    <a:pt x="66" y="28"/>
                  </a:lnTo>
                </a:path>
              </a:pathLst>
            </a:custGeom>
            <a:solidFill>
              <a:srgbClr val="CFCFC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4" name="Freeform 192"/>
            <p:cNvSpPr>
              <a:spLocks/>
            </p:cNvSpPr>
            <p:nvPr/>
          </p:nvSpPr>
          <p:spPr bwMode="auto">
            <a:xfrm>
              <a:off x="1220" y="3738"/>
              <a:ext cx="12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0"/>
                </a:cxn>
                <a:cxn ang="0">
                  <a:pos x="124" y="68"/>
                </a:cxn>
                <a:cxn ang="0">
                  <a:pos x="0" y="68"/>
                </a:cxn>
                <a:cxn ang="0">
                  <a:pos x="0" y="0"/>
                </a:cxn>
              </a:cxnLst>
              <a:rect l="0" t="0" r="r" b="b"/>
              <a:pathLst>
                <a:path w="125" h="69">
                  <a:moveTo>
                    <a:pt x="0" y="0"/>
                  </a:moveTo>
                  <a:lnTo>
                    <a:pt x="124" y="0"/>
                  </a:lnTo>
                  <a:lnTo>
                    <a:pt x="124" y="68"/>
                  </a:lnTo>
                  <a:lnTo>
                    <a:pt x="0" y="68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5" name="Freeform 193"/>
            <p:cNvSpPr>
              <a:spLocks/>
            </p:cNvSpPr>
            <p:nvPr/>
          </p:nvSpPr>
          <p:spPr bwMode="auto">
            <a:xfrm>
              <a:off x="1355" y="3738"/>
              <a:ext cx="128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127" y="68"/>
                </a:cxn>
                <a:cxn ang="0">
                  <a:pos x="0" y="68"/>
                </a:cxn>
                <a:cxn ang="0">
                  <a:pos x="0" y="0"/>
                </a:cxn>
              </a:cxnLst>
              <a:rect l="0" t="0" r="r" b="b"/>
              <a:pathLst>
                <a:path w="128" h="69">
                  <a:moveTo>
                    <a:pt x="0" y="0"/>
                  </a:moveTo>
                  <a:lnTo>
                    <a:pt x="127" y="0"/>
                  </a:lnTo>
                  <a:lnTo>
                    <a:pt x="127" y="68"/>
                  </a:lnTo>
                  <a:lnTo>
                    <a:pt x="0" y="68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6" name="Freeform 194"/>
            <p:cNvSpPr>
              <a:spLocks/>
            </p:cNvSpPr>
            <p:nvPr/>
          </p:nvSpPr>
          <p:spPr bwMode="auto">
            <a:xfrm>
              <a:off x="1126" y="3738"/>
              <a:ext cx="83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0"/>
                </a:cxn>
                <a:cxn ang="0">
                  <a:pos x="82" y="68"/>
                </a:cxn>
                <a:cxn ang="0">
                  <a:pos x="0" y="68"/>
                </a:cxn>
                <a:cxn ang="0">
                  <a:pos x="0" y="0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lnTo>
                    <a:pt x="82" y="0"/>
                  </a:lnTo>
                  <a:lnTo>
                    <a:pt x="82" y="68"/>
                  </a:lnTo>
                  <a:lnTo>
                    <a:pt x="0" y="68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7" name="Freeform 195"/>
            <p:cNvSpPr>
              <a:spLocks/>
            </p:cNvSpPr>
            <p:nvPr/>
          </p:nvSpPr>
          <p:spPr bwMode="auto">
            <a:xfrm>
              <a:off x="749" y="3603"/>
              <a:ext cx="66" cy="49"/>
            </a:xfrm>
            <a:custGeom>
              <a:avLst/>
              <a:gdLst/>
              <a:ahLst/>
              <a:cxnLst>
                <a:cxn ang="0">
                  <a:pos x="25" y="48"/>
                </a:cxn>
                <a:cxn ang="0">
                  <a:pos x="0" y="48"/>
                </a:cxn>
                <a:cxn ang="0">
                  <a:pos x="33" y="0"/>
                </a:cxn>
                <a:cxn ang="0">
                  <a:pos x="65" y="0"/>
                </a:cxn>
                <a:cxn ang="0">
                  <a:pos x="25" y="48"/>
                </a:cxn>
              </a:cxnLst>
              <a:rect l="0" t="0" r="r" b="b"/>
              <a:pathLst>
                <a:path w="66" h="49">
                  <a:moveTo>
                    <a:pt x="25" y="48"/>
                  </a:moveTo>
                  <a:lnTo>
                    <a:pt x="0" y="48"/>
                  </a:lnTo>
                  <a:lnTo>
                    <a:pt x="33" y="0"/>
                  </a:lnTo>
                  <a:lnTo>
                    <a:pt x="65" y="0"/>
                  </a:lnTo>
                  <a:lnTo>
                    <a:pt x="25" y="4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8" name="Freeform 196"/>
            <p:cNvSpPr>
              <a:spLocks/>
            </p:cNvSpPr>
            <p:nvPr/>
          </p:nvSpPr>
          <p:spPr bwMode="auto">
            <a:xfrm>
              <a:off x="798" y="3603"/>
              <a:ext cx="162" cy="4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48"/>
                </a:cxn>
                <a:cxn ang="0">
                  <a:pos x="128" y="48"/>
                </a:cxn>
                <a:cxn ang="0">
                  <a:pos x="161" y="0"/>
                </a:cxn>
                <a:cxn ang="0">
                  <a:pos x="34" y="0"/>
                </a:cxn>
              </a:cxnLst>
              <a:rect l="0" t="0" r="r" b="b"/>
              <a:pathLst>
                <a:path w="162" h="49">
                  <a:moveTo>
                    <a:pt x="34" y="0"/>
                  </a:moveTo>
                  <a:lnTo>
                    <a:pt x="0" y="48"/>
                  </a:lnTo>
                  <a:lnTo>
                    <a:pt x="128" y="48"/>
                  </a:lnTo>
                  <a:lnTo>
                    <a:pt x="161" y="0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29" name="Freeform 197"/>
            <p:cNvSpPr>
              <a:spLocks/>
            </p:cNvSpPr>
            <p:nvPr/>
          </p:nvSpPr>
          <p:spPr bwMode="auto">
            <a:xfrm>
              <a:off x="943" y="3603"/>
              <a:ext cx="162" cy="4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48"/>
                </a:cxn>
                <a:cxn ang="0">
                  <a:pos x="128" y="48"/>
                </a:cxn>
                <a:cxn ang="0">
                  <a:pos x="161" y="0"/>
                </a:cxn>
                <a:cxn ang="0">
                  <a:pos x="34" y="0"/>
                </a:cxn>
              </a:cxnLst>
              <a:rect l="0" t="0" r="r" b="b"/>
              <a:pathLst>
                <a:path w="162" h="49">
                  <a:moveTo>
                    <a:pt x="34" y="0"/>
                  </a:moveTo>
                  <a:lnTo>
                    <a:pt x="0" y="48"/>
                  </a:lnTo>
                  <a:lnTo>
                    <a:pt x="128" y="48"/>
                  </a:lnTo>
                  <a:lnTo>
                    <a:pt x="161" y="0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0" name="Freeform 198"/>
            <p:cNvSpPr>
              <a:spLocks/>
            </p:cNvSpPr>
            <p:nvPr/>
          </p:nvSpPr>
          <p:spPr bwMode="auto">
            <a:xfrm>
              <a:off x="1089" y="3603"/>
              <a:ext cx="163" cy="49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48"/>
                </a:cxn>
                <a:cxn ang="0">
                  <a:pos x="129" y="48"/>
                </a:cxn>
                <a:cxn ang="0">
                  <a:pos x="162" y="0"/>
                </a:cxn>
                <a:cxn ang="0">
                  <a:pos x="36" y="0"/>
                </a:cxn>
              </a:cxnLst>
              <a:rect l="0" t="0" r="r" b="b"/>
              <a:pathLst>
                <a:path w="163" h="49">
                  <a:moveTo>
                    <a:pt x="36" y="0"/>
                  </a:moveTo>
                  <a:lnTo>
                    <a:pt x="0" y="48"/>
                  </a:lnTo>
                  <a:lnTo>
                    <a:pt x="129" y="48"/>
                  </a:lnTo>
                  <a:lnTo>
                    <a:pt x="162" y="0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1" name="Freeform 199"/>
            <p:cNvSpPr>
              <a:spLocks/>
            </p:cNvSpPr>
            <p:nvPr/>
          </p:nvSpPr>
          <p:spPr bwMode="auto">
            <a:xfrm>
              <a:off x="1233" y="3603"/>
              <a:ext cx="163" cy="49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48"/>
                </a:cxn>
                <a:cxn ang="0">
                  <a:pos x="129" y="48"/>
                </a:cxn>
                <a:cxn ang="0">
                  <a:pos x="162" y="0"/>
                </a:cxn>
                <a:cxn ang="0">
                  <a:pos x="36" y="0"/>
                </a:cxn>
              </a:cxnLst>
              <a:rect l="0" t="0" r="r" b="b"/>
              <a:pathLst>
                <a:path w="163" h="49">
                  <a:moveTo>
                    <a:pt x="36" y="0"/>
                  </a:moveTo>
                  <a:lnTo>
                    <a:pt x="0" y="48"/>
                  </a:lnTo>
                  <a:lnTo>
                    <a:pt x="129" y="48"/>
                  </a:lnTo>
                  <a:lnTo>
                    <a:pt x="162" y="0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2" name="Freeform 200"/>
            <p:cNvSpPr>
              <a:spLocks/>
            </p:cNvSpPr>
            <p:nvPr/>
          </p:nvSpPr>
          <p:spPr bwMode="auto">
            <a:xfrm>
              <a:off x="1379" y="3603"/>
              <a:ext cx="160" cy="4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48"/>
                </a:cxn>
                <a:cxn ang="0">
                  <a:pos x="127" y="48"/>
                </a:cxn>
                <a:cxn ang="0">
                  <a:pos x="159" y="0"/>
                </a:cxn>
                <a:cxn ang="0">
                  <a:pos x="34" y="0"/>
                </a:cxn>
              </a:cxnLst>
              <a:rect l="0" t="0" r="r" b="b"/>
              <a:pathLst>
                <a:path w="160" h="49">
                  <a:moveTo>
                    <a:pt x="34" y="0"/>
                  </a:moveTo>
                  <a:lnTo>
                    <a:pt x="0" y="48"/>
                  </a:lnTo>
                  <a:lnTo>
                    <a:pt x="127" y="48"/>
                  </a:lnTo>
                  <a:lnTo>
                    <a:pt x="159" y="0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3" name="Freeform 201"/>
            <p:cNvSpPr>
              <a:spLocks/>
            </p:cNvSpPr>
            <p:nvPr/>
          </p:nvSpPr>
          <p:spPr bwMode="auto">
            <a:xfrm>
              <a:off x="1526" y="3603"/>
              <a:ext cx="162" cy="49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48"/>
                </a:cxn>
                <a:cxn ang="0">
                  <a:pos x="129" y="48"/>
                </a:cxn>
                <a:cxn ang="0">
                  <a:pos x="161" y="0"/>
                </a:cxn>
                <a:cxn ang="0">
                  <a:pos x="35" y="0"/>
                </a:cxn>
              </a:cxnLst>
              <a:rect l="0" t="0" r="r" b="b"/>
              <a:pathLst>
                <a:path w="162" h="49">
                  <a:moveTo>
                    <a:pt x="35" y="0"/>
                  </a:moveTo>
                  <a:lnTo>
                    <a:pt x="0" y="48"/>
                  </a:lnTo>
                  <a:lnTo>
                    <a:pt x="129" y="48"/>
                  </a:lnTo>
                  <a:lnTo>
                    <a:pt x="161" y="0"/>
                  </a:lnTo>
                  <a:lnTo>
                    <a:pt x="3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4" name="Freeform 202"/>
            <p:cNvSpPr>
              <a:spLocks/>
            </p:cNvSpPr>
            <p:nvPr/>
          </p:nvSpPr>
          <p:spPr bwMode="auto">
            <a:xfrm>
              <a:off x="1707" y="3632"/>
              <a:ext cx="80" cy="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" y="0"/>
                </a:cxn>
                <a:cxn ang="0">
                  <a:pos x="79" y="174"/>
                </a:cxn>
                <a:cxn ang="0">
                  <a:pos x="0" y="174"/>
                </a:cxn>
                <a:cxn ang="0">
                  <a:pos x="0" y="0"/>
                </a:cxn>
              </a:cxnLst>
              <a:rect l="0" t="0" r="r" b="b"/>
              <a:pathLst>
                <a:path w="80" h="175">
                  <a:moveTo>
                    <a:pt x="0" y="0"/>
                  </a:moveTo>
                  <a:lnTo>
                    <a:pt x="79" y="0"/>
                  </a:lnTo>
                  <a:lnTo>
                    <a:pt x="79" y="174"/>
                  </a:lnTo>
                  <a:lnTo>
                    <a:pt x="0" y="174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5" name="Freeform 203"/>
            <p:cNvSpPr>
              <a:spLocks/>
            </p:cNvSpPr>
            <p:nvPr/>
          </p:nvSpPr>
          <p:spPr bwMode="auto">
            <a:xfrm>
              <a:off x="1648" y="3545"/>
              <a:ext cx="67" cy="52"/>
            </a:xfrm>
            <a:custGeom>
              <a:avLst/>
              <a:gdLst/>
              <a:ahLst/>
              <a:cxnLst>
                <a:cxn ang="0">
                  <a:pos x="65" y="45"/>
                </a:cxn>
                <a:cxn ang="0">
                  <a:pos x="62" y="45"/>
                </a:cxn>
                <a:cxn ang="0">
                  <a:pos x="58" y="46"/>
                </a:cxn>
                <a:cxn ang="0">
                  <a:pos x="53" y="47"/>
                </a:cxn>
                <a:cxn ang="0">
                  <a:pos x="48" y="48"/>
                </a:cxn>
                <a:cxn ang="0">
                  <a:pos x="45" y="50"/>
                </a:cxn>
                <a:cxn ang="0">
                  <a:pos x="41" y="50"/>
                </a:cxn>
                <a:cxn ang="0">
                  <a:pos x="39" y="51"/>
                </a:cxn>
                <a:cxn ang="0">
                  <a:pos x="34" y="51"/>
                </a:cxn>
                <a:cxn ang="0">
                  <a:pos x="27" y="51"/>
                </a:cxn>
                <a:cxn ang="0">
                  <a:pos x="20" y="51"/>
                </a:cxn>
                <a:cxn ang="0">
                  <a:pos x="13" y="51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48"/>
                </a:cxn>
                <a:cxn ang="0">
                  <a:pos x="0" y="46"/>
                </a:cxn>
                <a:cxn ang="0">
                  <a:pos x="0" y="42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0" y="23"/>
                </a:cxn>
                <a:cxn ang="0">
                  <a:pos x="0" y="19"/>
                </a:cxn>
                <a:cxn ang="0">
                  <a:pos x="3" y="15"/>
                </a:cxn>
                <a:cxn ang="0">
                  <a:pos x="4" y="10"/>
                </a:cxn>
                <a:cxn ang="0">
                  <a:pos x="8" y="6"/>
                </a:cxn>
                <a:cxn ang="0">
                  <a:pos x="13" y="3"/>
                </a:cxn>
                <a:cxn ang="0">
                  <a:pos x="18" y="0"/>
                </a:cxn>
                <a:cxn ang="0">
                  <a:pos x="24" y="1"/>
                </a:cxn>
                <a:cxn ang="0">
                  <a:pos x="28" y="6"/>
                </a:cxn>
                <a:cxn ang="0">
                  <a:pos x="35" y="13"/>
                </a:cxn>
                <a:cxn ang="0">
                  <a:pos x="44" y="22"/>
                </a:cxn>
                <a:cxn ang="0">
                  <a:pos x="51" y="29"/>
                </a:cxn>
                <a:cxn ang="0">
                  <a:pos x="59" y="37"/>
                </a:cxn>
                <a:cxn ang="0">
                  <a:pos x="63" y="42"/>
                </a:cxn>
                <a:cxn ang="0">
                  <a:pos x="66" y="45"/>
                </a:cxn>
              </a:cxnLst>
              <a:rect l="0" t="0" r="r" b="b"/>
              <a:pathLst>
                <a:path w="67" h="52">
                  <a:moveTo>
                    <a:pt x="66" y="45"/>
                  </a:moveTo>
                  <a:lnTo>
                    <a:pt x="65" y="45"/>
                  </a:lnTo>
                  <a:lnTo>
                    <a:pt x="63" y="45"/>
                  </a:lnTo>
                  <a:lnTo>
                    <a:pt x="62" y="45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5" y="46"/>
                  </a:lnTo>
                  <a:lnTo>
                    <a:pt x="53" y="47"/>
                  </a:lnTo>
                  <a:lnTo>
                    <a:pt x="51" y="47"/>
                  </a:lnTo>
                  <a:lnTo>
                    <a:pt x="48" y="48"/>
                  </a:lnTo>
                  <a:lnTo>
                    <a:pt x="46" y="48"/>
                  </a:lnTo>
                  <a:lnTo>
                    <a:pt x="45" y="50"/>
                  </a:lnTo>
                  <a:lnTo>
                    <a:pt x="42" y="50"/>
                  </a:lnTo>
                  <a:lnTo>
                    <a:pt x="41" y="50"/>
                  </a:lnTo>
                  <a:lnTo>
                    <a:pt x="41" y="51"/>
                  </a:lnTo>
                  <a:lnTo>
                    <a:pt x="39" y="51"/>
                  </a:lnTo>
                  <a:lnTo>
                    <a:pt x="37" y="51"/>
                  </a:lnTo>
                  <a:lnTo>
                    <a:pt x="34" y="51"/>
                  </a:lnTo>
                  <a:lnTo>
                    <a:pt x="31" y="51"/>
                  </a:lnTo>
                  <a:lnTo>
                    <a:pt x="27" y="51"/>
                  </a:lnTo>
                  <a:lnTo>
                    <a:pt x="24" y="51"/>
                  </a:lnTo>
                  <a:lnTo>
                    <a:pt x="20" y="51"/>
                  </a:lnTo>
                  <a:lnTo>
                    <a:pt x="15" y="51"/>
                  </a:lnTo>
                  <a:lnTo>
                    <a:pt x="13" y="51"/>
                  </a:lnTo>
                  <a:lnTo>
                    <a:pt x="8" y="51"/>
                  </a:lnTo>
                  <a:lnTo>
                    <a:pt x="6" y="51"/>
                  </a:lnTo>
                  <a:lnTo>
                    <a:pt x="3" y="51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4" y="13"/>
                  </a:lnTo>
                  <a:lnTo>
                    <a:pt x="4" y="10"/>
                  </a:lnTo>
                  <a:lnTo>
                    <a:pt x="7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3" y="3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5" y="13"/>
                  </a:lnTo>
                  <a:lnTo>
                    <a:pt x="39" y="18"/>
                  </a:lnTo>
                  <a:lnTo>
                    <a:pt x="44" y="22"/>
                  </a:lnTo>
                  <a:lnTo>
                    <a:pt x="48" y="26"/>
                  </a:lnTo>
                  <a:lnTo>
                    <a:pt x="51" y="29"/>
                  </a:lnTo>
                  <a:lnTo>
                    <a:pt x="55" y="34"/>
                  </a:lnTo>
                  <a:lnTo>
                    <a:pt x="59" y="37"/>
                  </a:lnTo>
                  <a:lnTo>
                    <a:pt x="62" y="40"/>
                  </a:lnTo>
                  <a:lnTo>
                    <a:pt x="63" y="42"/>
                  </a:lnTo>
                  <a:lnTo>
                    <a:pt x="66" y="43"/>
                  </a:lnTo>
                  <a:lnTo>
                    <a:pt x="66" y="45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6" name="Freeform 204"/>
            <p:cNvSpPr>
              <a:spLocks/>
            </p:cNvSpPr>
            <p:nvPr/>
          </p:nvSpPr>
          <p:spPr bwMode="auto">
            <a:xfrm>
              <a:off x="742" y="3691"/>
              <a:ext cx="107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0"/>
                </a:cxn>
                <a:cxn ang="0">
                  <a:pos x="1071" y="23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1072" h="24">
                  <a:moveTo>
                    <a:pt x="0" y="0"/>
                  </a:moveTo>
                  <a:lnTo>
                    <a:pt x="1071" y="0"/>
                  </a:lnTo>
                  <a:lnTo>
                    <a:pt x="1071" y="23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37" name="Line 205"/>
            <p:cNvSpPr>
              <a:spLocks noChangeShapeType="1"/>
            </p:cNvSpPr>
            <p:nvPr/>
          </p:nvSpPr>
          <p:spPr bwMode="auto">
            <a:xfrm>
              <a:off x="742" y="3720"/>
              <a:ext cx="10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38" name="Line 206"/>
            <p:cNvSpPr>
              <a:spLocks noChangeShapeType="1"/>
            </p:cNvSpPr>
            <p:nvPr/>
          </p:nvSpPr>
          <p:spPr bwMode="auto">
            <a:xfrm>
              <a:off x="742" y="3732"/>
              <a:ext cx="1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39" name="Line 207"/>
            <p:cNvSpPr>
              <a:spLocks noChangeShapeType="1"/>
            </p:cNvSpPr>
            <p:nvPr/>
          </p:nvSpPr>
          <p:spPr bwMode="auto">
            <a:xfrm>
              <a:off x="742" y="3745"/>
              <a:ext cx="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0" name="Line 208"/>
            <p:cNvSpPr>
              <a:spLocks noChangeShapeType="1"/>
            </p:cNvSpPr>
            <p:nvPr/>
          </p:nvSpPr>
          <p:spPr bwMode="auto">
            <a:xfrm>
              <a:off x="955" y="3732"/>
              <a:ext cx="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1" name="Line 209"/>
            <p:cNvSpPr>
              <a:spLocks noChangeShapeType="1"/>
            </p:cNvSpPr>
            <p:nvPr/>
          </p:nvSpPr>
          <p:spPr bwMode="auto">
            <a:xfrm>
              <a:off x="966" y="3745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2" name="Line 210"/>
            <p:cNvSpPr>
              <a:spLocks noChangeShapeType="1"/>
            </p:cNvSpPr>
            <p:nvPr/>
          </p:nvSpPr>
          <p:spPr bwMode="auto">
            <a:xfrm>
              <a:off x="1100" y="3732"/>
              <a:ext cx="4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3" name="Line 211"/>
            <p:cNvSpPr>
              <a:spLocks noChangeShapeType="1"/>
            </p:cNvSpPr>
            <p:nvPr/>
          </p:nvSpPr>
          <p:spPr bwMode="auto">
            <a:xfrm>
              <a:off x="1666" y="3732"/>
              <a:ext cx="1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4" name="Line 212"/>
            <p:cNvSpPr>
              <a:spLocks noChangeShapeType="1"/>
            </p:cNvSpPr>
            <p:nvPr/>
          </p:nvSpPr>
          <p:spPr bwMode="auto">
            <a:xfrm>
              <a:off x="1113" y="3745"/>
              <a:ext cx="42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5" name="Line 213"/>
            <p:cNvSpPr>
              <a:spLocks noChangeShapeType="1"/>
            </p:cNvSpPr>
            <p:nvPr/>
          </p:nvSpPr>
          <p:spPr bwMode="auto">
            <a:xfrm>
              <a:off x="1678" y="3745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1120" y="3760"/>
              <a:ext cx="4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1126" y="3773"/>
              <a:ext cx="39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8" name="Line 216"/>
            <p:cNvSpPr>
              <a:spLocks noChangeShapeType="1"/>
            </p:cNvSpPr>
            <p:nvPr/>
          </p:nvSpPr>
          <p:spPr bwMode="auto">
            <a:xfrm>
              <a:off x="1126" y="3789"/>
              <a:ext cx="39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9" name="Line 217"/>
            <p:cNvSpPr>
              <a:spLocks noChangeShapeType="1"/>
            </p:cNvSpPr>
            <p:nvPr/>
          </p:nvSpPr>
          <p:spPr bwMode="auto">
            <a:xfrm>
              <a:off x="1693" y="376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0" name="Line 218"/>
            <p:cNvSpPr>
              <a:spLocks noChangeShapeType="1"/>
            </p:cNvSpPr>
            <p:nvPr/>
          </p:nvSpPr>
          <p:spPr bwMode="auto">
            <a:xfrm>
              <a:off x="1700" y="3773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1" name="Line 219"/>
            <p:cNvSpPr>
              <a:spLocks noChangeShapeType="1"/>
            </p:cNvSpPr>
            <p:nvPr/>
          </p:nvSpPr>
          <p:spPr bwMode="auto">
            <a:xfrm>
              <a:off x="1702" y="3789"/>
              <a:ext cx="10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2" name="Freeform 220"/>
            <p:cNvSpPr>
              <a:spLocks/>
            </p:cNvSpPr>
            <p:nvPr/>
          </p:nvSpPr>
          <p:spPr bwMode="auto">
            <a:xfrm>
              <a:off x="719" y="3591"/>
              <a:ext cx="50" cy="60"/>
            </a:xfrm>
            <a:custGeom>
              <a:avLst/>
              <a:gdLst/>
              <a:ahLst/>
              <a:cxnLst>
                <a:cxn ang="0">
                  <a:pos x="19" y="59"/>
                </a:cxn>
                <a:cxn ang="0">
                  <a:pos x="6" y="59"/>
                </a:cxn>
                <a:cxn ang="0">
                  <a:pos x="0" y="49"/>
                </a:cxn>
                <a:cxn ang="0">
                  <a:pos x="22" y="0"/>
                </a:cxn>
                <a:cxn ang="0">
                  <a:pos x="30" y="7"/>
                </a:cxn>
                <a:cxn ang="0">
                  <a:pos x="49" y="12"/>
                </a:cxn>
                <a:cxn ang="0">
                  <a:pos x="19" y="59"/>
                </a:cxn>
              </a:cxnLst>
              <a:rect l="0" t="0" r="r" b="b"/>
              <a:pathLst>
                <a:path w="50" h="60">
                  <a:moveTo>
                    <a:pt x="19" y="59"/>
                  </a:moveTo>
                  <a:lnTo>
                    <a:pt x="6" y="59"/>
                  </a:lnTo>
                  <a:lnTo>
                    <a:pt x="0" y="49"/>
                  </a:lnTo>
                  <a:lnTo>
                    <a:pt x="22" y="0"/>
                  </a:lnTo>
                  <a:lnTo>
                    <a:pt x="30" y="7"/>
                  </a:lnTo>
                  <a:lnTo>
                    <a:pt x="49" y="12"/>
                  </a:lnTo>
                  <a:lnTo>
                    <a:pt x="19" y="59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653" name="Rectangle 221"/>
          <p:cNvSpPr>
            <a:spLocks noChangeArrowheads="1"/>
          </p:cNvSpPr>
          <p:nvPr/>
        </p:nvSpPr>
        <p:spPr bwMode="auto">
          <a:xfrm>
            <a:off x="5652120" y="2852936"/>
            <a:ext cx="20134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>
              <a:lnSpc>
                <a:spcPct val="90000"/>
              </a:lnSpc>
            </a:pPr>
            <a:r>
              <a:rPr lang="ko-KR" altLang="en-US" b="1" dirty="0">
                <a:latin typeface="Times New Roman" pitchFamily="18" charset="0"/>
                <a:ea typeface="굴림체" pitchFamily="49" charset="-127"/>
              </a:rPr>
              <a:t>대중교통정보센터</a:t>
            </a:r>
          </a:p>
        </p:txBody>
      </p:sp>
      <p:sp>
        <p:nvSpPr>
          <p:cNvPr id="18654" name="Rectangle 222"/>
          <p:cNvSpPr>
            <a:spLocks noChangeArrowheads="1"/>
          </p:cNvSpPr>
          <p:nvPr/>
        </p:nvSpPr>
        <p:spPr bwMode="auto">
          <a:xfrm>
            <a:off x="1204546" y="6143625"/>
            <a:ext cx="5081954" cy="25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Group 223"/>
          <p:cNvGrpSpPr>
            <a:grpSpLocks/>
          </p:cNvGrpSpPr>
          <p:nvPr/>
        </p:nvGrpSpPr>
        <p:grpSpPr bwMode="auto">
          <a:xfrm>
            <a:off x="3014297" y="5532438"/>
            <a:ext cx="549519" cy="596900"/>
            <a:chOff x="1899" y="3485"/>
            <a:chExt cx="346" cy="376"/>
          </a:xfrm>
        </p:grpSpPr>
        <p:grpSp>
          <p:nvGrpSpPr>
            <p:cNvPr id="4" name="Group 224"/>
            <p:cNvGrpSpPr>
              <a:grpSpLocks/>
            </p:cNvGrpSpPr>
            <p:nvPr/>
          </p:nvGrpSpPr>
          <p:grpSpPr bwMode="auto">
            <a:xfrm>
              <a:off x="1899" y="3509"/>
              <a:ext cx="279" cy="185"/>
              <a:chOff x="1899" y="3509"/>
              <a:chExt cx="279" cy="185"/>
            </a:xfrm>
          </p:grpSpPr>
          <p:grpSp>
            <p:nvGrpSpPr>
              <p:cNvPr id="5" name="Group 225"/>
              <p:cNvGrpSpPr>
                <a:grpSpLocks/>
              </p:cNvGrpSpPr>
              <p:nvPr/>
            </p:nvGrpSpPr>
            <p:grpSpPr bwMode="auto">
              <a:xfrm>
                <a:off x="1899" y="3528"/>
                <a:ext cx="143" cy="166"/>
                <a:chOff x="1899" y="3528"/>
                <a:chExt cx="143" cy="166"/>
              </a:xfrm>
            </p:grpSpPr>
            <p:sp>
              <p:nvSpPr>
                <p:cNvPr id="18658" name="Arc 226"/>
                <p:cNvSpPr>
                  <a:spLocks/>
                </p:cNvSpPr>
                <p:nvPr/>
              </p:nvSpPr>
              <p:spPr bwMode="auto">
                <a:xfrm rot="19740000">
                  <a:off x="1899" y="3531"/>
                  <a:ext cx="93" cy="163"/>
                </a:xfrm>
                <a:custGeom>
                  <a:avLst/>
                  <a:gdLst>
                    <a:gd name="G0" fmla="+- 21600 0 0"/>
                    <a:gd name="G1" fmla="+- 21197 0 0"/>
                    <a:gd name="G2" fmla="+- 21600 0 0"/>
                    <a:gd name="T0" fmla="*/ 15516 w 21600"/>
                    <a:gd name="T1" fmla="*/ 41922 h 41922"/>
                    <a:gd name="T2" fmla="*/ 17448 w 21600"/>
                    <a:gd name="T3" fmla="*/ 0 h 41922"/>
                    <a:gd name="T4" fmla="*/ 21600 w 21600"/>
                    <a:gd name="T5" fmla="*/ 21197 h 41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22" fill="none" extrusionOk="0">
                      <a:moveTo>
                        <a:pt x="15515" y="41922"/>
                      </a:moveTo>
                      <a:cubicBezTo>
                        <a:pt x="6317" y="39222"/>
                        <a:pt x="0" y="30783"/>
                        <a:pt x="0" y="21197"/>
                      </a:cubicBezTo>
                      <a:cubicBezTo>
                        <a:pt x="-1" y="10868"/>
                        <a:pt x="7312" y="1985"/>
                        <a:pt x="17447" y="-1"/>
                      </a:cubicBezTo>
                    </a:path>
                    <a:path w="21600" h="41922" stroke="0" extrusionOk="0">
                      <a:moveTo>
                        <a:pt x="15515" y="41922"/>
                      </a:moveTo>
                      <a:cubicBezTo>
                        <a:pt x="6317" y="39222"/>
                        <a:pt x="0" y="30783"/>
                        <a:pt x="0" y="21197"/>
                      </a:cubicBezTo>
                      <a:cubicBezTo>
                        <a:pt x="-1" y="10868"/>
                        <a:pt x="7312" y="1985"/>
                        <a:pt x="17447" y="-1"/>
                      </a:cubicBezTo>
                      <a:lnTo>
                        <a:pt x="21600" y="2119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659" name="Arc 227"/>
                <p:cNvSpPr>
                  <a:spLocks/>
                </p:cNvSpPr>
                <p:nvPr/>
              </p:nvSpPr>
              <p:spPr bwMode="auto">
                <a:xfrm rot="19740000">
                  <a:off x="1935" y="3528"/>
                  <a:ext cx="80" cy="143"/>
                </a:xfrm>
                <a:custGeom>
                  <a:avLst/>
                  <a:gdLst>
                    <a:gd name="G0" fmla="+- 21600 0 0"/>
                    <a:gd name="G1" fmla="+- 21164 0 0"/>
                    <a:gd name="G2" fmla="+- 21600 0 0"/>
                    <a:gd name="T0" fmla="*/ 15364 w 21600"/>
                    <a:gd name="T1" fmla="*/ 41844 h 41844"/>
                    <a:gd name="T2" fmla="*/ 17282 w 21600"/>
                    <a:gd name="T3" fmla="*/ 0 h 41844"/>
                    <a:gd name="T4" fmla="*/ 21600 w 21600"/>
                    <a:gd name="T5" fmla="*/ 21164 h 41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844" fill="none" extrusionOk="0">
                      <a:moveTo>
                        <a:pt x="15363" y="41844"/>
                      </a:moveTo>
                      <a:cubicBezTo>
                        <a:pt x="6242" y="39093"/>
                        <a:pt x="0" y="30691"/>
                        <a:pt x="0" y="21164"/>
                      </a:cubicBezTo>
                      <a:cubicBezTo>
                        <a:pt x="-1" y="10899"/>
                        <a:pt x="7224" y="2052"/>
                        <a:pt x="17282" y="0"/>
                      </a:cubicBezTo>
                    </a:path>
                    <a:path w="21600" h="41844" stroke="0" extrusionOk="0">
                      <a:moveTo>
                        <a:pt x="15363" y="41844"/>
                      </a:moveTo>
                      <a:cubicBezTo>
                        <a:pt x="6242" y="39093"/>
                        <a:pt x="0" y="30691"/>
                        <a:pt x="0" y="21164"/>
                      </a:cubicBezTo>
                      <a:cubicBezTo>
                        <a:pt x="-1" y="10899"/>
                        <a:pt x="7224" y="2052"/>
                        <a:pt x="17282" y="0"/>
                      </a:cubicBezTo>
                      <a:lnTo>
                        <a:pt x="21600" y="21164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660" name="Arc 228"/>
                <p:cNvSpPr>
                  <a:spLocks/>
                </p:cNvSpPr>
                <p:nvPr/>
              </p:nvSpPr>
              <p:spPr bwMode="auto">
                <a:xfrm rot="19740000">
                  <a:off x="1965" y="3529"/>
                  <a:ext cx="77" cy="118"/>
                </a:xfrm>
                <a:custGeom>
                  <a:avLst/>
                  <a:gdLst>
                    <a:gd name="G0" fmla="+- 21600 0 0"/>
                    <a:gd name="G1" fmla="+- 21128 0 0"/>
                    <a:gd name="G2" fmla="+- 21600 0 0"/>
                    <a:gd name="T0" fmla="*/ 15609 w 21600"/>
                    <a:gd name="T1" fmla="*/ 41880 h 41880"/>
                    <a:gd name="T2" fmla="*/ 17107 w 21600"/>
                    <a:gd name="T3" fmla="*/ 0 h 41880"/>
                    <a:gd name="T4" fmla="*/ 21600 w 21600"/>
                    <a:gd name="T5" fmla="*/ 21128 h 41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880" fill="none" extrusionOk="0">
                      <a:moveTo>
                        <a:pt x="15608" y="41880"/>
                      </a:moveTo>
                      <a:cubicBezTo>
                        <a:pt x="6364" y="39211"/>
                        <a:pt x="0" y="30749"/>
                        <a:pt x="0" y="21128"/>
                      </a:cubicBezTo>
                      <a:cubicBezTo>
                        <a:pt x="-1" y="10930"/>
                        <a:pt x="7132" y="2121"/>
                        <a:pt x="17107" y="0"/>
                      </a:cubicBezTo>
                    </a:path>
                    <a:path w="21600" h="41880" stroke="0" extrusionOk="0">
                      <a:moveTo>
                        <a:pt x="15608" y="41880"/>
                      </a:moveTo>
                      <a:cubicBezTo>
                        <a:pt x="6364" y="39211"/>
                        <a:pt x="0" y="30749"/>
                        <a:pt x="0" y="21128"/>
                      </a:cubicBezTo>
                      <a:cubicBezTo>
                        <a:pt x="-1" y="10930"/>
                        <a:pt x="7132" y="2121"/>
                        <a:pt x="17107" y="0"/>
                      </a:cubicBezTo>
                      <a:lnTo>
                        <a:pt x="21600" y="21128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" name="Group 229"/>
              <p:cNvGrpSpPr>
                <a:grpSpLocks/>
              </p:cNvGrpSpPr>
              <p:nvPr/>
            </p:nvGrpSpPr>
            <p:grpSpPr bwMode="auto">
              <a:xfrm>
                <a:off x="1996" y="3518"/>
                <a:ext cx="121" cy="115"/>
                <a:chOff x="1996" y="3518"/>
                <a:chExt cx="121" cy="115"/>
              </a:xfrm>
            </p:grpSpPr>
            <p:sp>
              <p:nvSpPr>
                <p:cNvPr id="18662" name="Arc 230"/>
                <p:cNvSpPr>
                  <a:spLocks/>
                </p:cNvSpPr>
                <p:nvPr/>
              </p:nvSpPr>
              <p:spPr bwMode="auto">
                <a:xfrm rot="19740000">
                  <a:off x="1996" y="3524"/>
                  <a:ext cx="79" cy="109"/>
                </a:xfrm>
                <a:custGeom>
                  <a:avLst/>
                  <a:gdLst>
                    <a:gd name="G0" fmla="+- 21600 0 0"/>
                    <a:gd name="G1" fmla="+- 21155 0 0"/>
                    <a:gd name="G2" fmla="+- 21600 0 0"/>
                    <a:gd name="T0" fmla="*/ 15860 w 21600"/>
                    <a:gd name="T1" fmla="*/ 41978 h 41978"/>
                    <a:gd name="T2" fmla="*/ 17238 w 21600"/>
                    <a:gd name="T3" fmla="*/ 0 h 41978"/>
                    <a:gd name="T4" fmla="*/ 21600 w 21600"/>
                    <a:gd name="T5" fmla="*/ 21155 h 419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78" fill="none" extrusionOk="0">
                      <a:moveTo>
                        <a:pt x="15859" y="41978"/>
                      </a:moveTo>
                      <a:cubicBezTo>
                        <a:pt x="6490" y="39395"/>
                        <a:pt x="0" y="30873"/>
                        <a:pt x="0" y="21155"/>
                      </a:cubicBezTo>
                      <a:cubicBezTo>
                        <a:pt x="-1" y="10906"/>
                        <a:pt x="7201" y="2069"/>
                        <a:pt x="17238" y="0"/>
                      </a:cubicBezTo>
                    </a:path>
                    <a:path w="21600" h="41978" stroke="0" extrusionOk="0">
                      <a:moveTo>
                        <a:pt x="15859" y="41978"/>
                      </a:moveTo>
                      <a:cubicBezTo>
                        <a:pt x="6490" y="39395"/>
                        <a:pt x="0" y="30873"/>
                        <a:pt x="0" y="21155"/>
                      </a:cubicBezTo>
                      <a:cubicBezTo>
                        <a:pt x="-1" y="10906"/>
                        <a:pt x="7201" y="2069"/>
                        <a:pt x="17238" y="0"/>
                      </a:cubicBezTo>
                      <a:lnTo>
                        <a:pt x="21600" y="21155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663" name="Arc 231"/>
                <p:cNvSpPr>
                  <a:spLocks/>
                </p:cNvSpPr>
                <p:nvPr/>
              </p:nvSpPr>
              <p:spPr bwMode="auto">
                <a:xfrm rot="19740000">
                  <a:off x="2026" y="3521"/>
                  <a:ext cx="69" cy="93"/>
                </a:xfrm>
                <a:custGeom>
                  <a:avLst/>
                  <a:gdLst>
                    <a:gd name="G0" fmla="+- 21600 0 0"/>
                    <a:gd name="G1" fmla="+- 21163 0 0"/>
                    <a:gd name="G2" fmla="+- 21600 0 0"/>
                    <a:gd name="T0" fmla="*/ 15595 w 21600"/>
                    <a:gd name="T1" fmla="*/ 41911 h 41911"/>
                    <a:gd name="T2" fmla="*/ 17275 w 21600"/>
                    <a:gd name="T3" fmla="*/ 0 h 41911"/>
                    <a:gd name="T4" fmla="*/ 21600 w 21600"/>
                    <a:gd name="T5" fmla="*/ 21163 h 41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11" fill="none" extrusionOk="0">
                      <a:moveTo>
                        <a:pt x="15594" y="41911"/>
                      </a:moveTo>
                      <a:cubicBezTo>
                        <a:pt x="6357" y="39237"/>
                        <a:pt x="0" y="30779"/>
                        <a:pt x="0" y="21163"/>
                      </a:cubicBezTo>
                      <a:cubicBezTo>
                        <a:pt x="-1" y="10900"/>
                        <a:pt x="7220" y="2055"/>
                        <a:pt x="17275" y="0"/>
                      </a:cubicBezTo>
                    </a:path>
                    <a:path w="21600" h="41911" stroke="0" extrusionOk="0">
                      <a:moveTo>
                        <a:pt x="15594" y="41911"/>
                      </a:moveTo>
                      <a:cubicBezTo>
                        <a:pt x="6357" y="39237"/>
                        <a:pt x="0" y="30779"/>
                        <a:pt x="0" y="21163"/>
                      </a:cubicBezTo>
                      <a:cubicBezTo>
                        <a:pt x="-1" y="10900"/>
                        <a:pt x="7220" y="2055"/>
                        <a:pt x="17275" y="0"/>
                      </a:cubicBezTo>
                      <a:lnTo>
                        <a:pt x="21600" y="21163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664" name="Arc 232"/>
                <p:cNvSpPr>
                  <a:spLocks/>
                </p:cNvSpPr>
                <p:nvPr/>
              </p:nvSpPr>
              <p:spPr bwMode="auto">
                <a:xfrm rot="19740000">
                  <a:off x="2053" y="3518"/>
                  <a:ext cx="64" cy="80"/>
                </a:xfrm>
                <a:custGeom>
                  <a:avLst/>
                  <a:gdLst>
                    <a:gd name="G0" fmla="+- 21600 0 0"/>
                    <a:gd name="G1" fmla="+- 21093 0 0"/>
                    <a:gd name="G2" fmla="+- 21600 0 0"/>
                    <a:gd name="T0" fmla="*/ 15748 w 21600"/>
                    <a:gd name="T1" fmla="*/ 41885 h 41885"/>
                    <a:gd name="T2" fmla="*/ 16949 w 21600"/>
                    <a:gd name="T3" fmla="*/ 0 h 41885"/>
                    <a:gd name="T4" fmla="*/ 21600 w 21600"/>
                    <a:gd name="T5" fmla="*/ 21093 h 41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885" fill="none" extrusionOk="0">
                      <a:moveTo>
                        <a:pt x="15747" y="41885"/>
                      </a:moveTo>
                      <a:cubicBezTo>
                        <a:pt x="6434" y="39263"/>
                        <a:pt x="0" y="30768"/>
                        <a:pt x="0" y="21093"/>
                      </a:cubicBezTo>
                      <a:cubicBezTo>
                        <a:pt x="-1" y="10955"/>
                        <a:pt x="7049" y="2182"/>
                        <a:pt x="16948" y="-1"/>
                      </a:cubicBezTo>
                    </a:path>
                    <a:path w="21600" h="41885" stroke="0" extrusionOk="0">
                      <a:moveTo>
                        <a:pt x="15747" y="41885"/>
                      </a:moveTo>
                      <a:cubicBezTo>
                        <a:pt x="6434" y="39263"/>
                        <a:pt x="0" y="30768"/>
                        <a:pt x="0" y="21093"/>
                      </a:cubicBezTo>
                      <a:cubicBezTo>
                        <a:pt x="-1" y="10955"/>
                        <a:pt x="7049" y="2182"/>
                        <a:pt x="16948" y="-1"/>
                      </a:cubicBezTo>
                      <a:lnTo>
                        <a:pt x="21600" y="21093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8665" name="Arc 233"/>
              <p:cNvSpPr>
                <a:spLocks/>
              </p:cNvSpPr>
              <p:nvPr/>
            </p:nvSpPr>
            <p:spPr bwMode="auto">
              <a:xfrm rot="19740000">
                <a:off x="2077" y="3515"/>
                <a:ext cx="58" cy="69"/>
              </a:xfrm>
              <a:custGeom>
                <a:avLst/>
                <a:gdLst>
                  <a:gd name="G0" fmla="+- 21600 0 0"/>
                  <a:gd name="G1" fmla="+- 21082 0 0"/>
                  <a:gd name="G2" fmla="+- 21600 0 0"/>
                  <a:gd name="T0" fmla="*/ 15764 w 21600"/>
                  <a:gd name="T1" fmla="*/ 41879 h 41879"/>
                  <a:gd name="T2" fmla="*/ 16900 w 21600"/>
                  <a:gd name="T3" fmla="*/ 0 h 41879"/>
                  <a:gd name="T4" fmla="*/ 21600 w 21600"/>
                  <a:gd name="T5" fmla="*/ 21082 h 4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879" fill="none" extrusionOk="0">
                    <a:moveTo>
                      <a:pt x="15764" y="41878"/>
                    </a:moveTo>
                    <a:cubicBezTo>
                      <a:pt x="6442" y="39262"/>
                      <a:pt x="0" y="30763"/>
                      <a:pt x="0" y="21082"/>
                    </a:cubicBezTo>
                    <a:cubicBezTo>
                      <a:pt x="-1" y="10963"/>
                      <a:pt x="7023" y="2201"/>
                      <a:pt x="16899" y="-1"/>
                    </a:cubicBezTo>
                  </a:path>
                  <a:path w="21600" h="41879" stroke="0" extrusionOk="0">
                    <a:moveTo>
                      <a:pt x="15764" y="41878"/>
                    </a:moveTo>
                    <a:cubicBezTo>
                      <a:pt x="6442" y="39262"/>
                      <a:pt x="0" y="30763"/>
                      <a:pt x="0" y="21082"/>
                    </a:cubicBezTo>
                    <a:cubicBezTo>
                      <a:pt x="-1" y="10963"/>
                      <a:pt x="7023" y="2201"/>
                      <a:pt x="16899" y="-1"/>
                    </a:cubicBezTo>
                    <a:lnTo>
                      <a:pt x="21600" y="2108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666" name="Arc 234"/>
              <p:cNvSpPr>
                <a:spLocks/>
              </p:cNvSpPr>
              <p:nvPr/>
            </p:nvSpPr>
            <p:spPr bwMode="auto">
              <a:xfrm rot="19740000">
                <a:off x="2106" y="3510"/>
                <a:ext cx="49" cy="59"/>
              </a:xfrm>
              <a:custGeom>
                <a:avLst/>
                <a:gdLst>
                  <a:gd name="G0" fmla="+- 21600 0 0"/>
                  <a:gd name="G1" fmla="+- 21177 0 0"/>
                  <a:gd name="G2" fmla="+- 21600 0 0"/>
                  <a:gd name="T0" fmla="*/ 15603 w 21600"/>
                  <a:gd name="T1" fmla="*/ 41928 h 41928"/>
                  <a:gd name="T2" fmla="*/ 17348 w 21600"/>
                  <a:gd name="T3" fmla="*/ 0 h 41928"/>
                  <a:gd name="T4" fmla="*/ 21600 w 21600"/>
                  <a:gd name="T5" fmla="*/ 21177 h 4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28" fill="none" extrusionOk="0">
                    <a:moveTo>
                      <a:pt x="15603" y="41927"/>
                    </a:moveTo>
                    <a:cubicBezTo>
                      <a:pt x="6361" y="39257"/>
                      <a:pt x="0" y="30796"/>
                      <a:pt x="0" y="21177"/>
                    </a:cubicBezTo>
                    <a:cubicBezTo>
                      <a:pt x="-1" y="10886"/>
                      <a:pt x="7259" y="2025"/>
                      <a:pt x="17347" y="-1"/>
                    </a:cubicBezTo>
                  </a:path>
                  <a:path w="21600" h="41928" stroke="0" extrusionOk="0">
                    <a:moveTo>
                      <a:pt x="15603" y="41927"/>
                    </a:moveTo>
                    <a:cubicBezTo>
                      <a:pt x="6361" y="39257"/>
                      <a:pt x="0" y="30796"/>
                      <a:pt x="0" y="21177"/>
                    </a:cubicBezTo>
                    <a:cubicBezTo>
                      <a:pt x="-1" y="10886"/>
                      <a:pt x="7259" y="2025"/>
                      <a:pt x="17347" y="-1"/>
                    </a:cubicBezTo>
                    <a:lnTo>
                      <a:pt x="21600" y="2117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667" name="Arc 235"/>
              <p:cNvSpPr>
                <a:spLocks/>
              </p:cNvSpPr>
              <p:nvPr/>
            </p:nvSpPr>
            <p:spPr bwMode="auto">
              <a:xfrm rot="19740000">
                <a:off x="2128" y="3509"/>
                <a:ext cx="43" cy="45"/>
              </a:xfrm>
              <a:custGeom>
                <a:avLst/>
                <a:gdLst>
                  <a:gd name="G0" fmla="+- 21600 0 0"/>
                  <a:gd name="G1" fmla="+- 21142 0 0"/>
                  <a:gd name="G2" fmla="+- 21600 0 0"/>
                  <a:gd name="T0" fmla="*/ 15550 w 21600"/>
                  <a:gd name="T1" fmla="*/ 41878 h 41878"/>
                  <a:gd name="T2" fmla="*/ 17175 w 21600"/>
                  <a:gd name="T3" fmla="*/ 0 h 41878"/>
                  <a:gd name="T4" fmla="*/ 21600 w 21600"/>
                  <a:gd name="T5" fmla="*/ 21142 h 4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878" fill="none" extrusionOk="0">
                    <a:moveTo>
                      <a:pt x="15550" y="41877"/>
                    </a:moveTo>
                    <a:cubicBezTo>
                      <a:pt x="6335" y="39188"/>
                      <a:pt x="0" y="30741"/>
                      <a:pt x="0" y="21142"/>
                    </a:cubicBezTo>
                    <a:cubicBezTo>
                      <a:pt x="-1" y="10918"/>
                      <a:pt x="7167" y="2094"/>
                      <a:pt x="17175" y="0"/>
                    </a:cubicBezTo>
                  </a:path>
                  <a:path w="21600" h="41878" stroke="0" extrusionOk="0">
                    <a:moveTo>
                      <a:pt x="15550" y="41877"/>
                    </a:moveTo>
                    <a:cubicBezTo>
                      <a:pt x="6335" y="39188"/>
                      <a:pt x="0" y="30741"/>
                      <a:pt x="0" y="21142"/>
                    </a:cubicBezTo>
                    <a:cubicBezTo>
                      <a:pt x="-1" y="10918"/>
                      <a:pt x="7167" y="2094"/>
                      <a:pt x="17175" y="0"/>
                    </a:cubicBezTo>
                    <a:lnTo>
                      <a:pt x="21600" y="2114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668" name="Arc 236"/>
              <p:cNvSpPr>
                <a:spLocks/>
              </p:cNvSpPr>
              <p:nvPr/>
            </p:nvSpPr>
            <p:spPr bwMode="auto">
              <a:xfrm rot="19740000">
                <a:off x="2152" y="3509"/>
                <a:ext cx="26" cy="37"/>
              </a:xfrm>
              <a:custGeom>
                <a:avLst/>
                <a:gdLst>
                  <a:gd name="G0" fmla="+- 21600 0 0"/>
                  <a:gd name="G1" fmla="+- 21211 0 0"/>
                  <a:gd name="G2" fmla="+- 21600 0 0"/>
                  <a:gd name="T0" fmla="*/ 15695 w 21600"/>
                  <a:gd name="T1" fmla="*/ 41988 h 41988"/>
                  <a:gd name="T2" fmla="*/ 17521 w 21600"/>
                  <a:gd name="T3" fmla="*/ 0 h 41988"/>
                  <a:gd name="T4" fmla="*/ 21600 w 21600"/>
                  <a:gd name="T5" fmla="*/ 21211 h 41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88" fill="none" extrusionOk="0">
                    <a:moveTo>
                      <a:pt x="15694" y="41988"/>
                    </a:moveTo>
                    <a:cubicBezTo>
                      <a:pt x="6407" y="39348"/>
                      <a:pt x="0" y="30866"/>
                      <a:pt x="0" y="21211"/>
                    </a:cubicBezTo>
                    <a:cubicBezTo>
                      <a:pt x="-1" y="10854"/>
                      <a:pt x="7350" y="1955"/>
                      <a:pt x="17520" y="-1"/>
                    </a:cubicBezTo>
                  </a:path>
                  <a:path w="21600" h="41988" stroke="0" extrusionOk="0">
                    <a:moveTo>
                      <a:pt x="15694" y="41988"/>
                    </a:moveTo>
                    <a:cubicBezTo>
                      <a:pt x="6407" y="39348"/>
                      <a:pt x="0" y="30866"/>
                      <a:pt x="0" y="21211"/>
                    </a:cubicBezTo>
                    <a:cubicBezTo>
                      <a:pt x="-1" y="10854"/>
                      <a:pt x="7350" y="1955"/>
                      <a:pt x="17520" y="-1"/>
                    </a:cubicBezTo>
                    <a:lnTo>
                      <a:pt x="21600" y="2121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8669" name="Rectangle 237" descr="어두운 정방향 사선"/>
            <p:cNvSpPr>
              <a:spLocks noChangeArrowheads="1"/>
            </p:cNvSpPr>
            <p:nvPr/>
          </p:nvSpPr>
          <p:spPr bwMode="auto">
            <a:xfrm>
              <a:off x="2171" y="3489"/>
              <a:ext cx="31" cy="372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70" name="Rectangle 238"/>
            <p:cNvSpPr>
              <a:spLocks noChangeArrowheads="1"/>
            </p:cNvSpPr>
            <p:nvPr/>
          </p:nvSpPr>
          <p:spPr bwMode="auto">
            <a:xfrm>
              <a:off x="2129" y="3485"/>
              <a:ext cx="116" cy="138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671" name="Line 239"/>
          <p:cNvSpPr>
            <a:spLocks noChangeShapeType="1"/>
          </p:cNvSpPr>
          <p:nvPr/>
        </p:nvSpPr>
        <p:spPr bwMode="auto">
          <a:xfrm flipV="1">
            <a:off x="3695700" y="3429000"/>
            <a:ext cx="1790700" cy="216058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672" name="AutoShape 240"/>
          <p:cNvSpPr>
            <a:spLocks noChangeArrowheads="1"/>
          </p:cNvSpPr>
          <p:nvPr/>
        </p:nvSpPr>
        <p:spPr bwMode="auto">
          <a:xfrm rot="998166">
            <a:off x="6096000" y="4419600"/>
            <a:ext cx="152400" cy="547688"/>
          </a:xfrm>
          <a:prstGeom prst="downArrow">
            <a:avLst>
              <a:gd name="adj1" fmla="val 50000"/>
              <a:gd name="adj2" fmla="val 86265"/>
            </a:avLst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69804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8673" name="Rectangle 241"/>
          <p:cNvSpPr>
            <a:spLocks noChangeArrowheads="1"/>
          </p:cNvSpPr>
          <p:nvPr/>
        </p:nvSpPr>
        <p:spPr bwMode="auto">
          <a:xfrm>
            <a:off x="5033597" y="6194426"/>
            <a:ext cx="1327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b="1">
                <a:latin typeface="Times New Roman" pitchFamily="18" charset="0"/>
                <a:ea typeface="굴림체" pitchFamily="49" charset="-127"/>
              </a:rPr>
              <a:t>정보단말기</a:t>
            </a:r>
          </a:p>
        </p:txBody>
      </p:sp>
      <p:sp>
        <p:nvSpPr>
          <p:cNvPr id="18674" name="Freeform 242"/>
          <p:cNvSpPr>
            <a:spLocks/>
          </p:cNvSpPr>
          <p:nvPr/>
        </p:nvSpPr>
        <p:spPr bwMode="auto">
          <a:xfrm>
            <a:off x="1660282" y="4252914"/>
            <a:ext cx="212480" cy="1303337"/>
          </a:xfrm>
          <a:custGeom>
            <a:avLst/>
            <a:gdLst/>
            <a:ahLst/>
            <a:cxnLst>
              <a:cxn ang="0">
                <a:pos x="85" y="0"/>
              </a:cxn>
              <a:cxn ang="0">
                <a:pos x="0" y="447"/>
              </a:cxn>
              <a:cxn ang="0">
                <a:pos x="90" y="372"/>
              </a:cxn>
              <a:cxn ang="0">
                <a:pos x="6" y="820"/>
              </a:cxn>
              <a:cxn ang="0">
                <a:pos x="133" y="305"/>
              </a:cxn>
              <a:cxn ang="0">
                <a:pos x="40" y="379"/>
              </a:cxn>
              <a:cxn ang="0">
                <a:pos x="85" y="0"/>
              </a:cxn>
            </a:cxnLst>
            <a:rect l="0" t="0" r="r" b="b"/>
            <a:pathLst>
              <a:path w="134" h="821">
                <a:moveTo>
                  <a:pt x="85" y="0"/>
                </a:moveTo>
                <a:lnTo>
                  <a:pt x="0" y="447"/>
                </a:lnTo>
                <a:lnTo>
                  <a:pt x="90" y="372"/>
                </a:lnTo>
                <a:lnTo>
                  <a:pt x="6" y="820"/>
                </a:lnTo>
                <a:lnTo>
                  <a:pt x="133" y="305"/>
                </a:lnTo>
                <a:lnTo>
                  <a:pt x="40" y="379"/>
                </a:lnTo>
                <a:lnTo>
                  <a:pt x="85" y="0"/>
                </a:lnTo>
              </a:path>
            </a:pathLst>
          </a:custGeom>
          <a:solidFill>
            <a:schemeClr val="hlink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8675" name="Object 243"/>
          <p:cNvGraphicFramePr>
            <a:graphicFrameLocks/>
          </p:cNvGraphicFramePr>
          <p:nvPr/>
        </p:nvGraphicFramePr>
        <p:xfrm>
          <a:off x="1181101" y="3190876"/>
          <a:ext cx="118842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ClipArt" r:id="rId4" imgW="3112920" imgH="3433680" progId="">
                  <p:embed/>
                </p:oleObj>
              </mc:Choice>
              <mc:Fallback>
                <p:oleObj name="ClipArt" r:id="rId4" imgW="3112920" imgH="343368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1" y="3190876"/>
                        <a:ext cx="118842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76" name="Object 244"/>
          <p:cNvGraphicFramePr>
            <a:graphicFrameLocks/>
          </p:cNvGraphicFramePr>
          <p:nvPr/>
        </p:nvGraphicFramePr>
        <p:xfrm>
          <a:off x="7239000" y="5105401"/>
          <a:ext cx="1211874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ClipArt" r:id="rId6" imgW="4713120" imgH="4805280" progId="">
                  <p:embed/>
                </p:oleObj>
              </mc:Choice>
              <mc:Fallback>
                <p:oleObj name="ClipArt" r:id="rId6" imgW="4713120" imgH="4805280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05401"/>
                        <a:ext cx="1211874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77" name="Rectangle 245"/>
          <p:cNvSpPr>
            <a:spLocks noChangeArrowheads="1"/>
          </p:cNvSpPr>
          <p:nvPr/>
        </p:nvSpPr>
        <p:spPr bwMode="auto">
          <a:xfrm>
            <a:off x="7391401" y="6172201"/>
            <a:ext cx="489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en-US" altLang="ko-KR" b="1">
                <a:latin typeface="Times New Roman" pitchFamily="18" charset="0"/>
                <a:ea typeface="굴림체" pitchFamily="49" charset="-127"/>
              </a:rPr>
              <a:t>PC</a:t>
            </a:r>
          </a:p>
        </p:txBody>
      </p:sp>
      <p:sp>
        <p:nvSpPr>
          <p:cNvPr id="18678" name="AutoShape 246"/>
          <p:cNvSpPr>
            <a:spLocks noChangeArrowheads="1"/>
          </p:cNvSpPr>
          <p:nvPr/>
        </p:nvSpPr>
        <p:spPr bwMode="auto">
          <a:xfrm rot="-1000328">
            <a:off x="7239000" y="4419600"/>
            <a:ext cx="152400" cy="533400"/>
          </a:xfrm>
          <a:prstGeom prst="downArrow">
            <a:avLst>
              <a:gd name="adj1" fmla="val 50000"/>
              <a:gd name="adj2" fmla="val 84015"/>
            </a:avLst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69804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pic>
        <p:nvPicPr>
          <p:cNvPr id="18679" name="Picture 247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62600" y="3212976"/>
            <a:ext cx="2209800" cy="113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680" name="Rectangle 248"/>
          <p:cNvSpPr>
            <a:spLocks noChangeArrowheads="1"/>
          </p:cNvSpPr>
          <p:nvPr/>
        </p:nvSpPr>
        <p:spPr bwMode="auto">
          <a:xfrm>
            <a:off x="2362201" y="3352800"/>
            <a:ext cx="104676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en-US" altLang="ko-KR" sz="1600" b="1">
                <a:latin typeface="Times New Roman" pitchFamily="18" charset="0"/>
                <a:ea typeface="굴림체" pitchFamily="49" charset="-127"/>
              </a:rPr>
              <a:t>GPS </a:t>
            </a:r>
            <a:r>
              <a:rPr lang="ko-KR" altLang="en-US" sz="1600" b="1">
                <a:latin typeface="Times New Roman" pitchFamily="18" charset="0"/>
                <a:ea typeface="굴림체" pitchFamily="49" charset="-127"/>
              </a:rPr>
              <a:t>위성</a:t>
            </a:r>
          </a:p>
        </p:txBody>
      </p:sp>
      <p:sp>
        <p:nvSpPr>
          <p:cNvPr id="18681" name="Rectangle 249"/>
          <p:cNvSpPr>
            <a:spLocks noChangeArrowheads="1"/>
          </p:cNvSpPr>
          <p:nvPr/>
        </p:nvSpPr>
        <p:spPr bwMode="auto">
          <a:xfrm>
            <a:off x="1846385" y="4518025"/>
            <a:ext cx="1403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sz="1600" b="1">
                <a:latin typeface="Times New Roman" pitchFamily="18" charset="0"/>
                <a:ea typeface="굴림체" pitchFamily="49" charset="-127"/>
              </a:rPr>
              <a:t>차량위치파악</a:t>
            </a:r>
          </a:p>
        </p:txBody>
      </p:sp>
      <p:sp>
        <p:nvSpPr>
          <p:cNvPr id="18683" name="Text Box 251"/>
          <p:cNvSpPr txBox="1">
            <a:spLocks noChangeArrowheads="1"/>
          </p:cNvSpPr>
          <p:nvPr/>
        </p:nvSpPr>
        <p:spPr bwMode="auto">
          <a:xfrm>
            <a:off x="4671646" y="4660900"/>
            <a:ext cx="1355481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000">
                <a:latin typeface="Times New Roman" pitchFamily="18" charset="0"/>
              </a:rPr>
              <a:t>Bus Arrival Times</a:t>
            </a:r>
          </a:p>
          <a:p>
            <a:pPr>
              <a:lnSpc>
                <a:spcPct val="70000"/>
              </a:lnSpc>
            </a:pPr>
            <a:r>
              <a:rPr lang="en-US" altLang="ko-KR" sz="1000">
                <a:latin typeface="Times New Roman" pitchFamily="18" charset="0"/>
              </a:rPr>
              <a:t>Bus Route Information</a:t>
            </a:r>
          </a:p>
        </p:txBody>
      </p:sp>
      <p:pic>
        <p:nvPicPr>
          <p:cNvPr id="18684" name="Picture 25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4953000"/>
            <a:ext cx="1143000" cy="1143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8686" name="Picture 254" descr="TN00779_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0" y="304801"/>
            <a:ext cx="1295400" cy="10001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10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44624"/>
            <a:ext cx="7416824" cy="1080120"/>
          </a:xfrm>
          <a:noFill/>
          <a:ln/>
          <a:effectLst/>
        </p:spPr>
        <p:txBody>
          <a:bodyPr>
            <a:normAutofit fontScale="90000"/>
          </a:bodyPr>
          <a:lstStyle/>
          <a:p>
            <a:r>
              <a:rPr lang="en-US" altLang="ko-KR" sz="4000" b="1" dirty="0" smtClean="0">
                <a:effectLst/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4000" b="1" dirty="0" smtClean="0">
                <a:effectLst/>
                <a:latin typeface="맑은 고딕" pitchFamily="50" charset="-127"/>
                <a:ea typeface="맑은 고딕" pitchFamily="50" charset="-127"/>
              </a:rPr>
              <a:t>첨단대중교통시스템</a:t>
            </a:r>
            <a:r>
              <a:rPr lang="en-US" altLang="ko-KR" sz="4000" b="1" dirty="0" smtClean="0"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4000" b="1" dirty="0" smtClean="0"/>
              <a:t>APTS)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2700" b="1" dirty="0" smtClean="0"/>
              <a:t>Advanced Public Transportation System</a:t>
            </a:r>
            <a:endParaRPr lang="ko-KR" altLang="en-US" sz="4000" b="1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11" name="Rectangle 179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612" name="Rectangle 180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614" name="Rectangle 182"/>
          <p:cNvSpPr>
            <a:spLocks noChangeArrowheads="1"/>
          </p:cNvSpPr>
          <p:nvPr/>
        </p:nvSpPr>
        <p:spPr bwMode="auto">
          <a:xfrm>
            <a:off x="3292720" y="6375401"/>
            <a:ext cx="2136531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8686" name="Picture 254" descr="TN007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304801"/>
            <a:ext cx="1295400" cy="100012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006720" y="1513815"/>
            <a:ext cx="73817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-</a:t>
            </a:r>
            <a:r>
              <a:rPr lang="ko-KR" altLang="en-US" sz="2400" dirty="0" smtClean="0">
                <a:latin typeface="+mn-ea"/>
                <a:ea typeface="+mn-ea"/>
              </a:rPr>
              <a:t>응용분야</a:t>
            </a:r>
            <a:endParaRPr lang="ko-KR" altLang="en-US" sz="2400" dirty="0">
              <a:latin typeface="+mn-ea"/>
              <a:ea typeface="+mn-ea"/>
            </a:endParaRPr>
          </a:p>
          <a:p>
            <a:r>
              <a:rPr lang="ko-KR" altLang="en-US" sz="2400" dirty="0">
                <a:latin typeface="+mn-ea"/>
                <a:ea typeface="+mn-ea"/>
              </a:rPr>
              <a:t>    </a:t>
            </a:r>
            <a:r>
              <a:rPr lang="en-US" altLang="ko-KR" sz="2400" dirty="0">
                <a:latin typeface="+mn-ea"/>
                <a:ea typeface="+mn-ea"/>
              </a:rPr>
              <a:t>1. </a:t>
            </a:r>
            <a:r>
              <a:rPr lang="ko-KR" altLang="en-US" sz="2400" dirty="0">
                <a:latin typeface="+mn-ea"/>
                <a:ea typeface="+mn-ea"/>
              </a:rPr>
              <a:t>시내버스정보 시스템</a:t>
            </a:r>
            <a:r>
              <a:rPr lang="en-US" altLang="ko-KR" sz="2400" dirty="0">
                <a:latin typeface="+mn-ea"/>
                <a:ea typeface="+mn-ea"/>
              </a:rPr>
              <a:t>(CBIS)</a:t>
            </a:r>
            <a:br>
              <a:rPr lang="en-US" altLang="ko-KR" sz="2400" dirty="0">
                <a:latin typeface="+mn-ea"/>
                <a:ea typeface="+mn-ea"/>
              </a:rPr>
            </a:br>
            <a:r>
              <a:rPr lang="en-US" altLang="ko-KR" sz="2400" dirty="0">
                <a:latin typeface="+mn-ea"/>
                <a:ea typeface="+mn-ea"/>
              </a:rPr>
              <a:t>    2. </a:t>
            </a:r>
            <a:r>
              <a:rPr lang="ko-KR" altLang="en-US" sz="2400" dirty="0">
                <a:latin typeface="+mn-ea"/>
                <a:ea typeface="+mn-ea"/>
              </a:rPr>
              <a:t>고속버스정보 시스템</a:t>
            </a:r>
            <a:r>
              <a:rPr lang="en-US" altLang="ko-KR" sz="2400" dirty="0">
                <a:latin typeface="+mn-ea"/>
                <a:ea typeface="+mn-ea"/>
              </a:rPr>
              <a:t>(EBIS)</a:t>
            </a:r>
            <a:br>
              <a:rPr lang="en-US" altLang="ko-KR" sz="2400" dirty="0">
                <a:latin typeface="+mn-ea"/>
                <a:ea typeface="+mn-ea"/>
              </a:rPr>
            </a:br>
            <a:r>
              <a:rPr lang="en-US" altLang="ko-KR" sz="2400" dirty="0">
                <a:latin typeface="+mn-ea"/>
                <a:ea typeface="+mn-ea"/>
              </a:rPr>
              <a:t>    3. </a:t>
            </a:r>
            <a:r>
              <a:rPr lang="ko-KR" altLang="en-US" sz="2400" dirty="0">
                <a:latin typeface="+mn-ea"/>
                <a:ea typeface="+mn-ea"/>
              </a:rPr>
              <a:t>시외버스정보 시스템</a:t>
            </a:r>
            <a:r>
              <a:rPr lang="en-US" altLang="ko-KR" sz="2400" dirty="0">
                <a:latin typeface="+mn-ea"/>
                <a:ea typeface="+mn-ea"/>
              </a:rPr>
              <a:t>(</a:t>
            </a:r>
            <a:r>
              <a:rPr lang="en-US" altLang="ko-KR" sz="2400" dirty="0" smtClean="0">
                <a:latin typeface="+mn-ea"/>
                <a:ea typeface="+mn-ea"/>
              </a:rPr>
              <a:t>IBIS)</a:t>
            </a:r>
          </a:p>
          <a:p>
            <a:endParaRPr lang="en-US" altLang="ko-KR" sz="2400" dirty="0">
              <a:latin typeface="+mn-ea"/>
              <a:ea typeface="+mn-ea"/>
            </a:endParaRPr>
          </a:p>
          <a:p>
            <a:r>
              <a:rPr lang="en-US" altLang="ko-KR" sz="2400" dirty="0" smtClean="0">
                <a:latin typeface="+mn-ea"/>
                <a:ea typeface="+mn-ea"/>
              </a:rPr>
              <a:t>-</a:t>
            </a:r>
            <a:r>
              <a:rPr lang="ko-KR" altLang="en-US" sz="2400" dirty="0" smtClean="0">
                <a:latin typeface="+mn-ea"/>
                <a:ea typeface="+mn-ea"/>
              </a:rPr>
              <a:t>기대 </a:t>
            </a:r>
            <a:r>
              <a:rPr lang="ko-KR" altLang="en-US" sz="2400" dirty="0">
                <a:latin typeface="+mn-ea"/>
                <a:ea typeface="+mn-ea"/>
              </a:rPr>
              <a:t>효과</a:t>
            </a:r>
          </a:p>
          <a:p>
            <a:r>
              <a:rPr lang="ko-KR" altLang="en-US" sz="2400" dirty="0">
                <a:latin typeface="+mn-ea"/>
                <a:ea typeface="+mn-ea"/>
              </a:rPr>
              <a:t>    </a:t>
            </a:r>
            <a:r>
              <a:rPr lang="en-US" altLang="ko-KR" sz="2400" dirty="0">
                <a:latin typeface="+mn-ea"/>
                <a:ea typeface="+mn-ea"/>
              </a:rPr>
              <a:t>1. </a:t>
            </a:r>
            <a:r>
              <a:rPr lang="ko-KR" altLang="en-US" sz="2400" dirty="0">
                <a:latin typeface="+mn-ea"/>
                <a:ea typeface="+mn-ea"/>
              </a:rPr>
              <a:t>대중교통 관련 정보제공으로 서비스 개선</a:t>
            </a:r>
            <a:br>
              <a:rPr lang="ko-KR" altLang="en-US" sz="2400" dirty="0">
                <a:latin typeface="+mn-ea"/>
                <a:ea typeface="+mn-ea"/>
              </a:rPr>
            </a:br>
            <a:r>
              <a:rPr lang="ko-KR" altLang="en-US" sz="2400" dirty="0">
                <a:latin typeface="+mn-ea"/>
                <a:ea typeface="+mn-ea"/>
              </a:rPr>
              <a:t>    </a:t>
            </a:r>
            <a:r>
              <a:rPr lang="en-US" altLang="ko-KR" sz="2400" dirty="0">
                <a:latin typeface="+mn-ea"/>
                <a:ea typeface="+mn-ea"/>
              </a:rPr>
              <a:t>2. </a:t>
            </a:r>
            <a:r>
              <a:rPr lang="ko-KR" altLang="en-US" sz="2400" dirty="0">
                <a:latin typeface="+mn-ea"/>
                <a:ea typeface="+mn-ea"/>
              </a:rPr>
              <a:t>대중교통수단간 연계성 확보</a:t>
            </a:r>
            <a:br>
              <a:rPr lang="ko-KR" altLang="en-US" sz="2400" dirty="0">
                <a:latin typeface="+mn-ea"/>
                <a:ea typeface="+mn-ea"/>
              </a:rPr>
            </a:br>
            <a:r>
              <a:rPr lang="ko-KR" altLang="en-US" sz="2400" dirty="0">
                <a:latin typeface="+mn-ea"/>
                <a:ea typeface="+mn-ea"/>
              </a:rPr>
              <a:t>    </a:t>
            </a:r>
            <a:r>
              <a:rPr lang="en-US" altLang="ko-KR" sz="2400" dirty="0">
                <a:latin typeface="+mn-ea"/>
                <a:ea typeface="+mn-ea"/>
              </a:rPr>
              <a:t>3. </a:t>
            </a:r>
            <a:r>
              <a:rPr lang="ko-KR" altLang="en-US" sz="2400" dirty="0">
                <a:latin typeface="+mn-ea"/>
                <a:ea typeface="+mn-ea"/>
              </a:rPr>
              <a:t>대중교통 이용률 </a:t>
            </a:r>
            <a:r>
              <a:rPr lang="ko-KR" altLang="en-US" sz="2400" dirty="0" smtClean="0">
                <a:latin typeface="+mn-ea"/>
                <a:ea typeface="+mn-ea"/>
              </a:rPr>
              <a:t>향상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04534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6224"/>
            <a:ext cx="9036496" cy="1080120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(3) ATIS(Advanced </a:t>
            </a:r>
            <a:r>
              <a:rPr lang="en-US" altLang="ko-KR" sz="3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Traveler Information System</a:t>
            </a:r>
            <a:r>
              <a:rPr lang="en-US" altLang="ko-KR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첨단교통정보시스템</a:t>
            </a:r>
            <a:endParaRPr lang="ko-KR" altLang="en-US" sz="3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67544" y="1484784"/>
            <a:ext cx="8229600" cy="4680520"/>
          </a:xfrm>
        </p:spPr>
        <p:txBody>
          <a:bodyPr>
            <a:noAutofit/>
          </a:bodyPr>
          <a:lstStyle/>
          <a:p>
            <a:pPr marL="266700" lvl="1" indent="-266700"/>
            <a:r>
              <a:rPr lang="ko-KR" altLang="en-US" sz="2400" dirty="0"/>
              <a:t>운</a:t>
            </a:r>
            <a:r>
              <a:rPr lang="ko-KR" altLang="en-US" sz="2400" dirty="0" smtClean="0"/>
              <a:t>전자에게 교통 </a:t>
            </a:r>
            <a:r>
              <a:rPr lang="ko-KR" altLang="en-US" sz="2400" dirty="0"/>
              <a:t>여건</a:t>
            </a:r>
            <a:r>
              <a:rPr lang="en-US" altLang="ko-KR" sz="2400" dirty="0"/>
              <a:t>, </a:t>
            </a:r>
            <a:r>
              <a:rPr lang="ko-KR" altLang="en-US" sz="2400" dirty="0"/>
              <a:t>도로 상황</a:t>
            </a:r>
            <a:r>
              <a:rPr lang="en-US" altLang="ko-KR" sz="2400" dirty="0"/>
              <a:t>, </a:t>
            </a:r>
            <a:r>
              <a:rPr lang="ko-KR" altLang="en-US" sz="2400" dirty="0"/>
              <a:t>출발지에서 목적지까지의 최단 경로</a:t>
            </a:r>
            <a:r>
              <a:rPr lang="en-US" altLang="ko-KR" sz="2400" dirty="0"/>
              <a:t>, </a:t>
            </a:r>
            <a:r>
              <a:rPr lang="ko-KR" altLang="en-US" sz="2400" dirty="0"/>
              <a:t>소요 시간</a:t>
            </a:r>
            <a:r>
              <a:rPr lang="en-US" altLang="ko-KR" sz="2400" dirty="0"/>
              <a:t>, </a:t>
            </a:r>
            <a:r>
              <a:rPr lang="ko-KR" altLang="en-US" sz="2400" dirty="0"/>
              <a:t>주차장 상황 등 각종 교통 정보를 </a:t>
            </a:r>
            <a:r>
              <a:rPr lang="en-US" altLang="ko-KR" sz="2400" dirty="0"/>
              <a:t>FM </a:t>
            </a:r>
            <a:r>
              <a:rPr lang="ko-KR" altLang="en-US" sz="2400" dirty="0"/>
              <a:t>라디오방송</a:t>
            </a:r>
            <a:r>
              <a:rPr lang="en-US" altLang="ko-KR" sz="2400" dirty="0"/>
              <a:t>, </a:t>
            </a:r>
            <a:r>
              <a:rPr lang="ko-KR" altLang="en-US" sz="2400" dirty="0"/>
              <a:t>차량 내 단말기 등을 통해 운전자에게 신속</a:t>
            </a:r>
            <a:r>
              <a:rPr lang="en-US" altLang="ko-KR" sz="2400" dirty="0"/>
              <a:t>, </a:t>
            </a:r>
            <a:r>
              <a:rPr lang="ko-KR" altLang="en-US" sz="2400" dirty="0"/>
              <a:t>정확하게 제공함</a:t>
            </a:r>
            <a:endParaRPr lang="en-US" altLang="ko-KR" sz="2400" dirty="0"/>
          </a:p>
          <a:p>
            <a:pPr marL="622300" lvl="2" indent="-88900"/>
            <a:r>
              <a:rPr lang="en-US" altLang="ko-KR" sz="2400" dirty="0"/>
              <a:t>[</a:t>
            </a:r>
            <a:r>
              <a:rPr lang="ko-KR" altLang="en-US" sz="2400" dirty="0"/>
              <a:t>예</a:t>
            </a:r>
            <a:r>
              <a:rPr lang="en-US" altLang="ko-KR" sz="2400" dirty="0"/>
              <a:t>] </a:t>
            </a:r>
            <a:r>
              <a:rPr lang="ko-KR" altLang="en-US" sz="2400" dirty="0"/>
              <a:t>운전자 정보 시스템</a:t>
            </a:r>
            <a:r>
              <a:rPr lang="en-US" altLang="ko-KR" sz="2400" dirty="0"/>
              <a:t>, </a:t>
            </a:r>
            <a:r>
              <a:rPr lang="ko-KR" altLang="en-US" sz="2400" dirty="0"/>
              <a:t>최적 경로 안내 시스템</a:t>
            </a:r>
            <a:r>
              <a:rPr lang="en-US" altLang="ko-KR" sz="2400" dirty="0"/>
              <a:t>, </a:t>
            </a:r>
            <a:r>
              <a:rPr lang="ko-KR" altLang="en-US" sz="2400" dirty="0"/>
              <a:t>여행 서비스 정보 시스템 </a:t>
            </a:r>
            <a:r>
              <a:rPr lang="ko-KR" altLang="en-US" sz="2400" dirty="0" smtClean="0"/>
              <a:t>등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기대 </a:t>
            </a:r>
            <a:r>
              <a:rPr lang="ko-KR" altLang="en-US" sz="2400" dirty="0"/>
              <a:t>효과</a:t>
            </a:r>
          </a:p>
          <a:p>
            <a:pPr marL="0" indent="0">
              <a:buNone/>
            </a:pPr>
            <a:r>
              <a:rPr lang="ko-KR" altLang="en-US" sz="2400" dirty="0"/>
              <a:t>    </a:t>
            </a:r>
            <a:r>
              <a:rPr lang="en-US" altLang="ko-KR" sz="2400" dirty="0"/>
              <a:t>1. </a:t>
            </a:r>
            <a:r>
              <a:rPr lang="ko-KR" altLang="en-US" sz="2400" dirty="0"/>
              <a:t>교통정보화를 통한 선택경로의 다양성 확보</a:t>
            </a:r>
            <a:br>
              <a:rPr lang="ko-KR" altLang="en-US" sz="2400" dirty="0"/>
            </a:br>
            <a:r>
              <a:rPr lang="ko-KR" altLang="en-US" sz="2400" dirty="0"/>
              <a:t>    </a:t>
            </a:r>
            <a:r>
              <a:rPr lang="en-US" altLang="ko-KR" sz="2400" dirty="0"/>
              <a:t>2. </a:t>
            </a:r>
            <a:r>
              <a:rPr lang="ko-KR" altLang="en-US" sz="2400" dirty="0"/>
              <a:t>목적지까지의 운행시간 단축</a:t>
            </a:r>
            <a:br>
              <a:rPr lang="ko-KR" altLang="en-US" sz="2400" dirty="0"/>
            </a:br>
            <a:r>
              <a:rPr lang="ko-KR" altLang="en-US" sz="2400" dirty="0"/>
              <a:t>    </a:t>
            </a:r>
            <a:r>
              <a:rPr lang="en-US" altLang="ko-KR" sz="2400" dirty="0"/>
              <a:t>3. </a:t>
            </a:r>
            <a:r>
              <a:rPr lang="ko-KR" altLang="en-US" sz="2400" dirty="0" err="1"/>
              <a:t>주차시</a:t>
            </a:r>
            <a:r>
              <a:rPr lang="ko-KR" altLang="en-US" sz="2400" dirty="0"/>
              <a:t> 발생되는 불필요한 체증 완화</a:t>
            </a:r>
            <a:br>
              <a:rPr lang="ko-KR" altLang="en-US" sz="2400" dirty="0"/>
            </a:br>
            <a:r>
              <a:rPr lang="ko-KR" altLang="en-US" sz="2400" dirty="0"/>
              <a:t>    </a:t>
            </a:r>
            <a:r>
              <a:rPr lang="en-US" altLang="ko-KR" sz="2400" dirty="0"/>
              <a:t>4. </a:t>
            </a:r>
            <a:r>
              <a:rPr lang="ko-KR" altLang="en-US" sz="2400" dirty="0"/>
              <a:t>교통수단 선택의 다양성 </a:t>
            </a:r>
            <a:r>
              <a:rPr lang="ko-KR" altLang="en-US" sz="2400" dirty="0" smtClean="0"/>
              <a:t>제공</a:t>
            </a:r>
          </a:p>
          <a:p>
            <a:pPr lvl="1"/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7863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79296" cy="864096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(4) CVO(Commercial </a:t>
            </a:r>
            <a:r>
              <a:rPr lang="en-US" altLang="ko-KR" sz="2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Vehicle Operation</a:t>
            </a:r>
            <a:r>
              <a:rPr lang="en-US" altLang="ko-KR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첨단화물운송제어시스템</a:t>
            </a:r>
            <a:endParaRPr lang="en-US" altLang="ko-KR" sz="2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46856" y="1337059"/>
            <a:ext cx="8229600" cy="5327873"/>
          </a:xfrm>
        </p:spPr>
        <p:txBody>
          <a:bodyPr>
            <a:noAutofit/>
          </a:bodyPr>
          <a:lstStyle/>
          <a:p>
            <a:pPr lvl="1"/>
            <a:r>
              <a:rPr lang="ko-KR" altLang="en-US" sz="2400" dirty="0" smtClean="0"/>
              <a:t>컴퓨터를 통해 각 화물차량의 위치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운행상태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차내 상황 등을 파악하고 실시간으로 최적운행을 지시하는 서비스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물류 비용을 절감하고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통행료 자동 징수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위험물 적재 차량 관리 등을 통행 물류의 합리화와 안전성 제고를 도모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응용분야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 </a:t>
            </a:r>
            <a:r>
              <a:rPr lang="ko-KR" altLang="en-US" sz="2400" dirty="0" smtClean="0"/>
              <a:t>화물 및 </a:t>
            </a:r>
            <a:r>
              <a:rPr lang="ko-KR" altLang="en-US" sz="2400" dirty="0"/>
              <a:t>화물차량 관리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FFM)</a:t>
            </a:r>
          </a:p>
          <a:p>
            <a:pPr lvl="2"/>
            <a:r>
              <a:rPr lang="ko-KR" altLang="en-US" sz="2400" dirty="0" smtClean="0"/>
              <a:t>위험물 </a:t>
            </a:r>
            <a:r>
              <a:rPr lang="ko-KR" altLang="en-US" sz="2400" dirty="0"/>
              <a:t>차량 관리</a:t>
            </a:r>
            <a:r>
              <a:rPr lang="en-US" altLang="ko-KR" sz="2400" dirty="0"/>
              <a:t>(HMM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400" dirty="0" smtClean="0"/>
              <a:t>기대효과</a:t>
            </a:r>
            <a:endParaRPr lang="en-US" altLang="ko-KR" sz="2400" dirty="0"/>
          </a:p>
          <a:p>
            <a:pPr lvl="2"/>
            <a:r>
              <a:rPr lang="ko-KR" altLang="en-US" sz="2400" dirty="0" smtClean="0"/>
              <a:t>화물 </a:t>
            </a:r>
            <a:r>
              <a:rPr lang="ko-KR" altLang="en-US" sz="2400" dirty="0"/>
              <a:t>운송의 </a:t>
            </a:r>
            <a:r>
              <a:rPr lang="ko-KR" altLang="en-US" sz="2400" dirty="0" err="1"/>
              <a:t>정시성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확보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화물 </a:t>
            </a:r>
            <a:r>
              <a:rPr lang="ko-KR" altLang="en-US" sz="2400" dirty="0"/>
              <a:t>통관 절차 </a:t>
            </a:r>
            <a:r>
              <a:rPr lang="ko-KR" altLang="en-US" sz="2400" dirty="0" smtClean="0"/>
              <a:t>간소화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위험물 </a:t>
            </a:r>
            <a:r>
              <a:rPr lang="ko-KR" altLang="en-US" sz="2400" dirty="0"/>
              <a:t>운반 차량의 안전성 </a:t>
            </a:r>
            <a:r>
              <a:rPr lang="ko-KR" altLang="en-US" sz="2400" dirty="0" smtClean="0"/>
              <a:t>제고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66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870" y="332656"/>
            <a:ext cx="8352283" cy="703262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(5) AVHS(Advanced </a:t>
            </a:r>
            <a:r>
              <a:rPr lang="en-US" altLang="ko-KR" sz="2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Vehicle and </a:t>
            </a:r>
            <a:r>
              <a:rPr lang="en-US" altLang="ko-KR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Highway </a:t>
            </a:r>
            <a:r>
              <a:rPr lang="en-US" altLang="ko-KR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System)/</a:t>
            </a:r>
            <a:r>
              <a:rPr lang="ko-KR" altLang="en-US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첨단차량 및 도로제어시스템</a:t>
            </a:r>
            <a:endParaRPr lang="en-US" altLang="ko-KR" sz="2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67544" y="1412776"/>
            <a:ext cx="7924800" cy="4114800"/>
          </a:xfrm>
        </p:spPr>
        <p:txBody>
          <a:bodyPr>
            <a:noAutofit/>
          </a:bodyPr>
          <a:lstStyle/>
          <a:p>
            <a:pPr lvl="1"/>
            <a:r>
              <a:rPr lang="ko-KR" altLang="en-US" sz="2000" dirty="0" smtClean="0"/>
              <a:t>차량에 </a:t>
            </a:r>
            <a:r>
              <a:rPr lang="ko-KR" altLang="en-US" sz="2000" dirty="0"/>
              <a:t>교통상황</a:t>
            </a:r>
            <a:r>
              <a:rPr lang="en-US" altLang="ko-KR" sz="2000" dirty="0"/>
              <a:t>, </a:t>
            </a:r>
            <a:r>
              <a:rPr lang="ko-KR" altLang="en-US" sz="2000" dirty="0"/>
              <a:t>장애물 인식 등의 고성능 센서와 자동제어장치를 부착하여 운전을 자동화</a:t>
            </a:r>
            <a:endParaRPr lang="en-US" altLang="ko-KR" sz="2000" dirty="0"/>
          </a:p>
          <a:p>
            <a:pPr lvl="1"/>
            <a:r>
              <a:rPr lang="ko-KR" altLang="en-US" sz="2000" dirty="0"/>
              <a:t>도로상에 지능형 통신시설을 설치하여 일정간격 주행으로 교통사고를 예방하고 도로소통의 능력을 </a:t>
            </a:r>
            <a:r>
              <a:rPr lang="ko-KR" altLang="en-US" sz="2000" dirty="0" smtClean="0"/>
              <a:t>증대</a:t>
            </a:r>
            <a:endParaRPr lang="en-US" altLang="ko-KR" sz="2000" dirty="0" smtClean="0"/>
          </a:p>
          <a:p>
            <a:pPr lvl="1"/>
            <a:r>
              <a:rPr lang="ko-KR" altLang="en-US" sz="2400" dirty="0"/>
              <a:t>응용분야</a:t>
            </a:r>
            <a:endParaRPr lang="en-US" altLang="ko-KR" sz="2400" dirty="0"/>
          </a:p>
          <a:p>
            <a:pPr lvl="2"/>
            <a:r>
              <a:rPr lang="ko-KR" altLang="en-US" sz="2000" dirty="0" smtClean="0"/>
              <a:t>첨단차량 </a:t>
            </a:r>
            <a:r>
              <a:rPr lang="ko-KR" altLang="en-US" sz="2000" dirty="0"/>
              <a:t>시스템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AVS)</a:t>
            </a:r>
          </a:p>
          <a:p>
            <a:pPr marL="914400" lvl="2" indent="0">
              <a:buNone/>
            </a:pPr>
            <a:r>
              <a:rPr lang="en-US" altLang="ko-KR" sz="2000" dirty="0" smtClean="0"/>
              <a:t>   [</a:t>
            </a:r>
            <a:r>
              <a:rPr lang="ko-KR" altLang="en-US" sz="2000" dirty="0"/>
              <a:t>예</a:t>
            </a:r>
            <a:r>
              <a:rPr lang="en-US" altLang="ko-KR" sz="2000" dirty="0"/>
              <a:t>] </a:t>
            </a:r>
            <a:r>
              <a:rPr lang="ko-KR" altLang="en-US" sz="2000" dirty="0"/>
              <a:t>차선이탈 방지 시스템</a:t>
            </a:r>
            <a:r>
              <a:rPr lang="en-US" altLang="ko-KR" sz="2000" dirty="0"/>
              <a:t>, </a:t>
            </a:r>
            <a:r>
              <a:rPr lang="ko-KR" altLang="en-US" sz="2000" dirty="0"/>
              <a:t>사각지대 감시 시스템</a:t>
            </a:r>
            <a:r>
              <a:rPr lang="en-US" altLang="ko-KR" sz="2000" dirty="0"/>
              <a:t>, </a:t>
            </a:r>
            <a:r>
              <a:rPr lang="ko-KR" altLang="en-US" sz="2000" dirty="0"/>
              <a:t>전방 </a:t>
            </a:r>
            <a:r>
              <a:rPr lang="ko-KR" altLang="en-US" sz="2000" dirty="0" smtClean="0"/>
              <a:t>물체 </a:t>
            </a:r>
            <a:r>
              <a:rPr lang="ko-KR" altLang="en-US" sz="2000" dirty="0"/>
              <a:t>감지 시스템 </a:t>
            </a:r>
            <a:r>
              <a:rPr lang="ko-KR" altLang="en-US" sz="2000" dirty="0" smtClean="0"/>
              <a:t>등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첨단도로 </a:t>
            </a:r>
            <a:r>
              <a:rPr lang="ko-KR" altLang="en-US" sz="2000" dirty="0"/>
              <a:t>시스템</a:t>
            </a:r>
            <a:r>
              <a:rPr lang="en-US" altLang="ko-KR" sz="2000" dirty="0"/>
              <a:t>(AHS)</a:t>
            </a:r>
          </a:p>
          <a:p>
            <a:pPr lvl="1"/>
            <a:r>
              <a:rPr lang="ko-KR" altLang="en-US" sz="2400" dirty="0" smtClean="0"/>
              <a:t>기대효과</a:t>
            </a:r>
            <a:endParaRPr lang="en-US" altLang="ko-KR" sz="2400" dirty="0"/>
          </a:p>
          <a:p>
            <a:pPr lvl="2"/>
            <a:r>
              <a:rPr lang="ko-KR" altLang="en-US" sz="2000" dirty="0" smtClean="0"/>
              <a:t>교통사고의 </a:t>
            </a:r>
            <a:r>
              <a:rPr lang="ko-KR" altLang="en-US" sz="2000" dirty="0"/>
              <a:t>획기적 </a:t>
            </a:r>
            <a:r>
              <a:rPr lang="ko-KR" altLang="en-US" sz="2000" dirty="0" smtClean="0"/>
              <a:t>감소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도로 </a:t>
            </a:r>
            <a:r>
              <a:rPr lang="ko-KR" altLang="en-US" sz="2000" dirty="0"/>
              <a:t>교통 안전성</a:t>
            </a:r>
            <a:r>
              <a:rPr lang="en-US" altLang="ko-KR" sz="2000" dirty="0"/>
              <a:t>,</a:t>
            </a:r>
            <a:r>
              <a:rPr lang="ko-KR" altLang="en-US" sz="2000" dirty="0"/>
              <a:t>편의성 </a:t>
            </a:r>
            <a:r>
              <a:rPr lang="ko-KR" altLang="en-US" sz="2000" dirty="0" smtClean="0"/>
              <a:t>제고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ITS</a:t>
            </a:r>
            <a:r>
              <a:rPr lang="ko-KR" altLang="en-US" sz="2000" dirty="0"/>
              <a:t>를 통한 교통문제의 인식 변화</a:t>
            </a:r>
          </a:p>
        </p:txBody>
      </p:sp>
    </p:spTree>
    <p:extLst>
      <p:ext uri="{BB962C8B-B14F-4D97-AF65-F5344CB8AC3E}">
        <p14:creationId xmlns:p14="http://schemas.microsoft.com/office/powerpoint/2010/main" val="2990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193381" y="4319364"/>
            <a:ext cx="2463312" cy="1485900"/>
          </a:xfrm>
          <a:prstGeom prst="rect">
            <a:avLst/>
          </a:prstGeom>
          <a:solidFill>
            <a:srgbClr val="DADAD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779035" y="3638601"/>
            <a:ext cx="1554774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latinLnBrk="0" hangingPunct="0"/>
            <a:endParaRPr lang="en-US" altLang="ko-KR" b="1">
              <a:latin typeface="굴림체" pitchFamily="49" charset="-127"/>
              <a:ea typeface="굴림체" pitchFamily="49" charset="-127"/>
            </a:endParaRPr>
          </a:p>
          <a:p>
            <a:pPr defTabSz="762000" eaLnBrk="0" latinLnBrk="0" hangingPunct="0"/>
            <a:r>
              <a:rPr lang="ko-KR" altLang="en-US" b="1">
                <a:latin typeface="굴림체" pitchFamily="49" charset="-127"/>
                <a:ea typeface="굴림체" pitchFamily="49" charset="-127"/>
              </a:rPr>
              <a:t>위험정보</a:t>
            </a:r>
            <a:r>
              <a:rPr lang="ko-KR" altLang="en-US" b="1">
                <a:latin typeface="Times New Roman" pitchFamily="18" charset="0"/>
                <a:ea typeface="굴림체" pitchFamily="49" charset="-127"/>
              </a:rPr>
              <a:t> </a:t>
            </a:r>
            <a:r>
              <a:rPr lang="ko-KR" altLang="en-US" b="1">
                <a:latin typeface="굴림체" pitchFamily="49" charset="-127"/>
                <a:ea typeface="굴림체" pitchFamily="49" charset="-127"/>
              </a:rPr>
              <a:t>제공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500613" y="1556792"/>
            <a:ext cx="209031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b="1">
                <a:latin typeface="굴림체" pitchFamily="49" charset="-127"/>
                <a:ea typeface="굴림체" pitchFamily="49" charset="-127"/>
              </a:rPr>
              <a:t>차량간격</a:t>
            </a:r>
            <a:r>
              <a:rPr lang="ko-KR" altLang="en-US" b="1">
                <a:latin typeface="Times New Roman" pitchFamily="18" charset="0"/>
                <a:ea typeface="굴림체" pitchFamily="49" charset="-127"/>
              </a:rPr>
              <a:t> </a:t>
            </a:r>
            <a:r>
              <a:rPr lang="ko-KR" altLang="en-US" b="1">
                <a:latin typeface="굴림체" pitchFamily="49" charset="-127"/>
                <a:ea typeface="굴림체" pitchFamily="49" charset="-127"/>
              </a:rPr>
              <a:t>자동조정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98035" y="4248201"/>
            <a:ext cx="2525894" cy="1485055"/>
            <a:chOff x="747" y="3081"/>
            <a:chExt cx="1521" cy="918"/>
          </a:xfrm>
        </p:grpSpPr>
        <p:pic>
          <p:nvPicPr>
            <p:cNvPr id="22536" name="Picture 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7" y="3081"/>
              <a:ext cx="1521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903" y="3373"/>
              <a:ext cx="51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/>
              <a:r>
                <a:rPr lang="ko-KR" altLang="en-US" sz="1000" b="1">
                  <a:solidFill>
                    <a:srgbClr val="FF3300"/>
                  </a:solidFill>
                  <a:latin typeface="굴림체" pitchFamily="49" charset="-127"/>
                  <a:ea typeface="굴림체" pitchFamily="49" charset="-127"/>
                </a:rPr>
                <a:t>위험정보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1535" y="3586"/>
              <a:ext cx="40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lang="ko-KR" altLang="en-US" sz="900" b="1">
                  <a:solidFill>
                    <a:srgbClr val="FF3300"/>
                  </a:solidFill>
                  <a:latin typeface="굴림체" pitchFamily="49" charset="-127"/>
                  <a:ea typeface="굴림체" pitchFamily="49" charset="-127"/>
                </a:rPr>
                <a:t>사고감지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1543" y="3780"/>
              <a:ext cx="40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lang="ko-KR" altLang="en-US" sz="900" b="1">
                  <a:solidFill>
                    <a:srgbClr val="FF3300"/>
                  </a:solidFill>
                  <a:latin typeface="굴림체" pitchFamily="49" charset="-127"/>
                  <a:ea typeface="굴림체" pitchFamily="49" charset="-127"/>
                </a:rPr>
                <a:t>사고처리</a:t>
              </a:r>
            </a:p>
          </p:txBody>
        </p:sp>
      </p:grpSp>
      <p:pic>
        <p:nvPicPr>
          <p:cNvPr id="22541" name="Picture 13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1224" y="1952079"/>
            <a:ext cx="2428142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5918748" y="1575842"/>
            <a:ext cx="110927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b="1">
                <a:latin typeface="굴림체" pitchFamily="49" charset="-127"/>
                <a:ea typeface="굴림체" pitchFamily="49" charset="-127"/>
              </a:rPr>
              <a:t>자동주행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1360918" y="2073076"/>
            <a:ext cx="2585187" cy="1449042"/>
          </a:xfrm>
          <a:prstGeom prst="rect">
            <a:avLst/>
          </a:prstGeom>
          <a:solidFill>
            <a:srgbClr val="DADAD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000" b="1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1682320" y="3549701"/>
            <a:ext cx="1698381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000" b="1"/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2376912" y="2852192"/>
            <a:ext cx="647700" cy="285750"/>
            <a:chOff x="1481" y="2321"/>
            <a:chExt cx="408" cy="180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497" y="2448"/>
              <a:ext cx="36" cy="17"/>
              <a:chOff x="1497" y="2448"/>
              <a:chExt cx="36" cy="17"/>
            </a:xfrm>
          </p:grpSpPr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1498" y="2448"/>
                <a:ext cx="35" cy="17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1" y="10"/>
                  </a:cxn>
                  <a:cxn ang="0">
                    <a:pos x="0" y="16"/>
                  </a:cxn>
                  <a:cxn ang="0">
                    <a:pos x="0" y="9"/>
                  </a:cxn>
                  <a:cxn ang="0">
                    <a:pos x="29" y="4"/>
                  </a:cxn>
                  <a:cxn ang="0">
                    <a:pos x="30" y="0"/>
                  </a:cxn>
                  <a:cxn ang="0">
                    <a:pos x="34" y="0"/>
                  </a:cxn>
                </a:cxnLst>
                <a:rect l="0" t="0" r="r" b="b"/>
                <a:pathLst>
                  <a:path w="35" h="17">
                    <a:moveTo>
                      <a:pt x="34" y="0"/>
                    </a:moveTo>
                    <a:lnTo>
                      <a:pt x="31" y="10"/>
                    </a:lnTo>
                    <a:lnTo>
                      <a:pt x="0" y="16"/>
                    </a:lnTo>
                    <a:lnTo>
                      <a:pt x="0" y="9"/>
                    </a:lnTo>
                    <a:lnTo>
                      <a:pt x="29" y="4"/>
                    </a:lnTo>
                    <a:lnTo>
                      <a:pt x="30" y="0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40404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  <p:sp>
            <p:nvSpPr>
              <p:cNvPr id="22547" name="Oval 19"/>
              <p:cNvSpPr>
                <a:spLocks noChangeArrowheads="1"/>
              </p:cNvSpPr>
              <p:nvPr/>
            </p:nvSpPr>
            <p:spPr bwMode="auto">
              <a:xfrm>
                <a:off x="1497" y="2459"/>
                <a:ext cx="1" cy="1"/>
              </a:xfrm>
              <a:prstGeom prst="ellipse">
                <a:avLst/>
              </a:prstGeom>
              <a:solidFill>
                <a:srgbClr val="20202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00" b="1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666" y="2328"/>
              <a:ext cx="121" cy="49"/>
              <a:chOff x="1666" y="2328"/>
              <a:chExt cx="121" cy="49"/>
            </a:xfrm>
          </p:grpSpPr>
          <p:sp>
            <p:nvSpPr>
              <p:cNvPr id="22549" name="Freeform 21"/>
              <p:cNvSpPr>
                <a:spLocks/>
              </p:cNvSpPr>
              <p:nvPr/>
            </p:nvSpPr>
            <p:spPr bwMode="auto">
              <a:xfrm>
                <a:off x="1666" y="2328"/>
                <a:ext cx="121" cy="49"/>
              </a:xfrm>
              <a:custGeom>
                <a:avLst/>
                <a:gdLst/>
                <a:ahLst/>
                <a:cxnLst>
                  <a:cxn ang="0">
                    <a:pos x="99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120" y="48"/>
                  </a:cxn>
                  <a:cxn ang="0">
                    <a:pos x="110" y="31"/>
                  </a:cxn>
                  <a:cxn ang="0">
                    <a:pos x="99" y="31"/>
                  </a:cxn>
                  <a:cxn ang="0">
                    <a:pos x="99" y="5"/>
                  </a:cxn>
                  <a:cxn ang="0">
                    <a:pos x="95" y="5"/>
                  </a:cxn>
                  <a:cxn ang="0">
                    <a:pos x="83" y="5"/>
                  </a:cxn>
                  <a:cxn ang="0">
                    <a:pos x="95" y="36"/>
                  </a:cxn>
                  <a:cxn ang="0">
                    <a:pos x="95" y="38"/>
                  </a:cxn>
                  <a:cxn ang="0">
                    <a:pos x="94" y="38"/>
                  </a:cxn>
                  <a:cxn ang="0">
                    <a:pos x="81" y="5"/>
                  </a:cxn>
                  <a:cxn ang="0">
                    <a:pos x="81" y="38"/>
                  </a:cxn>
                  <a:cxn ang="0">
                    <a:pos x="79" y="38"/>
                  </a:cxn>
                  <a:cxn ang="0">
                    <a:pos x="79" y="5"/>
                  </a:cxn>
                  <a:cxn ang="0">
                    <a:pos x="61" y="5"/>
                  </a:cxn>
                  <a:cxn ang="0">
                    <a:pos x="36" y="5"/>
                  </a:cxn>
                  <a:cxn ang="0">
                    <a:pos x="26" y="5"/>
                  </a:cxn>
                  <a:cxn ang="0">
                    <a:pos x="23" y="5"/>
                  </a:cxn>
                  <a:cxn ang="0">
                    <a:pos x="1" y="5"/>
                  </a:cxn>
                  <a:cxn ang="0">
                    <a:pos x="1" y="38"/>
                  </a:cxn>
                  <a:cxn ang="0">
                    <a:pos x="23" y="38"/>
                  </a:cxn>
                  <a:cxn ang="0">
                    <a:pos x="23" y="5"/>
                  </a:cxn>
                  <a:cxn ang="0">
                    <a:pos x="26" y="5"/>
                  </a:cxn>
                  <a:cxn ang="0">
                    <a:pos x="26" y="38"/>
                  </a:cxn>
                  <a:cxn ang="0">
                    <a:pos x="36" y="38"/>
                  </a:cxn>
                  <a:cxn ang="0">
                    <a:pos x="36" y="5"/>
                  </a:cxn>
                  <a:cxn ang="0">
                    <a:pos x="61" y="5"/>
                  </a:cxn>
                  <a:cxn ang="0">
                    <a:pos x="61" y="38"/>
                  </a:cxn>
                  <a:cxn ang="0">
                    <a:pos x="95" y="38"/>
                  </a:cxn>
                  <a:cxn ang="0">
                    <a:pos x="95" y="5"/>
                  </a:cxn>
                  <a:cxn ang="0">
                    <a:pos x="99" y="5"/>
                  </a:cxn>
                  <a:cxn ang="0">
                    <a:pos x="99" y="0"/>
                  </a:cxn>
                </a:cxnLst>
                <a:rect l="0" t="0" r="r" b="b"/>
                <a:pathLst>
                  <a:path w="121" h="49">
                    <a:moveTo>
                      <a:pt x="99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0" y="48"/>
                    </a:lnTo>
                    <a:lnTo>
                      <a:pt x="110" y="31"/>
                    </a:lnTo>
                    <a:lnTo>
                      <a:pt x="99" y="31"/>
                    </a:lnTo>
                    <a:lnTo>
                      <a:pt x="99" y="5"/>
                    </a:lnTo>
                    <a:lnTo>
                      <a:pt x="95" y="5"/>
                    </a:lnTo>
                    <a:lnTo>
                      <a:pt x="83" y="5"/>
                    </a:lnTo>
                    <a:lnTo>
                      <a:pt x="95" y="36"/>
                    </a:lnTo>
                    <a:lnTo>
                      <a:pt x="95" y="38"/>
                    </a:lnTo>
                    <a:lnTo>
                      <a:pt x="94" y="38"/>
                    </a:lnTo>
                    <a:lnTo>
                      <a:pt x="81" y="5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5"/>
                    </a:lnTo>
                    <a:lnTo>
                      <a:pt x="61" y="5"/>
                    </a:lnTo>
                    <a:lnTo>
                      <a:pt x="36" y="5"/>
                    </a:lnTo>
                    <a:lnTo>
                      <a:pt x="26" y="5"/>
                    </a:lnTo>
                    <a:lnTo>
                      <a:pt x="23" y="5"/>
                    </a:lnTo>
                    <a:lnTo>
                      <a:pt x="1" y="5"/>
                    </a:lnTo>
                    <a:lnTo>
                      <a:pt x="1" y="38"/>
                    </a:lnTo>
                    <a:lnTo>
                      <a:pt x="23" y="38"/>
                    </a:lnTo>
                    <a:lnTo>
                      <a:pt x="23" y="5"/>
                    </a:lnTo>
                    <a:lnTo>
                      <a:pt x="26" y="5"/>
                    </a:lnTo>
                    <a:lnTo>
                      <a:pt x="26" y="38"/>
                    </a:lnTo>
                    <a:lnTo>
                      <a:pt x="36" y="38"/>
                    </a:lnTo>
                    <a:lnTo>
                      <a:pt x="36" y="5"/>
                    </a:lnTo>
                    <a:lnTo>
                      <a:pt x="61" y="5"/>
                    </a:lnTo>
                    <a:lnTo>
                      <a:pt x="61" y="38"/>
                    </a:lnTo>
                    <a:lnTo>
                      <a:pt x="95" y="38"/>
                    </a:lnTo>
                    <a:lnTo>
                      <a:pt x="95" y="5"/>
                    </a:lnTo>
                    <a:lnTo>
                      <a:pt x="99" y="5"/>
                    </a:lnTo>
                    <a:lnTo>
                      <a:pt x="99" y="0"/>
                    </a:lnTo>
                  </a:path>
                </a:pathLst>
              </a:custGeom>
              <a:solidFill>
                <a:srgbClr val="40404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  <p:sp>
            <p:nvSpPr>
              <p:cNvPr id="22550" name="Freeform 22"/>
              <p:cNvSpPr>
                <a:spLocks/>
              </p:cNvSpPr>
              <p:nvPr/>
            </p:nvSpPr>
            <p:spPr bwMode="auto">
              <a:xfrm>
                <a:off x="1755" y="2360"/>
                <a:ext cx="17" cy="17"/>
              </a:xfrm>
              <a:custGeom>
                <a:avLst/>
                <a:gdLst/>
                <a:ahLst/>
                <a:cxnLst>
                  <a:cxn ang="0">
                    <a:pos x="16" y="12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3" y="1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5" y="3"/>
                  </a:cxn>
                  <a:cxn ang="0">
                    <a:pos x="5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2" y="9"/>
                  </a:cxn>
                  <a:cxn ang="0">
                    <a:pos x="2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5" y="16"/>
                  </a:cxn>
                  <a:cxn ang="0">
                    <a:pos x="5" y="14"/>
                  </a:cxn>
                  <a:cxn ang="0">
                    <a:pos x="5" y="12"/>
                  </a:cxn>
                  <a:cxn ang="0">
                    <a:pos x="5" y="11"/>
                  </a:cxn>
                  <a:cxn ang="0">
                    <a:pos x="8" y="9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0" y="3"/>
                  </a:cxn>
                  <a:cxn ang="0">
                    <a:pos x="13" y="3"/>
                  </a:cxn>
                  <a:cxn ang="0">
                    <a:pos x="13" y="4"/>
                  </a:cxn>
                  <a:cxn ang="0">
                    <a:pos x="13" y="6"/>
                  </a:cxn>
                  <a:cxn ang="0">
                    <a:pos x="13" y="8"/>
                  </a:cxn>
                  <a:cxn ang="0">
                    <a:pos x="13" y="9"/>
                  </a:cxn>
                  <a:cxn ang="0">
                    <a:pos x="13" y="11"/>
                  </a:cxn>
                  <a:cxn ang="0">
                    <a:pos x="13" y="12"/>
                  </a:cxn>
                  <a:cxn ang="0">
                    <a:pos x="13" y="14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6" y="12"/>
                  </a:cxn>
                </a:cxnLst>
                <a:rect l="0" t="0" r="r" b="b"/>
                <a:pathLst>
                  <a:path w="17" h="17">
                    <a:moveTo>
                      <a:pt x="16" y="12"/>
                    </a:moveTo>
                    <a:lnTo>
                      <a:pt x="16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3" y="1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5" y="3"/>
                    </a:lnTo>
                    <a:lnTo>
                      <a:pt x="5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9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5" y="16"/>
                    </a:lnTo>
                    <a:lnTo>
                      <a:pt x="5" y="14"/>
                    </a:lnTo>
                    <a:lnTo>
                      <a:pt x="5" y="12"/>
                    </a:lnTo>
                    <a:lnTo>
                      <a:pt x="5" y="11"/>
                    </a:lnTo>
                    <a:lnTo>
                      <a:pt x="8" y="9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3" y="11"/>
                    </a:lnTo>
                    <a:lnTo>
                      <a:pt x="13" y="12"/>
                    </a:lnTo>
                    <a:lnTo>
                      <a:pt x="13" y="14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6" y="12"/>
                    </a:lnTo>
                  </a:path>
                </a:pathLst>
              </a:custGeom>
              <a:solidFill>
                <a:srgbClr val="40404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</p:grpSp>
        <p:sp>
          <p:nvSpPr>
            <p:cNvPr id="22552" name="Freeform 24"/>
            <p:cNvSpPr>
              <a:spLocks/>
            </p:cNvSpPr>
            <p:nvPr/>
          </p:nvSpPr>
          <p:spPr bwMode="auto">
            <a:xfrm>
              <a:off x="1508" y="2407"/>
              <a:ext cx="354" cy="56"/>
            </a:xfrm>
            <a:custGeom>
              <a:avLst/>
              <a:gdLst/>
              <a:ahLst/>
              <a:cxnLst>
                <a:cxn ang="0">
                  <a:pos x="353" y="37"/>
                </a:cxn>
                <a:cxn ang="0">
                  <a:pos x="349" y="35"/>
                </a:cxn>
                <a:cxn ang="0">
                  <a:pos x="346" y="34"/>
                </a:cxn>
                <a:cxn ang="0">
                  <a:pos x="296" y="55"/>
                </a:cxn>
                <a:cxn ang="0">
                  <a:pos x="84" y="55"/>
                </a:cxn>
                <a:cxn ang="0">
                  <a:pos x="34" y="36"/>
                </a:cxn>
                <a:cxn ang="0">
                  <a:pos x="25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53" y="0"/>
                </a:cxn>
                <a:cxn ang="0">
                  <a:pos x="353" y="37"/>
                </a:cxn>
              </a:cxnLst>
              <a:rect l="0" t="0" r="r" b="b"/>
              <a:pathLst>
                <a:path w="354" h="56">
                  <a:moveTo>
                    <a:pt x="353" y="37"/>
                  </a:moveTo>
                  <a:lnTo>
                    <a:pt x="349" y="35"/>
                  </a:lnTo>
                  <a:lnTo>
                    <a:pt x="346" y="34"/>
                  </a:lnTo>
                  <a:lnTo>
                    <a:pt x="296" y="55"/>
                  </a:lnTo>
                  <a:lnTo>
                    <a:pt x="84" y="55"/>
                  </a:lnTo>
                  <a:lnTo>
                    <a:pt x="34" y="36"/>
                  </a:lnTo>
                  <a:lnTo>
                    <a:pt x="25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7"/>
                  </a:lnTo>
                </a:path>
              </a:pathLst>
            </a:custGeom>
            <a:solidFill>
              <a:srgbClr val="20202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2000" b="1"/>
            </a:p>
          </p:txBody>
        </p:sp>
        <p:sp>
          <p:nvSpPr>
            <p:cNvPr id="22553" name="Oval 25"/>
            <p:cNvSpPr>
              <a:spLocks noChangeArrowheads="1"/>
            </p:cNvSpPr>
            <p:nvPr/>
          </p:nvSpPr>
          <p:spPr bwMode="auto">
            <a:xfrm>
              <a:off x="1543" y="2416"/>
              <a:ext cx="49" cy="76"/>
            </a:xfrm>
            <a:prstGeom prst="ellipse">
              <a:avLst/>
            </a:prstGeom>
            <a:solidFill>
              <a:srgbClr val="20202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2000" b="1"/>
            </a:p>
          </p:txBody>
        </p:sp>
        <p:sp>
          <p:nvSpPr>
            <p:cNvPr id="22554" name="Oval 26"/>
            <p:cNvSpPr>
              <a:spLocks noChangeArrowheads="1"/>
            </p:cNvSpPr>
            <p:nvPr/>
          </p:nvSpPr>
          <p:spPr bwMode="auto">
            <a:xfrm>
              <a:off x="1785" y="2416"/>
              <a:ext cx="48" cy="76"/>
            </a:xfrm>
            <a:prstGeom prst="ellipse">
              <a:avLst/>
            </a:prstGeom>
            <a:solidFill>
              <a:srgbClr val="20202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2000" b="1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1865" y="2425"/>
              <a:ext cx="24" cy="21"/>
              <a:chOff x="1865" y="2425"/>
              <a:chExt cx="24" cy="21"/>
            </a:xfrm>
          </p:grpSpPr>
          <p:sp>
            <p:nvSpPr>
              <p:cNvPr id="22555" name="Freeform 27"/>
              <p:cNvSpPr>
                <a:spLocks/>
              </p:cNvSpPr>
              <p:nvPr/>
            </p:nvSpPr>
            <p:spPr bwMode="auto">
              <a:xfrm>
                <a:off x="1872" y="2429"/>
                <a:ext cx="17" cy="1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6" y="16"/>
                  </a:cxn>
                  <a:cxn ang="0">
                    <a:pos x="16" y="0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  <p:sp>
            <p:nvSpPr>
              <p:cNvPr id="22556" name="Freeform 28"/>
              <p:cNvSpPr>
                <a:spLocks/>
              </p:cNvSpPr>
              <p:nvPr/>
            </p:nvSpPr>
            <p:spPr bwMode="auto">
              <a:xfrm>
                <a:off x="1865" y="2425"/>
                <a:ext cx="17" cy="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6" y="0"/>
                  </a:cxn>
                </a:cxnLst>
                <a:rect l="0" t="0" r="r" b="b"/>
                <a:pathLst>
                  <a:path w="17" h="1">
                    <a:moveTo>
                      <a:pt x="16" y="0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E0E0E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  <p:sp>
            <p:nvSpPr>
              <p:cNvPr id="22557" name="Freeform 29"/>
              <p:cNvSpPr>
                <a:spLocks/>
              </p:cNvSpPr>
              <p:nvPr/>
            </p:nvSpPr>
            <p:spPr bwMode="auto">
              <a:xfrm>
                <a:off x="1868" y="2427"/>
                <a:ext cx="17" cy="18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16" y="17"/>
                  </a:cxn>
                  <a:cxn ang="0">
                    <a:pos x="16" y="2"/>
                  </a:cxn>
                </a:cxnLst>
                <a:rect l="0" t="0" r="r" b="b"/>
                <a:pathLst>
                  <a:path w="17" h="18">
                    <a:moveTo>
                      <a:pt x="16" y="2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16" y="17"/>
                    </a:lnTo>
                    <a:lnTo>
                      <a:pt x="16" y="2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</p:grp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1538" y="2425"/>
              <a:ext cx="47" cy="76"/>
              <a:chOff x="1538" y="2425"/>
              <a:chExt cx="47" cy="76"/>
            </a:xfrm>
          </p:grpSpPr>
          <p:sp>
            <p:nvSpPr>
              <p:cNvPr id="22559" name="Oval 31"/>
              <p:cNvSpPr>
                <a:spLocks noChangeArrowheads="1"/>
              </p:cNvSpPr>
              <p:nvPr/>
            </p:nvSpPr>
            <p:spPr bwMode="auto">
              <a:xfrm>
                <a:off x="1538" y="2425"/>
                <a:ext cx="47" cy="76"/>
              </a:xfrm>
              <a:prstGeom prst="ellipse">
                <a:avLst/>
              </a:pr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00" b="1"/>
              </a:p>
            </p:txBody>
          </p:sp>
          <p:grpSp>
            <p:nvGrpSpPr>
              <p:cNvPr id="8" name="Group 36"/>
              <p:cNvGrpSpPr>
                <a:grpSpLocks/>
              </p:cNvGrpSpPr>
              <p:nvPr/>
            </p:nvGrpSpPr>
            <p:grpSpPr bwMode="auto">
              <a:xfrm>
                <a:off x="1554" y="2447"/>
                <a:ext cx="17" cy="31"/>
                <a:chOff x="1554" y="2447"/>
                <a:chExt cx="17" cy="31"/>
              </a:xfrm>
            </p:grpSpPr>
            <p:sp>
              <p:nvSpPr>
                <p:cNvPr id="22560" name="Oval 32"/>
                <p:cNvSpPr>
                  <a:spLocks noChangeArrowheads="1"/>
                </p:cNvSpPr>
                <p:nvPr/>
              </p:nvSpPr>
              <p:spPr bwMode="auto">
                <a:xfrm>
                  <a:off x="1554" y="2447"/>
                  <a:ext cx="17" cy="31"/>
                </a:xfrm>
                <a:prstGeom prst="ellipse">
                  <a:avLst/>
                </a:prstGeom>
                <a:solidFill>
                  <a:srgbClr val="A0A0A0"/>
                </a:solidFill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2000" b="1"/>
                </a:p>
              </p:txBody>
            </p:sp>
            <p:sp>
              <p:nvSpPr>
                <p:cNvPr id="22561" name="Oval 33"/>
                <p:cNvSpPr>
                  <a:spLocks noChangeArrowheads="1"/>
                </p:cNvSpPr>
                <p:nvPr/>
              </p:nvSpPr>
              <p:spPr bwMode="auto">
                <a:xfrm>
                  <a:off x="1556" y="2452"/>
                  <a:ext cx="12" cy="22"/>
                </a:xfrm>
                <a:prstGeom prst="ellipse">
                  <a:avLst/>
                </a:prstGeom>
                <a:solidFill>
                  <a:srgbClr val="808080"/>
                </a:solidFill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2000" b="1"/>
                </a:p>
              </p:txBody>
            </p:sp>
            <p:sp>
              <p:nvSpPr>
                <p:cNvPr id="22562" name="Oval 34"/>
                <p:cNvSpPr>
                  <a:spLocks noChangeArrowheads="1"/>
                </p:cNvSpPr>
                <p:nvPr/>
              </p:nvSpPr>
              <p:spPr bwMode="auto">
                <a:xfrm>
                  <a:off x="1560" y="2459"/>
                  <a:ext cx="4" cy="9"/>
                </a:xfrm>
                <a:prstGeom prst="ellipse">
                  <a:avLst/>
                </a:prstGeom>
                <a:solidFill>
                  <a:srgbClr val="606060"/>
                </a:solidFill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2000" b="1"/>
                </a:p>
              </p:txBody>
            </p:sp>
            <p:sp>
              <p:nvSpPr>
                <p:cNvPr id="22563" name="Oval 35"/>
                <p:cNvSpPr>
                  <a:spLocks noChangeArrowheads="1"/>
                </p:cNvSpPr>
                <p:nvPr/>
              </p:nvSpPr>
              <p:spPr bwMode="auto">
                <a:xfrm flipV="1">
                  <a:off x="1562" y="2462"/>
                  <a:ext cx="0" cy="1"/>
                </a:xfrm>
                <a:prstGeom prst="ellipse">
                  <a:avLst/>
                </a:prstGeom>
                <a:solidFill>
                  <a:srgbClr val="404040"/>
                </a:solidFill>
                <a:ln w="12700">
                  <a:solidFill>
                    <a:srgbClr val="40404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2000" b="1"/>
                </a:p>
              </p:txBody>
            </p:sp>
          </p:grpSp>
        </p:grpSp>
        <p:sp>
          <p:nvSpPr>
            <p:cNvPr id="22566" name="Freeform 38"/>
            <p:cNvSpPr>
              <a:spLocks/>
            </p:cNvSpPr>
            <p:nvPr/>
          </p:nvSpPr>
          <p:spPr bwMode="auto">
            <a:xfrm>
              <a:off x="1655" y="2321"/>
              <a:ext cx="17" cy="55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3" y="54"/>
                </a:cxn>
                <a:cxn ang="0">
                  <a:pos x="16" y="0"/>
                </a:cxn>
                <a:cxn ang="0">
                  <a:pos x="0" y="53"/>
                </a:cxn>
              </a:cxnLst>
              <a:rect l="0" t="0" r="r" b="b"/>
              <a:pathLst>
                <a:path w="17" h="55">
                  <a:moveTo>
                    <a:pt x="0" y="53"/>
                  </a:moveTo>
                  <a:lnTo>
                    <a:pt x="3" y="54"/>
                  </a:lnTo>
                  <a:lnTo>
                    <a:pt x="16" y="0"/>
                  </a:lnTo>
                  <a:lnTo>
                    <a:pt x="0" y="53"/>
                  </a:lnTo>
                </a:path>
              </a:pathLst>
            </a:custGeom>
            <a:solidFill>
              <a:srgbClr val="FFC08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2000" b="1"/>
            </a:p>
          </p:txBody>
        </p:sp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1808" y="2425"/>
              <a:ext cx="49" cy="76"/>
              <a:chOff x="1808" y="2425"/>
              <a:chExt cx="49" cy="76"/>
            </a:xfrm>
          </p:grpSpPr>
          <p:sp>
            <p:nvSpPr>
              <p:cNvPr id="22567" name="Oval 39"/>
              <p:cNvSpPr>
                <a:spLocks noChangeArrowheads="1"/>
              </p:cNvSpPr>
              <p:nvPr/>
            </p:nvSpPr>
            <p:spPr bwMode="auto">
              <a:xfrm>
                <a:off x="1808" y="2425"/>
                <a:ext cx="49" cy="76"/>
              </a:xfrm>
              <a:prstGeom prst="ellipse">
                <a:avLst/>
              </a:pr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00" b="1"/>
              </a:p>
            </p:txBody>
          </p:sp>
          <p:grpSp>
            <p:nvGrpSpPr>
              <p:cNvPr id="10" name="Group 44"/>
              <p:cNvGrpSpPr>
                <a:grpSpLocks/>
              </p:cNvGrpSpPr>
              <p:nvPr/>
            </p:nvGrpSpPr>
            <p:grpSpPr bwMode="auto">
              <a:xfrm>
                <a:off x="1825" y="2447"/>
                <a:ext cx="16" cy="31"/>
                <a:chOff x="1825" y="2447"/>
                <a:chExt cx="16" cy="31"/>
              </a:xfrm>
            </p:grpSpPr>
            <p:sp>
              <p:nvSpPr>
                <p:cNvPr id="22568" name="Oval 40"/>
                <p:cNvSpPr>
                  <a:spLocks noChangeArrowheads="1"/>
                </p:cNvSpPr>
                <p:nvPr/>
              </p:nvSpPr>
              <p:spPr bwMode="auto">
                <a:xfrm>
                  <a:off x="1825" y="2447"/>
                  <a:ext cx="16" cy="31"/>
                </a:xfrm>
                <a:prstGeom prst="ellipse">
                  <a:avLst/>
                </a:prstGeom>
                <a:solidFill>
                  <a:srgbClr val="A0A0A0"/>
                </a:solidFill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2000" b="1"/>
                </a:p>
              </p:txBody>
            </p:sp>
            <p:sp>
              <p:nvSpPr>
                <p:cNvPr id="22569" name="Oval 41"/>
                <p:cNvSpPr>
                  <a:spLocks noChangeArrowheads="1"/>
                </p:cNvSpPr>
                <p:nvPr/>
              </p:nvSpPr>
              <p:spPr bwMode="auto">
                <a:xfrm>
                  <a:off x="1829" y="2452"/>
                  <a:ext cx="10" cy="22"/>
                </a:xfrm>
                <a:prstGeom prst="ellipse">
                  <a:avLst/>
                </a:prstGeom>
                <a:solidFill>
                  <a:srgbClr val="808080"/>
                </a:solidFill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2000" b="1"/>
                </a:p>
              </p:txBody>
            </p:sp>
            <p:sp>
              <p:nvSpPr>
                <p:cNvPr id="22570" name="Oval 42"/>
                <p:cNvSpPr>
                  <a:spLocks noChangeArrowheads="1"/>
                </p:cNvSpPr>
                <p:nvPr/>
              </p:nvSpPr>
              <p:spPr bwMode="auto">
                <a:xfrm>
                  <a:off x="1832" y="2459"/>
                  <a:ext cx="3" cy="9"/>
                </a:xfrm>
                <a:prstGeom prst="ellipse">
                  <a:avLst/>
                </a:prstGeom>
                <a:solidFill>
                  <a:srgbClr val="606060"/>
                </a:solidFill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2000" b="1"/>
                </a:p>
              </p:txBody>
            </p:sp>
            <p:sp>
              <p:nvSpPr>
                <p:cNvPr id="22571" name="Oval 43"/>
                <p:cNvSpPr>
                  <a:spLocks noChangeArrowheads="1"/>
                </p:cNvSpPr>
                <p:nvPr/>
              </p:nvSpPr>
              <p:spPr bwMode="auto">
                <a:xfrm flipH="1" flipV="1">
                  <a:off x="1832" y="2462"/>
                  <a:ext cx="4" cy="1"/>
                </a:xfrm>
                <a:prstGeom prst="ellipse">
                  <a:avLst/>
                </a:prstGeom>
                <a:solidFill>
                  <a:srgbClr val="404040"/>
                </a:solidFill>
                <a:ln w="12700">
                  <a:solidFill>
                    <a:srgbClr val="40404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2000" b="1"/>
                </a:p>
              </p:txBody>
            </p:sp>
          </p:grpSp>
        </p:grpSp>
        <p:sp>
          <p:nvSpPr>
            <p:cNvPr id="22574" name="Freeform 46"/>
            <p:cNvSpPr>
              <a:spLocks/>
            </p:cNvSpPr>
            <p:nvPr/>
          </p:nvSpPr>
          <p:spPr bwMode="auto">
            <a:xfrm>
              <a:off x="1653" y="2379"/>
              <a:ext cx="17" cy="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0" y="75"/>
                </a:cxn>
                <a:cxn ang="0">
                  <a:pos x="16" y="75"/>
                </a:cxn>
                <a:cxn ang="0">
                  <a:pos x="16" y="0"/>
                </a:cxn>
              </a:cxnLst>
              <a:rect l="0" t="0" r="r" b="b"/>
              <a:pathLst>
                <a:path w="17" h="76">
                  <a:moveTo>
                    <a:pt x="16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16" y="75"/>
                  </a:lnTo>
                  <a:lnTo>
                    <a:pt x="16" y="0"/>
                  </a:lnTo>
                </a:path>
              </a:pathLst>
            </a:custGeom>
            <a:solidFill>
              <a:srgbClr val="404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2000" b="1"/>
            </a:p>
          </p:txBody>
        </p: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1646" y="2321"/>
              <a:ext cx="219" cy="62"/>
              <a:chOff x="1646" y="2321"/>
              <a:chExt cx="219" cy="62"/>
            </a:xfrm>
          </p:grpSpPr>
          <p:sp>
            <p:nvSpPr>
              <p:cNvPr id="22575" name="Freeform 47"/>
              <p:cNvSpPr>
                <a:spLocks/>
              </p:cNvSpPr>
              <p:nvPr/>
            </p:nvSpPr>
            <p:spPr bwMode="auto">
              <a:xfrm>
                <a:off x="1787" y="2366"/>
                <a:ext cx="78" cy="17"/>
              </a:xfrm>
              <a:custGeom>
                <a:avLst/>
                <a:gdLst/>
                <a:ahLst/>
                <a:cxnLst>
                  <a:cxn ang="0">
                    <a:pos x="77" y="16"/>
                  </a:cxn>
                  <a:cxn ang="0">
                    <a:pos x="6" y="12"/>
                  </a:cxn>
                  <a:cxn ang="0">
                    <a:pos x="0" y="0"/>
                  </a:cxn>
                  <a:cxn ang="0">
                    <a:pos x="11" y="1"/>
                  </a:cxn>
                  <a:cxn ang="0">
                    <a:pos x="17" y="3"/>
                  </a:cxn>
                  <a:cxn ang="0">
                    <a:pos x="22" y="5"/>
                  </a:cxn>
                  <a:cxn ang="0">
                    <a:pos x="28" y="5"/>
                  </a:cxn>
                  <a:cxn ang="0">
                    <a:pos x="37" y="7"/>
                  </a:cxn>
                  <a:cxn ang="0">
                    <a:pos x="47" y="8"/>
                  </a:cxn>
                  <a:cxn ang="0">
                    <a:pos x="62" y="12"/>
                  </a:cxn>
                  <a:cxn ang="0">
                    <a:pos x="70" y="12"/>
                  </a:cxn>
                  <a:cxn ang="0">
                    <a:pos x="71" y="12"/>
                  </a:cxn>
                  <a:cxn ang="0">
                    <a:pos x="72" y="12"/>
                  </a:cxn>
                  <a:cxn ang="0">
                    <a:pos x="73" y="12"/>
                  </a:cxn>
                  <a:cxn ang="0">
                    <a:pos x="74" y="14"/>
                  </a:cxn>
                  <a:cxn ang="0">
                    <a:pos x="75" y="14"/>
                  </a:cxn>
                  <a:cxn ang="0">
                    <a:pos x="76" y="14"/>
                  </a:cxn>
                  <a:cxn ang="0">
                    <a:pos x="77" y="16"/>
                  </a:cxn>
                </a:cxnLst>
                <a:rect l="0" t="0" r="r" b="b"/>
                <a:pathLst>
                  <a:path w="78" h="17">
                    <a:moveTo>
                      <a:pt x="77" y="16"/>
                    </a:moveTo>
                    <a:lnTo>
                      <a:pt x="6" y="12"/>
                    </a:lnTo>
                    <a:lnTo>
                      <a:pt x="0" y="0"/>
                    </a:lnTo>
                    <a:lnTo>
                      <a:pt x="11" y="1"/>
                    </a:lnTo>
                    <a:lnTo>
                      <a:pt x="17" y="3"/>
                    </a:lnTo>
                    <a:lnTo>
                      <a:pt x="22" y="5"/>
                    </a:lnTo>
                    <a:lnTo>
                      <a:pt x="28" y="5"/>
                    </a:lnTo>
                    <a:lnTo>
                      <a:pt x="37" y="7"/>
                    </a:lnTo>
                    <a:lnTo>
                      <a:pt x="47" y="8"/>
                    </a:lnTo>
                    <a:lnTo>
                      <a:pt x="62" y="12"/>
                    </a:lnTo>
                    <a:lnTo>
                      <a:pt x="70" y="12"/>
                    </a:lnTo>
                    <a:lnTo>
                      <a:pt x="71" y="12"/>
                    </a:lnTo>
                    <a:lnTo>
                      <a:pt x="72" y="12"/>
                    </a:lnTo>
                    <a:lnTo>
                      <a:pt x="73" y="12"/>
                    </a:lnTo>
                    <a:lnTo>
                      <a:pt x="74" y="14"/>
                    </a:lnTo>
                    <a:lnTo>
                      <a:pt x="75" y="14"/>
                    </a:lnTo>
                    <a:lnTo>
                      <a:pt x="76" y="14"/>
                    </a:lnTo>
                    <a:lnTo>
                      <a:pt x="77" y="16"/>
                    </a:lnTo>
                  </a:path>
                </a:pathLst>
              </a:custGeom>
              <a:solidFill>
                <a:srgbClr val="FFC08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  <p:grpSp>
            <p:nvGrpSpPr>
              <p:cNvPr id="12" name="Group 55"/>
              <p:cNvGrpSpPr>
                <a:grpSpLocks/>
              </p:cNvGrpSpPr>
              <p:nvPr/>
            </p:nvGrpSpPr>
            <p:grpSpPr bwMode="auto">
              <a:xfrm>
                <a:off x="1646" y="2321"/>
                <a:ext cx="17" cy="55"/>
                <a:chOff x="1646" y="2321"/>
                <a:chExt cx="17" cy="55"/>
              </a:xfrm>
            </p:grpSpPr>
            <p:sp>
              <p:nvSpPr>
                <p:cNvPr id="22576" name="Freeform 48"/>
                <p:cNvSpPr>
                  <a:spLocks/>
                </p:cNvSpPr>
                <p:nvPr/>
              </p:nvSpPr>
              <p:spPr bwMode="auto">
                <a:xfrm>
                  <a:off x="1646" y="2321"/>
                  <a:ext cx="17" cy="55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8" y="7"/>
                    </a:cxn>
                    <a:cxn ang="0">
                      <a:pos x="0" y="51"/>
                    </a:cxn>
                    <a:cxn ang="0">
                      <a:pos x="9" y="54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17" h="55">
                      <a:moveTo>
                        <a:pt x="16" y="0"/>
                      </a:moveTo>
                      <a:lnTo>
                        <a:pt x="8" y="7"/>
                      </a:lnTo>
                      <a:lnTo>
                        <a:pt x="0" y="51"/>
                      </a:lnTo>
                      <a:lnTo>
                        <a:pt x="9" y="54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8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  <p:grpSp>
              <p:nvGrpSpPr>
                <p:cNvPr id="13" name="Group 54"/>
                <p:cNvGrpSpPr>
                  <a:grpSpLocks/>
                </p:cNvGrpSpPr>
                <p:nvPr/>
              </p:nvGrpSpPr>
              <p:grpSpPr bwMode="auto">
                <a:xfrm>
                  <a:off x="1646" y="2331"/>
                  <a:ext cx="17" cy="43"/>
                  <a:chOff x="1646" y="2331"/>
                  <a:chExt cx="17" cy="43"/>
                </a:xfrm>
              </p:grpSpPr>
              <p:sp>
                <p:nvSpPr>
                  <p:cNvPr id="22577" name="Freeform 49"/>
                  <p:cNvSpPr>
                    <a:spLocks/>
                  </p:cNvSpPr>
                  <p:nvPr/>
                </p:nvSpPr>
                <p:spPr bwMode="auto">
                  <a:xfrm>
                    <a:off x="1646" y="2331"/>
                    <a:ext cx="17" cy="43"/>
                  </a:xfrm>
                  <a:custGeom>
                    <a:avLst/>
                    <a:gdLst/>
                    <a:ahLst/>
                    <a:cxnLst>
                      <a:cxn ang="0">
                        <a:pos x="16" y="0"/>
                      </a:cxn>
                      <a:cxn ang="0">
                        <a:pos x="6" y="6"/>
                      </a:cxn>
                      <a:cxn ang="0">
                        <a:pos x="0" y="40"/>
                      </a:cxn>
                      <a:cxn ang="0">
                        <a:pos x="8" y="42"/>
                      </a:cxn>
                      <a:cxn ang="0">
                        <a:pos x="16" y="0"/>
                      </a:cxn>
                    </a:cxnLst>
                    <a:rect l="0" t="0" r="r" b="b"/>
                    <a:pathLst>
                      <a:path w="17" h="43">
                        <a:moveTo>
                          <a:pt x="16" y="0"/>
                        </a:moveTo>
                        <a:lnTo>
                          <a:pt x="6" y="6"/>
                        </a:lnTo>
                        <a:lnTo>
                          <a:pt x="0" y="40"/>
                        </a:lnTo>
                        <a:lnTo>
                          <a:pt x="8" y="42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2000" b="1"/>
                  </a:p>
                </p:txBody>
              </p:sp>
              <p:grpSp>
                <p:nvGrpSpPr>
                  <p:cNvPr id="14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1649" y="2339"/>
                    <a:ext cx="6" cy="20"/>
                    <a:chOff x="1649" y="2339"/>
                    <a:chExt cx="6" cy="20"/>
                  </a:xfrm>
                </p:grpSpPr>
                <p:sp>
                  <p:nvSpPr>
                    <p:cNvPr id="22578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52" y="2339"/>
                      <a:ext cx="3" cy="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E0E0E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2000" b="1"/>
                    </a:p>
                  </p:txBody>
                </p:sp>
                <p:sp>
                  <p:nvSpPr>
                    <p:cNvPr id="22579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52" y="2342"/>
                      <a:ext cx="3" cy="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E0E0E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2000" b="1"/>
                    </a:p>
                  </p:txBody>
                </p:sp>
                <p:sp>
                  <p:nvSpPr>
                    <p:cNvPr id="22580" name="Line 5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649" y="2353"/>
                      <a:ext cx="4" cy="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E0E0E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2000" b="1"/>
                    </a:p>
                  </p:txBody>
                </p:sp>
              </p:grpSp>
            </p:grpSp>
          </p:grpSp>
        </p:grpSp>
        <p:grpSp>
          <p:nvGrpSpPr>
            <p:cNvPr id="15" name="Group 64"/>
            <p:cNvGrpSpPr>
              <a:grpSpLocks/>
            </p:cNvGrpSpPr>
            <p:nvPr/>
          </p:nvGrpSpPr>
          <p:grpSpPr bwMode="auto">
            <a:xfrm>
              <a:off x="1485" y="2375"/>
              <a:ext cx="178" cy="80"/>
              <a:chOff x="1485" y="2375"/>
              <a:chExt cx="178" cy="80"/>
            </a:xfrm>
          </p:grpSpPr>
          <p:sp>
            <p:nvSpPr>
              <p:cNvPr id="22585" name="Freeform 57"/>
              <p:cNvSpPr>
                <a:spLocks/>
              </p:cNvSpPr>
              <p:nvPr/>
            </p:nvSpPr>
            <p:spPr bwMode="auto">
              <a:xfrm>
                <a:off x="1491" y="2375"/>
                <a:ext cx="163" cy="1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154" y="0"/>
                  </a:cxn>
                  <a:cxn ang="0">
                    <a:pos x="32" y="0"/>
                  </a:cxn>
                  <a:cxn ang="0">
                    <a:pos x="0" y="0"/>
                  </a:cxn>
                  <a:cxn ang="0">
                    <a:pos x="162" y="0"/>
                  </a:cxn>
                </a:cxnLst>
                <a:rect l="0" t="0" r="r" b="b"/>
                <a:pathLst>
                  <a:path w="163" h="1">
                    <a:moveTo>
                      <a:pt x="162" y="0"/>
                    </a:moveTo>
                    <a:lnTo>
                      <a:pt x="154" y="0"/>
                    </a:lnTo>
                    <a:lnTo>
                      <a:pt x="32" y="0"/>
                    </a:lnTo>
                    <a:lnTo>
                      <a:pt x="0" y="0"/>
                    </a:lnTo>
                    <a:lnTo>
                      <a:pt x="162" y="0"/>
                    </a:lnTo>
                  </a:path>
                </a:pathLst>
              </a:custGeom>
              <a:solidFill>
                <a:srgbClr val="FFC08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  <p:grpSp>
            <p:nvGrpSpPr>
              <p:cNvPr id="16" name="Group 63"/>
              <p:cNvGrpSpPr>
                <a:grpSpLocks/>
              </p:cNvGrpSpPr>
              <p:nvPr/>
            </p:nvGrpSpPr>
            <p:grpSpPr bwMode="auto">
              <a:xfrm>
                <a:off x="1485" y="2375"/>
                <a:ext cx="178" cy="80"/>
                <a:chOff x="1485" y="2375"/>
                <a:chExt cx="178" cy="80"/>
              </a:xfrm>
            </p:grpSpPr>
            <p:sp>
              <p:nvSpPr>
                <p:cNvPr id="22586" name="Freeform 58"/>
                <p:cNvSpPr>
                  <a:spLocks/>
                </p:cNvSpPr>
                <p:nvPr/>
              </p:nvSpPr>
              <p:spPr bwMode="auto">
                <a:xfrm>
                  <a:off x="1485" y="2379"/>
                  <a:ext cx="169" cy="76"/>
                </a:xfrm>
                <a:custGeom>
                  <a:avLst/>
                  <a:gdLst/>
                  <a:ahLst/>
                  <a:cxnLst>
                    <a:cxn ang="0">
                      <a:pos x="168" y="0"/>
                    </a:cxn>
                    <a:cxn ang="0">
                      <a:pos x="168" y="75"/>
                    </a:cxn>
                    <a:cxn ang="0">
                      <a:pos x="109" y="75"/>
                    </a:cxn>
                    <a:cxn ang="0">
                      <a:pos x="107" y="65"/>
                    </a:cxn>
                    <a:cxn ang="0">
                      <a:pos x="106" y="61"/>
                    </a:cxn>
                    <a:cxn ang="0">
                      <a:pos x="105" y="58"/>
                    </a:cxn>
                    <a:cxn ang="0">
                      <a:pos x="105" y="56"/>
                    </a:cxn>
                    <a:cxn ang="0">
                      <a:pos x="104" y="54"/>
                    </a:cxn>
                    <a:cxn ang="0">
                      <a:pos x="103" y="51"/>
                    </a:cxn>
                    <a:cxn ang="0">
                      <a:pos x="103" y="50"/>
                    </a:cxn>
                    <a:cxn ang="0">
                      <a:pos x="102" y="48"/>
                    </a:cxn>
                    <a:cxn ang="0">
                      <a:pos x="101" y="47"/>
                    </a:cxn>
                    <a:cxn ang="0">
                      <a:pos x="98" y="44"/>
                    </a:cxn>
                    <a:cxn ang="0">
                      <a:pos x="97" y="43"/>
                    </a:cxn>
                    <a:cxn ang="0">
                      <a:pos x="95" y="42"/>
                    </a:cxn>
                    <a:cxn ang="0">
                      <a:pos x="94" y="42"/>
                    </a:cxn>
                    <a:cxn ang="0">
                      <a:pos x="92" y="41"/>
                    </a:cxn>
                    <a:cxn ang="0">
                      <a:pos x="89" y="41"/>
                    </a:cxn>
                    <a:cxn ang="0">
                      <a:pos x="88" y="40"/>
                    </a:cxn>
                    <a:cxn ang="0">
                      <a:pos x="65" y="40"/>
                    </a:cxn>
                    <a:cxn ang="0">
                      <a:pos x="63" y="41"/>
                    </a:cxn>
                    <a:cxn ang="0">
                      <a:pos x="61" y="41"/>
                    </a:cxn>
                    <a:cxn ang="0">
                      <a:pos x="59" y="43"/>
                    </a:cxn>
                    <a:cxn ang="0">
                      <a:pos x="58" y="44"/>
                    </a:cxn>
                    <a:cxn ang="0">
                      <a:pos x="56" y="46"/>
                    </a:cxn>
                    <a:cxn ang="0">
                      <a:pos x="55" y="48"/>
                    </a:cxn>
                    <a:cxn ang="0">
                      <a:pos x="52" y="55"/>
                    </a:cxn>
                    <a:cxn ang="0">
                      <a:pos x="50" y="61"/>
                    </a:cxn>
                    <a:cxn ang="0">
                      <a:pos x="48" y="65"/>
                    </a:cxn>
                    <a:cxn ang="0">
                      <a:pos x="47" y="69"/>
                    </a:cxn>
                    <a:cxn ang="0">
                      <a:pos x="0" y="69"/>
                    </a:cxn>
                    <a:cxn ang="0">
                      <a:pos x="0" y="9"/>
                    </a:cxn>
                    <a:cxn ang="0">
                      <a:pos x="0" y="8"/>
                    </a:cxn>
                    <a:cxn ang="0">
                      <a:pos x="0" y="7"/>
                    </a:cxn>
                    <a:cxn ang="0">
                      <a:pos x="0" y="6"/>
                    </a:cxn>
                    <a:cxn ang="0">
                      <a:pos x="0" y="5"/>
                    </a:cxn>
                    <a:cxn ang="0">
                      <a:pos x="1" y="4"/>
                    </a:cxn>
                    <a:cxn ang="0">
                      <a:pos x="1" y="3"/>
                    </a:cxn>
                    <a:cxn ang="0">
                      <a:pos x="1" y="2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4" y="0"/>
                    </a:cxn>
                    <a:cxn ang="0">
                      <a:pos x="5" y="0"/>
                    </a:cxn>
                    <a:cxn ang="0">
                      <a:pos x="7" y="0"/>
                    </a:cxn>
                    <a:cxn ang="0">
                      <a:pos x="168" y="0"/>
                    </a:cxn>
                  </a:cxnLst>
                  <a:rect l="0" t="0" r="r" b="b"/>
                  <a:pathLst>
                    <a:path w="169" h="76">
                      <a:moveTo>
                        <a:pt x="168" y="0"/>
                      </a:moveTo>
                      <a:lnTo>
                        <a:pt x="168" y="75"/>
                      </a:lnTo>
                      <a:lnTo>
                        <a:pt x="109" y="75"/>
                      </a:lnTo>
                      <a:lnTo>
                        <a:pt x="107" y="65"/>
                      </a:lnTo>
                      <a:lnTo>
                        <a:pt x="106" y="61"/>
                      </a:lnTo>
                      <a:lnTo>
                        <a:pt x="105" y="58"/>
                      </a:lnTo>
                      <a:lnTo>
                        <a:pt x="105" y="56"/>
                      </a:lnTo>
                      <a:lnTo>
                        <a:pt x="104" y="54"/>
                      </a:lnTo>
                      <a:lnTo>
                        <a:pt x="103" y="51"/>
                      </a:lnTo>
                      <a:lnTo>
                        <a:pt x="103" y="50"/>
                      </a:lnTo>
                      <a:lnTo>
                        <a:pt x="102" y="48"/>
                      </a:lnTo>
                      <a:lnTo>
                        <a:pt x="101" y="47"/>
                      </a:lnTo>
                      <a:lnTo>
                        <a:pt x="98" y="44"/>
                      </a:lnTo>
                      <a:lnTo>
                        <a:pt x="97" y="43"/>
                      </a:lnTo>
                      <a:lnTo>
                        <a:pt x="95" y="42"/>
                      </a:lnTo>
                      <a:lnTo>
                        <a:pt x="94" y="42"/>
                      </a:lnTo>
                      <a:lnTo>
                        <a:pt x="92" y="41"/>
                      </a:lnTo>
                      <a:lnTo>
                        <a:pt x="89" y="41"/>
                      </a:lnTo>
                      <a:lnTo>
                        <a:pt x="88" y="40"/>
                      </a:lnTo>
                      <a:lnTo>
                        <a:pt x="65" y="40"/>
                      </a:lnTo>
                      <a:lnTo>
                        <a:pt x="63" y="41"/>
                      </a:lnTo>
                      <a:lnTo>
                        <a:pt x="61" y="41"/>
                      </a:lnTo>
                      <a:lnTo>
                        <a:pt x="59" y="43"/>
                      </a:lnTo>
                      <a:lnTo>
                        <a:pt x="58" y="44"/>
                      </a:lnTo>
                      <a:lnTo>
                        <a:pt x="56" y="46"/>
                      </a:lnTo>
                      <a:lnTo>
                        <a:pt x="55" y="48"/>
                      </a:lnTo>
                      <a:lnTo>
                        <a:pt x="52" y="55"/>
                      </a:lnTo>
                      <a:lnTo>
                        <a:pt x="50" y="61"/>
                      </a:lnTo>
                      <a:lnTo>
                        <a:pt x="48" y="65"/>
                      </a:lnTo>
                      <a:lnTo>
                        <a:pt x="47" y="69"/>
                      </a:lnTo>
                      <a:lnTo>
                        <a:pt x="0" y="69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2" y="1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rgbClr val="FFA04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  <p:grpSp>
              <p:nvGrpSpPr>
                <p:cNvPr id="17" name="Group 61"/>
                <p:cNvGrpSpPr>
                  <a:grpSpLocks/>
                </p:cNvGrpSpPr>
                <p:nvPr/>
              </p:nvGrpSpPr>
              <p:grpSpPr bwMode="auto">
                <a:xfrm>
                  <a:off x="1503" y="2375"/>
                  <a:ext cx="157" cy="17"/>
                  <a:chOff x="1503" y="2375"/>
                  <a:chExt cx="157" cy="17"/>
                </a:xfrm>
              </p:grpSpPr>
              <p:sp>
                <p:nvSpPr>
                  <p:cNvPr id="22587" name="Freeform 59"/>
                  <p:cNvSpPr>
                    <a:spLocks/>
                  </p:cNvSpPr>
                  <p:nvPr/>
                </p:nvSpPr>
                <p:spPr bwMode="auto">
                  <a:xfrm>
                    <a:off x="1503" y="2375"/>
                    <a:ext cx="145" cy="17"/>
                  </a:xfrm>
                  <a:custGeom>
                    <a:avLst/>
                    <a:gdLst/>
                    <a:ahLst/>
                    <a:cxnLst>
                      <a:cxn ang="0">
                        <a:pos x="144" y="16"/>
                      </a:cxn>
                      <a:cxn ang="0">
                        <a:pos x="140" y="0"/>
                      </a:cxn>
                      <a:cxn ang="0">
                        <a:pos x="17" y="0"/>
                      </a:cxn>
                      <a:cxn ang="0">
                        <a:pos x="0" y="16"/>
                      </a:cxn>
                      <a:cxn ang="0">
                        <a:pos x="144" y="16"/>
                      </a:cxn>
                    </a:cxnLst>
                    <a:rect l="0" t="0" r="r" b="b"/>
                    <a:pathLst>
                      <a:path w="145" h="17">
                        <a:moveTo>
                          <a:pt x="144" y="16"/>
                        </a:moveTo>
                        <a:lnTo>
                          <a:pt x="140" y="0"/>
                        </a:lnTo>
                        <a:lnTo>
                          <a:pt x="17" y="0"/>
                        </a:lnTo>
                        <a:lnTo>
                          <a:pt x="0" y="16"/>
                        </a:lnTo>
                        <a:lnTo>
                          <a:pt x="144" y="16"/>
                        </a:lnTo>
                      </a:path>
                    </a:pathLst>
                  </a:custGeom>
                  <a:solidFill>
                    <a:srgbClr val="4040FF"/>
                  </a:solidFill>
                  <a:ln w="12700" cap="rnd" cmpd="sng">
                    <a:solidFill>
                      <a:srgbClr val="FFA04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2000" b="1"/>
                  </a:p>
                </p:txBody>
              </p:sp>
              <p:sp>
                <p:nvSpPr>
                  <p:cNvPr id="22588" name="Freeform 60"/>
                  <p:cNvSpPr>
                    <a:spLocks/>
                  </p:cNvSpPr>
                  <p:nvPr/>
                </p:nvSpPr>
                <p:spPr bwMode="auto">
                  <a:xfrm>
                    <a:off x="1643" y="2375"/>
                    <a:ext cx="17" cy="1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6" y="16"/>
                      </a:cxn>
                      <a:cxn ang="0">
                        <a:pos x="0" y="1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" h="17">
                        <a:moveTo>
                          <a:pt x="0" y="0"/>
                        </a:moveTo>
                        <a:lnTo>
                          <a:pt x="16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FFA04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2000" b="1"/>
                  </a:p>
                </p:txBody>
              </p:sp>
            </p:grpSp>
            <p:sp>
              <p:nvSpPr>
                <p:cNvPr id="22590" name="Freeform 62"/>
                <p:cNvSpPr>
                  <a:spLocks/>
                </p:cNvSpPr>
                <p:nvPr/>
              </p:nvSpPr>
              <p:spPr bwMode="auto">
                <a:xfrm>
                  <a:off x="1646" y="2375"/>
                  <a:ext cx="17" cy="1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13" y="0"/>
                    </a:cxn>
                    <a:cxn ang="0">
                      <a:pos x="0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17" h="1">
                      <a:moveTo>
                        <a:pt x="16" y="0"/>
                      </a:moveTo>
                      <a:lnTo>
                        <a:pt x="13" y="0"/>
                      </a:lnTo>
                      <a:lnTo>
                        <a:pt x="0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4040F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</p:grpSp>
        </p:grpSp>
        <p:sp>
          <p:nvSpPr>
            <p:cNvPr id="22593" name="Freeform 65"/>
            <p:cNvSpPr>
              <a:spLocks/>
            </p:cNvSpPr>
            <p:nvPr/>
          </p:nvSpPr>
          <p:spPr bwMode="auto">
            <a:xfrm>
              <a:off x="1655" y="2321"/>
              <a:ext cx="216" cy="134"/>
            </a:xfrm>
            <a:custGeom>
              <a:avLst/>
              <a:gdLst/>
              <a:ahLst/>
              <a:cxnLst>
                <a:cxn ang="0">
                  <a:pos x="75" y="10"/>
                </a:cxn>
                <a:cxn ang="0">
                  <a:pos x="108" y="0"/>
                </a:cxn>
                <a:cxn ang="0">
                  <a:pos x="137" y="49"/>
                </a:cxn>
                <a:cxn ang="0">
                  <a:pos x="141" y="52"/>
                </a:cxn>
                <a:cxn ang="0">
                  <a:pos x="209" y="56"/>
                </a:cxn>
                <a:cxn ang="0">
                  <a:pos x="211" y="57"/>
                </a:cxn>
                <a:cxn ang="0">
                  <a:pos x="212" y="59"/>
                </a:cxn>
                <a:cxn ang="0">
                  <a:pos x="214" y="61"/>
                </a:cxn>
                <a:cxn ang="0">
                  <a:pos x="214" y="64"/>
                </a:cxn>
                <a:cxn ang="0">
                  <a:pos x="215" y="67"/>
                </a:cxn>
                <a:cxn ang="0">
                  <a:pos x="215" y="73"/>
                </a:cxn>
                <a:cxn ang="0">
                  <a:pos x="215" y="78"/>
                </a:cxn>
                <a:cxn ang="0">
                  <a:pos x="214" y="88"/>
                </a:cxn>
                <a:cxn ang="0">
                  <a:pos x="213" y="97"/>
                </a:cxn>
                <a:cxn ang="0">
                  <a:pos x="212" y="103"/>
                </a:cxn>
                <a:cxn ang="0">
                  <a:pos x="213" y="106"/>
                </a:cxn>
                <a:cxn ang="0">
                  <a:pos x="214" y="110"/>
                </a:cxn>
                <a:cxn ang="0">
                  <a:pos x="207" y="124"/>
                </a:cxn>
                <a:cxn ang="0">
                  <a:pos x="206" y="118"/>
                </a:cxn>
                <a:cxn ang="0">
                  <a:pos x="206" y="113"/>
                </a:cxn>
                <a:cxn ang="0">
                  <a:pos x="204" y="109"/>
                </a:cxn>
                <a:cxn ang="0">
                  <a:pos x="203" y="105"/>
                </a:cxn>
                <a:cxn ang="0">
                  <a:pos x="202" y="102"/>
                </a:cxn>
                <a:cxn ang="0">
                  <a:pos x="200" y="98"/>
                </a:cxn>
                <a:cxn ang="0">
                  <a:pos x="198" y="96"/>
                </a:cxn>
                <a:cxn ang="0">
                  <a:pos x="196" y="94"/>
                </a:cxn>
                <a:cxn ang="0">
                  <a:pos x="186" y="93"/>
                </a:cxn>
                <a:cxn ang="0">
                  <a:pos x="175" y="93"/>
                </a:cxn>
                <a:cxn ang="0">
                  <a:pos x="171" y="93"/>
                </a:cxn>
                <a:cxn ang="0">
                  <a:pos x="169" y="94"/>
                </a:cxn>
                <a:cxn ang="0">
                  <a:pos x="166" y="96"/>
                </a:cxn>
                <a:cxn ang="0">
                  <a:pos x="163" y="98"/>
                </a:cxn>
                <a:cxn ang="0">
                  <a:pos x="161" y="100"/>
                </a:cxn>
                <a:cxn ang="0">
                  <a:pos x="160" y="103"/>
                </a:cxn>
                <a:cxn ang="0">
                  <a:pos x="158" y="106"/>
                </a:cxn>
                <a:cxn ang="0">
                  <a:pos x="156" y="110"/>
                </a:cxn>
                <a:cxn ang="0">
                  <a:pos x="153" y="116"/>
                </a:cxn>
                <a:cxn ang="0">
                  <a:pos x="151" y="124"/>
                </a:cxn>
                <a:cxn ang="0">
                  <a:pos x="149" y="133"/>
                </a:cxn>
                <a:cxn ang="0">
                  <a:pos x="0" y="56"/>
                </a:cxn>
                <a:cxn ang="0">
                  <a:pos x="75" y="0"/>
                </a:cxn>
                <a:cxn ang="0">
                  <a:pos x="75" y="10"/>
                </a:cxn>
                <a:cxn ang="0">
                  <a:pos x="129" y="53"/>
                </a:cxn>
                <a:cxn ang="0">
                  <a:pos x="75" y="10"/>
                </a:cxn>
                <a:cxn ang="0">
                  <a:pos x="17" y="10"/>
                </a:cxn>
                <a:cxn ang="0">
                  <a:pos x="59" y="52"/>
                </a:cxn>
              </a:cxnLst>
              <a:rect l="0" t="0" r="r" b="b"/>
              <a:pathLst>
                <a:path w="216" h="134">
                  <a:moveTo>
                    <a:pt x="58" y="10"/>
                  </a:moveTo>
                  <a:lnTo>
                    <a:pt x="75" y="10"/>
                  </a:lnTo>
                  <a:lnTo>
                    <a:pt x="75" y="0"/>
                  </a:lnTo>
                  <a:lnTo>
                    <a:pt x="108" y="0"/>
                  </a:lnTo>
                  <a:lnTo>
                    <a:pt x="111" y="4"/>
                  </a:lnTo>
                  <a:lnTo>
                    <a:pt x="137" y="49"/>
                  </a:lnTo>
                  <a:lnTo>
                    <a:pt x="139" y="51"/>
                  </a:lnTo>
                  <a:lnTo>
                    <a:pt x="141" y="52"/>
                  </a:lnTo>
                  <a:lnTo>
                    <a:pt x="143" y="53"/>
                  </a:lnTo>
                  <a:lnTo>
                    <a:pt x="209" y="56"/>
                  </a:lnTo>
                  <a:lnTo>
                    <a:pt x="210" y="56"/>
                  </a:lnTo>
                  <a:lnTo>
                    <a:pt x="211" y="57"/>
                  </a:lnTo>
                  <a:lnTo>
                    <a:pt x="212" y="58"/>
                  </a:lnTo>
                  <a:lnTo>
                    <a:pt x="212" y="59"/>
                  </a:lnTo>
                  <a:lnTo>
                    <a:pt x="213" y="60"/>
                  </a:lnTo>
                  <a:lnTo>
                    <a:pt x="214" y="61"/>
                  </a:lnTo>
                  <a:lnTo>
                    <a:pt x="214" y="62"/>
                  </a:lnTo>
                  <a:lnTo>
                    <a:pt x="214" y="64"/>
                  </a:lnTo>
                  <a:lnTo>
                    <a:pt x="214" y="65"/>
                  </a:lnTo>
                  <a:lnTo>
                    <a:pt x="215" y="67"/>
                  </a:lnTo>
                  <a:lnTo>
                    <a:pt x="215" y="70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5" y="78"/>
                  </a:lnTo>
                  <a:lnTo>
                    <a:pt x="214" y="82"/>
                  </a:lnTo>
                  <a:lnTo>
                    <a:pt x="214" y="88"/>
                  </a:lnTo>
                  <a:lnTo>
                    <a:pt x="213" y="93"/>
                  </a:lnTo>
                  <a:lnTo>
                    <a:pt x="213" y="97"/>
                  </a:lnTo>
                  <a:lnTo>
                    <a:pt x="212" y="102"/>
                  </a:lnTo>
                  <a:lnTo>
                    <a:pt x="212" y="103"/>
                  </a:lnTo>
                  <a:lnTo>
                    <a:pt x="212" y="104"/>
                  </a:lnTo>
                  <a:lnTo>
                    <a:pt x="213" y="106"/>
                  </a:lnTo>
                  <a:lnTo>
                    <a:pt x="214" y="108"/>
                  </a:lnTo>
                  <a:lnTo>
                    <a:pt x="214" y="110"/>
                  </a:lnTo>
                  <a:lnTo>
                    <a:pt x="214" y="124"/>
                  </a:lnTo>
                  <a:lnTo>
                    <a:pt x="207" y="124"/>
                  </a:lnTo>
                  <a:lnTo>
                    <a:pt x="207" y="120"/>
                  </a:lnTo>
                  <a:lnTo>
                    <a:pt x="206" y="118"/>
                  </a:lnTo>
                  <a:lnTo>
                    <a:pt x="206" y="115"/>
                  </a:lnTo>
                  <a:lnTo>
                    <a:pt x="206" y="113"/>
                  </a:lnTo>
                  <a:lnTo>
                    <a:pt x="205" y="111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3" y="105"/>
                  </a:lnTo>
                  <a:lnTo>
                    <a:pt x="203" y="104"/>
                  </a:lnTo>
                  <a:lnTo>
                    <a:pt x="202" y="102"/>
                  </a:lnTo>
                  <a:lnTo>
                    <a:pt x="201" y="100"/>
                  </a:lnTo>
                  <a:lnTo>
                    <a:pt x="200" y="98"/>
                  </a:lnTo>
                  <a:lnTo>
                    <a:pt x="199" y="97"/>
                  </a:lnTo>
                  <a:lnTo>
                    <a:pt x="198" y="96"/>
                  </a:lnTo>
                  <a:lnTo>
                    <a:pt x="197" y="95"/>
                  </a:lnTo>
                  <a:lnTo>
                    <a:pt x="196" y="94"/>
                  </a:lnTo>
                  <a:lnTo>
                    <a:pt x="195" y="94"/>
                  </a:lnTo>
                  <a:lnTo>
                    <a:pt x="186" y="93"/>
                  </a:lnTo>
                  <a:lnTo>
                    <a:pt x="176" y="93"/>
                  </a:lnTo>
                  <a:lnTo>
                    <a:pt x="175" y="93"/>
                  </a:lnTo>
                  <a:lnTo>
                    <a:pt x="173" y="93"/>
                  </a:lnTo>
                  <a:lnTo>
                    <a:pt x="171" y="93"/>
                  </a:lnTo>
                  <a:lnTo>
                    <a:pt x="170" y="94"/>
                  </a:lnTo>
                  <a:lnTo>
                    <a:pt x="169" y="94"/>
                  </a:lnTo>
                  <a:lnTo>
                    <a:pt x="168" y="95"/>
                  </a:lnTo>
                  <a:lnTo>
                    <a:pt x="166" y="96"/>
                  </a:lnTo>
                  <a:lnTo>
                    <a:pt x="164" y="97"/>
                  </a:lnTo>
                  <a:lnTo>
                    <a:pt x="163" y="98"/>
                  </a:lnTo>
                  <a:lnTo>
                    <a:pt x="162" y="99"/>
                  </a:lnTo>
                  <a:lnTo>
                    <a:pt x="161" y="100"/>
                  </a:lnTo>
                  <a:lnTo>
                    <a:pt x="161" y="101"/>
                  </a:lnTo>
                  <a:lnTo>
                    <a:pt x="160" y="103"/>
                  </a:lnTo>
                  <a:lnTo>
                    <a:pt x="159" y="104"/>
                  </a:lnTo>
                  <a:lnTo>
                    <a:pt x="158" y="106"/>
                  </a:lnTo>
                  <a:lnTo>
                    <a:pt x="157" y="108"/>
                  </a:lnTo>
                  <a:lnTo>
                    <a:pt x="156" y="110"/>
                  </a:lnTo>
                  <a:lnTo>
                    <a:pt x="155" y="114"/>
                  </a:lnTo>
                  <a:lnTo>
                    <a:pt x="153" y="116"/>
                  </a:lnTo>
                  <a:lnTo>
                    <a:pt x="152" y="120"/>
                  </a:lnTo>
                  <a:lnTo>
                    <a:pt x="151" y="124"/>
                  </a:lnTo>
                  <a:lnTo>
                    <a:pt x="151" y="127"/>
                  </a:lnTo>
                  <a:lnTo>
                    <a:pt x="149" y="133"/>
                  </a:lnTo>
                  <a:lnTo>
                    <a:pt x="0" y="133"/>
                  </a:lnTo>
                  <a:lnTo>
                    <a:pt x="0" y="56"/>
                  </a:lnTo>
                  <a:lnTo>
                    <a:pt x="7" y="0"/>
                  </a:lnTo>
                  <a:lnTo>
                    <a:pt x="75" y="0"/>
                  </a:lnTo>
                  <a:lnTo>
                    <a:pt x="75" y="2"/>
                  </a:lnTo>
                  <a:lnTo>
                    <a:pt x="75" y="10"/>
                  </a:lnTo>
                  <a:lnTo>
                    <a:pt x="106" y="10"/>
                  </a:lnTo>
                  <a:lnTo>
                    <a:pt x="129" y="53"/>
                  </a:lnTo>
                  <a:lnTo>
                    <a:pt x="75" y="53"/>
                  </a:lnTo>
                  <a:lnTo>
                    <a:pt x="75" y="10"/>
                  </a:lnTo>
                  <a:lnTo>
                    <a:pt x="58" y="10"/>
                  </a:lnTo>
                  <a:lnTo>
                    <a:pt x="17" y="10"/>
                  </a:lnTo>
                  <a:lnTo>
                    <a:pt x="15" y="52"/>
                  </a:lnTo>
                  <a:lnTo>
                    <a:pt x="59" y="52"/>
                  </a:lnTo>
                  <a:lnTo>
                    <a:pt x="58" y="10"/>
                  </a:lnTo>
                </a:path>
              </a:pathLst>
            </a:custGeom>
            <a:solidFill>
              <a:srgbClr val="FFA04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2000" b="1"/>
            </a:p>
          </p:txBody>
        </p:sp>
        <p:sp>
          <p:nvSpPr>
            <p:cNvPr id="22594" name="Freeform 66"/>
            <p:cNvSpPr>
              <a:spLocks/>
            </p:cNvSpPr>
            <p:nvPr/>
          </p:nvSpPr>
          <p:spPr bwMode="auto">
            <a:xfrm>
              <a:off x="1855" y="2391"/>
              <a:ext cx="17" cy="1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2000" b="1"/>
            </a:p>
          </p:txBody>
        </p:sp>
        <p:grpSp>
          <p:nvGrpSpPr>
            <p:cNvPr id="18" name="Group 69"/>
            <p:cNvGrpSpPr>
              <a:grpSpLocks/>
            </p:cNvGrpSpPr>
            <p:nvPr/>
          </p:nvGrpSpPr>
          <p:grpSpPr bwMode="auto">
            <a:xfrm>
              <a:off x="1482" y="2390"/>
              <a:ext cx="20" cy="36"/>
              <a:chOff x="1482" y="2390"/>
              <a:chExt cx="20" cy="36"/>
            </a:xfrm>
          </p:grpSpPr>
          <p:sp>
            <p:nvSpPr>
              <p:cNvPr id="22595" name="Freeform 67"/>
              <p:cNvSpPr>
                <a:spLocks/>
              </p:cNvSpPr>
              <p:nvPr/>
            </p:nvSpPr>
            <p:spPr bwMode="auto">
              <a:xfrm>
                <a:off x="1485" y="2391"/>
                <a:ext cx="17" cy="3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34"/>
                  </a:cxn>
                  <a:cxn ang="0">
                    <a:pos x="16" y="34"/>
                  </a:cxn>
                  <a:cxn ang="0">
                    <a:pos x="16" y="0"/>
                  </a:cxn>
                </a:cxnLst>
                <a:rect l="0" t="0" r="r" b="b"/>
                <a:pathLst>
                  <a:path w="17" h="35">
                    <a:moveTo>
                      <a:pt x="16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16" y="34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C00000"/>
              </a:solidFill>
              <a:ln w="12700" cap="rnd" cmpd="sng">
                <a:solidFill>
                  <a:srgbClr val="A0A0A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  <p:sp>
            <p:nvSpPr>
              <p:cNvPr id="22596" name="Freeform 68"/>
              <p:cNvSpPr>
                <a:spLocks/>
              </p:cNvSpPr>
              <p:nvPr/>
            </p:nvSpPr>
            <p:spPr bwMode="auto">
              <a:xfrm>
                <a:off x="1482" y="2390"/>
                <a:ext cx="17" cy="36"/>
              </a:xfrm>
              <a:custGeom>
                <a:avLst/>
                <a:gdLst/>
                <a:ahLst/>
                <a:cxnLst>
                  <a:cxn ang="0">
                    <a:pos x="16" y="1"/>
                  </a:cxn>
                  <a:cxn ang="0">
                    <a:pos x="16" y="35"/>
                  </a:cxn>
                  <a:cxn ang="0">
                    <a:pos x="0" y="32"/>
                  </a:cxn>
                  <a:cxn ang="0">
                    <a:pos x="0" y="0"/>
                  </a:cxn>
                  <a:cxn ang="0">
                    <a:pos x="16" y="1"/>
                  </a:cxn>
                </a:cxnLst>
                <a:rect l="0" t="0" r="r" b="b"/>
                <a:pathLst>
                  <a:path w="17" h="36">
                    <a:moveTo>
                      <a:pt x="16" y="1"/>
                    </a:moveTo>
                    <a:lnTo>
                      <a:pt x="16" y="35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FF4040"/>
              </a:solidFill>
              <a:ln w="12700" cap="rnd" cmpd="sng">
                <a:solidFill>
                  <a:srgbClr val="A0A0A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</p:grpSp>
        <p:grpSp>
          <p:nvGrpSpPr>
            <p:cNvPr id="19" name="Group 101"/>
            <p:cNvGrpSpPr>
              <a:grpSpLocks/>
            </p:cNvGrpSpPr>
            <p:nvPr/>
          </p:nvGrpSpPr>
          <p:grpSpPr bwMode="auto">
            <a:xfrm>
              <a:off x="1485" y="2328"/>
              <a:ext cx="371" cy="126"/>
              <a:chOff x="1485" y="2328"/>
              <a:chExt cx="371" cy="126"/>
            </a:xfrm>
          </p:grpSpPr>
          <p:grpSp>
            <p:nvGrpSpPr>
              <p:cNvPr id="20" name="Group 74"/>
              <p:cNvGrpSpPr>
                <a:grpSpLocks/>
              </p:cNvGrpSpPr>
              <p:nvPr/>
            </p:nvGrpSpPr>
            <p:grpSpPr bwMode="auto">
              <a:xfrm>
                <a:off x="1493" y="2391"/>
                <a:ext cx="363" cy="17"/>
                <a:chOff x="1493" y="2391"/>
                <a:chExt cx="363" cy="17"/>
              </a:xfrm>
            </p:grpSpPr>
            <p:sp>
              <p:nvSpPr>
                <p:cNvPr id="22598" name="Freeform 70"/>
                <p:cNvSpPr>
                  <a:spLocks/>
                </p:cNvSpPr>
                <p:nvPr/>
              </p:nvSpPr>
              <p:spPr bwMode="auto">
                <a:xfrm>
                  <a:off x="1795" y="2391"/>
                  <a:ext cx="61" cy="17"/>
                </a:xfrm>
                <a:custGeom>
                  <a:avLst/>
                  <a:gdLst/>
                  <a:ahLst/>
                  <a:cxnLst>
                    <a:cxn ang="0">
                      <a:pos x="60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60" y="16"/>
                    </a:cxn>
                    <a:cxn ang="0">
                      <a:pos x="60" y="0"/>
                    </a:cxn>
                  </a:cxnLst>
                  <a:rect l="0" t="0" r="r" b="b"/>
                  <a:pathLst>
                    <a:path w="61" h="17">
                      <a:moveTo>
                        <a:pt x="6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60" y="16"/>
                      </a:lnTo>
                      <a:lnTo>
                        <a:pt x="60" y="0"/>
                      </a:lnTo>
                    </a:path>
                  </a:pathLst>
                </a:custGeom>
                <a:solidFill>
                  <a:srgbClr val="FFC08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  <p:sp>
              <p:nvSpPr>
                <p:cNvPr id="22599" name="Freeform 71"/>
                <p:cNvSpPr>
                  <a:spLocks/>
                </p:cNvSpPr>
                <p:nvPr/>
              </p:nvSpPr>
              <p:spPr bwMode="auto">
                <a:xfrm>
                  <a:off x="1722" y="2391"/>
                  <a:ext cx="71" cy="17"/>
                </a:xfrm>
                <a:custGeom>
                  <a:avLst/>
                  <a:gdLst/>
                  <a:ahLst/>
                  <a:cxnLst>
                    <a:cxn ang="0">
                      <a:pos x="70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70" y="16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1" h="17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70" y="16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FFC08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  <p:sp>
              <p:nvSpPr>
                <p:cNvPr id="22600" name="Freeform 72"/>
                <p:cNvSpPr>
                  <a:spLocks/>
                </p:cNvSpPr>
                <p:nvPr/>
              </p:nvSpPr>
              <p:spPr bwMode="auto">
                <a:xfrm>
                  <a:off x="1665" y="2391"/>
                  <a:ext cx="57" cy="17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56" y="16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57" h="17">
                      <a:moveTo>
                        <a:pt x="56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56" y="16"/>
                      </a:lnTo>
                      <a:lnTo>
                        <a:pt x="56" y="0"/>
                      </a:lnTo>
                    </a:path>
                  </a:pathLst>
                </a:custGeom>
                <a:solidFill>
                  <a:srgbClr val="FFC08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  <p:sp>
              <p:nvSpPr>
                <p:cNvPr id="22601" name="Freeform 73"/>
                <p:cNvSpPr>
                  <a:spLocks/>
                </p:cNvSpPr>
                <p:nvPr/>
              </p:nvSpPr>
              <p:spPr bwMode="auto">
                <a:xfrm>
                  <a:off x="1493" y="2391"/>
                  <a:ext cx="171" cy="17"/>
                </a:xfrm>
                <a:custGeom>
                  <a:avLst/>
                  <a:gdLst/>
                  <a:ahLst/>
                  <a:cxnLst>
                    <a:cxn ang="0">
                      <a:pos x="170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170" y="16"/>
                    </a:cxn>
                    <a:cxn ang="0">
                      <a:pos x="170" y="0"/>
                    </a:cxn>
                  </a:cxnLst>
                  <a:rect l="0" t="0" r="r" b="b"/>
                  <a:pathLst>
                    <a:path w="171" h="17">
                      <a:moveTo>
                        <a:pt x="17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70" y="16"/>
                      </a:lnTo>
                      <a:lnTo>
                        <a:pt x="170" y="0"/>
                      </a:lnTo>
                    </a:path>
                  </a:pathLst>
                </a:custGeom>
                <a:solidFill>
                  <a:srgbClr val="FFC08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</p:grpSp>
          <p:grpSp>
            <p:nvGrpSpPr>
              <p:cNvPr id="21" name="Group 79"/>
              <p:cNvGrpSpPr>
                <a:grpSpLocks/>
              </p:cNvGrpSpPr>
              <p:nvPr/>
            </p:nvGrpSpPr>
            <p:grpSpPr bwMode="auto">
              <a:xfrm>
                <a:off x="1485" y="2379"/>
                <a:ext cx="371" cy="62"/>
                <a:chOff x="1485" y="2379"/>
                <a:chExt cx="371" cy="62"/>
              </a:xfrm>
            </p:grpSpPr>
            <p:sp>
              <p:nvSpPr>
                <p:cNvPr id="22603" name="Freeform 75"/>
                <p:cNvSpPr>
                  <a:spLocks/>
                </p:cNvSpPr>
                <p:nvPr/>
              </p:nvSpPr>
              <p:spPr bwMode="auto">
                <a:xfrm>
                  <a:off x="1795" y="2403"/>
                  <a:ext cx="61" cy="38"/>
                </a:xfrm>
                <a:custGeom>
                  <a:avLst/>
                  <a:gdLst/>
                  <a:ahLst/>
                  <a:cxnLst>
                    <a:cxn ang="0">
                      <a:pos x="58" y="3"/>
                    </a:cxn>
                    <a:cxn ang="0">
                      <a:pos x="54" y="1"/>
                    </a:cxn>
                    <a:cxn ang="0">
                      <a:pos x="50" y="0"/>
                    </a:cxn>
                    <a:cxn ang="0">
                      <a:pos x="42" y="0"/>
                    </a:cxn>
                    <a:cxn ang="0">
                      <a:pos x="36" y="0"/>
                    </a:cxn>
                    <a:cxn ang="0">
                      <a:pos x="33" y="1"/>
                    </a:cxn>
                    <a:cxn ang="0">
                      <a:pos x="31" y="1"/>
                    </a:cxn>
                    <a:cxn ang="0">
                      <a:pos x="29" y="2"/>
                    </a:cxn>
                    <a:cxn ang="0">
                      <a:pos x="26" y="3"/>
                    </a:cxn>
                    <a:cxn ang="0">
                      <a:pos x="23" y="5"/>
                    </a:cxn>
                    <a:cxn ang="0">
                      <a:pos x="21" y="8"/>
                    </a:cxn>
                    <a:cxn ang="0">
                      <a:pos x="19" y="11"/>
                    </a:cxn>
                    <a:cxn ang="0">
                      <a:pos x="17" y="14"/>
                    </a:cxn>
                    <a:cxn ang="0">
                      <a:pos x="14" y="20"/>
                    </a:cxn>
                    <a:cxn ang="0">
                      <a:pos x="12" y="26"/>
                    </a:cxn>
                    <a:cxn ang="0">
                      <a:pos x="10" y="28"/>
                    </a:cxn>
                    <a:cxn ang="0">
                      <a:pos x="8" y="30"/>
                    </a:cxn>
                    <a:cxn ang="0">
                      <a:pos x="7" y="32"/>
                    </a:cxn>
                    <a:cxn ang="0">
                      <a:pos x="5" y="32"/>
                    </a:cxn>
                    <a:cxn ang="0">
                      <a:pos x="0" y="32"/>
                    </a:cxn>
                    <a:cxn ang="0">
                      <a:pos x="7" y="37"/>
                    </a:cxn>
                    <a:cxn ang="0">
                      <a:pos x="9" y="36"/>
                    </a:cxn>
                    <a:cxn ang="0">
                      <a:pos x="10" y="35"/>
                    </a:cxn>
                    <a:cxn ang="0">
                      <a:pos x="11" y="32"/>
                    </a:cxn>
                    <a:cxn ang="0">
                      <a:pos x="13" y="27"/>
                    </a:cxn>
                    <a:cxn ang="0">
                      <a:pos x="15" y="22"/>
                    </a:cxn>
                    <a:cxn ang="0">
                      <a:pos x="17" y="17"/>
                    </a:cxn>
                    <a:cxn ang="0">
                      <a:pos x="20" y="12"/>
                    </a:cxn>
                    <a:cxn ang="0">
                      <a:pos x="23" y="9"/>
                    </a:cxn>
                    <a:cxn ang="0">
                      <a:pos x="26" y="7"/>
                    </a:cxn>
                    <a:cxn ang="0">
                      <a:pos x="29" y="5"/>
                    </a:cxn>
                    <a:cxn ang="0">
                      <a:pos x="33" y="3"/>
                    </a:cxn>
                    <a:cxn ang="0">
                      <a:pos x="37" y="2"/>
                    </a:cxn>
                    <a:cxn ang="0">
                      <a:pos x="44" y="2"/>
                    </a:cxn>
                    <a:cxn ang="0">
                      <a:pos x="50" y="3"/>
                    </a:cxn>
                    <a:cxn ang="0">
                      <a:pos x="54" y="4"/>
                    </a:cxn>
                    <a:cxn ang="0">
                      <a:pos x="57" y="5"/>
                    </a:cxn>
                    <a:cxn ang="0">
                      <a:pos x="60" y="5"/>
                    </a:cxn>
                  </a:cxnLst>
                  <a:rect l="0" t="0" r="r" b="b"/>
                  <a:pathLst>
                    <a:path w="61" h="38">
                      <a:moveTo>
                        <a:pt x="60" y="4"/>
                      </a:moveTo>
                      <a:lnTo>
                        <a:pt x="58" y="3"/>
                      </a:lnTo>
                      <a:lnTo>
                        <a:pt x="55" y="2"/>
                      </a:lnTo>
                      <a:lnTo>
                        <a:pt x="54" y="1"/>
                      </a:lnTo>
                      <a:lnTo>
                        <a:pt x="52" y="0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38" y="0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3" y="1"/>
                      </a:lnTo>
                      <a:lnTo>
                        <a:pt x="32" y="1"/>
                      </a:lnTo>
                      <a:lnTo>
                        <a:pt x="31" y="1"/>
                      </a:lnTo>
                      <a:lnTo>
                        <a:pt x="30" y="2"/>
                      </a:lnTo>
                      <a:lnTo>
                        <a:pt x="29" y="2"/>
                      </a:lnTo>
                      <a:lnTo>
                        <a:pt x="27" y="3"/>
                      </a:lnTo>
                      <a:lnTo>
                        <a:pt x="26" y="3"/>
                      </a:lnTo>
                      <a:lnTo>
                        <a:pt x="25" y="4"/>
                      </a:lnTo>
                      <a:lnTo>
                        <a:pt x="23" y="5"/>
                      </a:lnTo>
                      <a:lnTo>
                        <a:pt x="22" y="7"/>
                      </a:lnTo>
                      <a:lnTo>
                        <a:pt x="21" y="8"/>
                      </a:lnTo>
                      <a:lnTo>
                        <a:pt x="20" y="9"/>
                      </a:lnTo>
                      <a:lnTo>
                        <a:pt x="19" y="11"/>
                      </a:lnTo>
                      <a:lnTo>
                        <a:pt x="18" y="12"/>
                      </a:lnTo>
                      <a:lnTo>
                        <a:pt x="17" y="14"/>
                      </a:lnTo>
                      <a:lnTo>
                        <a:pt x="15" y="19"/>
                      </a:lnTo>
                      <a:lnTo>
                        <a:pt x="14" y="20"/>
                      </a:lnTo>
                      <a:lnTo>
                        <a:pt x="13" y="24"/>
                      </a:lnTo>
                      <a:lnTo>
                        <a:pt x="12" y="26"/>
                      </a:lnTo>
                      <a:lnTo>
                        <a:pt x="11" y="27"/>
                      </a:lnTo>
                      <a:lnTo>
                        <a:pt x="10" y="28"/>
                      </a:lnTo>
                      <a:lnTo>
                        <a:pt x="9" y="30"/>
                      </a:lnTo>
                      <a:lnTo>
                        <a:pt x="8" y="30"/>
                      </a:lnTo>
                      <a:lnTo>
                        <a:pt x="8" y="31"/>
                      </a:lnTo>
                      <a:lnTo>
                        <a:pt x="7" y="32"/>
                      </a:lnTo>
                      <a:lnTo>
                        <a:pt x="6" y="32"/>
                      </a:lnTo>
                      <a:lnTo>
                        <a:pt x="5" y="32"/>
                      </a:lnTo>
                      <a:lnTo>
                        <a:pt x="4" y="32"/>
                      </a:lnTo>
                      <a:lnTo>
                        <a:pt x="0" y="32"/>
                      </a:lnTo>
                      <a:lnTo>
                        <a:pt x="0" y="37"/>
                      </a:lnTo>
                      <a:lnTo>
                        <a:pt x="7" y="37"/>
                      </a:lnTo>
                      <a:lnTo>
                        <a:pt x="8" y="37"/>
                      </a:lnTo>
                      <a:lnTo>
                        <a:pt x="9" y="36"/>
                      </a:lnTo>
                      <a:lnTo>
                        <a:pt x="9" y="35"/>
                      </a:lnTo>
                      <a:lnTo>
                        <a:pt x="10" y="35"/>
                      </a:lnTo>
                      <a:lnTo>
                        <a:pt x="10" y="33"/>
                      </a:lnTo>
                      <a:lnTo>
                        <a:pt x="11" y="32"/>
                      </a:lnTo>
                      <a:lnTo>
                        <a:pt x="12" y="30"/>
                      </a:lnTo>
                      <a:lnTo>
                        <a:pt x="13" y="27"/>
                      </a:lnTo>
                      <a:lnTo>
                        <a:pt x="14" y="25"/>
                      </a:lnTo>
                      <a:lnTo>
                        <a:pt x="15" y="22"/>
                      </a:lnTo>
                      <a:lnTo>
                        <a:pt x="16" y="20"/>
                      </a:lnTo>
                      <a:lnTo>
                        <a:pt x="17" y="17"/>
                      </a:lnTo>
                      <a:lnTo>
                        <a:pt x="19" y="14"/>
                      </a:lnTo>
                      <a:lnTo>
                        <a:pt x="20" y="12"/>
                      </a:lnTo>
                      <a:lnTo>
                        <a:pt x="21" y="11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6" y="7"/>
                      </a:lnTo>
                      <a:lnTo>
                        <a:pt x="28" y="5"/>
                      </a:lnTo>
                      <a:lnTo>
                        <a:pt x="29" y="5"/>
                      </a:lnTo>
                      <a:lnTo>
                        <a:pt x="31" y="4"/>
                      </a:lnTo>
                      <a:lnTo>
                        <a:pt x="33" y="3"/>
                      </a:lnTo>
                      <a:lnTo>
                        <a:pt x="35" y="2"/>
                      </a:lnTo>
                      <a:lnTo>
                        <a:pt x="37" y="2"/>
                      </a:lnTo>
                      <a:lnTo>
                        <a:pt x="38" y="2"/>
                      </a:lnTo>
                      <a:lnTo>
                        <a:pt x="44" y="2"/>
                      </a:lnTo>
                      <a:lnTo>
                        <a:pt x="47" y="2"/>
                      </a:lnTo>
                      <a:lnTo>
                        <a:pt x="50" y="3"/>
                      </a:lnTo>
                      <a:lnTo>
                        <a:pt x="52" y="3"/>
                      </a:lnTo>
                      <a:lnTo>
                        <a:pt x="54" y="4"/>
                      </a:lnTo>
                      <a:lnTo>
                        <a:pt x="56" y="4"/>
                      </a:lnTo>
                      <a:lnTo>
                        <a:pt x="57" y="5"/>
                      </a:lnTo>
                      <a:lnTo>
                        <a:pt x="59" y="5"/>
                      </a:lnTo>
                      <a:lnTo>
                        <a:pt x="60" y="5"/>
                      </a:lnTo>
                      <a:lnTo>
                        <a:pt x="60" y="4"/>
                      </a:lnTo>
                    </a:path>
                  </a:pathLst>
                </a:custGeom>
                <a:solidFill>
                  <a:srgbClr val="FF8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  <p:sp>
              <p:nvSpPr>
                <p:cNvPr id="22604" name="Freeform 76"/>
                <p:cNvSpPr>
                  <a:spLocks/>
                </p:cNvSpPr>
                <p:nvPr/>
              </p:nvSpPr>
              <p:spPr bwMode="auto">
                <a:xfrm>
                  <a:off x="1723" y="2440"/>
                  <a:ext cx="69" cy="1"/>
                </a:xfrm>
                <a:custGeom>
                  <a:avLst/>
                  <a:gdLst/>
                  <a:ahLst/>
                  <a:cxnLst>
                    <a:cxn ang="0">
                      <a:pos x="68" y="0"/>
                    </a:cxn>
                    <a:cxn ang="0">
                      <a:pos x="0" y="0"/>
                    </a:cxn>
                    <a:cxn ang="0">
                      <a:pos x="68" y="0"/>
                    </a:cxn>
                  </a:cxnLst>
                  <a:rect l="0" t="0" r="r" b="b"/>
                  <a:pathLst>
                    <a:path w="69" h="1">
                      <a:moveTo>
                        <a:pt x="68" y="0"/>
                      </a:moveTo>
                      <a:lnTo>
                        <a:pt x="0" y="0"/>
                      </a:lnTo>
                      <a:lnTo>
                        <a:pt x="68" y="0"/>
                      </a:lnTo>
                    </a:path>
                  </a:pathLst>
                </a:custGeom>
                <a:solidFill>
                  <a:srgbClr val="FF8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  <p:sp>
              <p:nvSpPr>
                <p:cNvPr id="22605" name="Freeform 77"/>
                <p:cNvSpPr>
                  <a:spLocks/>
                </p:cNvSpPr>
                <p:nvPr/>
              </p:nvSpPr>
              <p:spPr bwMode="auto">
                <a:xfrm>
                  <a:off x="1665" y="2440"/>
                  <a:ext cx="55" cy="1"/>
                </a:xfrm>
                <a:custGeom>
                  <a:avLst/>
                  <a:gdLst/>
                  <a:ahLst/>
                  <a:cxnLst>
                    <a:cxn ang="0">
                      <a:pos x="54" y="0"/>
                    </a:cxn>
                    <a:cxn ang="0">
                      <a:pos x="0" y="0"/>
                    </a:cxn>
                    <a:cxn ang="0">
                      <a:pos x="54" y="0"/>
                    </a:cxn>
                  </a:cxnLst>
                  <a:rect l="0" t="0" r="r" b="b"/>
                  <a:pathLst>
                    <a:path w="55" h="1">
                      <a:moveTo>
                        <a:pt x="54" y="0"/>
                      </a:moveTo>
                      <a:lnTo>
                        <a:pt x="0" y="0"/>
                      </a:lnTo>
                      <a:lnTo>
                        <a:pt x="54" y="0"/>
                      </a:lnTo>
                    </a:path>
                  </a:pathLst>
                </a:custGeom>
                <a:solidFill>
                  <a:srgbClr val="FF8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  <p:sp>
              <p:nvSpPr>
                <p:cNvPr id="22606" name="Freeform 78"/>
                <p:cNvSpPr>
                  <a:spLocks/>
                </p:cNvSpPr>
                <p:nvPr/>
              </p:nvSpPr>
              <p:spPr bwMode="auto">
                <a:xfrm>
                  <a:off x="1485" y="2379"/>
                  <a:ext cx="177" cy="62"/>
                </a:xfrm>
                <a:custGeom>
                  <a:avLst/>
                  <a:gdLst/>
                  <a:ahLst/>
                  <a:cxnLst>
                    <a:cxn ang="0">
                      <a:pos x="115" y="61"/>
                    </a:cxn>
                    <a:cxn ang="0">
                      <a:pos x="112" y="60"/>
                    </a:cxn>
                    <a:cxn ang="0">
                      <a:pos x="111" y="57"/>
                    </a:cxn>
                    <a:cxn ang="0">
                      <a:pos x="110" y="54"/>
                    </a:cxn>
                    <a:cxn ang="0">
                      <a:pos x="108" y="48"/>
                    </a:cxn>
                    <a:cxn ang="0">
                      <a:pos x="106" y="44"/>
                    </a:cxn>
                    <a:cxn ang="0">
                      <a:pos x="103" y="40"/>
                    </a:cxn>
                    <a:cxn ang="0">
                      <a:pos x="99" y="36"/>
                    </a:cxn>
                    <a:cxn ang="0">
                      <a:pos x="94" y="33"/>
                    </a:cxn>
                    <a:cxn ang="0">
                      <a:pos x="91" y="32"/>
                    </a:cxn>
                    <a:cxn ang="0">
                      <a:pos x="85" y="32"/>
                    </a:cxn>
                    <a:cxn ang="0">
                      <a:pos x="70" y="32"/>
                    </a:cxn>
                    <a:cxn ang="0">
                      <a:pos x="66" y="32"/>
                    </a:cxn>
                    <a:cxn ang="0">
                      <a:pos x="63" y="34"/>
                    </a:cxn>
                    <a:cxn ang="0">
                      <a:pos x="59" y="35"/>
                    </a:cxn>
                    <a:cxn ang="0">
                      <a:pos x="56" y="37"/>
                    </a:cxn>
                    <a:cxn ang="0">
                      <a:pos x="53" y="40"/>
                    </a:cxn>
                    <a:cxn ang="0">
                      <a:pos x="50" y="45"/>
                    </a:cxn>
                    <a:cxn ang="0">
                      <a:pos x="47" y="51"/>
                    </a:cxn>
                    <a:cxn ang="0">
                      <a:pos x="45" y="56"/>
                    </a:cxn>
                    <a:cxn ang="0">
                      <a:pos x="43" y="58"/>
                    </a:cxn>
                    <a:cxn ang="0">
                      <a:pos x="41" y="59"/>
                    </a:cxn>
                    <a:cxn ang="0">
                      <a:pos x="0" y="43"/>
                    </a:cxn>
                    <a:cxn ang="0">
                      <a:pos x="0" y="7"/>
                    </a:cxn>
                    <a:cxn ang="0">
                      <a:pos x="1" y="4"/>
                    </a:cxn>
                    <a:cxn ang="0">
                      <a:pos x="2" y="1"/>
                    </a:cxn>
                    <a:cxn ang="0">
                      <a:pos x="5" y="0"/>
                    </a:cxn>
                    <a:cxn ang="0">
                      <a:pos x="4" y="2"/>
                    </a:cxn>
                    <a:cxn ang="0">
                      <a:pos x="2" y="6"/>
                    </a:cxn>
                    <a:cxn ang="0">
                      <a:pos x="2" y="42"/>
                    </a:cxn>
                    <a:cxn ang="0">
                      <a:pos x="3" y="54"/>
                    </a:cxn>
                    <a:cxn ang="0">
                      <a:pos x="4" y="56"/>
                    </a:cxn>
                    <a:cxn ang="0">
                      <a:pos x="35" y="56"/>
                    </a:cxn>
                    <a:cxn ang="0">
                      <a:pos x="42" y="56"/>
                    </a:cxn>
                    <a:cxn ang="0">
                      <a:pos x="43" y="54"/>
                    </a:cxn>
                    <a:cxn ang="0">
                      <a:pos x="45" y="51"/>
                    </a:cxn>
                    <a:cxn ang="0">
                      <a:pos x="48" y="45"/>
                    </a:cxn>
                    <a:cxn ang="0">
                      <a:pos x="50" y="40"/>
                    </a:cxn>
                    <a:cxn ang="0">
                      <a:pos x="52" y="38"/>
                    </a:cxn>
                    <a:cxn ang="0">
                      <a:pos x="55" y="36"/>
                    </a:cxn>
                    <a:cxn ang="0">
                      <a:pos x="58" y="34"/>
                    </a:cxn>
                    <a:cxn ang="0">
                      <a:pos x="62" y="32"/>
                    </a:cxn>
                    <a:cxn ang="0">
                      <a:pos x="66" y="30"/>
                    </a:cxn>
                    <a:cxn ang="0">
                      <a:pos x="71" y="30"/>
                    </a:cxn>
                    <a:cxn ang="0">
                      <a:pos x="81" y="29"/>
                    </a:cxn>
                    <a:cxn ang="0">
                      <a:pos x="91" y="30"/>
                    </a:cxn>
                    <a:cxn ang="0">
                      <a:pos x="97" y="32"/>
                    </a:cxn>
                    <a:cxn ang="0">
                      <a:pos x="103" y="36"/>
                    </a:cxn>
                    <a:cxn ang="0">
                      <a:pos x="107" y="42"/>
                    </a:cxn>
                    <a:cxn ang="0">
                      <a:pos x="110" y="47"/>
                    </a:cxn>
                    <a:cxn ang="0">
                      <a:pos x="112" y="53"/>
                    </a:cxn>
                    <a:cxn ang="0">
                      <a:pos x="113" y="56"/>
                    </a:cxn>
                    <a:cxn ang="0">
                      <a:pos x="176" y="56"/>
                    </a:cxn>
                  </a:cxnLst>
                  <a:rect l="0" t="0" r="r" b="b"/>
                  <a:pathLst>
                    <a:path w="177" h="62">
                      <a:moveTo>
                        <a:pt x="176" y="56"/>
                      </a:moveTo>
                      <a:lnTo>
                        <a:pt x="176" y="61"/>
                      </a:lnTo>
                      <a:lnTo>
                        <a:pt x="115" y="61"/>
                      </a:lnTo>
                      <a:lnTo>
                        <a:pt x="114" y="61"/>
                      </a:lnTo>
                      <a:lnTo>
                        <a:pt x="113" y="60"/>
                      </a:lnTo>
                      <a:lnTo>
                        <a:pt x="112" y="60"/>
                      </a:lnTo>
                      <a:lnTo>
                        <a:pt x="112" y="59"/>
                      </a:lnTo>
                      <a:lnTo>
                        <a:pt x="112" y="58"/>
                      </a:lnTo>
                      <a:lnTo>
                        <a:pt x="111" y="57"/>
                      </a:lnTo>
                      <a:lnTo>
                        <a:pt x="111" y="56"/>
                      </a:lnTo>
                      <a:lnTo>
                        <a:pt x="110" y="55"/>
                      </a:lnTo>
                      <a:lnTo>
                        <a:pt x="110" y="54"/>
                      </a:lnTo>
                      <a:lnTo>
                        <a:pt x="109" y="52"/>
                      </a:lnTo>
                      <a:lnTo>
                        <a:pt x="109" y="50"/>
                      </a:lnTo>
                      <a:lnTo>
                        <a:pt x="108" y="48"/>
                      </a:lnTo>
                      <a:lnTo>
                        <a:pt x="107" y="47"/>
                      </a:lnTo>
                      <a:lnTo>
                        <a:pt x="107" y="45"/>
                      </a:lnTo>
                      <a:lnTo>
                        <a:pt x="106" y="44"/>
                      </a:lnTo>
                      <a:lnTo>
                        <a:pt x="105" y="42"/>
                      </a:lnTo>
                      <a:lnTo>
                        <a:pt x="104" y="41"/>
                      </a:lnTo>
                      <a:lnTo>
                        <a:pt x="103" y="40"/>
                      </a:lnTo>
                      <a:lnTo>
                        <a:pt x="102" y="38"/>
                      </a:lnTo>
                      <a:lnTo>
                        <a:pt x="100" y="37"/>
                      </a:lnTo>
                      <a:lnTo>
                        <a:pt x="99" y="36"/>
                      </a:lnTo>
                      <a:lnTo>
                        <a:pt x="97" y="34"/>
                      </a:lnTo>
                      <a:lnTo>
                        <a:pt x="95" y="34"/>
                      </a:lnTo>
                      <a:lnTo>
                        <a:pt x="94" y="33"/>
                      </a:lnTo>
                      <a:lnTo>
                        <a:pt x="93" y="33"/>
                      </a:lnTo>
                      <a:lnTo>
                        <a:pt x="92" y="33"/>
                      </a:lnTo>
                      <a:lnTo>
                        <a:pt x="91" y="32"/>
                      </a:lnTo>
                      <a:lnTo>
                        <a:pt x="90" y="32"/>
                      </a:lnTo>
                      <a:lnTo>
                        <a:pt x="89" y="32"/>
                      </a:lnTo>
                      <a:lnTo>
                        <a:pt x="85" y="32"/>
                      </a:lnTo>
                      <a:lnTo>
                        <a:pt x="81" y="32"/>
                      </a:lnTo>
                      <a:lnTo>
                        <a:pt x="74" y="32"/>
                      </a:lnTo>
                      <a:lnTo>
                        <a:pt x="70" y="32"/>
                      </a:lnTo>
                      <a:lnTo>
                        <a:pt x="68" y="32"/>
                      </a:lnTo>
                      <a:lnTo>
                        <a:pt x="67" y="32"/>
                      </a:lnTo>
                      <a:lnTo>
                        <a:pt x="66" y="32"/>
                      </a:lnTo>
                      <a:lnTo>
                        <a:pt x="65" y="33"/>
                      </a:lnTo>
                      <a:lnTo>
                        <a:pt x="64" y="33"/>
                      </a:lnTo>
                      <a:lnTo>
                        <a:pt x="63" y="34"/>
                      </a:lnTo>
                      <a:lnTo>
                        <a:pt x="62" y="34"/>
                      </a:lnTo>
                      <a:lnTo>
                        <a:pt x="61" y="34"/>
                      </a:lnTo>
                      <a:lnTo>
                        <a:pt x="59" y="35"/>
                      </a:lnTo>
                      <a:lnTo>
                        <a:pt x="59" y="36"/>
                      </a:lnTo>
                      <a:lnTo>
                        <a:pt x="58" y="37"/>
                      </a:lnTo>
                      <a:lnTo>
                        <a:pt x="56" y="37"/>
                      </a:lnTo>
                      <a:lnTo>
                        <a:pt x="55" y="39"/>
                      </a:lnTo>
                      <a:lnTo>
                        <a:pt x="54" y="40"/>
                      </a:lnTo>
                      <a:lnTo>
                        <a:pt x="53" y="40"/>
                      </a:lnTo>
                      <a:lnTo>
                        <a:pt x="52" y="42"/>
                      </a:lnTo>
                      <a:lnTo>
                        <a:pt x="51" y="43"/>
                      </a:lnTo>
                      <a:lnTo>
                        <a:pt x="50" y="45"/>
                      </a:lnTo>
                      <a:lnTo>
                        <a:pt x="49" y="47"/>
                      </a:lnTo>
                      <a:lnTo>
                        <a:pt x="48" y="49"/>
                      </a:lnTo>
                      <a:lnTo>
                        <a:pt x="47" y="51"/>
                      </a:lnTo>
                      <a:lnTo>
                        <a:pt x="46" y="53"/>
                      </a:lnTo>
                      <a:lnTo>
                        <a:pt x="45" y="54"/>
                      </a:lnTo>
                      <a:lnTo>
                        <a:pt x="45" y="56"/>
                      </a:lnTo>
                      <a:lnTo>
                        <a:pt x="44" y="57"/>
                      </a:lnTo>
                      <a:lnTo>
                        <a:pt x="44" y="58"/>
                      </a:lnTo>
                      <a:lnTo>
                        <a:pt x="43" y="58"/>
                      </a:lnTo>
                      <a:lnTo>
                        <a:pt x="43" y="59"/>
                      </a:lnTo>
                      <a:lnTo>
                        <a:pt x="42" y="59"/>
                      </a:lnTo>
                      <a:lnTo>
                        <a:pt x="41" y="59"/>
                      </a:lnTo>
                      <a:lnTo>
                        <a:pt x="35" y="59"/>
                      </a:lnTo>
                      <a:lnTo>
                        <a:pt x="0" y="59"/>
                      </a:lnTo>
                      <a:lnTo>
                        <a:pt x="0" y="43"/>
                      </a:lnTo>
                      <a:lnTo>
                        <a:pt x="0" y="20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2" y="1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4" y="2"/>
                      </a:lnTo>
                      <a:lnTo>
                        <a:pt x="3" y="3"/>
                      </a:lnTo>
                      <a:lnTo>
                        <a:pt x="3" y="5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2" y="20"/>
                      </a:lnTo>
                      <a:lnTo>
                        <a:pt x="2" y="42"/>
                      </a:lnTo>
                      <a:lnTo>
                        <a:pt x="2" y="52"/>
                      </a:lnTo>
                      <a:lnTo>
                        <a:pt x="2" y="53"/>
                      </a:lnTo>
                      <a:lnTo>
                        <a:pt x="3" y="54"/>
                      </a:lnTo>
                      <a:lnTo>
                        <a:pt x="3" y="55"/>
                      </a:lnTo>
                      <a:lnTo>
                        <a:pt x="3" y="56"/>
                      </a:lnTo>
                      <a:lnTo>
                        <a:pt x="4" y="56"/>
                      </a:lnTo>
                      <a:lnTo>
                        <a:pt x="5" y="56"/>
                      </a:lnTo>
                      <a:lnTo>
                        <a:pt x="6" y="56"/>
                      </a:lnTo>
                      <a:lnTo>
                        <a:pt x="35" y="56"/>
                      </a:lnTo>
                      <a:lnTo>
                        <a:pt x="40" y="56"/>
                      </a:lnTo>
                      <a:lnTo>
                        <a:pt x="41" y="56"/>
                      </a:lnTo>
                      <a:lnTo>
                        <a:pt x="42" y="56"/>
                      </a:lnTo>
                      <a:lnTo>
                        <a:pt x="42" y="55"/>
                      </a:lnTo>
                      <a:lnTo>
                        <a:pt x="43" y="55"/>
                      </a:lnTo>
                      <a:lnTo>
                        <a:pt x="43" y="54"/>
                      </a:lnTo>
                      <a:lnTo>
                        <a:pt x="43" y="53"/>
                      </a:lnTo>
                      <a:lnTo>
                        <a:pt x="44" y="53"/>
                      </a:lnTo>
                      <a:lnTo>
                        <a:pt x="45" y="51"/>
                      </a:lnTo>
                      <a:lnTo>
                        <a:pt x="45" y="50"/>
                      </a:lnTo>
                      <a:lnTo>
                        <a:pt x="47" y="48"/>
                      </a:lnTo>
                      <a:lnTo>
                        <a:pt x="48" y="45"/>
                      </a:lnTo>
                      <a:lnTo>
                        <a:pt x="49" y="43"/>
                      </a:lnTo>
                      <a:lnTo>
                        <a:pt x="50" y="42"/>
                      </a:lnTo>
                      <a:lnTo>
                        <a:pt x="50" y="40"/>
                      </a:lnTo>
                      <a:lnTo>
                        <a:pt x="51" y="40"/>
                      </a:lnTo>
                      <a:lnTo>
                        <a:pt x="52" y="39"/>
                      </a:lnTo>
                      <a:lnTo>
                        <a:pt x="52" y="38"/>
                      </a:lnTo>
                      <a:lnTo>
                        <a:pt x="53" y="37"/>
                      </a:lnTo>
                      <a:lnTo>
                        <a:pt x="54" y="36"/>
                      </a:lnTo>
                      <a:lnTo>
                        <a:pt x="55" y="36"/>
                      </a:lnTo>
                      <a:lnTo>
                        <a:pt x="56" y="35"/>
                      </a:lnTo>
                      <a:lnTo>
                        <a:pt x="57" y="34"/>
                      </a:lnTo>
                      <a:lnTo>
                        <a:pt x="58" y="34"/>
                      </a:lnTo>
                      <a:lnTo>
                        <a:pt x="59" y="33"/>
                      </a:lnTo>
                      <a:lnTo>
                        <a:pt x="61" y="32"/>
                      </a:lnTo>
                      <a:lnTo>
                        <a:pt x="62" y="32"/>
                      </a:lnTo>
                      <a:lnTo>
                        <a:pt x="63" y="31"/>
                      </a:lnTo>
                      <a:lnTo>
                        <a:pt x="64" y="31"/>
                      </a:lnTo>
                      <a:lnTo>
                        <a:pt x="66" y="30"/>
                      </a:lnTo>
                      <a:lnTo>
                        <a:pt x="67" y="30"/>
                      </a:lnTo>
                      <a:lnTo>
                        <a:pt x="69" y="30"/>
                      </a:lnTo>
                      <a:lnTo>
                        <a:pt x="71" y="30"/>
                      </a:lnTo>
                      <a:lnTo>
                        <a:pt x="74" y="30"/>
                      </a:lnTo>
                      <a:lnTo>
                        <a:pt x="78" y="30"/>
                      </a:lnTo>
                      <a:lnTo>
                        <a:pt x="81" y="29"/>
                      </a:lnTo>
                      <a:lnTo>
                        <a:pt x="86" y="29"/>
                      </a:lnTo>
                      <a:lnTo>
                        <a:pt x="89" y="30"/>
                      </a:lnTo>
                      <a:lnTo>
                        <a:pt x="91" y="30"/>
                      </a:lnTo>
                      <a:lnTo>
                        <a:pt x="93" y="30"/>
                      </a:lnTo>
                      <a:lnTo>
                        <a:pt x="95" y="31"/>
                      </a:lnTo>
                      <a:lnTo>
                        <a:pt x="97" y="32"/>
                      </a:lnTo>
                      <a:lnTo>
                        <a:pt x="99" y="32"/>
                      </a:lnTo>
                      <a:lnTo>
                        <a:pt x="101" y="34"/>
                      </a:lnTo>
                      <a:lnTo>
                        <a:pt x="103" y="36"/>
                      </a:lnTo>
                      <a:lnTo>
                        <a:pt x="105" y="38"/>
                      </a:lnTo>
                      <a:lnTo>
                        <a:pt x="106" y="40"/>
                      </a:lnTo>
                      <a:lnTo>
                        <a:pt x="107" y="42"/>
                      </a:lnTo>
                      <a:lnTo>
                        <a:pt x="109" y="43"/>
                      </a:lnTo>
                      <a:lnTo>
                        <a:pt x="109" y="45"/>
                      </a:lnTo>
                      <a:lnTo>
                        <a:pt x="110" y="47"/>
                      </a:lnTo>
                      <a:lnTo>
                        <a:pt x="111" y="49"/>
                      </a:lnTo>
                      <a:lnTo>
                        <a:pt x="112" y="51"/>
                      </a:lnTo>
                      <a:lnTo>
                        <a:pt x="112" y="53"/>
                      </a:lnTo>
                      <a:lnTo>
                        <a:pt x="113" y="54"/>
                      </a:lnTo>
                      <a:lnTo>
                        <a:pt x="113" y="55"/>
                      </a:lnTo>
                      <a:lnTo>
                        <a:pt x="113" y="56"/>
                      </a:lnTo>
                      <a:lnTo>
                        <a:pt x="114" y="56"/>
                      </a:lnTo>
                      <a:lnTo>
                        <a:pt x="115" y="56"/>
                      </a:lnTo>
                      <a:lnTo>
                        <a:pt x="176" y="56"/>
                      </a:lnTo>
                    </a:path>
                  </a:pathLst>
                </a:custGeom>
                <a:solidFill>
                  <a:srgbClr val="FF8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</p:grpSp>
          <p:grpSp>
            <p:nvGrpSpPr>
              <p:cNvPr id="22" name="Group 94"/>
              <p:cNvGrpSpPr>
                <a:grpSpLocks/>
              </p:cNvGrpSpPr>
              <p:nvPr/>
            </p:nvGrpSpPr>
            <p:grpSpPr bwMode="auto">
              <a:xfrm>
                <a:off x="1665" y="2381"/>
                <a:ext cx="84" cy="20"/>
                <a:chOff x="1665" y="2381"/>
                <a:chExt cx="84" cy="20"/>
              </a:xfrm>
            </p:grpSpPr>
            <p:grpSp>
              <p:nvGrpSpPr>
                <p:cNvPr id="23" name="Group 86"/>
                <p:cNvGrpSpPr>
                  <a:grpSpLocks/>
                </p:cNvGrpSpPr>
                <p:nvPr/>
              </p:nvGrpSpPr>
              <p:grpSpPr bwMode="auto">
                <a:xfrm>
                  <a:off x="1665" y="2381"/>
                  <a:ext cx="25" cy="20"/>
                  <a:chOff x="1665" y="2381"/>
                  <a:chExt cx="25" cy="20"/>
                </a:xfrm>
              </p:grpSpPr>
              <p:grpSp>
                <p:nvGrpSpPr>
                  <p:cNvPr id="2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673" y="2381"/>
                    <a:ext cx="17" cy="17"/>
                    <a:chOff x="1673" y="2381"/>
                    <a:chExt cx="17" cy="17"/>
                  </a:xfrm>
                </p:grpSpPr>
                <p:sp>
                  <p:nvSpPr>
                    <p:cNvPr id="22608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1673" y="2381"/>
                      <a:ext cx="17" cy="17"/>
                    </a:xfrm>
                    <a:custGeom>
                      <a:avLst/>
                      <a:gdLst/>
                      <a:ahLst/>
                      <a:cxnLst>
                        <a:cxn ang="0">
                          <a:pos x="16" y="16"/>
                        </a:cxn>
                        <a:cxn ang="0">
                          <a:pos x="0" y="16"/>
                        </a:cxn>
                        <a:cxn ang="0">
                          <a:pos x="0" y="5"/>
                        </a:cxn>
                        <a:cxn ang="0">
                          <a:pos x="0" y="0"/>
                        </a:cxn>
                        <a:cxn ang="0">
                          <a:pos x="2" y="0"/>
                        </a:cxn>
                        <a:cxn ang="0">
                          <a:pos x="13" y="0"/>
                        </a:cxn>
                        <a:cxn ang="0">
                          <a:pos x="16" y="0"/>
                        </a:cxn>
                        <a:cxn ang="0">
                          <a:pos x="16" y="5"/>
                        </a:cxn>
                        <a:cxn ang="0">
                          <a:pos x="16" y="16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0" y="16"/>
                          </a:lnTo>
                          <a:lnTo>
                            <a:pt x="0" y="5"/>
                          </a:lnTo>
                          <a:lnTo>
                            <a:pt x="0" y="0"/>
                          </a:lnTo>
                          <a:lnTo>
                            <a:pt x="2" y="0"/>
                          </a:lnTo>
                          <a:lnTo>
                            <a:pt x="13" y="0"/>
                          </a:lnTo>
                          <a:lnTo>
                            <a:pt x="16" y="0"/>
                          </a:lnTo>
                          <a:lnTo>
                            <a:pt x="16" y="5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A0A0A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2000" b="1"/>
                    </a:p>
                  </p:txBody>
                </p:sp>
                <p:sp>
                  <p:nvSpPr>
                    <p:cNvPr id="22609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1673" y="2384"/>
                      <a:ext cx="17" cy="1"/>
                    </a:xfrm>
                    <a:custGeom>
                      <a:avLst/>
                      <a:gdLst/>
                      <a:ahLst/>
                      <a:cxnLst>
                        <a:cxn ang="0">
                          <a:pos x="16" y="0"/>
                        </a:cxn>
                        <a:cxn ang="0">
                          <a:pos x="0" y="0"/>
                        </a:cxn>
                        <a:cxn ang="0">
                          <a:pos x="3" y="0"/>
                        </a:cxn>
                        <a:cxn ang="0">
                          <a:pos x="12" y="0"/>
                        </a:cxn>
                        <a:cxn ang="0">
                          <a:pos x="16" y="0"/>
                        </a:cxn>
                        <a:cxn ang="0">
                          <a:pos x="16" y="0"/>
                        </a:cxn>
                      </a:cxnLst>
                      <a:rect l="0" t="0" r="r" b="b"/>
                      <a:pathLst>
                        <a:path w="17" h="1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3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2000" b="1"/>
                    </a:p>
                  </p:txBody>
                </p:sp>
              </p:grpSp>
              <p:grpSp>
                <p:nvGrpSpPr>
                  <p:cNvPr id="25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1665" y="2384"/>
                    <a:ext cx="21" cy="17"/>
                    <a:chOff x="1665" y="2384"/>
                    <a:chExt cx="21" cy="17"/>
                  </a:xfrm>
                </p:grpSpPr>
                <p:sp>
                  <p:nvSpPr>
                    <p:cNvPr id="22611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1665" y="2384"/>
                      <a:ext cx="17" cy="17"/>
                    </a:xfrm>
                    <a:custGeom>
                      <a:avLst/>
                      <a:gdLst/>
                      <a:ahLst/>
                      <a:cxnLst>
                        <a:cxn ang="0">
                          <a:pos x="16" y="0"/>
                        </a:cxn>
                        <a:cxn ang="0">
                          <a:pos x="0" y="0"/>
                        </a:cxn>
                        <a:cxn ang="0">
                          <a:pos x="0" y="16"/>
                        </a:cxn>
                        <a:cxn ang="0">
                          <a:pos x="5" y="16"/>
                        </a:cxn>
                        <a:cxn ang="0">
                          <a:pos x="5" y="6"/>
                        </a:cxn>
                        <a:cxn ang="0">
                          <a:pos x="16" y="6"/>
                        </a:cxn>
                        <a:cxn ang="0">
                          <a:pos x="16" y="3"/>
                        </a:cxn>
                        <a:cxn ang="0">
                          <a:pos x="16" y="0"/>
                        </a:cxn>
                        <a:cxn ang="0">
                          <a:pos x="16" y="0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5" y="6"/>
                          </a:lnTo>
                          <a:lnTo>
                            <a:pt x="16" y="6"/>
                          </a:lnTo>
                          <a:lnTo>
                            <a:pt x="16" y="3"/>
                          </a:lnTo>
                          <a:lnTo>
                            <a:pt x="16" y="0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E0E0E0"/>
                    </a:solidFill>
                    <a:ln w="12700" cap="rnd" cmpd="sng">
                      <a:solidFill>
                        <a:srgbClr val="80808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2000" b="1"/>
                    </a:p>
                  </p:txBody>
                </p:sp>
                <p:sp>
                  <p:nvSpPr>
                    <p:cNvPr id="22612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1669" y="2384"/>
                      <a:ext cx="17" cy="17"/>
                    </a:xfrm>
                    <a:custGeom>
                      <a:avLst/>
                      <a:gdLst/>
                      <a:ahLst/>
                      <a:cxnLst>
                        <a:cxn ang="0">
                          <a:pos x="16" y="0"/>
                        </a:cxn>
                        <a:cxn ang="0">
                          <a:pos x="0" y="0"/>
                        </a:cxn>
                        <a:cxn ang="0">
                          <a:pos x="0" y="16"/>
                        </a:cxn>
                        <a:cxn ang="0">
                          <a:pos x="16" y="16"/>
                        </a:cxn>
                        <a:cxn ang="0">
                          <a:pos x="16" y="0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6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2000" b="1"/>
                    </a:p>
                  </p:txBody>
                </p:sp>
              </p:grpSp>
            </p:grpSp>
            <p:grpSp>
              <p:nvGrpSpPr>
                <p:cNvPr id="26" name="Group 93"/>
                <p:cNvGrpSpPr>
                  <a:grpSpLocks/>
                </p:cNvGrpSpPr>
                <p:nvPr/>
              </p:nvGrpSpPr>
              <p:grpSpPr bwMode="auto">
                <a:xfrm>
                  <a:off x="1724" y="2381"/>
                  <a:ext cx="25" cy="20"/>
                  <a:chOff x="1724" y="2381"/>
                  <a:chExt cx="25" cy="20"/>
                </a:xfrm>
              </p:grpSpPr>
              <p:grpSp>
                <p:nvGrpSpPr>
                  <p:cNvPr id="27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730" y="2381"/>
                    <a:ext cx="19" cy="17"/>
                    <a:chOff x="1730" y="2381"/>
                    <a:chExt cx="19" cy="17"/>
                  </a:xfrm>
                </p:grpSpPr>
                <p:sp>
                  <p:nvSpPr>
                    <p:cNvPr id="22615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1730" y="2381"/>
                      <a:ext cx="17" cy="17"/>
                    </a:xfrm>
                    <a:custGeom>
                      <a:avLst/>
                      <a:gdLst/>
                      <a:ahLst/>
                      <a:cxnLst>
                        <a:cxn ang="0">
                          <a:pos x="16" y="16"/>
                        </a:cxn>
                        <a:cxn ang="0">
                          <a:pos x="0" y="16"/>
                        </a:cxn>
                        <a:cxn ang="0">
                          <a:pos x="0" y="5"/>
                        </a:cxn>
                        <a:cxn ang="0">
                          <a:pos x="2" y="0"/>
                        </a:cxn>
                        <a:cxn ang="0">
                          <a:pos x="14" y="0"/>
                        </a:cxn>
                        <a:cxn ang="0">
                          <a:pos x="16" y="5"/>
                        </a:cxn>
                        <a:cxn ang="0">
                          <a:pos x="16" y="16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0" y="16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14" y="0"/>
                          </a:lnTo>
                          <a:lnTo>
                            <a:pt x="16" y="5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A0A0A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2000" b="1"/>
                    </a:p>
                  </p:txBody>
                </p:sp>
                <p:sp>
                  <p:nvSpPr>
                    <p:cNvPr id="22616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1732" y="2384"/>
                      <a:ext cx="17" cy="1"/>
                    </a:xfrm>
                    <a:custGeom>
                      <a:avLst/>
                      <a:gdLst/>
                      <a:ahLst/>
                      <a:cxnLst>
                        <a:cxn ang="0">
                          <a:pos x="16" y="0"/>
                        </a:cxn>
                        <a:cxn ang="0">
                          <a:pos x="0" y="0"/>
                        </a:cxn>
                        <a:cxn ang="0">
                          <a:pos x="4" y="0"/>
                        </a:cxn>
                        <a:cxn ang="0">
                          <a:pos x="12" y="0"/>
                        </a:cxn>
                        <a:cxn ang="0">
                          <a:pos x="16" y="0"/>
                        </a:cxn>
                        <a:cxn ang="0">
                          <a:pos x="16" y="0"/>
                        </a:cxn>
                      </a:cxnLst>
                      <a:rect l="0" t="0" r="r" b="b"/>
                      <a:pathLst>
                        <a:path w="17" h="1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4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2000" b="1"/>
                    </a:p>
                  </p:txBody>
                </p:sp>
              </p:grpSp>
              <p:grpSp>
                <p:nvGrpSpPr>
                  <p:cNvPr id="28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724" y="2384"/>
                    <a:ext cx="17" cy="17"/>
                    <a:chOff x="1724" y="2384"/>
                    <a:chExt cx="17" cy="17"/>
                  </a:xfrm>
                </p:grpSpPr>
                <p:sp>
                  <p:nvSpPr>
                    <p:cNvPr id="22618" name="Freeform 90"/>
                    <p:cNvSpPr>
                      <a:spLocks/>
                    </p:cNvSpPr>
                    <p:nvPr/>
                  </p:nvSpPr>
                  <p:spPr bwMode="auto">
                    <a:xfrm>
                      <a:off x="1724" y="2384"/>
                      <a:ext cx="17" cy="17"/>
                    </a:xfrm>
                    <a:custGeom>
                      <a:avLst/>
                      <a:gdLst/>
                      <a:ahLst/>
                      <a:cxnLst>
                        <a:cxn ang="0">
                          <a:pos x="15" y="0"/>
                        </a:cxn>
                        <a:cxn ang="0">
                          <a:pos x="0" y="0"/>
                        </a:cxn>
                        <a:cxn ang="0">
                          <a:pos x="0" y="16"/>
                        </a:cxn>
                        <a:cxn ang="0">
                          <a:pos x="5" y="16"/>
                        </a:cxn>
                        <a:cxn ang="0">
                          <a:pos x="5" y="6"/>
                        </a:cxn>
                        <a:cxn ang="0">
                          <a:pos x="15" y="6"/>
                        </a:cxn>
                        <a:cxn ang="0">
                          <a:pos x="16" y="6"/>
                        </a:cxn>
                        <a:cxn ang="0">
                          <a:pos x="16" y="3"/>
                        </a:cxn>
                        <a:cxn ang="0">
                          <a:pos x="16" y="0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5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5" y="6"/>
                          </a:lnTo>
                          <a:lnTo>
                            <a:pt x="15" y="6"/>
                          </a:lnTo>
                          <a:lnTo>
                            <a:pt x="16" y="6"/>
                          </a:lnTo>
                          <a:lnTo>
                            <a:pt x="16" y="3"/>
                          </a:lnTo>
                          <a:lnTo>
                            <a:pt x="16" y="0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E0E0E0"/>
                    </a:solidFill>
                    <a:ln w="12700" cap="rnd" cmpd="sng">
                      <a:solidFill>
                        <a:srgbClr val="80808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2000" b="1"/>
                    </a:p>
                  </p:txBody>
                </p:sp>
                <p:sp>
                  <p:nvSpPr>
                    <p:cNvPr id="22619" name="Freeform 91"/>
                    <p:cNvSpPr>
                      <a:spLocks/>
                    </p:cNvSpPr>
                    <p:nvPr/>
                  </p:nvSpPr>
                  <p:spPr bwMode="auto">
                    <a:xfrm>
                      <a:off x="1727" y="2384"/>
                      <a:ext cx="1" cy="1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16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" h="17">
                          <a:moveTo>
                            <a:pt x="0" y="0"/>
                          </a:moveTo>
                          <a:lnTo>
                            <a:pt x="0" y="1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2000" b="1"/>
                    </a:p>
                  </p:txBody>
                </p:sp>
              </p:grpSp>
            </p:grpSp>
          </p:grpSp>
          <p:grpSp>
            <p:nvGrpSpPr>
              <p:cNvPr id="29" name="Group 97"/>
              <p:cNvGrpSpPr>
                <a:grpSpLocks/>
              </p:cNvGrpSpPr>
              <p:nvPr/>
            </p:nvGrpSpPr>
            <p:grpSpPr bwMode="auto">
              <a:xfrm>
                <a:off x="1663" y="2328"/>
                <a:ext cx="129" cy="126"/>
                <a:chOff x="1663" y="2328"/>
                <a:chExt cx="129" cy="126"/>
              </a:xfrm>
            </p:grpSpPr>
            <p:sp>
              <p:nvSpPr>
                <p:cNvPr id="22623" name="Freeform 95"/>
                <p:cNvSpPr>
                  <a:spLocks/>
                </p:cNvSpPr>
                <p:nvPr/>
              </p:nvSpPr>
              <p:spPr bwMode="auto">
                <a:xfrm>
                  <a:off x="1717" y="2328"/>
                  <a:ext cx="17" cy="52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9" y="51"/>
                    </a:cxn>
                    <a:cxn ang="0">
                      <a:pos x="6" y="5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" h="52">
                      <a:moveTo>
                        <a:pt x="16" y="0"/>
                      </a:moveTo>
                      <a:lnTo>
                        <a:pt x="9" y="51"/>
                      </a:lnTo>
                      <a:lnTo>
                        <a:pt x="6" y="5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201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  <p:sp>
              <p:nvSpPr>
                <p:cNvPr id="22624" name="Freeform 96"/>
                <p:cNvSpPr>
                  <a:spLocks/>
                </p:cNvSpPr>
                <p:nvPr/>
              </p:nvSpPr>
              <p:spPr bwMode="auto">
                <a:xfrm>
                  <a:off x="1663" y="2328"/>
                  <a:ext cx="129" cy="126"/>
                </a:xfrm>
                <a:custGeom>
                  <a:avLst/>
                  <a:gdLst/>
                  <a:ahLst/>
                  <a:cxnLst>
                    <a:cxn ang="0">
                      <a:pos x="57" y="50"/>
                    </a:cxn>
                    <a:cxn ang="0">
                      <a:pos x="57" y="125"/>
                    </a:cxn>
                    <a:cxn ang="0">
                      <a:pos x="128" y="125"/>
                    </a:cxn>
                    <a:cxn ang="0">
                      <a:pos x="128" y="55"/>
                    </a:cxn>
                    <a:cxn ang="0">
                      <a:pos x="97" y="0"/>
                    </a:cxn>
                    <a:cxn ang="0">
                      <a:pos x="4" y="0"/>
                    </a:cxn>
                    <a:cxn ang="0">
                      <a:pos x="0" y="53"/>
                    </a:cxn>
                    <a:cxn ang="0">
                      <a:pos x="0" y="125"/>
                    </a:cxn>
                    <a:cxn ang="0">
                      <a:pos x="57" y="125"/>
                    </a:cxn>
                  </a:cxnLst>
                  <a:rect l="0" t="0" r="r" b="b"/>
                  <a:pathLst>
                    <a:path w="129" h="126">
                      <a:moveTo>
                        <a:pt x="57" y="50"/>
                      </a:moveTo>
                      <a:lnTo>
                        <a:pt x="57" y="125"/>
                      </a:lnTo>
                      <a:lnTo>
                        <a:pt x="128" y="125"/>
                      </a:lnTo>
                      <a:lnTo>
                        <a:pt x="128" y="55"/>
                      </a:lnTo>
                      <a:lnTo>
                        <a:pt x="97" y="0"/>
                      </a:lnTo>
                      <a:lnTo>
                        <a:pt x="4" y="0"/>
                      </a:lnTo>
                      <a:lnTo>
                        <a:pt x="0" y="53"/>
                      </a:lnTo>
                      <a:lnTo>
                        <a:pt x="0" y="125"/>
                      </a:lnTo>
                      <a:lnTo>
                        <a:pt x="57" y="125"/>
                      </a:lnTo>
                    </a:path>
                  </a:pathLst>
                </a:custGeom>
                <a:noFill/>
                <a:ln w="12700" cap="rnd" cmpd="sng">
                  <a:solidFill>
                    <a:srgbClr val="201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</p:grpSp>
          <p:grpSp>
            <p:nvGrpSpPr>
              <p:cNvPr id="30" name="Group 100"/>
              <p:cNvGrpSpPr>
                <a:grpSpLocks/>
              </p:cNvGrpSpPr>
              <p:nvPr/>
            </p:nvGrpSpPr>
            <p:grpSpPr bwMode="auto">
              <a:xfrm>
                <a:off x="1762" y="2365"/>
                <a:ext cx="19" cy="20"/>
                <a:chOff x="1762" y="2365"/>
                <a:chExt cx="19" cy="20"/>
              </a:xfrm>
            </p:grpSpPr>
            <p:sp>
              <p:nvSpPr>
                <p:cNvPr id="22626" name="Freeform 98"/>
                <p:cNvSpPr>
                  <a:spLocks/>
                </p:cNvSpPr>
                <p:nvPr/>
              </p:nvSpPr>
              <p:spPr bwMode="auto">
                <a:xfrm>
                  <a:off x="1764" y="2368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6" y="16"/>
                    </a:cxn>
                    <a:cxn ang="0">
                      <a:pos x="0" y="16"/>
                    </a:cxn>
                    <a:cxn ang="0">
                      <a:pos x="0" y="13"/>
                    </a:cxn>
                    <a:cxn ang="0">
                      <a:pos x="12" y="13"/>
                    </a:cxn>
                    <a:cxn ang="0">
                      <a:pos x="4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7" h="17">
                      <a:moveTo>
                        <a:pt x="4" y="0"/>
                      </a:move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4" y="4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A0A0A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 sz="2000" b="1"/>
                </a:p>
              </p:txBody>
            </p:sp>
            <p:sp>
              <p:nvSpPr>
                <p:cNvPr id="22627" name="AutoShape 99"/>
                <p:cNvSpPr>
                  <a:spLocks noChangeArrowheads="1"/>
                </p:cNvSpPr>
                <p:nvPr/>
              </p:nvSpPr>
              <p:spPr bwMode="auto">
                <a:xfrm>
                  <a:off x="1762" y="2365"/>
                  <a:ext cx="2" cy="5"/>
                </a:xfrm>
                <a:prstGeom prst="roundRect">
                  <a:avLst>
                    <a:gd name="adj" fmla="val 24995"/>
                  </a:avLst>
                </a:pr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2000" b="1"/>
                </a:p>
              </p:txBody>
            </p:sp>
          </p:grpSp>
        </p:grpSp>
        <p:grpSp>
          <p:nvGrpSpPr>
            <p:cNvPr id="31" name="Group 107"/>
            <p:cNvGrpSpPr>
              <a:grpSpLocks/>
            </p:cNvGrpSpPr>
            <p:nvPr/>
          </p:nvGrpSpPr>
          <p:grpSpPr bwMode="auto">
            <a:xfrm>
              <a:off x="1481" y="2437"/>
              <a:ext cx="19" cy="25"/>
              <a:chOff x="1481" y="2437"/>
              <a:chExt cx="19" cy="25"/>
            </a:xfrm>
          </p:grpSpPr>
          <p:sp>
            <p:nvSpPr>
              <p:cNvPr id="22630" name="Freeform 102"/>
              <p:cNvSpPr>
                <a:spLocks/>
              </p:cNvSpPr>
              <p:nvPr/>
            </p:nvSpPr>
            <p:spPr bwMode="auto">
              <a:xfrm>
                <a:off x="1481" y="2440"/>
                <a:ext cx="17" cy="17"/>
              </a:xfrm>
              <a:custGeom>
                <a:avLst/>
                <a:gdLst/>
                <a:ahLst/>
                <a:cxnLst>
                  <a:cxn ang="0">
                    <a:pos x="16" y="16"/>
                  </a:cxn>
                  <a:cxn ang="0">
                    <a:pos x="16" y="1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6" y="16"/>
                  </a:cxn>
                </a:cxnLst>
                <a:rect l="0" t="0" r="r" b="b"/>
                <a:pathLst>
                  <a:path w="17" h="17">
                    <a:moveTo>
                      <a:pt x="16" y="16"/>
                    </a:moveTo>
                    <a:lnTo>
                      <a:pt x="16" y="1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6" y="16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  <p:sp>
            <p:nvSpPr>
              <p:cNvPr id="22631" name="Freeform 103"/>
              <p:cNvSpPr>
                <a:spLocks/>
              </p:cNvSpPr>
              <p:nvPr/>
            </p:nvSpPr>
            <p:spPr bwMode="auto">
              <a:xfrm>
                <a:off x="1483" y="2443"/>
                <a:ext cx="17" cy="1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6" y="16"/>
                  </a:cxn>
                  <a:cxn ang="0">
                    <a:pos x="16" y="0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80808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  <p:sp>
            <p:nvSpPr>
              <p:cNvPr id="22632" name="Freeform 104"/>
              <p:cNvSpPr>
                <a:spLocks/>
              </p:cNvSpPr>
              <p:nvPr/>
            </p:nvSpPr>
            <p:spPr bwMode="auto">
              <a:xfrm>
                <a:off x="1483" y="2445"/>
                <a:ext cx="17" cy="1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16" y="16"/>
                  </a:cxn>
                  <a:cxn ang="0">
                    <a:pos x="16" y="0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  <p:sp>
            <p:nvSpPr>
              <p:cNvPr id="22633" name="Freeform 105"/>
              <p:cNvSpPr>
                <a:spLocks/>
              </p:cNvSpPr>
              <p:nvPr/>
            </p:nvSpPr>
            <p:spPr bwMode="auto">
              <a:xfrm>
                <a:off x="1481" y="2443"/>
                <a:ext cx="17" cy="17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1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6" y="2"/>
                  </a:cxn>
                </a:cxnLst>
                <a:rect l="0" t="0" r="r" b="b"/>
                <a:pathLst>
                  <a:path w="17" h="17">
                    <a:moveTo>
                      <a:pt x="16" y="2"/>
                    </a:moveTo>
                    <a:lnTo>
                      <a:pt x="16" y="1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6" y="2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  <p:sp>
            <p:nvSpPr>
              <p:cNvPr id="22634" name="Freeform 106"/>
              <p:cNvSpPr>
                <a:spLocks/>
              </p:cNvSpPr>
              <p:nvPr/>
            </p:nvSpPr>
            <p:spPr bwMode="auto">
              <a:xfrm>
                <a:off x="1481" y="2437"/>
                <a:ext cx="17" cy="1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8"/>
                  </a:cxn>
                  <a:cxn ang="0">
                    <a:pos x="16" y="16"/>
                  </a:cxn>
                  <a:cxn ang="0">
                    <a:pos x="16" y="0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0" y="8"/>
                    </a:lnTo>
                    <a:lnTo>
                      <a:pt x="16" y="16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60606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2000" b="1"/>
              </a:p>
            </p:txBody>
          </p:sp>
        </p:grpSp>
      </p:grpSp>
      <p:graphicFrame>
        <p:nvGraphicFramePr>
          <p:cNvPr id="22637" name="Object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997459"/>
              </p:ext>
            </p:extLst>
          </p:nvPr>
        </p:nvGraphicFramePr>
        <p:xfrm>
          <a:off x="1518197" y="2904580"/>
          <a:ext cx="64623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ClipArt" r:id="rId6" imgW="6541920" imgH="1703160" progId="">
                  <p:embed/>
                </p:oleObj>
              </mc:Choice>
              <mc:Fallback>
                <p:oleObj name="ClipArt" r:id="rId6" imgW="6541920" imgH="170316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197" y="2904580"/>
                        <a:ext cx="646235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8" name="Object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569821"/>
              </p:ext>
            </p:extLst>
          </p:nvPr>
        </p:nvGraphicFramePr>
        <p:xfrm>
          <a:off x="3138913" y="2912518"/>
          <a:ext cx="643304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ClipArt" r:id="rId8" imgW="6541920" imgH="1703160" progId="">
                  <p:embed/>
                </p:oleObj>
              </mc:Choice>
              <mc:Fallback>
                <p:oleObj name="ClipArt" r:id="rId8" imgW="6541920" imgH="1703160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913" y="2912518"/>
                        <a:ext cx="643304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9" name="Rectangle 111"/>
          <p:cNvSpPr>
            <a:spLocks noChangeArrowheads="1"/>
          </p:cNvSpPr>
          <p:nvPr/>
        </p:nvSpPr>
        <p:spPr bwMode="auto">
          <a:xfrm>
            <a:off x="1409758" y="3180805"/>
            <a:ext cx="2444262" cy="41275"/>
          </a:xfrm>
          <a:prstGeom prst="rect">
            <a:avLst/>
          </a:prstGeom>
          <a:solidFill>
            <a:srgbClr val="9191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000" b="1"/>
          </a:p>
        </p:txBody>
      </p:sp>
      <p:sp>
        <p:nvSpPr>
          <p:cNvPr id="22641" name="Rectangle 113"/>
          <p:cNvSpPr>
            <a:spLocks noChangeArrowheads="1"/>
          </p:cNvSpPr>
          <p:nvPr/>
        </p:nvSpPr>
        <p:spPr bwMode="auto">
          <a:xfrm>
            <a:off x="5338455" y="5083226"/>
            <a:ext cx="1998785" cy="1873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42" name="Freeform 114"/>
          <p:cNvSpPr>
            <a:spLocks/>
          </p:cNvSpPr>
          <p:nvPr/>
        </p:nvSpPr>
        <p:spPr bwMode="auto">
          <a:xfrm>
            <a:off x="6595755" y="4670475"/>
            <a:ext cx="715108" cy="349250"/>
          </a:xfrm>
          <a:custGeom>
            <a:avLst/>
            <a:gdLst/>
            <a:ahLst/>
            <a:cxnLst>
              <a:cxn ang="0">
                <a:pos x="235" y="43"/>
              </a:cxn>
              <a:cxn ang="0">
                <a:pos x="235" y="71"/>
              </a:cxn>
              <a:cxn ang="0">
                <a:pos x="265" y="71"/>
              </a:cxn>
              <a:cxn ang="0">
                <a:pos x="285" y="69"/>
              </a:cxn>
              <a:cxn ang="0">
                <a:pos x="285" y="43"/>
              </a:cxn>
              <a:cxn ang="0">
                <a:pos x="279" y="27"/>
              </a:cxn>
              <a:cxn ang="0">
                <a:pos x="246" y="22"/>
              </a:cxn>
              <a:cxn ang="0">
                <a:pos x="223" y="71"/>
              </a:cxn>
              <a:cxn ang="0">
                <a:pos x="175" y="11"/>
              </a:cxn>
              <a:cxn ang="0">
                <a:pos x="163" y="31"/>
              </a:cxn>
              <a:cxn ang="0">
                <a:pos x="139" y="66"/>
              </a:cxn>
              <a:cxn ang="0">
                <a:pos x="104" y="71"/>
              </a:cxn>
              <a:cxn ang="0">
                <a:pos x="29" y="78"/>
              </a:cxn>
              <a:cxn ang="0">
                <a:pos x="16" y="85"/>
              </a:cxn>
              <a:cxn ang="0">
                <a:pos x="10" y="88"/>
              </a:cxn>
              <a:cxn ang="0">
                <a:pos x="2" y="92"/>
              </a:cxn>
              <a:cxn ang="0">
                <a:pos x="1" y="105"/>
              </a:cxn>
              <a:cxn ang="0">
                <a:pos x="3" y="114"/>
              </a:cxn>
              <a:cxn ang="0">
                <a:pos x="3" y="133"/>
              </a:cxn>
              <a:cxn ang="0">
                <a:pos x="1" y="139"/>
              </a:cxn>
              <a:cxn ang="0">
                <a:pos x="0" y="147"/>
              </a:cxn>
              <a:cxn ang="0">
                <a:pos x="4" y="154"/>
              </a:cxn>
              <a:cxn ang="0">
                <a:pos x="7" y="164"/>
              </a:cxn>
              <a:cxn ang="0">
                <a:pos x="19" y="171"/>
              </a:cxn>
              <a:cxn ang="0">
                <a:pos x="34" y="173"/>
              </a:cxn>
              <a:cxn ang="0">
                <a:pos x="40" y="184"/>
              </a:cxn>
              <a:cxn ang="0">
                <a:pos x="57" y="213"/>
              </a:cxn>
              <a:cxn ang="0">
                <a:pos x="84" y="211"/>
              </a:cxn>
              <a:cxn ang="0">
                <a:pos x="96" y="188"/>
              </a:cxn>
              <a:cxn ang="0">
                <a:pos x="111" y="185"/>
              </a:cxn>
              <a:cxn ang="0">
                <a:pos x="172" y="185"/>
              </a:cxn>
              <a:cxn ang="0">
                <a:pos x="241" y="184"/>
              </a:cxn>
              <a:cxn ang="0">
                <a:pos x="295" y="182"/>
              </a:cxn>
              <a:cxn ang="0">
                <a:pos x="304" y="193"/>
              </a:cxn>
              <a:cxn ang="0">
                <a:pos x="324" y="217"/>
              </a:cxn>
              <a:cxn ang="0">
                <a:pos x="350" y="206"/>
              </a:cxn>
              <a:cxn ang="0">
                <a:pos x="360" y="180"/>
              </a:cxn>
              <a:cxn ang="0">
                <a:pos x="389" y="176"/>
              </a:cxn>
              <a:cxn ang="0">
                <a:pos x="433" y="167"/>
              </a:cxn>
              <a:cxn ang="0">
                <a:pos x="439" y="159"/>
              </a:cxn>
              <a:cxn ang="0">
                <a:pos x="442" y="152"/>
              </a:cxn>
              <a:cxn ang="0">
                <a:pos x="449" y="145"/>
              </a:cxn>
              <a:cxn ang="0">
                <a:pos x="448" y="133"/>
              </a:cxn>
              <a:cxn ang="0">
                <a:pos x="445" y="120"/>
              </a:cxn>
              <a:cxn ang="0">
                <a:pos x="445" y="98"/>
              </a:cxn>
              <a:cxn ang="0">
                <a:pos x="442" y="89"/>
              </a:cxn>
              <a:cxn ang="0">
                <a:pos x="424" y="85"/>
              </a:cxn>
              <a:cxn ang="0">
                <a:pos x="379" y="76"/>
              </a:cxn>
              <a:cxn ang="0">
                <a:pos x="353" y="54"/>
              </a:cxn>
              <a:cxn ang="0">
                <a:pos x="323" y="17"/>
              </a:cxn>
              <a:cxn ang="0">
                <a:pos x="301" y="6"/>
              </a:cxn>
              <a:cxn ang="0">
                <a:pos x="258" y="0"/>
              </a:cxn>
              <a:cxn ang="0">
                <a:pos x="214" y="0"/>
              </a:cxn>
              <a:cxn ang="0">
                <a:pos x="179" y="5"/>
              </a:cxn>
              <a:cxn ang="0">
                <a:pos x="173" y="41"/>
              </a:cxn>
              <a:cxn ang="0">
                <a:pos x="290" y="71"/>
              </a:cxn>
              <a:cxn ang="0">
                <a:pos x="289" y="39"/>
              </a:cxn>
            </a:cxnLst>
            <a:rect l="0" t="0" r="r" b="b"/>
            <a:pathLst>
              <a:path w="451" h="220">
                <a:moveTo>
                  <a:pt x="235" y="22"/>
                </a:moveTo>
                <a:lnTo>
                  <a:pt x="235" y="23"/>
                </a:lnTo>
                <a:lnTo>
                  <a:pt x="235" y="24"/>
                </a:lnTo>
                <a:lnTo>
                  <a:pt x="235" y="27"/>
                </a:lnTo>
                <a:lnTo>
                  <a:pt x="235" y="30"/>
                </a:lnTo>
                <a:lnTo>
                  <a:pt x="235" y="33"/>
                </a:lnTo>
                <a:lnTo>
                  <a:pt x="235" y="37"/>
                </a:lnTo>
                <a:lnTo>
                  <a:pt x="235" y="43"/>
                </a:lnTo>
                <a:lnTo>
                  <a:pt x="235" y="47"/>
                </a:lnTo>
                <a:lnTo>
                  <a:pt x="235" y="51"/>
                </a:lnTo>
                <a:lnTo>
                  <a:pt x="235" y="56"/>
                </a:lnTo>
                <a:lnTo>
                  <a:pt x="235" y="60"/>
                </a:lnTo>
                <a:lnTo>
                  <a:pt x="235" y="64"/>
                </a:lnTo>
                <a:lnTo>
                  <a:pt x="235" y="66"/>
                </a:lnTo>
                <a:lnTo>
                  <a:pt x="235" y="69"/>
                </a:lnTo>
                <a:lnTo>
                  <a:pt x="235" y="71"/>
                </a:lnTo>
                <a:lnTo>
                  <a:pt x="237" y="71"/>
                </a:lnTo>
                <a:lnTo>
                  <a:pt x="240" y="71"/>
                </a:lnTo>
                <a:lnTo>
                  <a:pt x="243" y="71"/>
                </a:lnTo>
                <a:lnTo>
                  <a:pt x="246" y="71"/>
                </a:lnTo>
                <a:lnTo>
                  <a:pt x="251" y="71"/>
                </a:lnTo>
                <a:lnTo>
                  <a:pt x="255" y="71"/>
                </a:lnTo>
                <a:lnTo>
                  <a:pt x="260" y="71"/>
                </a:lnTo>
                <a:lnTo>
                  <a:pt x="265" y="71"/>
                </a:lnTo>
                <a:lnTo>
                  <a:pt x="270" y="71"/>
                </a:lnTo>
                <a:lnTo>
                  <a:pt x="273" y="71"/>
                </a:lnTo>
                <a:lnTo>
                  <a:pt x="278" y="71"/>
                </a:lnTo>
                <a:lnTo>
                  <a:pt x="281" y="71"/>
                </a:lnTo>
                <a:lnTo>
                  <a:pt x="283" y="71"/>
                </a:lnTo>
                <a:lnTo>
                  <a:pt x="284" y="71"/>
                </a:lnTo>
                <a:lnTo>
                  <a:pt x="285" y="71"/>
                </a:lnTo>
                <a:lnTo>
                  <a:pt x="285" y="69"/>
                </a:lnTo>
                <a:lnTo>
                  <a:pt x="285" y="68"/>
                </a:lnTo>
                <a:lnTo>
                  <a:pt x="285" y="64"/>
                </a:lnTo>
                <a:lnTo>
                  <a:pt x="285" y="61"/>
                </a:lnTo>
                <a:lnTo>
                  <a:pt x="285" y="59"/>
                </a:lnTo>
                <a:lnTo>
                  <a:pt x="285" y="55"/>
                </a:lnTo>
                <a:lnTo>
                  <a:pt x="285" y="52"/>
                </a:lnTo>
                <a:lnTo>
                  <a:pt x="285" y="48"/>
                </a:lnTo>
                <a:lnTo>
                  <a:pt x="285" y="43"/>
                </a:lnTo>
                <a:lnTo>
                  <a:pt x="285" y="41"/>
                </a:lnTo>
                <a:lnTo>
                  <a:pt x="285" y="37"/>
                </a:lnTo>
                <a:lnTo>
                  <a:pt x="285" y="35"/>
                </a:lnTo>
                <a:lnTo>
                  <a:pt x="285" y="33"/>
                </a:lnTo>
                <a:lnTo>
                  <a:pt x="285" y="31"/>
                </a:lnTo>
                <a:lnTo>
                  <a:pt x="284" y="30"/>
                </a:lnTo>
                <a:lnTo>
                  <a:pt x="283" y="28"/>
                </a:lnTo>
                <a:lnTo>
                  <a:pt x="279" y="27"/>
                </a:lnTo>
                <a:lnTo>
                  <a:pt x="276" y="26"/>
                </a:lnTo>
                <a:lnTo>
                  <a:pt x="273" y="25"/>
                </a:lnTo>
                <a:lnTo>
                  <a:pt x="268" y="24"/>
                </a:lnTo>
                <a:lnTo>
                  <a:pt x="264" y="23"/>
                </a:lnTo>
                <a:lnTo>
                  <a:pt x="260" y="23"/>
                </a:lnTo>
                <a:lnTo>
                  <a:pt x="255" y="23"/>
                </a:lnTo>
                <a:lnTo>
                  <a:pt x="250" y="23"/>
                </a:lnTo>
                <a:lnTo>
                  <a:pt x="246" y="22"/>
                </a:lnTo>
                <a:lnTo>
                  <a:pt x="243" y="22"/>
                </a:lnTo>
                <a:lnTo>
                  <a:pt x="239" y="22"/>
                </a:lnTo>
                <a:lnTo>
                  <a:pt x="237" y="22"/>
                </a:lnTo>
                <a:lnTo>
                  <a:pt x="235" y="22"/>
                </a:lnTo>
                <a:lnTo>
                  <a:pt x="184" y="22"/>
                </a:lnTo>
                <a:lnTo>
                  <a:pt x="178" y="34"/>
                </a:lnTo>
                <a:lnTo>
                  <a:pt x="178" y="71"/>
                </a:lnTo>
                <a:lnTo>
                  <a:pt x="223" y="71"/>
                </a:lnTo>
                <a:lnTo>
                  <a:pt x="223" y="22"/>
                </a:lnTo>
                <a:lnTo>
                  <a:pt x="184" y="22"/>
                </a:lnTo>
                <a:lnTo>
                  <a:pt x="175" y="6"/>
                </a:lnTo>
                <a:lnTo>
                  <a:pt x="175" y="7"/>
                </a:lnTo>
                <a:lnTo>
                  <a:pt x="175" y="8"/>
                </a:lnTo>
                <a:lnTo>
                  <a:pt x="175" y="9"/>
                </a:lnTo>
                <a:lnTo>
                  <a:pt x="175" y="10"/>
                </a:lnTo>
                <a:lnTo>
                  <a:pt x="175" y="11"/>
                </a:lnTo>
                <a:lnTo>
                  <a:pt x="175" y="12"/>
                </a:lnTo>
                <a:lnTo>
                  <a:pt x="175" y="13"/>
                </a:lnTo>
                <a:lnTo>
                  <a:pt x="175" y="14"/>
                </a:lnTo>
                <a:lnTo>
                  <a:pt x="174" y="14"/>
                </a:lnTo>
                <a:lnTo>
                  <a:pt x="172" y="18"/>
                </a:lnTo>
                <a:lnTo>
                  <a:pt x="169" y="21"/>
                </a:lnTo>
                <a:lnTo>
                  <a:pt x="166" y="25"/>
                </a:lnTo>
                <a:lnTo>
                  <a:pt x="163" y="31"/>
                </a:lnTo>
                <a:lnTo>
                  <a:pt x="160" y="35"/>
                </a:lnTo>
                <a:lnTo>
                  <a:pt x="157" y="41"/>
                </a:lnTo>
                <a:lnTo>
                  <a:pt x="153" y="46"/>
                </a:lnTo>
                <a:lnTo>
                  <a:pt x="150" y="51"/>
                </a:lnTo>
                <a:lnTo>
                  <a:pt x="147" y="56"/>
                </a:lnTo>
                <a:lnTo>
                  <a:pt x="144" y="60"/>
                </a:lnTo>
                <a:lnTo>
                  <a:pt x="141" y="64"/>
                </a:lnTo>
                <a:lnTo>
                  <a:pt x="139" y="66"/>
                </a:lnTo>
                <a:lnTo>
                  <a:pt x="139" y="68"/>
                </a:lnTo>
                <a:lnTo>
                  <a:pt x="138" y="69"/>
                </a:lnTo>
                <a:lnTo>
                  <a:pt x="137" y="69"/>
                </a:lnTo>
                <a:lnTo>
                  <a:pt x="134" y="69"/>
                </a:lnTo>
                <a:lnTo>
                  <a:pt x="128" y="69"/>
                </a:lnTo>
                <a:lnTo>
                  <a:pt x="121" y="70"/>
                </a:lnTo>
                <a:lnTo>
                  <a:pt x="113" y="71"/>
                </a:lnTo>
                <a:lnTo>
                  <a:pt x="104" y="71"/>
                </a:lnTo>
                <a:lnTo>
                  <a:pt x="94" y="71"/>
                </a:lnTo>
                <a:lnTo>
                  <a:pt x="83" y="72"/>
                </a:lnTo>
                <a:lnTo>
                  <a:pt x="73" y="73"/>
                </a:lnTo>
                <a:lnTo>
                  <a:pt x="62" y="74"/>
                </a:lnTo>
                <a:lnTo>
                  <a:pt x="52" y="76"/>
                </a:lnTo>
                <a:lnTo>
                  <a:pt x="44" y="76"/>
                </a:lnTo>
                <a:lnTo>
                  <a:pt x="36" y="77"/>
                </a:lnTo>
                <a:lnTo>
                  <a:pt x="29" y="78"/>
                </a:lnTo>
                <a:lnTo>
                  <a:pt x="24" y="79"/>
                </a:lnTo>
                <a:lnTo>
                  <a:pt x="22" y="81"/>
                </a:lnTo>
                <a:lnTo>
                  <a:pt x="21" y="81"/>
                </a:lnTo>
                <a:lnTo>
                  <a:pt x="21" y="82"/>
                </a:lnTo>
                <a:lnTo>
                  <a:pt x="19" y="82"/>
                </a:lnTo>
                <a:lnTo>
                  <a:pt x="18" y="83"/>
                </a:lnTo>
                <a:lnTo>
                  <a:pt x="17" y="84"/>
                </a:lnTo>
                <a:lnTo>
                  <a:pt x="16" y="85"/>
                </a:lnTo>
                <a:lnTo>
                  <a:pt x="15" y="85"/>
                </a:lnTo>
                <a:lnTo>
                  <a:pt x="14" y="86"/>
                </a:lnTo>
                <a:lnTo>
                  <a:pt x="14" y="87"/>
                </a:lnTo>
                <a:lnTo>
                  <a:pt x="13" y="87"/>
                </a:lnTo>
                <a:lnTo>
                  <a:pt x="13" y="88"/>
                </a:lnTo>
                <a:lnTo>
                  <a:pt x="12" y="87"/>
                </a:lnTo>
                <a:lnTo>
                  <a:pt x="11" y="88"/>
                </a:lnTo>
                <a:lnTo>
                  <a:pt x="10" y="88"/>
                </a:lnTo>
                <a:lnTo>
                  <a:pt x="9" y="88"/>
                </a:lnTo>
                <a:lnTo>
                  <a:pt x="8" y="88"/>
                </a:lnTo>
                <a:lnTo>
                  <a:pt x="7" y="88"/>
                </a:lnTo>
                <a:lnTo>
                  <a:pt x="6" y="89"/>
                </a:lnTo>
                <a:lnTo>
                  <a:pt x="5" y="89"/>
                </a:lnTo>
                <a:lnTo>
                  <a:pt x="4" y="90"/>
                </a:lnTo>
                <a:lnTo>
                  <a:pt x="3" y="91"/>
                </a:lnTo>
                <a:lnTo>
                  <a:pt x="2" y="92"/>
                </a:lnTo>
                <a:lnTo>
                  <a:pt x="2" y="93"/>
                </a:lnTo>
                <a:lnTo>
                  <a:pt x="1" y="95"/>
                </a:lnTo>
                <a:lnTo>
                  <a:pt x="1" y="97"/>
                </a:lnTo>
                <a:lnTo>
                  <a:pt x="1" y="99"/>
                </a:lnTo>
                <a:lnTo>
                  <a:pt x="1" y="101"/>
                </a:lnTo>
                <a:lnTo>
                  <a:pt x="0" y="102"/>
                </a:lnTo>
                <a:lnTo>
                  <a:pt x="0" y="103"/>
                </a:lnTo>
                <a:lnTo>
                  <a:pt x="1" y="105"/>
                </a:lnTo>
                <a:lnTo>
                  <a:pt x="1" y="106"/>
                </a:lnTo>
                <a:lnTo>
                  <a:pt x="1" y="107"/>
                </a:lnTo>
                <a:lnTo>
                  <a:pt x="1" y="108"/>
                </a:lnTo>
                <a:lnTo>
                  <a:pt x="2" y="109"/>
                </a:lnTo>
                <a:lnTo>
                  <a:pt x="2" y="110"/>
                </a:lnTo>
                <a:lnTo>
                  <a:pt x="3" y="110"/>
                </a:lnTo>
                <a:lnTo>
                  <a:pt x="3" y="112"/>
                </a:lnTo>
                <a:lnTo>
                  <a:pt x="3" y="114"/>
                </a:lnTo>
                <a:lnTo>
                  <a:pt x="3" y="116"/>
                </a:lnTo>
                <a:lnTo>
                  <a:pt x="3" y="118"/>
                </a:lnTo>
                <a:lnTo>
                  <a:pt x="3" y="121"/>
                </a:lnTo>
                <a:lnTo>
                  <a:pt x="3" y="123"/>
                </a:lnTo>
                <a:lnTo>
                  <a:pt x="3" y="126"/>
                </a:lnTo>
                <a:lnTo>
                  <a:pt x="3" y="128"/>
                </a:lnTo>
                <a:lnTo>
                  <a:pt x="3" y="130"/>
                </a:lnTo>
                <a:lnTo>
                  <a:pt x="3" y="133"/>
                </a:lnTo>
                <a:lnTo>
                  <a:pt x="3" y="134"/>
                </a:lnTo>
                <a:lnTo>
                  <a:pt x="3" y="135"/>
                </a:lnTo>
                <a:lnTo>
                  <a:pt x="3" y="136"/>
                </a:lnTo>
                <a:lnTo>
                  <a:pt x="3" y="137"/>
                </a:lnTo>
                <a:lnTo>
                  <a:pt x="2" y="137"/>
                </a:lnTo>
                <a:lnTo>
                  <a:pt x="2" y="138"/>
                </a:lnTo>
                <a:lnTo>
                  <a:pt x="1" y="138"/>
                </a:lnTo>
                <a:lnTo>
                  <a:pt x="1" y="139"/>
                </a:lnTo>
                <a:lnTo>
                  <a:pt x="0" y="140"/>
                </a:lnTo>
                <a:lnTo>
                  <a:pt x="0" y="141"/>
                </a:lnTo>
                <a:lnTo>
                  <a:pt x="0" y="142"/>
                </a:lnTo>
                <a:lnTo>
                  <a:pt x="0" y="143"/>
                </a:lnTo>
                <a:lnTo>
                  <a:pt x="0" y="144"/>
                </a:lnTo>
                <a:lnTo>
                  <a:pt x="0" y="145"/>
                </a:lnTo>
                <a:lnTo>
                  <a:pt x="0" y="146"/>
                </a:lnTo>
                <a:lnTo>
                  <a:pt x="0" y="147"/>
                </a:lnTo>
                <a:lnTo>
                  <a:pt x="0" y="148"/>
                </a:lnTo>
                <a:lnTo>
                  <a:pt x="0" y="149"/>
                </a:lnTo>
                <a:lnTo>
                  <a:pt x="1" y="150"/>
                </a:lnTo>
                <a:lnTo>
                  <a:pt x="1" y="151"/>
                </a:lnTo>
                <a:lnTo>
                  <a:pt x="2" y="151"/>
                </a:lnTo>
                <a:lnTo>
                  <a:pt x="2" y="152"/>
                </a:lnTo>
                <a:lnTo>
                  <a:pt x="3" y="153"/>
                </a:lnTo>
                <a:lnTo>
                  <a:pt x="4" y="154"/>
                </a:lnTo>
                <a:lnTo>
                  <a:pt x="4" y="155"/>
                </a:lnTo>
                <a:lnTo>
                  <a:pt x="4" y="157"/>
                </a:lnTo>
                <a:lnTo>
                  <a:pt x="4" y="158"/>
                </a:lnTo>
                <a:lnTo>
                  <a:pt x="4" y="159"/>
                </a:lnTo>
                <a:lnTo>
                  <a:pt x="5" y="160"/>
                </a:lnTo>
                <a:lnTo>
                  <a:pt x="6" y="162"/>
                </a:lnTo>
                <a:lnTo>
                  <a:pt x="6" y="163"/>
                </a:lnTo>
                <a:lnTo>
                  <a:pt x="7" y="164"/>
                </a:lnTo>
                <a:lnTo>
                  <a:pt x="8" y="166"/>
                </a:lnTo>
                <a:lnTo>
                  <a:pt x="9" y="167"/>
                </a:lnTo>
                <a:lnTo>
                  <a:pt x="11" y="167"/>
                </a:lnTo>
                <a:lnTo>
                  <a:pt x="12" y="169"/>
                </a:lnTo>
                <a:lnTo>
                  <a:pt x="14" y="169"/>
                </a:lnTo>
                <a:lnTo>
                  <a:pt x="15" y="170"/>
                </a:lnTo>
                <a:lnTo>
                  <a:pt x="17" y="170"/>
                </a:lnTo>
                <a:lnTo>
                  <a:pt x="19" y="171"/>
                </a:lnTo>
                <a:lnTo>
                  <a:pt x="21" y="171"/>
                </a:lnTo>
                <a:lnTo>
                  <a:pt x="23" y="171"/>
                </a:lnTo>
                <a:lnTo>
                  <a:pt x="25" y="171"/>
                </a:lnTo>
                <a:lnTo>
                  <a:pt x="27" y="172"/>
                </a:lnTo>
                <a:lnTo>
                  <a:pt x="29" y="172"/>
                </a:lnTo>
                <a:lnTo>
                  <a:pt x="30" y="172"/>
                </a:lnTo>
                <a:lnTo>
                  <a:pt x="32" y="173"/>
                </a:lnTo>
                <a:lnTo>
                  <a:pt x="34" y="173"/>
                </a:lnTo>
                <a:lnTo>
                  <a:pt x="35" y="174"/>
                </a:lnTo>
                <a:lnTo>
                  <a:pt x="36" y="174"/>
                </a:lnTo>
                <a:lnTo>
                  <a:pt x="37" y="174"/>
                </a:lnTo>
                <a:lnTo>
                  <a:pt x="37" y="175"/>
                </a:lnTo>
                <a:lnTo>
                  <a:pt x="37" y="176"/>
                </a:lnTo>
                <a:lnTo>
                  <a:pt x="37" y="178"/>
                </a:lnTo>
                <a:lnTo>
                  <a:pt x="39" y="181"/>
                </a:lnTo>
                <a:lnTo>
                  <a:pt x="40" y="184"/>
                </a:lnTo>
                <a:lnTo>
                  <a:pt x="41" y="188"/>
                </a:lnTo>
                <a:lnTo>
                  <a:pt x="43" y="192"/>
                </a:lnTo>
                <a:lnTo>
                  <a:pt x="44" y="196"/>
                </a:lnTo>
                <a:lnTo>
                  <a:pt x="46" y="200"/>
                </a:lnTo>
                <a:lnTo>
                  <a:pt x="49" y="205"/>
                </a:lnTo>
                <a:lnTo>
                  <a:pt x="51" y="208"/>
                </a:lnTo>
                <a:lnTo>
                  <a:pt x="54" y="211"/>
                </a:lnTo>
                <a:lnTo>
                  <a:pt x="57" y="213"/>
                </a:lnTo>
                <a:lnTo>
                  <a:pt x="61" y="216"/>
                </a:lnTo>
                <a:lnTo>
                  <a:pt x="65" y="217"/>
                </a:lnTo>
                <a:lnTo>
                  <a:pt x="68" y="217"/>
                </a:lnTo>
                <a:lnTo>
                  <a:pt x="72" y="217"/>
                </a:lnTo>
                <a:lnTo>
                  <a:pt x="75" y="217"/>
                </a:lnTo>
                <a:lnTo>
                  <a:pt x="78" y="215"/>
                </a:lnTo>
                <a:lnTo>
                  <a:pt x="81" y="213"/>
                </a:lnTo>
                <a:lnTo>
                  <a:pt x="84" y="211"/>
                </a:lnTo>
                <a:lnTo>
                  <a:pt x="86" y="208"/>
                </a:lnTo>
                <a:lnTo>
                  <a:pt x="88" y="205"/>
                </a:lnTo>
                <a:lnTo>
                  <a:pt x="90" y="201"/>
                </a:lnTo>
                <a:lnTo>
                  <a:pt x="91" y="198"/>
                </a:lnTo>
                <a:lnTo>
                  <a:pt x="93" y="195"/>
                </a:lnTo>
                <a:lnTo>
                  <a:pt x="94" y="192"/>
                </a:lnTo>
                <a:lnTo>
                  <a:pt x="95" y="190"/>
                </a:lnTo>
                <a:lnTo>
                  <a:pt x="96" y="188"/>
                </a:lnTo>
                <a:lnTo>
                  <a:pt x="96" y="186"/>
                </a:lnTo>
                <a:lnTo>
                  <a:pt x="96" y="184"/>
                </a:lnTo>
                <a:lnTo>
                  <a:pt x="97" y="184"/>
                </a:lnTo>
                <a:lnTo>
                  <a:pt x="98" y="184"/>
                </a:lnTo>
                <a:lnTo>
                  <a:pt x="99" y="184"/>
                </a:lnTo>
                <a:lnTo>
                  <a:pt x="102" y="184"/>
                </a:lnTo>
                <a:lnTo>
                  <a:pt x="106" y="184"/>
                </a:lnTo>
                <a:lnTo>
                  <a:pt x="111" y="185"/>
                </a:lnTo>
                <a:lnTo>
                  <a:pt x="116" y="185"/>
                </a:lnTo>
                <a:lnTo>
                  <a:pt x="123" y="185"/>
                </a:lnTo>
                <a:lnTo>
                  <a:pt x="129" y="185"/>
                </a:lnTo>
                <a:lnTo>
                  <a:pt x="137" y="185"/>
                </a:lnTo>
                <a:lnTo>
                  <a:pt x="145" y="186"/>
                </a:lnTo>
                <a:lnTo>
                  <a:pt x="154" y="186"/>
                </a:lnTo>
                <a:lnTo>
                  <a:pt x="162" y="185"/>
                </a:lnTo>
                <a:lnTo>
                  <a:pt x="172" y="185"/>
                </a:lnTo>
                <a:lnTo>
                  <a:pt x="181" y="185"/>
                </a:lnTo>
                <a:lnTo>
                  <a:pt x="190" y="185"/>
                </a:lnTo>
                <a:lnTo>
                  <a:pt x="200" y="184"/>
                </a:lnTo>
                <a:lnTo>
                  <a:pt x="208" y="184"/>
                </a:lnTo>
                <a:lnTo>
                  <a:pt x="216" y="184"/>
                </a:lnTo>
                <a:lnTo>
                  <a:pt x="224" y="184"/>
                </a:lnTo>
                <a:lnTo>
                  <a:pt x="233" y="184"/>
                </a:lnTo>
                <a:lnTo>
                  <a:pt x="241" y="184"/>
                </a:lnTo>
                <a:lnTo>
                  <a:pt x="249" y="184"/>
                </a:lnTo>
                <a:lnTo>
                  <a:pt x="258" y="184"/>
                </a:lnTo>
                <a:lnTo>
                  <a:pt x="265" y="184"/>
                </a:lnTo>
                <a:lnTo>
                  <a:pt x="273" y="184"/>
                </a:lnTo>
                <a:lnTo>
                  <a:pt x="279" y="183"/>
                </a:lnTo>
                <a:lnTo>
                  <a:pt x="285" y="183"/>
                </a:lnTo>
                <a:lnTo>
                  <a:pt x="291" y="182"/>
                </a:lnTo>
                <a:lnTo>
                  <a:pt x="295" y="182"/>
                </a:lnTo>
                <a:lnTo>
                  <a:pt x="298" y="182"/>
                </a:lnTo>
                <a:lnTo>
                  <a:pt x="300" y="182"/>
                </a:lnTo>
                <a:lnTo>
                  <a:pt x="301" y="182"/>
                </a:lnTo>
                <a:lnTo>
                  <a:pt x="301" y="184"/>
                </a:lnTo>
                <a:lnTo>
                  <a:pt x="302" y="185"/>
                </a:lnTo>
                <a:lnTo>
                  <a:pt x="302" y="188"/>
                </a:lnTo>
                <a:lnTo>
                  <a:pt x="304" y="190"/>
                </a:lnTo>
                <a:lnTo>
                  <a:pt x="304" y="193"/>
                </a:lnTo>
                <a:lnTo>
                  <a:pt x="306" y="196"/>
                </a:lnTo>
                <a:lnTo>
                  <a:pt x="308" y="200"/>
                </a:lnTo>
                <a:lnTo>
                  <a:pt x="310" y="204"/>
                </a:lnTo>
                <a:lnTo>
                  <a:pt x="312" y="207"/>
                </a:lnTo>
                <a:lnTo>
                  <a:pt x="314" y="210"/>
                </a:lnTo>
                <a:lnTo>
                  <a:pt x="317" y="213"/>
                </a:lnTo>
                <a:lnTo>
                  <a:pt x="320" y="216"/>
                </a:lnTo>
                <a:lnTo>
                  <a:pt x="324" y="217"/>
                </a:lnTo>
                <a:lnTo>
                  <a:pt x="327" y="218"/>
                </a:lnTo>
                <a:lnTo>
                  <a:pt x="331" y="219"/>
                </a:lnTo>
                <a:lnTo>
                  <a:pt x="335" y="218"/>
                </a:lnTo>
                <a:lnTo>
                  <a:pt x="339" y="217"/>
                </a:lnTo>
                <a:lnTo>
                  <a:pt x="342" y="215"/>
                </a:lnTo>
                <a:lnTo>
                  <a:pt x="345" y="213"/>
                </a:lnTo>
                <a:lnTo>
                  <a:pt x="347" y="209"/>
                </a:lnTo>
                <a:lnTo>
                  <a:pt x="350" y="206"/>
                </a:lnTo>
                <a:lnTo>
                  <a:pt x="352" y="202"/>
                </a:lnTo>
                <a:lnTo>
                  <a:pt x="354" y="199"/>
                </a:lnTo>
                <a:lnTo>
                  <a:pt x="355" y="195"/>
                </a:lnTo>
                <a:lnTo>
                  <a:pt x="357" y="191"/>
                </a:lnTo>
                <a:lnTo>
                  <a:pt x="359" y="188"/>
                </a:lnTo>
                <a:lnTo>
                  <a:pt x="359" y="184"/>
                </a:lnTo>
                <a:lnTo>
                  <a:pt x="360" y="182"/>
                </a:lnTo>
                <a:lnTo>
                  <a:pt x="360" y="180"/>
                </a:lnTo>
                <a:lnTo>
                  <a:pt x="361" y="179"/>
                </a:lnTo>
                <a:lnTo>
                  <a:pt x="362" y="178"/>
                </a:lnTo>
                <a:lnTo>
                  <a:pt x="364" y="178"/>
                </a:lnTo>
                <a:lnTo>
                  <a:pt x="367" y="178"/>
                </a:lnTo>
                <a:lnTo>
                  <a:pt x="372" y="177"/>
                </a:lnTo>
                <a:lnTo>
                  <a:pt x="377" y="177"/>
                </a:lnTo>
                <a:lnTo>
                  <a:pt x="383" y="176"/>
                </a:lnTo>
                <a:lnTo>
                  <a:pt x="389" y="176"/>
                </a:lnTo>
                <a:lnTo>
                  <a:pt x="395" y="174"/>
                </a:lnTo>
                <a:lnTo>
                  <a:pt x="402" y="173"/>
                </a:lnTo>
                <a:lnTo>
                  <a:pt x="408" y="172"/>
                </a:lnTo>
                <a:lnTo>
                  <a:pt x="415" y="171"/>
                </a:lnTo>
                <a:lnTo>
                  <a:pt x="420" y="171"/>
                </a:lnTo>
                <a:lnTo>
                  <a:pt x="426" y="169"/>
                </a:lnTo>
                <a:lnTo>
                  <a:pt x="430" y="167"/>
                </a:lnTo>
                <a:lnTo>
                  <a:pt x="433" y="167"/>
                </a:lnTo>
                <a:lnTo>
                  <a:pt x="436" y="166"/>
                </a:lnTo>
                <a:lnTo>
                  <a:pt x="436" y="165"/>
                </a:lnTo>
                <a:lnTo>
                  <a:pt x="437" y="164"/>
                </a:lnTo>
                <a:lnTo>
                  <a:pt x="438" y="163"/>
                </a:lnTo>
                <a:lnTo>
                  <a:pt x="438" y="162"/>
                </a:lnTo>
                <a:lnTo>
                  <a:pt x="439" y="161"/>
                </a:lnTo>
                <a:lnTo>
                  <a:pt x="439" y="160"/>
                </a:lnTo>
                <a:lnTo>
                  <a:pt x="439" y="159"/>
                </a:lnTo>
                <a:lnTo>
                  <a:pt x="439" y="157"/>
                </a:lnTo>
                <a:lnTo>
                  <a:pt x="439" y="155"/>
                </a:lnTo>
                <a:lnTo>
                  <a:pt x="439" y="154"/>
                </a:lnTo>
                <a:lnTo>
                  <a:pt x="439" y="153"/>
                </a:lnTo>
                <a:lnTo>
                  <a:pt x="439" y="152"/>
                </a:lnTo>
                <a:lnTo>
                  <a:pt x="440" y="152"/>
                </a:lnTo>
                <a:lnTo>
                  <a:pt x="441" y="152"/>
                </a:lnTo>
                <a:lnTo>
                  <a:pt x="442" y="152"/>
                </a:lnTo>
                <a:lnTo>
                  <a:pt x="443" y="151"/>
                </a:lnTo>
                <a:lnTo>
                  <a:pt x="444" y="151"/>
                </a:lnTo>
                <a:lnTo>
                  <a:pt x="445" y="151"/>
                </a:lnTo>
                <a:lnTo>
                  <a:pt x="446" y="151"/>
                </a:lnTo>
                <a:lnTo>
                  <a:pt x="447" y="150"/>
                </a:lnTo>
                <a:lnTo>
                  <a:pt x="448" y="149"/>
                </a:lnTo>
                <a:lnTo>
                  <a:pt x="449" y="147"/>
                </a:lnTo>
                <a:lnTo>
                  <a:pt x="449" y="145"/>
                </a:lnTo>
                <a:lnTo>
                  <a:pt x="450" y="144"/>
                </a:lnTo>
                <a:lnTo>
                  <a:pt x="450" y="142"/>
                </a:lnTo>
                <a:lnTo>
                  <a:pt x="450" y="139"/>
                </a:lnTo>
                <a:lnTo>
                  <a:pt x="450" y="138"/>
                </a:lnTo>
                <a:lnTo>
                  <a:pt x="449" y="138"/>
                </a:lnTo>
                <a:lnTo>
                  <a:pt x="449" y="136"/>
                </a:lnTo>
                <a:lnTo>
                  <a:pt x="449" y="134"/>
                </a:lnTo>
                <a:lnTo>
                  <a:pt x="448" y="133"/>
                </a:lnTo>
                <a:lnTo>
                  <a:pt x="447" y="132"/>
                </a:lnTo>
                <a:lnTo>
                  <a:pt x="446" y="131"/>
                </a:lnTo>
                <a:lnTo>
                  <a:pt x="445" y="131"/>
                </a:lnTo>
                <a:lnTo>
                  <a:pt x="445" y="130"/>
                </a:lnTo>
                <a:lnTo>
                  <a:pt x="445" y="127"/>
                </a:lnTo>
                <a:lnTo>
                  <a:pt x="445" y="126"/>
                </a:lnTo>
                <a:lnTo>
                  <a:pt x="445" y="122"/>
                </a:lnTo>
                <a:lnTo>
                  <a:pt x="445" y="120"/>
                </a:lnTo>
                <a:lnTo>
                  <a:pt x="445" y="117"/>
                </a:lnTo>
                <a:lnTo>
                  <a:pt x="445" y="114"/>
                </a:lnTo>
                <a:lnTo>
                  <a:pt x="445" y="110"/>
                </a:lnTo>
                <a:lnTo>
                  <a:pt x="445" y="108"/>
                </a:lnTo>
                <a:lnTo>
                  <a:pt x="445" y="105"/>
                </a:lnTo>
                <a:lnTo>
                  <a:pt x="445" y="102"/>
                </a:lnTo>
                <a:lnTo>
                  <a:pt x="445" y="100"/>
                </a:lnTo>
                <a:lnTo>
                  <a:pt x="445" y="98"/>
                </a:lnTo>
                <a:lnTo>
                  <a:pt x="445" y="97"/>
                </a:lnTo>
                <a:lnTo>
                  <a:pt x="444" y="95"/>
                </a:lnTo>
                <a:lnTo>
                  <a:pt x="444" y="94"/>
                </a:lnTo>
                <a:lnTo>
                  <a:pt x="444" y="93"/>
                </a:lnTo>
                <a:lnTo>
                  <a:pt x="443" y="92"/>
                </a:lnTo>
                <a:lnTo>
                  <a:pt x="443" y="91"/>
                </a:lnTo>
                <a:lnTo>
                  <a:pt x="442" y="90"/>
                </a:lnTo>
                <a:lnTo>
                  <a:pt x="442" y="89"/>
                </a:lnTo>
                <a:lnTo>
                  <a:pt x="441" y="89"/>
                </a:lnTo>
                <a:lnTo>
                  <a:pt x="440" y="88"/>
                </a:lnTo>
                <a:lnTo>
                  <a:pt x="439" y="88"/>
                </a:lnTo>
                <a:lnTo>
                  <a:pt x="438" y="87"/>
                </a:lnTo>
                <a:lnTo>
                  <a:pt x="436" y="87"/>
                </a:lnTo>
                <a:lnTo>
                  <a:pt x="433" y="87"/>
                </a:lnTo>
                <a:lnTo>
                  <a:pt x="429" y="85"/>
                </a:lnTo>
                <a:lnTo>
                  <a:pt x="424" y="85"/>
                </a:lnTo>
                <a:lnTo>
                  <a:pt x="419" y="84"/>
                </a:lnTo>
                <a:lnTo>
                  <a:pt x="413" y="83"/>
                </a:lnTo>
                <a:lnTo>
                  <a:pt x="407" y="82"/>
                </a:lnTo>
                <a:lnTo>
                  <a:pt x="401" y="81"/>
                </a:lnTo>
                <a:lnTo>
                  <a:pt x="395" y="80"/>
                </a:lnTo>
                <a:lnTo>
                  <a:pt x="390" y="79"/>
                </a:lnTo>
                <a:lnTo>
                  <a:pt x="384" y="77"/>
                </a:lnTo>
                <a:lnTo>
                  <a:pt x="379" y="76"/>
                </a:lnTo>
                <a:lnTo>
                  <a:pt x="375" y="76"/>
                </a:lnTo>
                <a:lnTo>
                  <a:pt x="372" y="74"/>
                </a:lnTo>
                <a:lnTo>
                  <a:pt x="370" y="74"/>
                </a:lnTo>
                <a:lnTo>
                  <a:pt x="367" y="71"/>
                </a:lnTo>
                <a:lnTo>
                  <a:pt x="363" y="67"/>
                </a:lnTo>
                <a:lnTo>
                  <a:pt x="360" y="63"/>
                </a:lnTo>
                <a:lnTo>
                  <a:pt x="357" y="59"/>
                </a:lnTo>
                <a:lnTo>
                  <a:pt x="353" y="54"/>
                </a:lnTo>
                <a:lnTo>
                  <a:pt x="349" y="49"/>
                </a:lnTo>
                <a:lnTo>
                  <a:pt x="345" y="44"/>
                </a:lnTo>
                <a:lnTo>
                  <a:pt x="341" y="39"/>
                </a:lnTo>
                <a:lnTo>
                  <a:pt x="337" y="35"/>
                </a:lnTo>
                <a:lnTo>
                  <a:pt x="333" y="30"/>
                </a:lnTo>
                <a:lnTo>
                  <a:pt x="329" y="25"/>
                </a:lnTo>
                <a:lnTo>
                  <a:pt x="326" y="21"/>
                </a:lnTo>
                <a:lnTo>
                  <a:pt x="323" y="17"/>
                </a:lnTo>
                <a:lnTo>
                  <a:pt x="320" y="14"/>
                </a:lnTo>
                <a:lnTo>
                  <a:pt x="317" y="12"/>
                </a:lnTo>
                <a:lnTo>
                  <a:pt x="316" y="10"/>
                </a:lnTo>
                <a:lnTo>
                  <a:pt x="314" y="9"/>
                </a:lnTo>
                <a:lnTo>
                  <a:pt x="312" y="9"/>
                </a:lnTo>
                <a:lnTo>
                  <a:pt x="309" y="8"/>
                </a:lnTo>
                <a:lnTo>
                  <a:pt x="306" y="7"/>
                </a:lnTo>
                <a:lnTo>
                  <a:pt x="301" y="6"/>
                </a:lnTo>
                <a:lnTo>
                  <a:pt x="297" y="4"/>
                </a:lnTo>
                <a:lnTo>
                  <a:pt x="291" y="3"/>
                </a:lnTo>
                <a:lnTo>
                  <a:pt x="286" y="2"/>
                </a:lnTo>
                <a:lnTo>
                  <a:pt x="281" y="2"/>
                </a:lnTo>
                <a:lnTo>
                  <a:pt x="274" y="1"/>
                </a:lnTo>
                <a:lnTo>
                  <a:pt x="269" y="1"/>
                </a:lnTo>
                <a:lnTo>
                  <a:pt x="263" y="0"/>
                </a:lnTo>
                <a:lnTo>
                  <a:pt x="258" y="0"/>
                </a:lnTo>
                <a:lnTo>
                  <a:pt x="253" y="0"/>
                </a:lnTo>
                <a:lnTo>
                  <a:pt x="248" y="0"/>
                </a:lnTo>
                <a:lnTo>
                  <a:pt x="243" y="0"/>
                </a:lnTo>
                <a:lnTo>
                  <a:pt x="237" y="0"/>
                </a:lnTo>
                <a:lnTo>
                  <a:pt x="232" y="0"/>
                </a:lnTo>
                <a:lnTo>
                  <a:pt x="226" y="0"/>
                </a:lnTo>
                <a:lnTo>
                  <a:pt x="220" y="0"/>
                </a:lnTo>
                <a:lnTo>
                  <a:pt x="214" y="0"/>
                </a:lnTo>
                <a:lnTo>
                  <a:pt x="209" y="1"/>
                </a:lnTo>
                <a:lnTo>
                  <a:pt x="203" y="1"/>
                </a:lnTo>
                <a:lnTo>
                  <a:pt x="198" y="2"/>
                </a:lnTo>
                <a:lnTo>
                  <a:pt x="193" y="2"/>
                </a:lnTo>
                <a:lnTo>
                  <a:pt x="189" y="2"/>
                </a:lnTo>
                <a:lnTo>
                  <a:pt x="184" y="4"/>
                </a:lnTo>
                <a:lnTo>
                  <a:pt x="181" y="4"/>
                </a:lnTo>
                <a:lnTo>
                  <a:pt x="179" y="5"/>
                </a:lnTo>
                <a:lnTo>
                  <a:pt x="177" y="6"/>
                </a:lnTo>
                <a:lnTo>
                  <a:pt x="176" y="6"/>
                </a:lnTo>
                <a:lnTo>
                  <a:pt x="175" y="6"/>
                </a:lnTo>
                <a:lnTo>
                  <a:pt x="173" y="41"/>
                </a:lnTo>
                <a:lnTo>
                  <a:pt x="173" y="71"/>
                </a:lnTo>
                <a:lnTo>
                  <a:pt x="159" y="71"/>
                </a:lnTo>
                <a:lnTo>
                  <a:pt x="159" y="64"/>
                </a:lnTo>
                <a:lnTo>
                  <a:pt x="173" y="41"/>
                </a:lnTo>
                <a:lnTo>
                  <a:pt x="288" y="36"/>
                </a:lnTo>
                <a:lnTo>
                  <a:pt x="288" y="39"/>
                </a:lnTo>
                <a:lnTo>
                  <a:pt x="288" y="48"/>
                </a:lnTo>
                <a:lnTo>
                  <a:pt x="288" y="56"/>
                </a:lnTo>
                <a:lnTo>
                  <a:pt x="288" y="65"/>
                </a:lnTo>
                <a:lnTo>
                  <a:pt x="288" y="71"/>
                </a:lnTo>
                <a:lnTo>
                  <a:pt x="289" y="71"/>
                </a:lnTo>
                <a:lnTo>
                  <a:pt x="290" y="71"/>
                </a:lnTo>
                <a:lnTo>
                  <a:pt x="292" y="71"/>
                </a:lnTo>
                <a:lnTo>
                  <a:pt x="294" y="69"/>
                </a:lnTo>
                <a:lnTo>
                  <a:pt x="294" y="67"/>
                </a:lnTo>
                <a:lnTo>
                  <a:pt x="294" y="66"/>
                </a:lnTo>
                <a:lnTo>
                  <a:pt x="294" y="58"/>
                </a:lnTo>
                <a:lnTo>
                  <a:pt x="293" y="50"/>
                </a:lnTo>
                <a:lnTo>
                  <a:pt x="291" y="43"/>
                </a:lnTo>
                <a:lnTo>
                  <a:pt x="289" y="39"/>
                </a:lnTo>
                <a:lnTo>
                  <a:pt x="288" y="36"/>
                </a:lnTo>
                <a:lnTo>
                  <a:pt x="235" y="22"/>
                </a:lnTo>
              </a:path>
            </a:pathLst>
          </a:custGeom>
          <a:solidFill>
            <a:srgbClr val="41414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 sz="2000" b="1"/>
          </a:p>
        </p:txBody>
      </p:sp>
      <p:sp>
        <p:nvSpPr>
          <p:cNvPr id="22643" name="Oval 115"/>
          <p:cNvSpPr>
            <a:spLocks noChangeArrowheads="1"/>
          </p:cNvSpPr>
          <p:nvPr/>
        </p:nvSpPr>
        <p:spPr bwMode="auto">
          <a:xfrm>
            <a:off x="6148813" y="5359450"/>
            <a:ext cx="694592" cy="71438"/>
          </a:xfrm>
          <a:prstGeom prst="ellipse">
            <a:avLst/>
          </a:prstGeom>
          <a:solidFill>
            <a:srgbClr val="99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44" name="Rectangle 116"/>
          <p:cNvSpPr>
            <a:spLocks noChangeArrowheads="1"/>
          </p:cNvSpPr>
          <p:nvPr/>
        </p:nvSpPr>
        <p:spPr bwMode="auto">
          <a:xfrm>
            <a:off x="6183981" y="5324526"/>
            <a:ext cx="663820" cy="53975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625" name="Group 119"/>
          <p:cNvGrpSpPr>
            <a:grpSpLocks/>
          </p:cNvGrpSpPr>
          <p:nvPr/>
        </p:nvGrpSpPr>
        <p:grpSpPr bwMode="auto">
          <a:xfrm>
            <a:off x="5974432" y="5326113"/>
            <a:ext cx="178777" cy="239712"/>
            <a:chOff x="3747" y="3751"/>
            <a:chExt cx="112" cy="151"/>
          </a:xfrm>
        </p:grpSpPr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3758" y="3751"/>
              <a:ext cx="88" cy="13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DADADA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46" name="Rectangle 118"/>
            <p:cNvSpPr>
              <a:spLocks noChangeArrowheads="1"/>
            </p:cNvSpPr>
            <p:nvPr/>
          </p:nvSpPr>
          <p:spPr bwMode="auto">
            <a:xfrm>
              <a:off x="3747" y="3879"/>
              <a:ext cx="112" cy="23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DADADA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648" name="Rectangle 120"/>
          <p:cNvSpPr>
            <a:spLocks noChangeArrowheads="1"/>
          </p:cNvSpPr>
          <p:nvPr/>
        </p:nvSpPr>
        <p:spPr bwMode="auto">
          <a:xfrm>
            <a:off x="5156747" y="5391200"/>
            <a:ext cx="90409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sz="1400" b="1">
                <a:solidFill>
                  <a:srgbClr val="414141"/>
                </a:solidFill>
                <a:latin typeface="굴림체" pitchFamily="49" charset="-127"/>
                <a:ea typeface="굴림체" pitchFamily="49" charset="-127"/>
              </a:rPr>
              <a:t>제어장치</a:t>
            </a:r>
          </a:p>
        </p:txBody>
      </p:sp>
      <p:sp>
        <p:nvSpPr>
          <p:cNvPr id="22649" name="Rectangle 121"/>
          <p:cNvSpPr>
            <a:spLocks noChangeArrowheads="1"/>
          </p:cNvSpPr>
          <p:nvPr/>
        </p:nvSpPr>
        <p:spPr bwMode="auto">
          <a:xfrm>
            <a:off x="6660232" y="5368975"/>
            <a:ext cx="992259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sz="1400" b="1">
                <a:solidFill>
                  <a:srgbClr val="414141"/>
                </a:solidFill>
                <a:latin typeface="굴림체" pitchFamily="49" charset="-127"/>
                <a:ea typeface="굴림체" pitchFamily="49" charset="-127"/>
              </a:rPr>
              <a:t>센서</a:t>
            </a:r>
            <a:r>
              <a:rPr lang="en-US" altLang="ko-KR" sz="1400" b="1">
                <a:solidFill>
                  <a:srgbClr val="41414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>
                <a:solidFill>
                  <a:srgbClr val="414141"/>
                </a:solidFill>
                <a:latin typeface="굴림체" pitchFamily="49" charset="-127"/>
                <a:ea typeface="굴림체" pitchFamily="49" charset="-127"/>
              </a:rPr>
              <a:t>히터</a:t>
            </a:r>
          </a:p>
        </p:txBody>
      </p:sp>
      <p:sp>
        <p:nvSpPr>
          <p:cNvPr id="22650" name="Rectangle 122"/>
          <p:cNvSpPr>
            <a:spLocks noChangeArrowheads="1"/>
          </p:cNvSpPr>
          <p:nvPr/>
        </p:nvSpPr>
        <p:spPr bwMode="auto">
          <a:xfrm>
            <a:off x="5945125" y="3937050"/>
            <a:ext cx="136573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결빙방지</a:t>
            </a:r>
          </a:p>
        </p:txBody>
      </p:sp>
      <p:sp>
        <p:nvSpPr>
          <p:cNvPr id="121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703262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(5) AVHS(Advanced </a:t>
            </a:r>
            <a:r>
              <a:rPr lang="en-US" altLang="ko-KR" sz="2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Vehicle and </a:t>
            </a:r>
            <a:r>
              <a:rPr lang="en-US" altLang="ko-KR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Highway </a:t>
            </a:r>
            <a:r>
              <a:rPr lang="en-US" altLang="ko-KR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System)/</a:t>
            </a:r>
            <a:r>
              <a:rPr lang="ko-KR" altLang="en-US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첨단차량 및 도로제어시스템</a:t>
            </a:r>
            <a:endParaRPr lang="en-US" altLang="ko-KR" sz="2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179512" y="121848"/>
            <a:ext cx="7924800" cy="652934"/>
          </a:xfrm>
        </p:spPr>
        <p:txBody>
          <a:bodyPr/>
          <a:lstStyle/>
          <a:p>
            <a:r>
              <a:rPr lang="en-US" altLang="ko-KR" dirty="0" smtClean="0"/>
              <a:t>ITS </a:t>
            </a:r>
            <a:r>
              <a:rPr lang="ko-KR" altLang="en-US" dirty="0" smtClean="0"/>
              <a:t>서비스를 위한 요소기술</a:t>
            </a:r>
          </a:p>
        </p:txBody>
      </p:sp>
      <p:sp>
        <p:nvSpPr>
          <p:cNvPr id="512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0C0B180-B121-41F3-BCD8-51D3BA2A98B7}" type="slidenum">
              <a:rPr kumimoji="0" lang="en-US" altLang="ko-KR" smtClean="0"/>
              <a:pPr eaLnBrk="1" hangingPunct="1"/>
              <a:t>16</a:t>
            </a:fld>
            <a:endParaRPr kumimoji="0" lang="en-US" altLang="ko-KR" smtClean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3"/>
          </p:nvPr>
        </p:nvSpPr>
        <p:spPr>
          <a:xfrm>
            <a:off x="323528" y="1124744"/>
            <a:ext cx="8640960" cy="5184775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교통상황 </a:t>
            </a:r>
            <a:r>
              <a:rPr lang="ko-KR" altLang="en-US" sz="2400" dirty="0"/>
              <a:t>감지</a:t>
            </a:r>
            <a:r>
              <a:rPr lang="en-US" altLang="ko-KR" sz="2400" dirty="0"/>
              <a:t>(Traffic Surveillance)</a:t>
            </a:r>
            <a:endParaRPr lang="ko-KR" altLang="en-US" sz="2400" dirty="0"/>
          </a:p>
          <a:p>
            <a:pPr lvl="1"/>
            <a:r>
              <a:rPr lang="ko-KR" altLang="en-US" sz="2400" dirty="0" smtClean="0"/>
              <a:t>교통 </a:t>
            </a:r>
            <a:r>
              <a:rPr lang="ko-KR" altLang="en-US" sz="2400" dirty="0"/>
              <a:t>상황에 대한 정보 수집을 위한 감지 기술들</a:t>
            </a:r>
          </a:p>
          <a:p>
            <a:pPr lvl="1"/>
            <a:r>
              <a:rPr lang="ko-KR" altLang="en-US" sz="2400" dirty="0" smtClean="0"/>
              <a:t>기술</a:t>
            </a:r>
            <a:r>
              <a:rPr lang="en-US" altLang="ko-KR" sz="2400" dirty="0"/>
              <a:t>: </a:t>
            </a:r>
            <a:r>
              <a:rPr lang="ko-KR" altLang="en-US" sz="2400" dirty="0"/>
              <a:t>루프 감지기술</a:t>
            </a:r>
            <a:r>
              <a:rPr lang="en-US" altLang="ko-KR" sz="2400" dirty="0"/>
              <a:t>, </a:t>
            </a:r>
            <a:r>
              <a:rPr lang="ko-KR" altLang="en-US" sz="2400" dirty="0"/>
              <a:t>적외선 감지기술</a:t>
            </a:r>
            <a:r>
              <a:rPr lang="en-US" altLang="ko-KR" sz="2400" dirty="0"/>
              <a:t>(infrared sensors), </a:t>
            </a:r>
            <a:r>
              <a:rPr lang="ko-KR" altLang="en-US" sz="2400" dirty="0"/>
              <a:t>레이더</a:t>
            </a:r>
            <a:r>
              <a:rPr lang="en-US" altLang="ko-KR" sz="2400" dirty="0"/>
              <a:t>, </a:t>
            </a:r>
            <a:r>
              <a:rPr lang="ko-KR" altLang="en-US" sz="2400" dirty="0"/>
              <a:t>마이크로파 감지기술</a:t>
            </a:r>
            <a:r>
              <a:rPr lang="en-US" altLang="ko-KR" sz="2400" dirty="0"/>
              <a:t>, CCTV(closed circuit </a:t>
            </a:r>
            <a:r>
              <a:rPr lang="en-US" altLang="ko-KR" sz="2400" dirty="0" smtClean="0"/>
              <a:t>television</a:t>
            </a:r>
            <a:r>
              <a:rPr lang="en-US" altLang="ko-KR" sz="2400" dirty="0" smtClean="0"/>
              <a:t>)</a:t>
            </a:r>
            <a:endParaRPr lang="ko-KR" altLang="en-US" sz="2400" dirty="0"/>
          </a:p>
          <a:p>
            <a:r>
              <a:rPr lang="ko-KR" altLang="en-US" sz="2400" dirty="0" smtClean="0"/>
              <a:t>차량 </a:t>
            </a:r>
            <a:r>
              <a:rPr lang="ko-KR" altLang="en-US" sz="2400" dirty="0"/>
              <a:t>감지</a:t>
            </a:r>
            <a:r>
              <a:rPr lang="en-US" altLang="ko-KR" sz="2400" dirty="0"/>
              <a:t>(Vehicle Surveillance)</a:t>
            </a:r>
            <a:endParaRPr lang="ko-KR" altLang="en-US" sz="2400" dirty="0"/>
          </a:p>
          <a:p>
            <a:pPr lvl="1"/>
            <a:r>
              <a:rPr lang="ko-KR" altLang="en-US" sz="2400" dirty="0" smtClean="0"/>
              <a:t>특별 </a:t>
            </a:r>
            <a:r>
              <a:rPr lang="ko-KR" altLang="en-US" sz="2400" dirty="0"/>
              <a:t>차량에 대한 다양한 정보 수집을 위한 감지 기술들</a:t>
            </a:r>
          </a:p>
          <a:p>
            <a:pPr lvl="1"/>
            <a:r>
              <a:rPr lang="ko-KR" altLang="en-US" sz="2400" dirty="0" smtClean="0"/>
              <a:t>기술</a:t>
            </a:r>
            <a:r>
              <a:rPr lang="en-US" altLang="ko-KR" sz="2400" dirty="0"/>
              <a:t>: </a:t>
            </a:r>
            <a:r>
              <a:rPr lang="ko-KR" altLang="en-US" sz="2400" b="1" dirty="0">
                <a:solidFill>
                  <a:srgbClr val="C00000"/>
                </a:solidFill>
              </a:rPr>
              <a:t>주행차량 자동인식기술</a:t>
            </a:r>
            <a:r>
              <a:rPr lang="en-US" altLang="ko-KR" sz="2400" b="1" dirty="0">
                <a:solidFill>
                  <a:srgbClr val="C00000"/>
                </a:solidFill>
              </a:rPr>
              <a:t>, </a:t>
            </a:r>
            <a:r>
              <a:rPr lang="ko-KR" altLang="en-US" sz="2400" dirty="0" smtClean="0"/>
              <a:t>고속주행차량 </a:t>
            </a:r>
            <a:r>
              <a:rPr lang="ko-KR" altLang="en-US" sz="2400" dirty="0" err="1" smtClean="0"/>
              <a:t>자동계중기술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고속으로 </a:t>
            </a:r>
            <a:r>
              <a:rPr lang="ko-KR" altLang="en-US" sz="2400" dirty="0"/>
              <a:t>주행하는 차량의 과적을 효율적으로 계측할 수 </a:t>
            </a:r>
            <a:r>
              <a:rPr lang="ko-KR" altLang="en-US" sz="2400" dirty="0" smtClean="0"/>
              <a:t>있는 </a:t>
            </a:r>
            <a:r>
              <a:rPr lang="ko-KR" altLang="en-US" sz="2400" dirty="0"/>
              <a:t>자동 </a:t>
            </a:r>
            <a:r>
              <a:rPr lang="ko-KR" altLang="en-US" sz="2400" dirty="0" err="1"/>
              <a:t>계중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기술</a:t>
            </a:r>
            <a:r>
              <a:rPr lang="en-US" altLang="ko-KR" sz="2400" dirty="0" smtClean="0"/>
              <a:t>),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차량위치추적기술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차량분류기술</a:t>
            </a:r>
            <a:endParaRPr lang="ko-KR" altLang="en-US" sz="2400" dirty="0"/>
          </a:p>
          <a:p>
            <a:r>
              <a:rPr lang="ko-KR" altLang="en-US" sz="2400" dirty="0" smtClean="0"/>
              <a:t>무선 광역 통신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양</a:t>
            </a:r>
            <a:r>
              <a:rPr lang="en-US" altLang="ko-KR" sz="2400" dirty="0" smtClean="0"/>
              <a:t>/</a:t>
            </a:r>
            <a:r>
              <a:rPr lang="ko-KR" altLang="en-US" sz="2400" dirty="0" err="1" smtClean="0"/>
              <a:t>단방향</a:t>
            </a:r>
            <a:r>
              <a:rPr lang="ko-KR" altLang="en-US" sz="2400" dirty="0" smtClean="0"/>
              <a:t> 무선 광역 통신기술</a:t>
            </a:r>
          </a:p>
          <a:p>
            <a:pPr lvl="1"/>
            <a:r>
              <a:rPr lang="ko-KR" altLang="en-US" sz="2400" dirty="0" smtClean="0"/>
              <a:t>기술</a:t>
            </a:r>
            <a:r>
              <a:rPr lang="en-US" altLang="ko-KR" sz="2400" dirty="0" smtClean="0"/>
              <a:t>: Cellular, PCS, TRS, </a:t>
            </a:r>
            <a:r>
              <a:rPr lang="ko-KR" altLang="en-US" sz="2400" dirty="0" smtClean="0"/>
              <a:t>전용무선통신망</a:t>
            </a:r>
            <a:r>
              <a:rPr lang="en-US" altLang="ko-KR" sz="2400" dirty="0" smtClean="0"/>
              <a:t>, FPLMTS,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고속도로 부가방송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, FM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부가방송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상업 방송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323528" y="39762"/>
            <a:ext cx="7924800" cy="652934"/>
          </a:xfrm>
        </p:spPr>
        <p:txBody>
          <a:bodyPr/>
          <a:lstStyle/>
          <a:p>
            <a:r>
              <a:rPr lang="en-US" altLang="ko-KR" dirty="0" smtClean="0"/>
              <a:t>ITS </a:t>
            </a:r>
            <a:r>
              <a:rPr lang="ko-KR" altLang="en-US" dirty="0" smtClean="0"/>
              <a:t>서비스를 위한 요소기술</a:t>
            </a:r>
            <a:r>
              <a:rPr lang="en-US" altLang="ko-KR" dirty="0" smtClean="0"/>
              <a:t>(2)</a:t>
            </a:r>
            <a:endParaRPr lang="ko-KR" altLang="en-US" dirty="0" smtClean="0"/>
          </a:p>
        </p:txBody>
      </p:sp>
      <p:sp>
        <p:nvSpPr>
          <p:cNvPr id="512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0C0B180-B121-41F3-BCD8-51D3BA2A98B7}" type="slidenum">
              <a:rPr kumimoji="0" lang="en-US" altLang="ko-KR" smtClean="0"/>
              <a:pPr eaLnBrk="1" hangingPunct="1"/>
              <a:t>17</a:t>
            </a:fld>
            <a:endParaRPr kumimoji="0" lang="en-US" altLang="ko-KR" smtClean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3"/>
          </p:nvPr>
        </p:nvSpPr>
        <p:spPr>
          <a:xfrm>
            <a:off x="467544" y="908720"/>
            <a:ext cx="8277100" cy="5661248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근거리 차량</a:t>
            </a:r>
            <a:r>
              <a:rPr lang="en-US" altLang="ko-KR" sz="1800" b="1" dirty="0" smtClean="0"/>
              <a:t>-</a:t>
            </a:r>
            <a:r>
              <a:rPr lang="ko-KR" altLang="en-US" sz="1800" b="1" dirty="0" smtClean="0"/>
              <a:t>노변 통신</a:t>
            </a:r>
          </a:p>
          <a:p>
            <a:pPr lvl="1"/>
            <a:r>
              <a:rPr lang="ko-KR" altLang="en-US" sz="1800" b="1" dirty="0" smtClean="0"/>
              <a:t>노변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기지국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장치</a:t>
            </a:r>
            <a:r>
              <a:rPr lang="en-US" altLang="ko-KR" sz="1800" b="1" dirty="0" smtClean="0"/>
              <a:t>(RSE: Road Side Equipment)</a:t>
            </a:r>
            <a:r>
              <a:rPr lang="ko-KR" altLang="en-US" sz="1800" b="1" dirty="0" smtClean="0"/>
              <a:t>와 차량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차량내부통신장치</a:t>
            </a:r>
            <a:r>
              <a:rPr lang="en-US" altLang="ko-KR" sz="1800" b="1" dirty="0" smtClean="0"/>
              <a:t>(OBE: On-Board Equipment)) </a:t>
            </a:r>
            <a:r>
              <a:rPr lang="ko-KR" altLang="en-US" sz="1800" b="1" dirty="0" smtClean="0"/>
              <a:t>간의 근거리 무선통신기술</a:t>
            </a:r>
          </a:p>
          <a:p>
            <a:pPr lvl="1"/>
            <a:r>
              <a:rPr lang="ko-KR" altLang="en-US" sz="1800" b="1" dirty="0" smtClean="0"/>
              <a:t>기술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적외선</a:t>
            </a:r>
            <a:r>
              <a:rPr lang="en-US" altLang="ko-KR" sz="1800" b="1" dirty="0" smtClean="0"/>
              <a:t>/</a:t>
            </a:r>
            <a:r>
              <a:rPr lang="ko-KR" altLang="en-US" sz="1800" b="1" dirty="0" smtClean="0"/>
              <a:t>마이크로파 </a:t>
            </a:r>
            <a:r>
              <a:rPr lang="ko-KR" altLang="en-US" sz="1800" b="1" dirty="0" err="1" smtClean="0"/>
              <a:t>비콘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endParaRPr lang="en-US" altLang="ko-KR" sz="1800" b="1" dirty="0" smtClean="0"/>
          </a:p>
          <a:p>
            <a:endParaRPr lang="en-US" altLang="ko-KR" sz="1800" b="1" dirty="0" smtClean="0"/>
          </a:p>
          <a:p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 smtClean="0"/>
          </a:p>
          <a:p>
            <a:r>
              <a:rPr lang="ko-KR" altLang="en-US" sz="1800" b="1" dirty="0" smtClean="0"/>
              <a:t>차량간 </a:t>
            </a:r>
            <a:r>
              <a:rPr lang="ko-KR" altLang="en-US" sz="1800" b="1" dirty="0" smtClean="0"/>
              <a:t>무선통신</a:t>
            </a:r>
          </a:p>
          <a:p>
            <a:pPr lvl="1"/>
            <a:r>
              <a:rPr lang="ko-KR" altLang="en-US" sz="1800" b="1" dirty="0" smtClean="0"/>
              <a:t>차량간의 양방향 무선통신기술</a:t>
            </a:r>
          </a:p>
          <a:p>
            <a:pPr lvl="1"/>
            <a:r>
              <a:rPr lang="ko-KR" altLang="en-US" sz="1800" b="1" dirty="0" smtClean="0"/>
              <a:t>기술</a:t>
            </a:r>
            <a:r>
              <a:rPr lang="en-US" altLang="ko-KR" sz="1800" b="1" dirty="0" smtClean="0"/>
              <a:t>: RF, </a:t>
            </a:r>
            <a:r>
              <a:rPr lang="ko-KR" altLang="en-US" sz="1800" b="1" dirty="0" smtClean="0"/>
              <a:t>마이크로파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적외선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38957"/>
            <a:ext cx="6372200" cy="306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251520" y="111770"/>
            <a:ext cx="7924800" cy="652934"/>
          </a:xfrm>
        </p:spPr>
        <p:txBody>
          <a:bodyPr/>
          <a:lstStyle/>
          <a:p>
            <a:r>
              <a:rPr lang="en-US" altLang="ko-KR" sz="3200" dirty="0" smtClean="0"/>
              <a:t>ITS </a:t>
            </a:r>
            <a:r>
              <a:rPr lang="ko-KR" altLang="en-US" sz="3200" dirty="0" smtClean="0"/>
              <a:t>서비스를 위한 요소기술</a:t>
            </a:r>
            <a:r>
              <a:rPr lang="en-US" altLang="ko-KR" sz="3200" dirty="0" smtClean="0"/>
              <a:t>(3)</a:t>
            </a:r>
            <a:endParaRPr lang="ko-KR" altLang="en-US" sz="3200" dirty="0" smtClean="0"/>
          </a:p>
        </p:txBody>
      </p:sp>
      <p:sp>
        <p:nvSpPr>
          <p:cNvPr id="512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0C0B180-B121-41F3-BCD8-51D3BA2A98B7}" type="slidenum">
              <a:rPr kumimoji="0" lang="en-US" altLang="ko-KR" smtClean="0"/>
              <a:pPr eaLnBrk="1" hangingPunct="1"/>
              <a:t>18</a:t>
            </a:fld>
            <a:endParaRPr kumimoji="0" lang="en-US" altLang="ko-KR" smtClean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3"/>
          </p:nvPr>
        </p:nvSpPr>
        <p:spPr>
          <a:xfrm>
            <a:off x="572152" y="1124744"/>
            <a:ext cx="7924800" cy="5040560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요금지불</a:t>
            </a:r>
            <a:endParaRPr lang="ko-KR" altLang="en-US" sz="2000" dirty="0"/>
          </a:p>
          <a:p>
            <a:pPr lvl="1"/>
            <a:r>
              <a:rPr lang="ko-KR" altLang="en-US" sz="2000" dirty="0" smtClean="0"/>
              <a:t>사용자와 </a:t>
            </a:r>
            <a:r>
              <a:rPr lang="ko-KR" altLang="en-US" sz="2000" dirty="0"/>
              <a:t>서비스 제공자 사이의 자동 요금 지불을 위한 기술</a:t>
            </a:r>
          </a:p>
          <a:p>
            <a:pPr lvl="1"/>
            <a:r>
              <a:rPr lang="ko-KR" altLang="en-US" sz="2000" dirty="0" smtClean="0"/>
              <a:t>기술</a:t>
            </a:r>
            <a:r>
              <a:rPr lang="en-US" altLang="ko-KR" sz="2000" dirty="0"/>
              <a:t>: </a:t>
            </a:r>
            <a:r>
              <a:rPr lang="ko-KR" altLang="en-US" sz="2000" dirty="0"/>
              <a:t>주행차량자동인식</a:t>
            </a:r>
            <a:r>
              <a:rPr lang="en-US" altLang="ko-KR" sz="2000" dirty="0"/>
              <a:t>(AVI), Smart card, </a:t>
            </a:r>
            <a:r>
              <a:rPr lang="ko-KR" altLang="en-US" sz="2000" dirty="0"/>
              <a:t>자동 요금 지불 관리 시스템</a:t>
            </a:r>
          </a:p>
          <a:p>
            <a:r>
              <a:rPr lang="ko-KR" altLang="en-US" sz="2000" dirty="0" smtClean="0"/>
              <a:t>가변정보표시</a:t>
            </a:r>
            <a:endParaRPr lang="ko-KR" altLang="en-US" sz="2000" dirty="0"/>
          </a:p>
          <a:p>
            <a:pPr lvl="1"/>
            <a:r>
              <a:rPr lang="ko-KR" altLang="en-US" sz="2000" dirty="0" smtClean="0"/>
              <a:t>도로 </a:t>
            </a:r>
            <a:r>
              <a:rPr lang="ko-KR" altLang="en-US" sz="2000" dirty="0"/>
              <a:t>상황</a:t>
            </a:r>
            <a:r>
              <a:rPr lang="en-US" altLang="ko-KR" sz="2000" dirty="0"/>
              <a:t>, </a:t>
            </a:r>
            <a:r>
              <a:rPr lang="ko-KR" altLang="en-US" sz="2000" dirty="0"/>
              <a:t>교통 제한 구역</a:t>
            </a:r>
            <a:r>
              <a:rPr lang="en-US" altLang="ko-KR" sz="2000" dirty="0"/>
              <a:t>, </a:t>
            </a:r>
            <a:r>
              <a:rPr lang="ko-KR" altLang="en-US" sz="2000" dirty="0"/>
              <a:t>교통흐름에 대한 메시지를 </a:t>
            </a:r>
            <a:r>
              <a:rPr lang="ko-KR" altLang="en-US" sz="2000" dirty="0" smtClean="0"/>
              <a:t>가변적으로 표시</a:t>
            </a:r>
            <a:endParaRPr lang="ko-KR" altLang="en-US" sz="2000" dirty="0"/>
          </a:p>
          <a:p>
            <a:r>
              <a:rPr lang="ko-KR" altLang="en-US" sz="2000" dirty="0" smtClean="0"/>
              <a:t>교통신호제어</a:t>
            </a:r>
            <a:endParaRPr lang="ko-KR" altLang="en-US" sz="2000" dirty="0"/>
          </a:p>
          <a:p>
            <a:pPr lvl="1"/>
            <a:r>
              <a:rPr lang="ko-KR" altLang="en-US" sz="2000" dirty="0" smtClean="0"/>
              <a:t>교통 </a:t>
            </a:r>
            <a:r>
              <a:rPr lang="ko-KR" altLang="en-US" sz="2000" dirty="0"/>
              <a:t>흐름을 실시간으로 제어하는 기술</a:t>
            </a:r>
          </a:p>
          <a:p>
            <a:pPr lvl="1"/>
            <a:r>
              <a:rPr lang="ko-KR" altLang="en-US" sz="2000" dirty="0" smtClean="0"/>
              <a:t>기술</a:t>
            </a:r>
            <a:r>
              <a:rPr lang="en-US" altLang="ko-KR" sz="2000" dirty="0"/>
              <a:t>: </a:t>
            </a:r>
            <a:r>
              <a:rPr lang="ko-KR" altLang="en-US" sz="2000" dirty="0"/>
              <a:t>교통신호</a:t>
            </a:r>
            <a:r>
              <a:rPr lang="en-US" altLang="ko-KR" sz="2000" dirty="0"/>
              <a:t>, </a:t>
            </a:r>
            <a:r>
              <a:rPr lang="ko-KR" altLang="en-US" sz="2000" dirty="0"/>
              <a:t>램프진입신호제어</a:t>
            </a:r>
          </a:p>
          <a:p>
            <a:r>
              <a:rPr lang="ko-KR" altLang="en-US" sz="2000" dirty="0" smtClean="0"/>
              <a:t>위치 </a:t>
            </a:r>
            <a:r>
              <a:rPr lang="ko-KR" altLang="en-US" sz="2000" dirty="0"/>
              <a:t>추적기술</a:t>
            </a:r>
          </a:p>
          <a:p>
            <a:pPr lvl="1"/>
            <a:r>
              <a:rPr lang="ko-KR" altLang="en-US" sz="2000" dirty="0" smtClean="0"/>
              <a:t>차량의 </a:t>
            </a:r>
            <a:r>
              <a:rPr lang="ko-KR" altLang="en-US" sz="2000" dirty="0"/>
              <a:t>위치를 실시간으로 추정하는 기술</a:t>
            </a:r>
          </a:p>
          <a:p>
            <a:pPr lvl="1"/>
            <a:r>
              <a:rPr lang="en-US" altLang="ko-KR" sz="2000" dirty="0" smtClean="0"/>
              <a:t>GPS</a:t>
            </a:r>
            <a:r>
              <a:rPr lang="en-US" altLang="ko-KR" sz="2000" dirty="0"/>
              <a:t>, </a:t>
            </a:r>
            <a:r>
              <a:rPr lang="ko-KR" altLang="en-US" sz="2000" dirty="0" err="1" smtClean="0"/>
              <a:t>비콘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방향탐지기로 </a:t>
            </a:r>
            <a:r>
              <a:rPr lang="ko-KR" altLang="en-US" sz="2000" dirty="0"/>
              <a:t>현재위치 파악</a:t>
            </a:r>
            <a:r>
              <a:rPr lang="en-US" altLang="ko-KR" sz="2000" dirty="0" smtClean="0"/>
              <a:t>), Map-matching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924800" cy="508918"/>
          </a:xfrm>
        </p:spPr>
        <p:txBody>
          <a:bodyPr/>
          <a:lstStyle/>
          <a:p>
            <a:r>
              <a:rPr lang="en-US" altLang="ko-KR" sz="3200" dirty="0" smtClean="0"/>
              <a:t>ITS </a:t>
            </a:r>
            <a:r>
              <a:rPr lang="ko-KR" altLang="en-US" sz="3200" dirty="0" smtClean="0"/>
              <a:t>서비스를 위한 요소기술</a:t>
            </a:r>
            <a:r>
              <a:rPr lang="en-US" altLang="ko-KR" sz="3200" dirty="0" smtClean="0"/>
              <a:t>(4)</a:t>
            </a:r>
            <a:endParaRPr lang="ko-KR" altLang="en-US" sz="3200" dirty="0" smtClean="0"/>
          </a:p>
        </p:txBody>
      </p:sp>
      <p:sp>
        <p:nvSpPr>
          <p:cNvPr id="512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0C0B180-B121-41F3-BCD8-51D3BA2A98B7}" type="slidenum">
              <a:rPr kumimoji="0" lang="en-US" altLang="ko-KR" smtClean="0"/>
              <a:pPr eaLnBrk="1" hangingPunct="1"/>
              <a:t>19</a:t>
            </a:fld>
            <a:endParaRPr kumimoji="0" lang="en-US" altLang="ko-KR" smtClean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3"/>
          </p:nvPr>
        </p:nvSpPr>
        <p:spPr>
          <a:xfrm>
            <a:off x="578066" y="908720"/>
            <a:ext cx="8170398" cy="5256584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데이터베이스 </a:t>
            </a:r>
            <a:r>
              <a:rPr lang="ko-KR" altLang="en-US" sz="2000" dirty="0"/>
              <a:t>처리</a:t>
            </a:r>
          </a:p>
          <a:p>
            <a:pPr lvl="1"/>
            <a:r>
              <a:rPr lang="ko-KR" altLang="en-US" sz="2000" dirty="0" smtClean="0"/>
              <a:t>교통관련 </a:t>
            </a:r>
            <a:r>
              <a:rPr lang="ko-KR" altLang="en-US" sz="2000" dirty="0"/>
              <a:t>데이터를 다양한 형태로 공유를 위한 </a:t>
            </a:r>
            <a:r>
              <a:rPr lang="ko-KR" altLang="en-US" sz="2000" dirty="0" smtClean="0"/>
              <a:t>대용량 데이터 처리 </a:t>
            </a:r>
            <a:r>
              <a:rPr lang="ko-KR" altLang="en-US" sz="2000" dirty="0"/>
              <a:t>기술</a:t>
            </a:r>
          </a:p>
          <a:p>
            <a:r>
              <a:rPr lang="ko-KR" altLang="en-US" sz="2000" dirty="0" smtClean="0"/>
              <a:t>교통상황 예측처리</a:t>
            </a:r>
            <a:endParaRPr lang="ko-KR" altLang="en-US" sz="2000" dirty="0"/>
          </a:p>
          <a:p>
            <a:pPr lvl="1"/>
            <a:r>
              <a:rPr lang="ko-KR" altLang="en-US" sz="2000" dirty="0" smtClean="0"/>
              <a:t>교통상황 </a:t>
            </a:r>
            <a:r>
              <a:rPr lang="ko-KR" altLang="en-US" sz="2000" dirty="0"/>
              <a:t>예측과 관련된 데이터 처리 기술</a:t>
            </a:r>
          </a:p>
          <a:p>
            <a:pPr lvl="1"/>
            <a:r>
              <a:rPr lang="ko-KR" altLang="en-US" sz="2000" dirty="0" smtClean="0"/>
              <a:t>기술</a:t>
            </a:r>
            <a:r>
              <a:rPr lang="en-US" altLang="ko-KR" sz="2000" dirty="0"/>
              <a:t>: </a:t>
            </a:r>
            <a:r>
              <a:rPr lang="ko-KR" altLang="en-US" sz="2000" dirty="0"/>
              <a:t>실시간 교통량 예측 알고리즘 등</a:t>
            </a:r>
          </a:p>
          <a:p>
            <a:r>
              <a:rPr lang="ko-KR" altLang="en-US" sz="2000" dirty="0" smtClean="0"/>
              <a:t>교통흐름제어 </a:t>
            </a:r>
            <a:r>
              <a:rPr lang="ko-KR" altLang="en-US" sz="2000" dirty="0"/>
              <a:t>데이터 처리</a:t>
            </a:r>
          </a:p>
          <a:p>
            <a:pPr lvl="1"/>
            <a:r>
              <a:rPr lang="ko-KR" altLang="en-US" sz="2000" dirty="0" smtClean="0"/>
              <a:t>실시간 </a:t>
            </a:r>
            <a:r>
              <a:rPr lang="ko-KR" altLang="en-US" sz="2000" dirty="0"/>
              <a:t>교통 제어와 관련 데이터 처리 기술</a:t>
            </a:r>
          </a:p>
          <a:p>
            <a:pPr lvl="1"/>
            <a:r>
              <a:rPr lang="ko-KR" altLang="en-US" sz="2000" dirty="0" smtClean="0"/>
              <a:t>기술</a:t>
            </a:r>
            <a:r>
              <a:rPr lang="en-US" altLang="ko-KR" sz="2000" dirty="0"/>
              <a:t>: </a:t>
            </a:r>
            <a:r>
              <a:rPr lang="ko-KR" altLang="en-US" sz="2000" dirty="0"/>
              <a:t>교통신호 최적화 알고리즘 등</a:t>
            </a:r>
          </a:p>
          <a:p>
            <a:r>
              <a:rPr lang="ko-KR" altLang="en-US" sz="2000" dirty="0" smtClean="0"/>
              <a:t>차량 </a:t>
            </a:r>
            <a:r>
              <a:rPr lang="ko-KR" altLang="en-US" sz="2000" dirty="0"/>
              <a:t>경로안내 데이터 처리</a:t>
            </a:r>
          </a:p>
          <a:p>
            <a:pPr lvl="1"/>
            <a:r>
              <a:rPr lang="ko-KR" altLang="en-US" sz="2000" dirty="0" smtClean="0"/>
              <a:t>차량</a:t>
            </a:r>
            <a:r>
              <a:rPr lang="en-US" altLang="ko-KR" sz="2000" dirty="0"/>
              <a:t>/</a:t>
            </a:r>
            <a:r>
              <a:rPr lang="ko-KR" altLang="en-US" sz="2000" dirty="0"/>
              <a:t>여행자의 경로 안내와 관련된 데이터 처리 기술</a:t>
            </a:r>
          </a:p>
          <a:p>
            <a:pPr lvl="1"/>
            <a:r>
              <a:rPr lang="ko-KR" altLang="en-US" sz="2000" dirty="0" smtClean="0"/>
              <a:t>기술</a:t>
            </a:r>
            <a:r>
              <a:rPr lang="en-US" altLang="ko-KR" sz="2000" dirty="0"/>
              <a:t>: </a:t>
            </a:r>
            <a:r>
              <a:rPr lang="ko-KR" altLang="en-US" sz="2000" dirty="0"/>
              <a:t>경로안내 알고리즘 등</a:t>
            </a:r>
          </a:p>
          <a:p>
            <a:pPr eaLnBrk="1" hangingPunct="1"/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27384"/>
            <a:ext cx="7924800" cy="63408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ITS(</a:t>
            </a:r>
            <a:r>
              <a:rPr lang="ko-KR" altLang="en-US" dirty="0" smtClean="0"/>
              <a:t>지능형교통체계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도입</a:t>
            </a:r>
            <a:endParaRPr lang="en-US" altLang="ko-KR" dirty="0" smtClean="0"/>
          </a:p>
        </p:txBody>
      </p:sp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43800" y="6520259"/>
            <a:ext cx="990600" cy="365125"/>
          </a:xfr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2</a:t>
            </a:fld>
            <a:endParaRPr kumimoji="0" lang="en-US" altLang="ko-KR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64231" y="764704"/>
            <a:ext cx="8732269" cy="2723996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대한민국은 </a:t>
            </a:r>
            <a:r>
              <a:rPr lang="ko-KR" altLang="en-US" sz="2400" dirty="0"/>
              <a:t>면적이 </a:t>
            </a:r>
            <a:r>
              <a:rPr lang="en-US" altLang="ko-KR" sz="2400" dirty="0"/>
              <a:t>99,720㎢, </a:t>
            </a:r>
            <a:r>
              <a:rPr lang="ko-KR" altLang="en-US" sz="2400" dirty="0"/>
              <a:t>인구는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5,178</a:t>
            </a:r>
            <a:r>
              <a:rPr lang="en-US" altLang="ko-KR" sz="2400" dirty="0" smtClean="0"/>
              <a:t>.0579</a:t>
            </a:r>
            <a:r>
              <a:rPr lang="ko-KR" altLang="en-US" sz="2400" dirty="0" err="1" smtClean="0"/>
              <a:t>만명</a:t>
            </a:r>
            <a:r>
              <a:rPr lang="en-US" altLang="ko-KR" sz="2400" dirty="0" smtClean="0"/>
              <a:t>/</a:t>
            </a:r>
            <a:r>
              <a:rPr lang="en-US" altLang="ko-KR" sz="2400" dirty="0" smtClean="0"/>
              <a:t>2020</a:t>
            </a:r>
            <a:r>
              <a:rPr lang="ko-KR" altLang="en-US" sz="2400" dirty="0" smtClean="0"/>
              <a:t>년</a:t>
            </a:r>
            <a:endParaRPr lang="en-US" altLang="ko-KR" sz="2400" dirty="0" smtClean="0"/>
          </a:p>
          <a:p>
            <a:r>
              <a:rPr lang="ko-KR" altLang="en-US" sz="2400" dirty="0" smtClean="0"/>
              <a:t>서울을 </a:t>
            </a:r>
            <a:r>
              <a:rPr lang="ko-KR" altLang="en-US" sz="2400" dirty="0"/>
              <a:t>중심으로 수도권에 </a:t>
            </a:r>
            <a:r>
              <a:rPr lang="en-US" altLang="ko-KR" sz="2400" dirty="0" smtClean="0"/>
              <a:t>2, 384</a:t>
            </a:r>
            <a:r>
              <a:rPr lang="ko-KR" altLang="en-US" sz="2400" dirty="0" err="1" smtClean="0"/>
              <a:t>만명이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넘는 인구가 밀집되어 있어 </a:t>
            </a:r>
            <a:r>
              <a:rPr lang="ko-KR" altLang="en-US" sz="2400" dirty="0" smtClean="0"/>
              <a:t>교통 문제가 심각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통계청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1955</a:t>
            </a:r>
            <a:r>
              <a:rPr lang="ko-KR" altLang="en-US" sz="2400" dirty="0" smtClean="0"/>
              <a:t>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드럼통과 폐기된 지프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지프엔진 장착 </a:t>
            </a:r>
            <a:r>
              <a:rPr lang="en-US" altLang="ko-KR" sz="2400" dirty="0" smtClean="0"/>
              <a:t>=&gt;</a:t>
            </a:r>
            <a:r>
              <a:rPr lang="ko-KR" altLang="en-US" sz="2400" dirty="0" smtClean="0"/>
              <a:t>시발자동차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전국에서 </a:t>
            </a:r>
            <a:r>
              <a:rPr lang="ko-KR" altLang="en-US" sz="2400" dirty="0"/>
              <a:t>교통혼잡으로 발생하는 비용은 </a:t>
            </a:r>
            <a:r>
              <a:rPr lang="en-US" altLang="ko-KR" sz="2400" dirty="0"/>
              <a:t>2008</a:t>
            </a:r>
            <a:r>
              <a:rPr lang="ko-KR" altLang="en-US" sz="2400" dirty="0"/>
              <a:t>년부터 </a:t>
            </a:r>
            <a:r>
              <a:rPr lang="en-US" altLang="ko-KR" sz="2400" dirty="0"/>
              <a:t>26</a:t>
            </a:r>
            <a:r>
              <a:rPr lang="ko-KR" altLang="en-US" sz="2400" dirty="0"/>
              <a:t>조 </a:t>
            </a:r>
            <a:r>
              <a:rPr lang="ko-KR" altLang="en-US" sz="2400" dirty="0" smtClean="0"/>
              <a:t>원 정도</a:t>
            </a:r>
            <a:r>
              <a:rPr lang="en-US" altLang="ko-KR" sz="2400" dirty="0" smtClean="0"/>
              <a:t>. 2011</a:t>
            </a:r>
            <a:r>
              <a:rPr lang="ko-KR" altLang="en-US" sz="2400" dirty="0"/>
              <a:t>년 자동차 </a:t>
            </a:r>
            <a:r>
              <a:rPr lang="ko-KR" altLang="en-US" sz="2400" dirty="0" smtClean="0"/>
              <a:t>등록대수는 </a:t>
            </a:r>
            <a:r>
              <a:rPr lang="en-US" altLang="ko-KR" sz="2400" dirty="0" smtClean="0"/>
              <a:t>1,844</a:t>
            </a:r>
            <a:r>
              <a:rPr lang="ko-KR" altLang="en-US" sz="2400" dirty="0"/>
              <a:t>만 대</a:t>
            </a:r>
            <a:r>
              <a:rPr lang="en-US" altLang="ko-KR" sz="2400" dirty="0"/>
              <a:t>, 2015</a:t>
            </a:r>
            <a:r>
              <a:rPr lang="ko-KR" altLang="en-US" sz="2400" dirty="0" smtClean="0"/>
              <a:t>년에는 </a:t>
            </a:r>
            <a:r>
              <a:rPr lang="en-US" altLang="ko-KR" sz="2400" dirty="0" smtClean="0"/>
              <a:t>2,099</a:t>
            </a:r>
            <a:r>
              <a:rPr lang="ko-KR" altLang="en-US" sz="2400" dirty="0" smtClean="0"/>
              <a:t>만대</a:t>
            </a:r>
            <a:r>
              <a:rPr lang="en-US" altLang="ko-KR" sz="2400" dirty="0" smtClean="0"/>
              <a:t>, 2019</a:t>
            </a:r>
            <a:r>
              <a:rPr lang="ko-KR" altLang="en-US" sz="2400" dirty="0" smtClean="0"/>
              <a:t>년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/2,344</a:t>
            </a:r>
            <a:r>
              <a:rPr lang="ko-KR" altLang="en-US" sz="2400" dirty="0" smtClean="0"/>
              <a:t>만대에 도달</a:t>
            </a:r>
            <a:r>
              <a:rPr lang="en-US" altLang="ko-KR" sz="2400" dirty="0" smtClean="0"/>
              <a:t>  =&gt;  </a:t>
            </a:r>
            <a:r>
              <a:rPr lang="ko-KR" altLang="en-US" sz="2400" dirty="0" smtClean="0"/>
              <a:t>차량증가에 따른 교통혼잡도는 심각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626317"/>
            <a:ext cx="5284758" cy="311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1800" y="373692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조원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/2015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매년평균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3.3%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증가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1" y="3664917"/>
            <a:ext cx="313332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6257205"/>
            <a:ext cx="3446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1955</a:t>
            </a:r>
            <a:r>
              <a:rPr lang="ko-KR" altLang="en-US" sz="16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년 산업박람회 시발택시 제</a:t>
            </a:r>
            <a:r>
              <a:rPr lang="en-US" altLang="ko-KR" sz="16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22839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924800" cy="580926"/>
          </a:xfrm>
        </p:spPr>
        <p:txBody>
          <a:bodyPr/>
          <a:lstStyle/>
          <a:p>
            <a:r>
              <a:rPr lang="en-US" altLang="ko-KR" sz="3200" dirty="0" smtClean="0"/>
              <a:t>ITS </a:t>
            </a:r>
            <a:r>
              <a:rPr lang="ko-KR" altLang="en-US" sz="3200" dirty="0" smtClean="0"/>
              <a:t>구축사례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95536" y="908720"/>
            <a:ext cx="8352928" cy="4114800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국내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서울교통방송</a:t>
            </a:r>
            <a:r>
              <a:rPr lang="en-US" altLang="ko-KR" sz="2000" dirty="0"/>
              <a:t>(TBS)</a:t>
            </a:r>
          </a:p>
          <a:p>
            <a:pPr lvl="1"/>
            <a:r>
              <a:rPr lang="ko-KR" altLang="en-US" sz="2000" dirty="0"/>
              <a:t>서울 </a:t>
            </a:r>
            <a:r>
              <a:rPr lang="en-US" altLang="ko-KR" sz="2000" dirty="0"/>
              <a:t>TOPIS(Transport Operation &amp; Information System)</a:t>
            </a:r>
          </a:p>
          <a:p>
            <a:pPr lvl="1"/>
            <a:r>
              <a:rPr lang="ko-KR" altLang="en-US" sz="2000" dirty="0"/>
              <a:t>버스운행관리시스템</a:t>
            </a:r>
            <a:r>
              <a:rPr lang="en-US" altLang="ko-KR" sz="2000" dirty="0"/>
              <a:t>(BMS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서울시 도시고속도로 교통관리시스템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서울시 교통신호 </a:t>
            </a:r>
            <a:r>
              <a:rPr lang="ko-KR" altLang="en-US" sz="2000" dirty="0" smtClean="0"/>
              <a:t>제어시스템 등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r>
              <a:rPr lang="ko-KR" altLang="en-US" sz="2000" dirty="0" smtClean="0"/>
              <a:t>해외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실시간 신호제어 시스템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도로기상 검지체계</a:t>
            </a:r>
            <a:r>
              <a:rPr lang="en-US" altLang="ko-KR" sz="2000" dirty="0" smtClean="0"/>
              <a:t>(RWIS)</a:t>
            </a:r>
          </a:p>
          <a:p>
            <a:pPr lvl="1"/>
            <a:r>
              <a:rPr lang="ko-KR" altLang="en-US" sz="2000" dirty="0" smtClean="0"/>
              <a:t>이력자료 이용자 서비스</a:t>
            </a:r>
            <a:r>
              <a:rPr lang="en-US" altLang="ko-KR" sz="2000" dirty="0" smtClean="0"/>
              <a:t>(ADUS)</a:t>
            </a:r>
          </a:p>
          <a:p>
            <a:pPr lvl="1"/>
            <a:r>
              <a:rPr lang="en-US" altLang="ko-KR" sz="2000" dirty="0" smtClean="0"/>
              <a:t>TDOT </a:t>
            </a:r>
            <a:r>
              <a:rPr lang="en-US" altLang="ko-KR" sz="2000" dirty="0" err="1" smtClean="0"/>
              <a:t>SmartWay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0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116632"/>
            <a:ext cx="8002587" cy="864443"/>
          </a:xfrm>
        </p:spPr>
        <p:txBody>
          <a:bodyPr/>
          <a:lstStyle/>
          <a:p>
            <a:pPr algn="ctr"/>
            <a:r>
              <a:rPr lang="ko-KR" altLang="en-US" sz="3600" dirty="0" smtClean="0"/>
              <a:t>주요 교통관련기술</a:t>
            </a:r>
            <a:r>
              <a:rPr lang="en-US" altLang="ko-KR" sz="3600" dirty="0" smtClean="0"/>
              <a:t>(1)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4537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4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84976" cy="429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84213" y="116632"/>
            <a:ext cx="8002587" cy="864443"/>
          </a:xfrm>
        </p:spPr>
        <p:txBody>
          <a:bodyPr/>
          <a:lstStyle/>
          <a:p>
            <a:pPr algn="ctr"/>
            <a:r>
              <a:rPr lang="ko-KR" altLang="en-US" sz="3600" dirty="0" smtClean="0"/>
              <a:t>주요 교통관련기술</a:t>
            </a:r>
            <a:r>
              <a:rPr lang="en-US" altLang="ko-KR" sz="3600" dirty="0" smtClean="0"/>
              <a:t>(2)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12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84213" y="116632"/>
            <a:ext cx="8002587" cy="864443"/>
          </a:xfrm>
        </p:spPr>
        <p:txBody>
          <a:bodyPr/>
          <a:lstStyle/>
          <a:p>
            <a:pPr algn="ctr"/>
            <a:r>
              <a:rPr lang="ko-KR" altLang="en-US" sz="3600" dirty="0" smtClean="0"/>
              <a:t>주요 교통관련기술</a:t>
            </a:r>
            <a:r>
              <a:rPr lang="en-US" altLang="ko-KR" sz="3600" dirty="0" smtClean="0"/>
              <a:t>(3)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45382"/>
            <a:ext cx="8286324" cy="410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078518"/>
            <a:ext cx="1440160" cy="1268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4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7924800" cy="652934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ITS(</a:t>
            </a:r>
            <a:r>
              <a:rPr lang="ko-KR" altLang="en-US" dirty="0" smtClean="0"/>
              <a:t>지능형교통체계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</p:txBody>
      </p:sp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3</a:t>
            </a:fld>
            <a:endParaRPr kumimoji="0" lang="en-US" altLang="ko-KR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37054" y="980728"/>
            <a:ext cx="8283418" cy="86409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교통수단</a:t>
            </a:r>
            <a:r>
              <a:rPr lang="ko-KR" altLang="en-US" sz="2400" dirty="0"/>
              <a:t> 및 </a:t>
            </a:r>
            <a:r>
              <a:rPr lang="ko-KR" altLang="en-US" sz="2400" b="1" dirty="0">
                <a:solidFill>
                  <a:srgbClr val="C00000"/>
                </a:solidFill>
              </a:rPr>
              <a:t>교통시설</a:t>
            </a:r>
            <a:r>
              <a:rPr lang="ko-KR" altLang="en-US" sz="2400" dirty="0"/>
              <a:t>에 전자</a:t>
            </a:r>
            <a:r>
              <a:rPr lang="en-US" altLang="ko-KR" sz="2400" dirty="0"/>
              <a:t>·</a:t>
            </a:r>
            <a:r>
              <a:rPr lang="ko-KR" altLang="en-US" sz="2400" dirty="0"/>
              <a:t>제어 및 통신 등 </a:t>
            </a:r>
            <a:r>
              <a:rPr lang="ko-KR" altLang="en-US" sz="2400" b="1" dirty="0">
                <a:solidFill>
                  <a:srgbClr val="C00000"/>
                </a:solidFill>
              </a:rPr>
              <a:t>첨단교통기술</a:t>
            </a:r>
            <a:r>
              <a:rPr lang="ko-KR" altLang="en-US" sz="2400" dirty="0"/>
              <a:t>과 </a:t>
            </a:r>
            <a:r>
              <a:rPr lang="ko-KR" altLang="en-US" sz="2400" b="1" dirty="0">
                <a:solidFill>
                  <a:srgbClr val="C00000"/>
                </a:solidFill>
              </a:rPr>
              <a:t>교통정보</a:t>
            </a:r>
            <a:r>
              <a:rPr lang="ko-KR" altLang="en-US" sz="2400" dirty="0"/>
              <a:t>를 개발</a:t>
            </a:r>
            <a:r>
              <a:rPr lang="en-US" altLang="ko-KR" sz="2400" dirty="0"/>
              <a:t>·</a:t>
            </a:r>
            <a:r>
              <a:rPr lang="ko-KR" altLang="en-US" sz="2400" dirty="0" smtClean="0"/>
              <a:t>활용함으로써 교통체계의 </a:t>
            </a:r>
            <a:r>
              <a:rPr lang="ko-KR" altLang="en-US" sz="2400" dirty="0"/>
              <a:t>운영 및 관리를 과학화</a:t>
            </a:r>
            <a:r>
              <a:rPr lang="en-US" altLang="ko-KR" sz="2400" dirty="0"/>
              <a:t>·</a:t>
            </a:r>
            <a:r>
              <a:rPr lang="ko-KR" altLang="en-US" sz="2400" dirty="0"/>
              <a:t>자동화하고</a:t>
            </a:r>
            <a:r>
              <a:rPr lang="en-US" altLang="ko-KR" sz="2400" dirty="0"/>
              <a:t>, </a:t>
            </a:r>
            <a:r>
              <a:rPr lang="ko-KR" altLang="en-US" sz="2400" dirty="0"/>
              <a:t>교통의 효율성과 안전성을 향상시키는 </a:t>
            </a:r>
            <a:r>
              <a:rPr lang="ko-KR" altLang="en-US" sz="2400" dirty="0" smtClean="0"/>
              <a:t>교통체계</a:t>
            </a:r>
            <a:endParaRPr lang="en-US" altLang="ko-KR" sz="2400" dirty="0"/>
          </a:p>
        </p:txBody>
      </p:sp>
      <p:pic>
        <p:nvPicPr>
          <p:cNvPr id="1026" name="Picture 2" descr="ITS 도입효과 관련 도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36" y="1988840"/>
            <a:ext cx="712879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42261" y="5987018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06E2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b="1" dirty="0" smtClean="0">
                <a:solidFill>
                  <a:srgbClr val="206E2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ko-KR" altLang="en-US" b="1" dirty="0" err="1" smtClean="0">
                <a:solidFill>
                  <a:srgbClr val="206E2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저탄소</a:t>
            </a:r>
            <a:r>
              <a:rPr lang="ko-KR" altLang="en-US" b="1" dirty="0" smtClean="0">
                <a:solidFill>
                  <a:srgbClr val="206E2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사회로의 전환 </a:t>
            </a:r>
            <a:r>
              <a:rPr lang="en-US" altLang="ko-KR" b="1" dirty="0" smtClean="0">
                <a:solidFill>
                  <a:srgbClr val="206E2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b="1" dirty="0" err="1" smtClean="0">
                <a:solidFill>
                  <a:srgbClr val="206E2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저탄소</a:t>
            </a:r>
            <a:r>
              <a:rPr lang="ko-KR" altLang="en-US" b="1" dirty="0" smtClean="0">
                <a:solidFill>
                  <a:srgbClr val="206E2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녹색환경 조성</a:t>
            </a:r>
            <a:endParaRPr lang="ko-KR" altLang="en-US" b="1" dirty="0">
              <a:solidFill>
                <a:srgbClr val="206E2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4624"/>
            <a:ext cx="7924800" cy="648072"/>
          </a:xfrm>
        </p:spPr>
        <p:txBody>
          <a:bodyPr/>
          <a:lstStyle/>
          <a:p>
            <a:r>
              <a:rPr lang="ko-KR" altLang="en-US" dirty="0" smtClean="0"/>
              <a:t>교통관리서비스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28229" y="5949280"/>
            <a:ext cx="77762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Dotum" panose="020B0600000101010101" pitchFamily="50" charset="-127"/>
                <a:ea typeface="Dotum" panose="020B0600000101010101" pitchFamily="50" charset="-127"/>
              </a:rPr>
              <a:t>교통상황에 따라 신호를 운영</a:t>
            </a:r>
            <a:r>
              <a:rPr lang="ko-KR" altLang="en-US" sz="2000" dirty="0">
                <a:latin typeface="Dotum" panose="020B0600000101010101" pitchFamily="50" charset="-127"/>
                <a:ea typeface="Dotum" panose="020B0600000101010101" pitchFamily="50" charset="-127"/>
              </a:rPr>
              <a:t>하여 차량의 흐름을 제어하고</a:t>
            </a:r>
            <a:r>
              <a:rPr lang="en-US" altLang="ko-KR" sz="2000" dirty="0"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sz="2000" dirty="0">
                <a:latin typeface="Dotum" panose="020B0600000101010101" pitchFamily="50" charset="-127"/>
                <a:ea typeface="Dotum" panose="020B0600000101010101" pitchFamily="50" charset="-127"/>
              </a:rPr>
              <a:t>소통을 원활하게 하여 모두가 도로를 빠르게 이용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0" y="764704"/>
            <a:ext cx="8002587" cy="50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924800" cy="548680"/>
          </a:xfrm>
        </p:spPr>
        <p:txBody>
          <a:bodyPr/>
          <a:lstStyle/>
          <a:p>
            <a:r>
              <a:rPr lang="en-US" altLang="ko-KR" dirty="0" smtClean="0"/>
              <a:t>ITS </a:t>
            </a:r>
            <a:r>
              <a:rPr lang="ko-KR" altLang="en-US" dirty="0" smtClean="0"/>
              <a:t>개념도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860617" y="1304978"/>
            <a:ext cx="7668184" cy="48973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t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90488" indent="-90488"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Wingdings" pitchFamily="2" charset="2"/>
              <a:buChar char="§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51675" y="1422114"/>
            <a:ext cx="5145914" cy="4556183"/>
            <a:chOff x="328861" y="3208089"/>
            <a:chExt cx="3293393" cy="2923307"/>
          </a:xfrm>
        </p:grpSpPr>
        <p:pic>
          <p:nvPicPr>
            <p:cNvPr id="22" name="_x103357632" descr="EMB00000bc4316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61" y="3208089"/>
              <a:ext cx="3293393" cy="292330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사각형 설명선 22"/>
            <p:cNvSpPr/>
            <p:nvPr/>
          </p:nvSpPr>
          <p:spPr bwMode="auto">
            <a:xfrm>
              <a:off x="2804965" y="3635499"/>
              <a:ext cx="468000" cy="468000"/>
            </a:xfrm>
            <a:prstGeom prst="wedgeRectCallout">
              <a:avLst>
                <a:gd name="adj1" fmla="val -66395"/>
                <a:gd name="adj2" fmla="val 2833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램프</a:t>
              </a:r>
              <a:endParaRPr lang="en-US" altLang="ko-KR" sz="1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 err="1" smtClean="0">
                  <a:latin typeface="맑은 고딕" pitchFamily="50" charset="-127"/>
                  <a:ea typeface="맑은 고딕" pitchFamily="50" charset="-127"/>
                </a:rPr>
                <a:t>미터링</a:t>
              </a:r>
              <a:endParaRPr lang="en-US" altLang="ko-KR" sz="1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진입교통량조사</a:t>
              </a:r>
              <a:endParaRPr lang="ko-KR" altLang="en-US" sz="12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사각형 설명선 23"/>
            <p:cNvSpPr/>
            <p:nvPr/>
          </p:nvSpPr>
          <p:spPr bwMode="auto">
            <a:xfrm>
              <a:off x="2200939" y="3531023"/>
              <a:ext cx="468000" cy="468000"/>
            </a:xfrm>
            <a:prstGeom prst="wedgeRectCallout">
              <a:avLst>
                <a:gd name="adj1" fmla="val -66395"/>
                <a:gd name="adj2" fmla="val 2833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차로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제어</a:t>
              </a:r>
            </a:p>
          </p:txBody>
        </p:sp>
        <p:sp>
          <p:nvSpPr>
            <p:cNvPr id="25" name="사각형 설명선 24"/>
            <p:cNvSpPr/>
            <p:nvPr/>
          </p:nvSpPr>
          <p:spPr bwMode="auto">
            <a:xfrm>
              <a:off x="1547664" y="3297023"/>
              <a:ext cx="540008" cy="468000"/>
            </a:xfrm>
            <a:prstGeom prst="wedgeRectCallout">
              <a:avLst>
                <a:gd name="adj1" fmla="val -168158"/>
                <a:gd name="adj2" fmla="val -12371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고속도로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교통관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4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사각형 설명선 25"/>
            <p:cNvSpPr/>
            <p:nvPr/>
          </p:nvSpPr>
          <p:spPr bwMode="auto">
            <a:xfrm>
              <a:off x="683568" y="3765023"/>
              <a:ext cx="504000" cy="432000"/>
            </a:xfrm>
            <a:prstGeom prst="wedgeRectCallout">
              <a:avLst>
                <a:gd name="adj1" fmla="val -68430"/>
                <a:gd name="adj2" fmla="val -2458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주차정보안내</a:t>
              </a:r>
              <a:endParaRPr lang="ko-KR" altLang="en-US" sz="14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사각형 설명선 26"/>
            <p:cNvSpPr/>
            <p:nvPr/>
          </p:nvSpPr>
          <p:spPr bwMode="auto">
            <a:xfrm>
              <a:off x="1187568" y="3993426"/>
              <a:ext cx="504000" cy="432000"/>
            </a:xfrm>
            <a:prstGeom prst="wedgeRectCallout">
              <a:avLst>
                <a:gd name="adj1" fmla="val -394"/>
                <a:gd name="adj2" fmla="val 72431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차량간격자동제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어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사각형 설명선 27"/>
            <p:cNvSpPr/>
            <p:nvPr/>
          </p:nvSpPr>
          <p:spPr bwMode="auto">
            <a:xfrm>
              <a:off x="357436" y="4498011"/>
              <a:ext cx="504000" cy="432000"/>
            </a:xfrm>
            <a:prstGeom prst="wedgeRectCallout">
              <a:avLst>
                <a:gd name="adj1" fmla="val -2284"/>
                <a:gd name="adj2" fmla="val -68680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자동단속시스템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사각형 설명선 28"/>
            <p:cNvSpPr/>
            <p:nvPr/>
          </p:nvSpPr>
          <p:spPr bwMode="auto">
            <a:xfrm>
              <a:off x="1265836" y="4946504"/>
              <a:ext cx="504000" cy="432000"/>
            </a:xfrm>
            <a:prstGeom prst="wedgeRectCallout">
              <a:avLst>
                <a:gd name="adj1" fmla="val 50633"/>
                <a:gd name="adj2" fmla="val -8411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실시간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신호제어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사각형 설명선 29"/>
            <p:cNvSpPr/>
            <p:nvPr/>
          </p:nvSpPr>
          <p:spPr bwMode="auto">
            <a:xfrm>
              <a:off x="861436" y="4719597"/>
              <a:ext cx="504000" cy="432000"/>
            </a:xfrm>
            <a:prstGeom prst="wedgeRectCallout">
              <a:avLst>
                <a:gd name="adj1" fmla="val -74099"/>
                <a:gd name="adj2" fmla="val 1951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실시간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교통정보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사각형 설명선 30"/>
            <p:cNvSpPr/>
            <p:nvPr/>
          </p:nvSpPr>
          <p:spPr bwMode="auto">
            <a:xfrm>
              <a:off x="1696939" y="5339396"/>
              <a:ext cx="504000" cy="432000"/>
            </a:xfrm>
            <a:prstGeom prst="wedgeRectCallout">
              <a:avLst>
                <a:gd name="adj1" fmla="val 27954"/>
                <a:gd name="adj2" fmla="val -86320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운전자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교통정보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사각형 설명선 31"/>
            <p:cNvSpPr/>
            <p:nvPr/>
          </p:nvSpPr>
          <p:spPr bwMode="auto">
            <a:xfrm>
              <a:off x="2178893" y="5586367"/>
              <a:ext cx="504000" cy="432000"/>
            </a:xfrm>
            <a:prstGeom prst="wedgeRectCallout">
              <a:avLst>
                <a:gd name="adj1" fmla="val 69531"/>
                <a:gd name="adj2" fmla="val -22379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대중교통요금전자지불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사각형 설명선 32"/>
            <p:cNvSpPr/>
            <p:nvPr/>
          </p:nvSpPr>
          <p:spPr bwMode="auto">
            <a:xfrm>
              <a:off x="3077065" y="5649982"/>
              <a:ext cx="504000" cy="432000"/>
            </a:xfrm>
            <a:prstGeom prst="wedgeRectCallout">
              <a:avLst>
                <a:gd name="adj1" fmla="val -28743"/>
                <a:gd name="adj2" fmla="val -7088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err="1" smtClean="0">
                  <a:latin typeface="맑은 고딕" pitchFamily="50" charset="-127"/>
                  <a:ea typeface="맑은 고딕" pitchFamily="50" charset="-127"/>
                </a:rPr>
                <a:t>대중교통환승정보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사각형 설명선 33"/>
            <p:cNvSpPr/>
            <p:nvPr/>
          </p:nvSpPr>
          <p:spPr bwMode="auto">
            <a:xfrm>
              <a:off x="2853305" y="4851829"/>
              <a:ext cx="504000" cy="432000"/>
            </a:xfrm>
            <a:prstGeom prst="wedgeRectCallout">
              <a:avLst>
                <a:gd name="adj1" fmla="val -68431"/>
                <a:gd name="adj2" fmla="val 4597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버스정보시스템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사각형 설명선 34"/>
            <p:cNvSpPr/>
            <p:nvPr/>
          </p:nvSpPr>
          <p:spPr bwMode="auto">
            <a:xfrm>
              <a:off x="2330255" y="4660249"/>
              <a:ext cx="504000" cy="432000"/>
            </a:xfrm>
            <a:prstGeom prst="wedgeRectCallout">
              <a:avLst>
                <a:gd name="adj1" fmla="val 71420"/>
                <a:gd name="adj2" fmla="val -4663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err="1" smtClean="0">
                  <a:latin typeface="맑은 고딕" pitchFamily="50" charset="-127"/>
                  <a:ea typeface="맑은 고딕" pitchFamily="50" charset="-127"/>
                </a:rPr>
                <a:t>하이패스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TextBox 10"/>
          <p:cNvSpPr txBox="1"/>
          <p:nvPr/>
        </p:nvSpPr>
        <p:spPr>
          <a:xfrm>
            <a:off x="6156176" y="1422114"/>
            <a:ext cx="242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400" b="1" i="1" u="sng" dirty="0" smtClean="0">
                <a:latin typeface="맑은 고딕" pitchFamily="50" charset="-127"/>
                <a:ea typeface="맑은 고딕" pitchFamily="50" charset="-127"/>
              </a:rPr>
              <a:t>ITS </a:t>
            </a:r>
            <a:r>
              <a:rPr lang="ko-KR" altLang="en-US" sz="1400" b="1" i="1" u="sng" dirty="0" smtClean="0">
                <a:latin typeface="맑은 고딕" pitchFamily="50" charset="-127"/>
                <a:ea typeface="맑은 고딕" pitchFamily="50" charset="-127"/>
              </a:rPr>
              <a:t>구성 체계 및 </a:t>
            </a:r>
            <a:endParaRPr lang="en-US" altLang="ko-KR" sz="1400" b="1" i="1" u="sng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 i="1" u="sng" dirty="0" smtClean="0">
                <a:latin typeface="맑은 고딕" pitchFamily="50" charset="-127"/>
                <a:ea typeface="맑은 고딕" pitchFamily="50" charset="-127"/>
              </a:rPr>
              <a:t>운영 흐름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254411" y="2056464"/>
            <a:ext cx="2147836" cy="1012496"/>
            <a:chOff x="3701438" y="3656101"/>
            <a:chExt cx="1374618" cy="59073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3701439" y="3656101"/>
              <a:ext cx="1374617" cy="2190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kumimoji="0"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정보수집체계</a:t>
              </a:r>
              <a:endParaRPr kumimoji="0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701438" y="3875180"/>
              <a:ext cx="1374617" cy="3716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kumimoji="0" lang="ko-KR" altLang="en-US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교통정보 수집</a:t>
              </a:r>
              <a:endParaRPr kumimoji="0" lang="en-US" altLang="ko-KR" sz="14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defRPr/>
              </a:pPr>
              <a:r>
                <a:rPr kumimoji="0" lang="en-US" altLang="ko-KR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현장 검지기</a:t>
              </a:r>
              <a:r>
                <a:rPr kumimoji="0" lang="en-US" altLang="ko-KR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통행량</a:t>
              </a:r>
              <a:r>
                <a:rPr kumimoji="0" lang="en-US" altLang="ko-KR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)·</a:t>
              </a:r>
              <a:r>
                <a:rPr kumimoji="0" lang="ko-KR" altLang="en-US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센서</a:t>
              </a:r>
              <a:r>
                <a:rPr kumimoji="0" lang="en-US" altLang="ko-KR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4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254411" y="3496624"/>
            <a:ext cx="2147834" cy="1012496"/>
            <a:chOff x="3701439" y="3656101"/>
            <a:chExt cx="1374617" cy="590730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3701439" y="3656101"/>
              <a:ext cx="1374617" cy="2190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kumimoji="0"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정보처리체계</a:t>
              </a:r>
              <a:endParaRPr kumimoji="0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3701439" y="3875180"/>
              <a:ext cx="1374617" cy="3716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kumimoji="0" lang="ko-KR" altLang="en-US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교통정보 가공 및 교통관리</a:t>
              </a:r>
              <a:r>
                <a:rPr kumimoji="0" lang="en-US" altLang="ko-KR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kumimoji="0" lang="ko-KR" altLang="en-US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제어</a:t>
              </a:r>
              <a:endParaRPr kumimoji="0" lang="en-US" altLang="ko-KR" sz="14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defRPr/>
              </a:pPr>
              <a:r>
                <a:rPr kumimoji="0" lang="en-US" altLang="ko-KR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교통정보센터</a:t>
              </a:r>
              <a:r>
                <a:rPr kumimoji="0" lang="en-US" altLang="ko-KR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4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54411" y="4941168"/>
            <a:ext cx="2147834" cy="1012496"/>
            <a:chOff x="3701439" y="3656101"/>
            <a:chExt cx="1374617" cy="59073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3701439" y="3656101"/>
              <a:ext cx="1374617" cy="2190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kumimoji="0"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정보제공체계</a:t>
              </a:r>
              <a:endParaRPr kumimoji="0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3701439" y="3875180"/>
              <a:ext cx="1374617" cy="3716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kumimoji="0" lang="ko-KR" altLang="en-US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교통정보 제공</a:t>
              </a:r>
              <a:endParaRPr kumimoji="0" lang="en-US" altLang="ko-KR" sz="14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defRPr/>
              </a:pPr>
              <a:r>
                <a:rPr kumimoji="0" lang="en-US" altLang="ko-KR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각종 단말기</a:t>
              </a:r>
              <a:r>
                <a:rPr kumimoji="0" lang="en-US" altLang="ko-KR" sz="14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4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2" name="직선 화살표 연결선 11"/>
          <p:cNvCxnSpPr/>
          <p:nvPr/>
        </p:nvCxnSpPr>
        <p:spPr bwMode="auto">
          <a:xfrm>
            <a:off x="6876254" y="3068960"/>
            <a:ext cx="2" cy="432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6876254" y="4508457"/>
            <a:ext cx="2" cy="432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7812360" y="4508457"/>
            <a:ext cx="2" cy="432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7812360" y="3068960"/>
            <a:ext cx="2" cy="432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9781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2268416" y="116632"/>
            <a:ext cx="4463562" cy="1125538"/>
          </a:xfrm>
          <a:noFill/>
          <a:ln/>
          <a:effectLst/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ITS</a:t>
            </a:r>
            <a:r>
              <a:rPr lang="ko-KR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적용시스템</a:t>
            </a:r>
            <a:endParaRPr lang="ko-KR" altLang="en-US" sz="4000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sz="quarter" idx="13"/>
          </p:nvPr>
        </p:nvSpPr>
        <p:spPr>
          <a:xfrm>
            <a:off x="827584" y="1474440"/>
            <a:ext cx="7992888" cy="41148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첨단 교통관리 시스템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ATMS)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첨단 대중교통 시스템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ATIS)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첨단 교통정보 시스템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APTS)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첨단 화물운송제어시스템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(CVO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(5)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첨단 차량 및 도로제어시스템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(AVHS)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(6)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기타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응용시스템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755576" y="3053481"/>
            <a:ext cx="7788078" cy="3471863"/>
            <a:chOff x="528" y="1792"/>
            <a:chExt cx="4331" cy="2187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167" y="3102"/>
              <a:ext cx="277" cy="350"/>
              <a:chOff x="4167" y="3102"/>
              <a:chExt cx="277" cy="350"/>
            </a:xfrm>
          </p:grpSpPr>
          <p:sp>
            <p:nvSpPr>
              <p:cNvPr id="12293" name="AutoShape 5"/>
              <p:cNvSpPr>
                <a:spLocks noChangeArrowheads="1"/>
              </p:cNvSpPr>
              <p:nvPr/>
            </p:nvSpPr>
            <p:spPr bwMode="auto">
              <a:xfrm>
                <a:off x="4167" y="3108"/>
                <a:ext cx="31" cy="344"/>
              </a:xfrm>
              <a:prstGeom prst="octagon">
                <a:avLst>
                  <a:gd name="adj" fmla="val 29282"/>
                </a:avLst>
              </a:prstGeom>
              <a:gradFill rotWithShape="0">
                <a:gsLst>
                  <a:gs pos="0">
                    <a:srgbClr val="F95AB7">
                      <a:gamma/>
                      <a:shade val="29804"/>
                      <a:invGamma/>
                    </a:srgbClr>
                  </a:gs>
                  <a:gs pos="50000">
                    <a:srgbClr val="F95AB7"/>
                  </a:gs>
                  <a:gs pos="100000">
                    <a:srgbClr val="F95AB7">
                      <a:gamma/>
                      <a:shade val="29804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294" name="AutoShape 6"/>
              <p:cNvSpPr>
                <a:spLocks noChangeArrowheads="1"/>
              </p:cNvSpPr>
              <p:nvPr/>
            </p:nvSpPr>
            <p:spPr bwMode="auto">
              <a:xfrm>
                <a:off x="4176" y="3102"/>
                <a:ext cx="268" cy="19"/>
              </a:xfrm>
              <a:prstGeom prst="octagon">
                <a:avLst>
                  <a:gd name="adj" fmla="val 29282"/>
                </a:avLst>
              </a:prstGeom>
              <a:gradFill rotWithShape="0">
                <a:gsLst>
                  <a:gs pos="0">
                    <a:srgbClr val="F95AB7">
                      <a:gamma/>
                      <a:shade val="29804"/>
                      <a:invGamma/>
                    </a:srgbClr>
                  </a:gs>
                  <a:gs pos="50000">
                    <a:srgbClr val="F95AB7"/>
                  </a:gs>
                  <a:gs pos="100000">
                    <a:srgbClr val="F95AB7">
                      <a:gamma/>
                      <a:shade val="2980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528" y="2032"/>
              <a:ext cx="1425" cy="1358"/>
            </a:xfrm>
            <a:prstGeom prst="rect">
              <a:avLst/>
            </a:prstGeom>
            <a:gradFill rotWithShape="0">
              <a:gsLst>
                <a:gs pos="0">
                  <a:srgbClr val="EAEC5E"/>
                </a:gs>
                <a:gs pos="100000">
                  <a:srgbClr val="EAEC5E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1766" y="3330"/>
              <a:ext cx="151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>
              <a:off x="2155" y="3153"/>
              <a:ext cx="553" cy="115"/>
            </a:xfrm>
            <a:prstGeom prst="rightArrow">
              <a:avLst>
                <a:gd name="adj1" fmla="val 50000"/>
                <a:gd name="adj2" fmla="val 119127"/>
              </a:avLst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806" y="1792"/>
              <a:ext cx="9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lang="ko-KR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체" pitchFamily="49" charset="-127"/>
                  <a:ea typeface="굴림체" pitchFamily="49" charset="-127"/>
                </a:rPr>
                <a:t>교통관제센터</a:t>
              </a:r>
            </a:p>
          </p:txBody>
        </p:sp>
        <p:sp>
          <p:nvSpPr>
            <p:cNvPr id="12300" name="AutoShape 12"/>
            <p:cNvSpPr>
              <a:spLocks noChangeArrowheads="1"/>
            </p:cNvSpPr>
            <p:nvPr/>
          </p:nvSpPr>
          <p:spPr bwMode="auto">
            <a:xfrm rot="60000">
              <a:off x="2050" y="2066"/>
              <a:ext cx="562" cy="123"/>
            </a:xfrm>
            <a:prstGeom prst="leftArrow">
              <a:avLst>
                <a:gd name="adj1" fmla="val 50000"/>
                <a:gd name="adj2" fmla="val 117401"/>
              </a:avLst>
            </a:prstGeom>
            <a:gradFill rotWithShape="0">
              <a:gsLst>
                <a:gs pos="0">
                  <a:srgbClr val="FF3300">
                    <a:gamma/>
                    <a:shade val="69804"/>
                    <a:invGamma/>
                  </a:srgbClr>
                </a:gs>
                <a:gs pos="100000">
                  <a:srgbClr val="FF33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2104" y="3295"/>
              <a:ext cx="6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/>
              <a:r>
                <a:rPr lang="ko-KR" altLang="en-US" sz="1400" b="1">
                  <a:latin typeface="굴림체" pitchFamily="49" charset="-127"/>
                  <a:ea typeface="굴림체" pitchFamily="49" charset="-127"/>
                </a:rPr>
                <a:t>고속도로</a:t>
              </a:r>
              <a:r>
                <a:rPr lang="en-US" altLang="ko-KR" sz="1400" b="1">
                  <a:latin typeface="Times New Roman" pitchFamily="18" charset="0"/>
                  <a:ea typeface="굴림체" pitchFamily="49" charset="-127"/>
                </a:rPr>
                <a:t>/</a:t>
              </a:r>
            </a:p>
            <a:p>
              <a:pPr eaLnBrk="0" latinLnBrk="0" hangingPunct="0"/>
              <a:r>
                <a:rPr lang="ko-KR" altLang="en-US" sz="1400" b="1">
                  <a:latin typeface="굴림체" pitchFamily="49" charset="-127"/>
                  <a:ea typeface="굴림체" pitchFamily="49" charset="-127"/>
                </a:rPr>
                <a:t>교차로제어</a:t>
              </a: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2081" y="2210"/>
              <a:ext cx="60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400" b="1">
                  <a:latin typeface="굴림체" pitchFamily="49" charset="-127"/>
                  <a:ea typeface="굴림체" pitchFamily="49" charset="-127"/>
                </a:rPr>
                <a:t>교통데이터</a:t>
              </a:r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2227" y="1880"/>
              <a:ext cx="32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400" b="1" dirty="0">
                  <a:latin typeface="굴림체" pitchFamily="49" charset="-127"/>
                  <a:ea typeface="굴림체" pitchFamily="49" charset="-127"/>
                </a:rPr>
                <a:t>센</a:t>
              </a:r>
              <a:r>
                <a:rPr lang="ko-KR" altLang="en-US" sz="1400" b="1" dirty="0">
                  <a:latin typeface="Times New Roman" pitchFamily="18" charset="0"/>
                  <a:ea typeface="굴림체" pitchFamily="49" charset="-127"/>
                </a:rPr>
                <a:t> </a:t>
              </a:r>
              <a:r>
                <a:rPr lang="ko-KR" altLang="en-US" sz="1400" b="1" dirty="0">
                  <a:latin typeface="굴림체" pitchFamily="49" charset="-127"/>
                  <a:ea typeface="굴림체" pitchFamily="49" charset="-127"/>
                </a:rPr>
                <a:t>서</a:t>
              </a:r>
            </a:p>
          </p:txBody>
        </p:sp>
        <p:pic>
          <p:nvPicPr>
            <p:cNvPr id="12304" name="Picture 16"/>
            <p:cNvPicPr>
              <a:picLocks noChangeArrowheads="1"/>
            </p:cNvPicPr>
            <p:nvPr/>
          </p:nvPicPr>
          <p:blipFill>
            <a:blip r:embed="rId4" cstate="print"/>
            <a:srcRect l="33629" t="6250" r="7700" b="35590"/>
            <a:stretch>
              <a:fillRect/>
            </a:stretch>
          </p:blipFill>
          <p:spPr bwMode="auto">
            <a:xfrm>
              <a:off x="581" y="2051"/>
              <a:ext cx="1303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2137" y="2981"/>
              <a:ext cx="50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400" b="1" dirty="0">
                  <a:latin typeface="굴림체" pitchFamily="49" charset="-127"/>
                  <a:ea typeface="굴림체" pitchFamily="49" charset="-127"/>
                </a:rPr>
                <a:t>표시장치</a:t>
              </a:r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580" y="2053"/>
              <a:ext cx="1314" cy="643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graphicFrame>
          <p:nvGraphicFramePr>
            <p:cNvPr id="12307" name="Object 19"/>
            <p:cNvGraphicFramePr>
              <a:graphicFrameLocks/>
            </p:cNvGraphicFramePr>
            <p:nvPr/>
          </p:nvGraphicFramePr>
          <p:xfrm>
            <a:off x="673" y="2480"/>
            <a:ext cx="1254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ClipArt" r:id="rId5" imgW="6145200" imgH="5125680" progId="">
                    <p:embed/>
                  </p:oleObj>
                </mc:Choice>
                <mc:Fallback>
                  <p:oleObj name="ClipArt" r:id="rId5" imgW="6145200" imgH="5125680" progId="">
                    <p:embed/>
                    <p:pic>
                      <p:nvPicPr>
                        <p:cNvPr id="0" name="Picture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" y="2480"/>
                          <a:ext cx="1254" cy="8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878" y="3031"/>
              <a:ext cx="278" cy="410"/>
              <a:chOff x="2878" y="3031"/>
              <a:chExt cx="278" cy="410"/>
            </a:xfrm>
          </p:grpSpPr>
          <p:sp>
            <p:nvSpPr>
              <p:cNvPr id="12308" name="AutoShape 20"/>
              <p:cNvSpPr>
                <a:spLocks noChangeArrowheads="1"/>
              </p:cNvSpPr>
              <p:nvPr/>
            </p:nvSpPr>
            <p:spPr bwMode="auto">
              <a:xfrm>
                <a:off x="2878" y="3039"/>
                <a:ext cx="31" cy="402"/>
              </a:xfrm>
              <a:prstGeom prst="octagon">
                <a:avLst>
                  <a:gd name="adj" fmla="val 29282"/>
                </a:avLst>
              </a:prstGeom>
              <a:gradFill rotWithShape="0">
                <a:gsLst>
                  <a:gs pos="0">
                    <a:srgbClr val="F95AB7">
                      <a:gamma/>
                      <a:shade val="29804"/>
                      <a:invGamma/>
                    </a:srgbClr>
                  </a:gs>
                  <a:gs pos="50000">
                    <a:srgbClr val="F95AB7"/>
                  </a:gs>
                  <a:gs pos="100000">
                    <a:srgbClr val="F95AB7">
                      <a:gamma/>
                      <a:shade val="29804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09" name="AutoShape 21"/>
              <p:cNvSpPr>
                <a:spLocks noChangeArrowheads="1"/>
              </p:cNvSpPr>
              <p:nvPr/>
            </p:nvSpPr>
            <p:spPr bwMode="auto">
              <a:xfrm>
                <a:off x="2888" y="3031"/>
                <a:ext cx="268" cy="24"/>
              </a:xfrm>
              <a:prstGeom prst="octagon">
                <a:avLst>
                  <a:gd name="adj" fmla="val 29282"/>
                </a:avLst>
              </a:prstGeom>
              <a:gradFill rotWithShape="0">
                <a:gsLst>
                  <a:gs pos="0">
                    <a:srgbClr val="F95AB7">
                      <a:gamma/>
                      <a:shade val="29804"/>
                      <a:invGamma/>
                    </a:srgbClr>
                  </a:gs>
                  <a:gs pos="50000">
                    <a:srgbClr val="F95AB7"/>
                  </a:gs>
                  <a:gs pos="100000">
                    <a:srgbClr val="F95AB7">
                      <a:gamma/>
                      <a:shade val="2980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932" y="3070"/>
              <a:ext cx="208" cy="83"/>
              <a:chOff x="2932" y="3070"/>
              <a:chExt cx="208" cy="83"/>
            </a:xfrm>
          </p:grpSpPr>
          <p:sp>
            <p:nvSpPr>
              <p:cNvPr id="12311" name="AutoShape 23"/>
              <p:cNvSpPr>
                <a:spLocks noChangeArrowheads="1"/>
              </p:cNvSpPr>
              <p:nvPr/>
            </p:nvSpPr>
            <p:spPr bwMode="auto">
              <a:xfrm>
                <a:off x="2932" y="3070"/>
                <a:ext cx="208" cy="83"/>
              </a:xfrm>
              <a:prstGeom prst="roundRect">
                <a:avLst>
                  <a:gd name="adj" fmla="val 33329"/>
                </a:avLst>
              </a:prstGeom>
              <a:solidFill>
                <a:srgbClr val="676767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12" name="Oval 24"/>
              <p:cNvSpPr>
                <a:spLocks noChangeArrowheads="1"/>
              </p:cNvSpPr>
              <p:nvPr/>
            </p:nvSpPr>
            <p:spPr bwMode="auto">
              <a:xfrm>
                <a:off x="2939" y="3090"/>
                <a:ext cx="53" cy="45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13" name="Oval 25"/>
              <p:cNvSpPr>
                <a:spLocks noChangeArrowheads="1"/>
              </p:cNvSpPr>
              <p:nvPr/>
            </p:nvSpPr>
            <p:spPr bwMode="auto">
              <a:xfrm>
                <a:off x="3011" y="3090"/>
                <a:ext cx="53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14" name="Oval 26"/>
              <p:cNvSpPr>
                <a:spLocks noChangeArrowheads="1"/>
              </p:cNvSpPr>
              <p:nvPr/>
            </p:nvSpPr>
            <p:spPr bwMode="auto">
              <a:xfrm>
                <a:off x="3084" y="3090"/>
                <a:ext cx="52" cy="45"/>
              </a:xfrm>
              <a:prstGeom prst="ellipse">
                <a:avLst/>
              </a:prstGeom>
              <a:solidFill>
                <a:srgbClr val="7FFF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2944" y="2003"/>
              <a:ext cx="276" cy="411"/>
              <a:chOff x="2944" y="2003"/>
              <a:chExt cx="276" cy="411"/>
            </a:xfrm>
          </p:grpSpPr>
          <p:sp>
            <p:nvSpPr>
              <p:cNvPr id="12316" name="AutoShape 28"/>
              <p:cNvSpPr>
                <a:spLocks noChangeArrowheads="1"/>
              </p:cNvSpPr>
              <p:nvPr/>
            </p:nvSpPr>
            <p:spPr bwMode="auto">
              <a:xfrm>
                <a:off x="2944" y="2010"/>
                <a:ext cx="30" cy="404"/>
              </a:xfrm>
              <a:prstGeom prst="octagon">
                <a:avLst>
                  <a:gd name="adj" fmla="val 29282"/>
                </a:avLst>
              </a:prstGeom>
              <a:gradFill rotWithShape="0">
                <a:gsLst>
                  <a:gs pos="0">
                    <a:srgbClr val="F95AB7">
                      <a:gamma/>
                      <a:shade val="29804"/>
                      <a:invGamma/>
                    </a:srgbClr>
                  </a:gs>
                  <a:gs pos="50000">
                    <a:srgbClr val="F95AB7"/>
                  </a:gs>
                  <a:gs pos="100000">
                    <a:srgbClr val="F95AB7">
                      <a:gamma/>
                      <a:shade val="29804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17" name="AutoShape 29"/>
              <p:cNvSpPr>
                <a:spLocks noChangeArrowheads="1"/>
              </p:cNvSpPr>
              <p:nvPr/>
            </p:nvSpPr>
            <p:spPr bwMode="auto">
              <a:xfrm>
                <a:off x="2952" y="2003"/>
                <a:ext cx="268" cy="24"/>
              </a:xfrm>
              <a:prstGeom prst="octagon">
                <a:avLst>
                  <a:gd name="adj" fmla="val 29282"/>
                </a:avLst>
              </a:prstGeom>
              <a:gradFill rotWithShape="0">
                <a:gsLst>
                  <a:gs pos="0">
                    <a:srgbClr val="F95AB7">
                      <a:gamma/>
                      <a:shade val="29804"/>
                      <a:invGamma/>
                    </a:srgbClr>
                  </a:gs>
                  <a:gs pos="50000">
                    <a:srgbClr val="F95AB7"/>
                  </a:gs>
                  <a:gs pos="100000">
                    <a:srgbClr val="F95AB7">
                      <a:gamma/>
                      <a:shade val="2980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389" y="2009"/>
              <a:ext cx="278" cy="410"/>
              <a:chOff x="3389" y="2009"/>
              <a:chExt cx="278" cy="410"/>
            </a:xfrm>
          </p:grpSpPr>
          <p:sp>
            <p:nvSpPr>
              <p:cNvPr id="12319" name="AutoShape 31"/>
              <p:cNvSpPr>
                <a:spLocks noChangeArrowheads="1"/>
              </p:cNvSpPr>
              <p:nvPr/>
            </p:nvSpPr>
            <p:spPr bwMode="auto">
              <a:xfrm>
                <a:off x="3389" y="2015"/>
                <a:ext cx="30" cy="404"/>
              </a:xfrm>
              <a:prstGeom prst="octagon">
                <a:avLst>
                  <a:gd name="adj" fmla="val 29282"/>
                </a:avLst>
              </a:prstGeom>
              <a:gradFill rotWithShape="0">
                <a:gsLst>
                  <a:gs pos="0">
                    <a:srgbClr val="F95AB7">
                      <a:gamma/>
                      <a:shade val="29804"/>
                      <a:invGamma/>
                    </a:srgbClr>
                  </a:gs>
                  <a:gs pos="50000">
                    <a:srgbClr val="F95AB7"/>
                  </a:gs>
                  <a:gs pos="100000">
                    <a:srgbClr val="F95AB7">
                      <a:gamma/>
                      <a:shade val="29804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20" name="AutoShape 32"/>
              <p:cNvSpPr>
                <a:spLocks noChangeArrowheads="1"/>
              </p:cNvSpPr>
              <p:nvPr/>
            </p:nvSpPr>
            <p:spPr bwMode="auto">
              <a:xfrm>
                <a:off x="3397" y="2009"/>
                <a:ext cx="270" cy="23"/>
              </a:xfrm>
              <a:prstGeom prst="octagon">
                <a:avLst>
                  <a:gd name="adj" fmla="val 29282"/>
                </a:avLst>
              </a:prstGeom>
              <a:gradFill rotWithShape="0">
                <a:gsLst>
                  <a:gs pos="0">
                    <a:srgbClr val="F95AB7">
                      <a:gamma/>
                      <a:shade val="29804"/>
                      <a:invGamma/>
                    </a:srgbClr>
                  </a:gs>
                  <a:gs pos="50000">
                    <a:srgbClr val="F95AB7"/>
                  </a:gs>
                  <a:gs pos="100000">
                    <a:srgbClr val="F95AB7">
                      <a:gamma/>
                      <a:shade val="2980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3835" y="2090"/>
              <a:ext cx="276" cy="332"/>
              <a:chOff x="3835" y="2090"/>
              <a:chExt cx="276" cy="332"/>
            </a:xfrm>
          </p:grpSpPr>
          <p:sp>
            <p:nvSpPr>
              <p:cNvPr id="12322" name="AutoShape 34"/>
              <p:cNvSpPr>
                <a:spLocks noChangeArrowheads="1"/>
              </p:cNvSpPr>
              <p:nvPr/>
            </p:nvSpPr>
            <p:spPr bwMode="auto">
              <a:xfrm>
                <a:off x="3835" y="2094"/>
                <a:ext cx="31" cy="328"/>
              </a:xfrm>
              <a:prstGeom prst="octagon">
                <a:avLst>
                  <a:gd name="adj" fmla="val 29282"/>
                </a:avLst>
              </a:prstGeom>
              <a:gradFill rotWithShape="0">
                <a:gsLst>
                  <a:gs pos="0">
                    <a:srgbClr val="F95AB7">
                      <a:gamma/>
                      <a:shade val="29804"/>
                      <a:invGamma/>
                    </a:srgbClr>
                  </a:gs>
                  <a:gs pos="50000">
                    <a:srgbClr val="F95AB7"/>
                  </a:gs>
                  <a:gs pos="100000">
                    <a:srgbClr val="F95AB7">
                      <a:gamma/>
                      <a:shade val="29804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23" name="AutoShape 35"/>
              <p:cNvSpPr>
                <a:spLocks noChangeArrowheads="1"/>
              </p:cNvSpPr>
              <p:nvPr/>
            </p:nvSpPr>
            <p:spPr bwMode="auto">
              <a:xfrm>
                <a:off x="3842" y="2090"/>
                <a:ext cx="269" cy="19"/>
              </a:xfrm>
              <a:prstGeom prst="octagon">
                <a:avLst>
                  <a:gd name="adj" fmla="val 29282"/>
                </a:avLst>
              </a:prstGeom>
              <a:gradFill rotWithShape="0">
                <a:gsLst>
                  <a:gs pos="0">
                    <a:srgbClr val="F95AB7">
                      <a:gamma/>
                      <a:shade val="29804"/>
                      <a:invGamma/>
                    </a:srgbClr>
                  </a:gs>
                  <a:gs pos="50000">
                    <a:srgbClr val="F95AB7"/>
                  </a:gs>
                  <a:gs pos="100000">
                    <a:srgbClr val="F95AB7">
                      <a:gamma/>
                      <a:shade val="2980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sp>
          <p:nvSpPr>
            <p:cNvPr id="12325" name="AutoShape 37"/>
            <p:cNvSpPr>
              <a:spLocks noChangeArrowheads="1"/>
            </p:cNvSpPr>
            <p:nvPr/>
          </p:nvSpPr>
          <p:spPr bwMode="auto">
            <a:xfrm>
              <a:off x="4243" y="2102"/>
              <a:ext cx="48" cy="312"/>
            </a:xfrm>
            <a:prstGeom prst="octagon">
              <a:avLst>
                <a:gd name="adj" fmla="val 29282"/>
              </a:avLst>
            </a:prstGeom>
            <a:gradFill rotWithShape="0">
              <a:gsLst>
                <a:gs pos="0">
                  <a:srgbClr val="F95AB7">
                    <a:gamma/>
                    <a:shade val="29804"/>
                    <a:invGamma/>
                  </a:srgbClr>
                </a:gs>
                <a:gs pos="50000">
                  <a:srgbClr val="F95AB7"/>
                </a:gs>
                <a:gs pos="100000">
                  <a:srgbClr val="F95AB7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26" name="AutoShape 38"/>
            <p:cNvSpPr>
              <a:spLocks noChangeArrowheads="1"/>
            </p:cNvSpPr>
            <p:nvPr/>
          </p:nvSpPr>
          <p:spPr bwMode="auto">
            <a:xfrm>
              <a:off x="4255" y="2090"/>
              <a:ext cx="394" cy="31"/>
            </a:xfrm>
            <a:prstGeom prst="octagon">
              <a:avLst>
                <a:gd name="adj" fmla="val 29282"/>
              </a:avLst>
            </a:prstGeom>
            <a:gradFill rotWithShape="0">
              <a:gsLst>
                <a:gs pos="0">
                  <a:srgbClr val="F95AB7">
                    <a:gamma/>
                    <a:shade val="29804"/>
                    <a:invGamma/>
                  </a:srgbClr>
                </a:gs>
                <a:gs pos="50000">
                  <a:srgbClr val="F95AB7"/>
                </a:gs>
                <a:gs pos="100000">
                  <a:srgbClr val="F95AB7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3070" y="2042"/>
              <a:ext cx="120" cy="82"/>
              <a:chOff x="3070" y="2042"/>
              <a:chExt cx="120" cy="82"/>
            </a:xfrm>
          </p:grpSpPr>
          <p:sp>
            <p:nvSpPr>
              <p:cNvPr id="12327" name="AutoShape 39"/>
              <p:cNvSpPr>
                <a:spLocks noChangeArrowheads="1"/>
              </p:cNvSpPr>
              <p:nvPr/>
            </p:nvSpPr>
            <p:spPr bwMode="auto">
              <a:xfrm flipV="1">
                <a:off x="3070" y="2095"/>
                <a:ext cx="120" cy="29"/>
              </a:xfrm>
              <a:custGeom>
                <a:avLst/>
                <a:gdLst>
                  <a:gd name="G0" fmla="+- 8399 0 0"/>
                  <a:gd name="G1" fmla="+- 21600 0 8399"/>
                  <a:gd name="G2" fmla="*/ 8399 1 2"/>
                  <a:gd name="G3" fmla="+- 21600 0 G2"/>
                  <a:gd name="G4" fmla="+/ 8399 21600 2"/>
                  <a:gd name="G5" fmla="+/ G1 0 2"/>
                  <a:gd name="G6" fmla="*/ 21600 21600 8399"/>
                  <a:gd name="G7" fmla="*/ G6 1 2"/>
                  <a:gd name="G8" fmla="+- 21600 0 G7"/>
                  <a:gd name="G9" fmla="*/ 21600 1 2"/>
                  <a:gd name="G10" fmla="+- 8399 0 G9"/>
                  <a:gd name="G11" fmla="?: G10 G8 0"/>
                  <a:gd name="G12" fmla="?: G10 G7 21600"/>
                  <a:gd name="T0" fmla="*/ 17400 w 21600"/>
                  <a:gd name="T1" fmla="*/ 10800 h 21600"/>
                  <a:gd name="T2" fmla="*/ 10800 w 21600"/>
                  <a:gd name="T3" fmla="*/ 21600 h 21600"/>
                  <a:gd name="T4" fmla="*/ 4200 w 21600"/>
                  <a:gd name="T5" fmla="*/ 10800 h 21600"/>
                  <a:gd name="T6" fmla="*/ 10800 w 21600"/>
                  <a:gd name="T7" fmla="*/ 0 h 21600"/>
                  <a:gd name="T8" fmla="*/ 6000 w 21600"/>
                  <a:gd name="T9" fmla="*/ 6000 h 21600"/>
                  <a:gd name="T10" fmla="*/ 15600 w 21600"/>
                  <a:gd name="T11" fmla="*/ 15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8399" y="21600"/>
                    </a:lnTo>
                    <a:lnTo>
                      <a:pt x="13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28" name="Rectangle 40"/>
              <p:cNvSpPr>
                <a:spLocks noChangeArrowheads="1"/>
              </p:cNvSpPr>
              <p:nvPr/>
            </p:nvSpPr>
            <p:spPr bwMode="auto">
              <a:xfrm>
                <a:off x="3109" y="2063"/>
                <a:ext cx="42" cy="2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29" name="Rectangle 41"/>
              <p:cNvSpPr>
                <a:spLocks noChangeArrowheads="1"/>
              </p:cNvSpPr>
              <p:nvPr/>
            </p:nvSpPr>
            <p:spPr bwMode="auto">
              <a:xfrm>
                <a:off x="3081" y="2042"/>
                <a:ext cx="97" cy="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3458" y="2049"/>
              <a:ext cx="186" cy="74"/>
              <a:chOff x="3458" y="2049"/>
              <a:chExt cx="186" cy="74"/>
            </a:xfrm>
          </p:grpSpPr>
          <p:sp>
            <p:nvSpPr>
              <p:cNvPr id="12331" name="AutoShape 43"/>
              <p:cNvSpPr>
                <a:spLocks noChangeArrowheads="1"/>
              </p:cNvSpPr>
              <p:nvPr/>
            </p:nvSpPr>
            <p:spPr bwMode="auto">
              <a:xfrm rot="16200000" flipH="1">
                <a:off x="3514" y="1993"/>
                <a:ext cx="74" cy="186"/>
              </a:xfrm>
              <a:prstGeom prst="cube">
                <a:avLst>
                  <a:gd name="adj" fmla="val 24995"/>
                </a:avLst>
              </a:prstGeom>
              <a:solidFill>
                <a:srgbClr val="CECECE"/>
              </a:solidFill>
              <a:ln w="12700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32" name="Rectangle 44"/>
              <p:cNvSpPr>
                <a:spLocks noChangeArrowheads="1"/>
              </p:cNvSpPr>
              <p:nvPr/>
            </p:nvSpPr>
            <p:spPr bwMode="auto">
              <a:xfrm>
                <a:off x="3514" y="2057"/>
                <a:ext cx="37" cy="3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33" name="Rectangle 45"/>
              <p:cNvSpPr>
                <a:spLocks noChangeArrowheads="1"/>
              </p:cNvSpPr>
              <p:nvPr/>
            </p:nvSpPr>
            <p:spPr bwMode="auto">
              <a:xfrm>
                <a:off x="3585" y="2056"/>
                <a:ext cx="38" cy="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sp>
          <p:nvSpPr>
            <p:cNvPr id="12335" name="AutoShape 47"/>
            <p:cNvSpPr>
              <a:spLocks noChangeArrowheads="1"/>
            </p:cNvSpPr>
            <p:nvPr/>
          </p:nvSpPr>
          <p:spPr bwMode="auto">
            <a:xfrm flipH="1">
              <a:off x="3935" y="2023"/>
              <a:ext cx="112" cy="88"/>
            </a:xfrm>
            <a:prstGeom prst="cube">
              <a:avLst>
                <a:gd name="adj" fmla="val 24995"/>
              </a:avLst>
            </a:prstGeom>
            <a:solidFill>
              <a:srgbClr val="000000"/>
            </a:solidFill>
            <a:ln w="12700">
              <a:solidFill>
                <a:srgbClr val="91919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36" name="Oval 48"/>
            <p:cNvSpPr>
              <a:spLocks noChangeArrowheads="1"/>
            </p:cNvSpPr>
            <p:nvPr/>
          </p:nvSpPr>
          <p:spPr bwMode="auto">
            <a:xfrm>
              <a:off x="3994" y="2064"/>
              <a:ext cx="34" cy="37"/>
            </a:xfrm>
            <a:prstGeom prst="ellipse">
              <a:avLst/>
            </a:prstGeom>
            <a:solidFill>
              <a:srgbClr val="00DFCA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4300" y="2021"/>
              <a:ext cx="83" cy="68"/>
              <a:chOff x="4300" y="2021"/>
              <a:chExt cx="83" cy="68"/>
            </a:xfrm>
          </p:grpSpPr>
          <p:sp>
            <p:nvSpPr>
              <p:cNvPr id="12337" name="AutoShape 49"/>
              <p:cNvSpPr>
                <a:spLocks noChangeArrowheads="1"/>
              </p:cNvSpPr>
              <p:nvPr/>
            </p:nvSpPr>
            <p:spPr bwMode="auto">
              <a:xfrm flipH="1">
                <a:off x="4300" y="2021"/>
                <a:ext cx="83" cy="6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38" name="Oval 50"/>
              <p:cNvSpPr>
                <a:spLocks noChangeArrowheads="1"/>
              </p:cNvSpPr>
              <p:nvPr/>
            </p:nvSpPr>
            <p:spPr bwMode="auto">
              <a:xfrm>
                <a:off x="4345" y="2047"/>
                <a:ext cx="2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4409" y="2021"/>
              <a:ext cx="84" cy="68"/>
              <a:chOff x="4409" y="2021"/>
              <a:chExt cx="84" cy="68"/>
            </a:xfrm>
          </p:grpSpPr>
          <p:sp>
            <p:nvSpPr>
              <p:cNvPr id="12340" name="AutoShape 52"/>
              <p:cNvSpPr>
                <a:spLocks noChangeArrowheads="1"/>
              </p:cNvSpPr>
              <p:nvPr/>
            </p:nvSpPr>
            <p:spPr bwMode="auto">
              <a:xfrm flipH="1">
                <a:off x="4409" y="2021"/>
                <a:ext cx="84" cy="6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41" name="Oval 53"/>
              <p:cNvSpPr>
                <a:spLocks noChangeArrowheads="1"/>
              </p:cNvSpPr>
              <p:nvPr/>
            </p:nvSpPr>
            <p:spPr bwMode="auto">
              <a:xfrm>
                <a:off x="4454" y="2047"/>
                <a:ext cx="25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4518" y="2021"/>
              <a:ext cx="84" cy="68"/>
              <a:chOff x="4518" y="2021"/>
              <a:chExt cx="84" cy="68"/>
            </a:xfrm>
          </p:grpSpPr>
          <p:sp>
            <p:nvSpPr>
              <p:cNvPr id="12343" name="AutoShape 55"/>
              <p:cNvSpPr>
                <a:spLocks noChangeArrowheads="1"/>
              </p:cNvSpPr>
              <p:nvPr/>
            </p:nvSpPr>
            <p:spPr bwMode="auto">
              <a:xfrm flipH="1">
                <a:off x="4518" y="2021"/>
                <a:ext cx="84" cy="6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  <p:sp>
            <p:nvSpPr>
              <p:cNvPr id="12344" name="Oval 56"/>
              <p:cNvSpPr>
                <a:spLocks noChangeArrowheads="1"/>
              </p:cNvSpPr>
              <p:nvPr/>
            </p:nvSpPr>
            <p:spPr bwMode="auto">
              <a:xfrm>
                <a:off x="4563" y="2047"/>
                <a:ext cx="25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sp>
          <p:nvSpPr>
            <p:cNvPr id="12346" name="AutoShape 58"/>
            <p:cNvSpPr>
              <a:spLocks noChangeArrowheads="1"/>
            </p:cNvSpPr>
            <p:nvPr/>
          </p:nvSpPr>
          <p:spPr bwMode="auto">
            <a:xfrm>
              <a:off x="3432" y="3065"/>
              <a:ext cx="37" cy="384"/>
            </a:xfrm>
            <a:prstGeom prst="octagon">
              <a:avLst>
                <a:gd name="adj" fmla="val 29282"/>
              </a:avLst>
            </a:prstGeom>
            <a:gradFill rotWithShape="0">
              <a:gsLst>
                <a:gs pos="0">
                  <a:srgbClr val="F95AB7">
                    <a:gamma/>
                    <a:shade val="29804"/>
                    <a:invGamma/>
                  </a:srgbClr>
                </a:gs>
                <a:gs pos="50000">
                  <a:srgbClr val="F95AB7"/>
                </a:gs>
                <a:gs pos="100000">
                  <a:srgbClr val="F95AB7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47" name="AutoShape 59"/>
            <p:cNvSpPr>
              <a:spLocks noChangeArrowheads="1"/>
            </p:cNvSpPr>
            <p:nvPr/>
          </p:nvSpPr>
          <p:spPr bwMode="auto">
            <a:xfrm>
              <a:off x="3900" y="3065"/>
              <a:ext cx="38" cy="384"/>
            </a:xfrm>
            <a:prstGeom prst="octagon">
              <a:avLst>
                <a:gd name="adj" fmla="val 29282"/>
              </a:avLst>
            </a:prstGeom>
            <a:gradFill rotWithShape="0">
              <a:gsLst>
                <a:gs pos="0">
                  <a:srgbClr val="F95AB7">
                    <a:gamma/>
                    <a:shade val="29804"/>
                    <a:invGamma/>
                  </a:srgbClr>
                </a:gs>
                <a:gs pos="50000">
                  <a:srgbClr val="F95AB7"/>
                </a:gs>
                <a:gs pos="100000">
                  <a:srgbClr val="F95AB7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77" y="3063"/>
              <a:ext cx="415" cy="1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509" y="3069"/>
              <a:ext cx="34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en-US" altLang="ko-KR" sz="1200" b="1" dirty="0">
                  <a:latin typeface="Times New Roman" pitchFamily="18" charset="0"/>
                  <a:ea typeface="굴림체" pitchFamily="49" charset="-127"/>
                </a:rPr>
                <a:t>ABCD</a:t>
              </a:r>
            </a:p>
          </p:txBody>
        </p:sp>
        <p:sp>
          <p:nvSpPr>
            <p:cNvPr id="12350" name="AutoShape 62"/>
            <p:cNvSpPr>
              <a:spLocks noChangeArrowheads="1"/>
            </p:cNvSpPr>
            <p:nvPr/>
          </p:nvSpPr>
          <p:spPr bwMode="auto">
            <a:xfrm>
              <a:off x="4272" y="3035"/>
              <a:ext cx="209" cy="133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51" name="AutoShape 63"/>
            <p:cNvSpPr>
              <a:spLocks noChangeArrowheads="1"/>
            </p:cNvSpPr>
            <p:nvPr/>
          </p:nvSpPr>
          <p:spPr bwMode="auto">
            <a:xfrm>
              <a:off x="4295" y="3048"/>
              <a:ext cx="163" cy="101"/>
            </a:xfrm>
            <a:prstGeom prst="roundRect">
              <a:avLst>
                <a:gd name="adj" fmla="val 12495"/>
              </a:avLst>
            </a:prstGeom>
            <a:solidFill>
              <a:srgbClr val="CECECE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52" name="Line 64"/>
            <p:cNvSpPr>
              <a:spLocks noChangeShapeType="1"/>
            </p:cNvSpPr>
            <p:nvPr/>
          </p:nvSpPr>
          <p:spPr bwMode="auto">
            <a:xfrm>
              <a:off x="4423" y="3062"/>
              <a:ext cx="0" cy="76"/>
            </a:xfrm>
            <a:prstGeom prst="line">
              <a:avLst/>
            </a:prstGeom>
            <a:noFill/>
            <a:ln w="12700">
              <a:solidFill>
                <a:srgbClr val="67676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53" name="Line 65"/>
            <p:cNvSpPr>
              <a:spLocks noChangeShapeType="1"/>
            </p:cNvSpPr>
            <p:nvPr/>
          </p:nvSpPr>
          <p:spPr bwMode="auto">
            <a:xfrm>
              <a:off x="4404" y="3065"/>
              <a:ext cx="0" cy="69"/>
            </a:xfrm>
            <a:prstGeom prst="line">
              <a:avLst/>
            </a:prstGeom>
            <a:noFill/>
            <a:ln w="12700">
              <a:solidFill>
                <a:srgbClr val="67676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54" name="Line 66"/>
            <p:cNvSpPr>
              <a:spLocks noChangeShapeType="1"/>
            </p:cNvSpPr>
            <p:nvPr/>
          </p:nvSpPr>
          <p:spPr bwMode="auto">
            <a:xfrm>
              <a:off x="4384" y="3070"/>
              <a:ext cx="0" cy="60"/>
            </a:xfrm>
            <a:prstGeom prst="line">
              <a:avLst/>
            </a:prstGeom>
            <a:noFill/>
            <a:ln w="12700">
              <a:solidFill>
                <a:srgbClr val="67676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>
              <a:off x="4364" y="3075"/>
              <a:ext cx="0" cy="52"/>
            </a:xfrm>
            <a:prstGeom prst="line">
              <a:avLst/>
            </a:prstGeom>
            <a:noFill/>
            <a:ln w="12700">
              <a:solidFill>
                <a:srgbClr val="67676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56" name="Line 68"/>
            <p:cNvSpPr>
              <a:spLocks noChangeShapeType="1"/>
            </p:cNvSpPr>
            <p:nvPr/>
          </p:nvSpPr>
          <p:spPr bwMode="auto">
            <a:xfrm>
              <a:off x="4345" y="3078"/>
              <a:ext cx="0" cy="44"/>
            </a:xfrm>
            <a:prstGeom prst="line">
              <a:avLst/>
            </a:prstGeom>
            <a:noFill/>
            <a:ln w="12700">
              <a:solidFill>
                <a:srgbClr val="67676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4325" y="3083"/>
              <a:ext cx="0" cy="36"/>
            </a:xfrm>
            <a:prstGeom prst="line">
              <a:avLst/>
            </a:prstGeom>
            <a:noFill/>
            <a:ln w="12700">
              <a:solidFill>
                <a:srgbClr val="67676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58" name="Line 70"/>
            <p:cNvSpPr>
              <a:spLocks noChangeShapeType="1"/>
            </p:cNvSpPr>
            <p:nvPr/>
          </p:nvSpPr>
          <p:spPr bwMode="auto">
            <a:xfrm>
              <a:off x="4304" y="3087"/>
              <a:ext cx="0" cy="25"/>
            </a:xfrm>
            <a:prstGeom prst="line">
              <a:avLst/>
            </a:prstGeom>
            <a:noFill/>
            <a:ln w="12700">
              <a:solidFill>
                <a:srgbClr val="676767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2359" name="Rectangle 71"/>
            <p:cNvSpPr>
              <a:spLocks noChangeArrowheads="1"/>
            </p:cNvSpPr>
            <p:nvPr/>
          </p:nvSpPr>
          <p:spPr bwMode="auto">
            <a:xfrm>
              <a:off x="2821" y="2435"/>
              <a:ext cx="521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/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Ultrasonic</a:t>
              </a:r>
            </a:p>
            <a:p>
              <a:pPr eaLnBrk="0" latinLnBrk="0"/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Vehicle</a:t>
              </a:r>
              <a:endParaRPr lang="en-US" altLang="ko-KR" sz="1200" b="1" dirty="0">
                <a:latin typeface="Arial" charset="0"/>
                <a:ea typeface="굴림체" pitchFamily="49" charset="-127"/>
              </a:endParaRPr>
            </a:p>
            <a:p>
              <a:pPr eaLnBrk="0" latinLnBrk="0" hangingPunct="0"/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Detector</a:t>
              </a:r>
            </a:p>
            <a:p>
              <a:pPr eaLnBrk="0" latinLnBrk="0" hangingPunct="0"/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(</a:t>
              </a:r>
              <a:r>
                <a:rPr lang="ko-KR" altLang="en-US" sz="1200" b="1" dirty="0" smtClean="0">
                  <a:latin typeface="Arial" charset="0"/>
                  <a:ea typeface="굴림체" pitchFamily="49" charset="-127"/>
                </a:rPr>
                <a:t>초음파</a:t>
              </a:r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)</a:t>
              </a:r>
              <a:endParaRPr lang="en-US" altLang="ko-KR" sz="1200" b="1" dirty="0"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2360" name="Rectangle 72"/>
            <p:cNvSpPr>
              <a:spLocks noChangeArrowheads="1"/>
            </p:cNvSpPr>
            <p:nvPr/>
          </p:nvSpPr>
          <p:spPr bwMode="auto">
            <a:xfrm>
              <a:off x="3275" y="2435"/>
              <a:ext cx="449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/>
              <a:r>
                <a:rPr lang="en-US" altLang="ko-KR" sz="1200" b="1" dirty="0">
                  <a:latin typeface="Arial" charset="0"/>
                  <a:ea typeface="굴림체" pitchFamily="49" charset="-127"/>
                </a:rPr>
                <a:t>Infrared</a:t>
              </a:r>
            </a:p>
            <a:p>
              <a:pPr eaLnBrk="0" latinLnBrk="0"/>
              <a:r>
                <a:rPr lang="en-US" altLang="ko-KR" sz="1200" b="1" dirty="0">
                  <a:latin typeface="Arial" charset="0"/>
                  <a:ea typeface="굴림체" pitchFamily="49" charset="-127"/>
                </a:rPr>
                <a:t>Vehicle</a:t>
              </a:r>
            </a:p>
            <a:p>
              <a:pPr eaLnBrk="0" latinLnBrk="0" hangingPunct="0"/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Detector</a:t>
              </a:r>
            </a:p>
            <a:p>
              <a:pPr eaLnBrk="0" latinLnBrk="0" hangingPunct="0"/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(</a:t>
              </a:r>
              <a:r>
                <a:rPr lang="ko-KR" altLang="en-US" sz="1200" b="1" dirty="0" smtClean="0">
                  <a:latin typeface="Arial" charset="0"/>
                  <a:ea typeface="굴림체" pitchFamily="49" charset="-127"/>
                </a:rPr>
                <a:t>적외선</a:t>
              </a:r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)</a:t>
              </a:r>
              <a:endParaRPr lang="en-US" altLang="ko-KR" sz="1200" b="1" dirty="0"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3721" y="2435"/>
              <a:ext cx="564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/>
              <a:r>
                <a:rPr lang="en-US" altLang="ko-KR" sz="1200" b="1">
                  <a:latin typeface="Arial" charset="0"/>
                  <a:ea typeface="굴림체" pitchFamily="49" charset="-127"/>
                </a:rPr>
                <a:t>Image</a:t>
              </a:r>
            </a:p>
            <a:p>
              <a:pPr eaLnBrk="0" latinLnBrk="0"/>
              <a:r>
                <a:rPr lang="en-US" altLang="ko-KR" sz="1200" b="1">
                  <a:latin typeface="Arial" charset="0"/>
                  <a:ea typeface="굴림체" pitchFamily="49" charset="-127"/>
                </a:rPr>
                <a:t>Processing</a:t>
              </a:r>
            </a:p>
            <a:p>
              <a:pPr eaLnBrk="0" latinLnBrk="0"/>
              <a:r>
                <a:rPr lang="en-US" altLang="ko-KR" sz="1200" b="1">
                  <a:latin typeface="Arial" charset="0"/>
                  <a:ea typeface="굴림체" pitchFamily="49" charset="-127"/>
                </a:rPr>
                <a:t>Vehicle</a:t>
              </a:r>
            </a:p>
            <a:p>
              <a:pPr eaLnBrk="0" latinLnBrk="0" hangingPunct="0"/>
              <a:r>
                <a:rPr lang="en-US" altLang="ko-KR" sz="1200" b="1">
                  <a:latin typeface="Arial" charset="0"/>
                  <a:ea typeface="굴림체" pitchFamily="49" charset="-127"/>
                </a:rPr>
                <a:t>Detector</a:t>
              </a:r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247" y="2472"/>
              <a:ext cx="61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/>
              <a:r>
                <a:rPr lang="en-US" altLang="ko-KR" sz="1200" b="1" dirty="0">
                  <a:latin typeface="Arial" charset="0"/>
                  <a:ea typeface="굴림체" pitchFamily="49" charset="-127"/>
                </a:rPr>
                <a:t>AVI</a:t>
              </a:r>
            </a:p>
            <a:p>
              <a:pPr eaLnBrk="0" latinLnBrk="0" hangingPunct="0"/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Terminal</a:t>
              </a:r>
            </a:p>
            <a:p>
              <a:pPr eaLnBrk="0" latinLnBrk="0" hangingPunct="0"/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(</a:t>
              </a:r>
              <a:r>
                <a:rPr lang="ko-KR" altLang="en-US" sz="1200" b="1" dirty="0" smtClean="0">
                  <a:latin typeface="Arial" charset="0"/>
                  <a:ea typeface="굴림체" pitchFamily="49" charset="-127"/>
                </a:rPr>
                <a:t>번호판 인식</a:t>
              </a:r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)</a:t>
              </a:r>
              <a:endParaRPr lang="en-US" altLang="ko-KR" sz="1200" b="1" dirty="0"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2818" y="3455"/>
              <a:ext cx="361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en-US" altLang="ko-KR" sz="1200" b="1">
                  <a:latin typeface="Arial" charset="0"/>
                  <a:ea typeface="굴림체" pitchFamily="49" charset="-127"/>
                </a:rPr>
                <a:t>Signal</a:t>
              </a:r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3324" y="3455"/>
              <a:ext cx="8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/>
              <a:r>
                <a:rPr lang="en-US" altLang="ko-KR" sz="1200" b="1">
                  <a:latin typeface="Arial" charset="0"/>
                  <a:ea typeface="굴림체" pitchFamily="49" charset="-127"/>
                </a:rPr>
                <a:t>Variable Message</a:t>
              </a:r>
            </a:p>
            <a:p>
              <a:pPr eaLnBrk="0" latinLnBrk="0" hangingPunct="0"/>
              <a:r>
                <a:rPr lang="en-US" altLang="ko-KR" sz="1200" b="1">
                  <a:latin typeface="Arial" charset="0"/>
                  <a:ea typeface="굴림체" pitchFamily="49" charset="-127"/>
                </a:rPr>
                <a:t>Board</a:t>
              </a:r>
            </a:p>
          </p:txBody>
        </p:sp>
        <p:sp>
          <p:nvSpPr>
            <p:cNvPr id="12365" name="Rectangle 77"/>
            <p:cNvSpPr>
              <a:spLocks noChangeArrowheads="1"/>
            </p:cNvSpPr>
            <p:nvPr/>
          </p:nvSpPr>
          <p:spPr bwMode="auto">
            <a:xfrm>
              <a:off x="4130" y="3455"/>
              <a:ext cx="568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/>
              <a:r>
                <a:rPr lang="en-US" altLang="ko-KR" sz="1200" b="1" dirty="0">
                  <a:latin typeface="Arial" charset="0"/>
                  <a:ea typeface="굴림체" pitchFamily="49" charset="-127"/>
                </a:rPr>
                <a:t>Roadside</a:t>
              </a:r>
            </a:p>
            <a:p>
              <a:pPr eaLnBrk="0" latinLnBrk="0"/>
              <a:r>
                <a:rPr lang="en-US" altLang="ko-KR" sz="1200" b="1" dirty="0">
                  <a:latin typeface="Arial" charset="0"/>
                  <a:ea typeface="굴림체" pitchFamily="49" charset="-127"/>
                </a:rPr>
                <a:t>Transmitter</a:t>
              </a:r>
            </a:p>
            <a:p>
              <a:pPr eaLnBrk="0" latinLnBrk="0" hangingPunct="0"/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Device</a:t>
              </a:r>
            </a:p>
            <a:p>
              <a:pPr eaLnBrk="0" latinLnBrk="0" hangingPunct="0"/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(</a:t>
              </a:r>
              <a:r>
                <a:rPr lang="ko-KR" altLang="en-US" sz="1200" b="1" dirty="0" smtClean="0">
                  <a:latin typeface="Arial" charset="0"/>
                  <a:ea typeface="굴림체" pitchFamily="49" charset="-127"/>
                </a:rPr>
                <a:t>송신기</a:t>
              </a:r>
              <a:r>
                <a:rPr lang="en-US" altLang="ko-KR" sz="1200" b="1" dirty="0" smtClean="0">
                  <a:latin typeface="Arial" charset="0"/>
                  <a:ea typeface="굴림체" pitchFamily="49" charset="-127"/>
                </a:rPr>
                <a:t>)</a:t>
              </a:r>
              <a:endParaRPr lang="en-US" altLang="ko-KR" sz="1200" b="1" dirty="0">
                <a:latin typeface="Arial" charset="0"/>
                <a:ea typeface="굴림체" pitchFamily="49" charset="-127"/>
              </a:endParaRPr>
            </a:p>
          </p:txBody>
        </p:sp>
      </p:grpSp>
      <p:sp>
        <p:nvSpPr>
          <p:cNvPr id="12367" name="Rectangle 79"/>
          <p:cNvSpPr>
            <a:spLocks noGrp="1" noChangeArrowheads="1"/>
          </p:cNvSpPr>
          <p:nvPr>
            <p:ph sz="quarter" idx="13"/>
          </p:nvPr>
        </p:nvSpPr>
        <p:spPr>
          <a:xfrm>
            <a:off x="1187624" y="1340768"/>
            <a:ext cx="7016824" cy="1524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ko-KR" altLang="en-US" sz="2400" dirty="0"/>
              <a:t>교통량에 따라 </a:t>
            </a:r>
            <a:r>
              <a:rPr lang="ko-KR" altLang="en-US" sz="2400" b="1" u="sng" dirty="0">
                <a:solidFill>
                  <a:srgbClr val="FFC000"/>
                </a:solidFill>
              </a:rPr>
              <a:t>신호주기</a:t>
            </a:r>
            <a:r>
              <a:rPr lang="ko-KR" altLang="en-US" sz="2400" dirty="0"/>
              <a:t> 자동 조절</a:t>
            </a:r>
          </a:p>
          <a:p>
            <a:r>
              <a:rPr lang="ko-KR" altLang="en-US" sz="2400" dirty="0" smtClean="0"/>
              <a:t>고속도로 진입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도로상의 차량특성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속도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유입교통량 </a:t>
            </a:r>
            <a:r>
              <a:rPr lang="ko-KR" altLang="en-US" sz="2400" dirty="0" smtClean="0"/>
              <a:t>등을 </a:t>
            </a:r>
            <a:r>
              <a:rPr lang="ko-KR" altLang="en-US" sz="2400" dirty="0"/>
              <a:t>조절</a:t>
            </a:r>
          </a:p>
          <a:p>
            <a:r>
              <a:rPr lang="ko-KR" altLang="en-US" sz="2400" dirty="0"/>
              <a:t>통행료 </a:t>
            </a:r>
            <a:r>
              <a:rPr lang="ko-KR" altLang="en-US" sz="2400" dirty="0" smtClean="0"/>
              <a:t>자동징수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하이패스</a:t>
            </a:r>
            <a:r>
              <a:rPr lang="en-US" altLang="ko-KR" sz="2400" dirty="0" smtClean="0"/>
              <a:t>), </a:t>
            </a:r>
            <a:r>
              <a:rPr lang="ko-KR" altLang="en-US" sz="2400" dirty="0"/>
              <a:t>무인 자동단속</a:t>
            </a:r>
          </a:p>
        </p:txBody>
      </p:sp>
      <p:sp>
        <p:nvSpPr>
          <p:cNvPr id="12368" name="Rectangle 80"/>
          <p:cNvSpPr>
            <a:spLocks noGrp="1" noChangeArrowheads="1"/>
          </p:cNvSpPr>
          <p:nvPr>
            <p:ph type="title"/>
          </p:nvPr>
        </p:nvSpPr>
        <p:spPr>
          <a:xfrm>
            <a:off x="539552" y="-27384"/>
            <a:ext cx="7848872" cy="1107604"/>
          </a:xfrm>
          <a:noFill/>
          <a:ln/>
          <a:effectLst/>
        </p:spPr>
        <p:txBody>
          <a:bodyPr>
            <a:normAutofit fontScale="90000"/>
          </a:bodyPr>
          <a:lstStyle/>
          <a:p>
            <a:r>
              <a:rPr lang="en-US" altLang="ko-KR" sz="4000" b="1" dirty="0" smtClean="0">
                <a:effectLst/>
                <a:latin typeface="+mn-ea"/>
                <a:ea typeface="+mn-ea"/>
              </a:rPr>
              <a:t>(1) </a:t>
            </a:r>
            <a:r>
              <a:rPr lang="ko-KR" altLang="en-US" sz="4000" b="1" dirty="0" smtClean="0">
                <a:effectLst/>
                <a:latin typeface="+mn-ea"/>
                <a:ea typeface="+mn-ea"/>
              </a:rPr>
              <a:t>첨단 교통관리시스템</a:t>
            </a:r>
            <a:r>
              <a:rPr lang="en-US" altLang="ko-KR" sz="4000" b="1" dirty="0" smtClean="0">
                <a:effectLst/>
                <a:latin typeface="+mn-ea"/>
                <a:ea typeface="+mn-ea"/>
              </a:rPr>
              <a:t>(ATMS)</a:t>
            </a:r>
            <a:br>
              <a:rPr lang="en-US" altLang="ko-KR" sz="4000" b="1" dirty="0" smtClean="0">
                <a:effectLst/>
                <a:latin typeface="+mn-ea"/>
                <a:ea typeface="+mn-ea"/>
              </a:rPr>
            </a:br>
            <a:r>
              <a:rPr lang="en-US" altLang="ko-KR" sz="2700" b="1" dirty="0" smtClean="0"/>
              <a:t>Advanced </a:t>
            </a:r>
            <a:r>
              <a:rPr lang="en-US" altLang="ko-KR" sz="2700" b="1" dirty="0" smtClean="0"/>
              <a:t>Traffic Management </a:t>
            </a:r>
            <a:r>
              <a:rPr lang="en-US" altLang="ko-KR" sz="2700" b="1" dirty="0" smtClean="0"/>
              <a:t>System</a:t>
            </a:r>
            <a:endParaRPr lang="ko-KR" altLang="en-US" sz="4000" b="1" dirty="0">
              <a:effectLst/>
              <a:latin typeface="+mn-ea"/>
              <a:ea typeface="+mn-ea"/>
            </a:endParaRPr>
          </a:p>
        </p:txBody>
      </p:sp>
      <p:pic>
        <p:nvPicPr>
          <p:cNvPr id="12370" name="Picture 82" descr="stoplit3 복사본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00647" y="1"/>
            <a:ext cx="637443" cy="1412875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7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0" name="Picture 104" descr="redcar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304" y="5301208"/>
            <a:ext cx="6858000" cy="503238"/>
          </a:xfrm>
          <a:prstGeom prst="rect">
            <a:avLst/>
          </a:prstGeom>
          <a:noFill/>
        </p:spPr>
      </p:pic>
      <p:sp>
        <p:nvSpPr>
          <p:cNvPr id="14340" name="Freeform 4" descr="넓은 정방향 사선"/>
          <p:cNvSpPr>
            <a:spLocks/>
          </p:cNvSpPr>
          <p:nvPr/>
        </p:nvSpPr>
        <p:spPr bwMode="auto">
          <a:xfrm>
            <a:off x="4269802" y="4439494"/>
            <a:ext cx="1097573" cy="1349375"/>
          </a:xfrm>
          <a:custGeom>
            <a:avLst/>
            <a:gdLst/>
            <a:ahLst/>
            <a:cxnLst>
              <a:cxn ang="0">
                <a:pos x="690" y="0"/>
              </a:cxn>
              <a:cxn ang="0">
                <a:pos x="0" y="78"/>
              </a:cxn>
              <a:cxn ang="0">
                <a:pos x="0" y="849"/>
              </a:cxn>
              <a:cxn ang="0">
                <a:pos x="32" y="849"/>
              </a:cxn>
              <a:cxn ang="0">
                <a:pos x="32" y="166"/>
              </a:cxn>
              <a:cxn ang="0">
                <a:pos x="649" y="88"/>
              </a:cxn>
              <a:cxn ang="0">
                <a:pos x="649" y="712"/>
              </a:cxn>
              <a:cxn ang="0">
                <a:pos x="681" y="712"/>
              </a:cxn>
              <a:cxn ang="0">
                <a:pos x="681" y="9"/>
              </a:cxn>
            </a:cxnLst>
            <a:rect l="0" t="0" r="r" b="b"/>
            <a:pathLst>
              <a:path w="691" h="850">
                <a:moveTo>
                  <a:pt x="690" y="0"/>
                </a:moveTo>
                <a:lnTo>
                  <a:pt x="0" y="78"/>
                </a:lnTo>
                <a:lnTo>
                  <a:pt x="0" y="849"/>
                </a:lnTo>
                <a:lnTo>
                  <a:pt x="32" y="849"/>
                </a:lnTo>
                <a:lnTo>
                  <a:pt x="32" y="166"/>
                </a:lnTo>
                <a:lnTo>
                  <a:pt x="649" y="88"/>
                </a:lnTo>
                <a:lnTo>
                  <a:pt x="649" y="712"/>
                </a:lnTo>
                <a:lnTo>
                  <a:pt x="681" y="712"/>
                </a:lnTo>
                <a:lnTo>
                  <a:pt x="681" y="9"/>
                </a:lnTo>
              </a:path>
            </a:pathLst>
          </a:custGeom>
          <a:pattFill prst="wdUpDiag">
            <a:fgClr>
              <a:srgbClr val="006699"/>
            </a:fgClr>
            <a:bgClr>
              <a:schemeClr val="bg1"/>
            </a:bgClr>
          </a:pattFill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1" name="Freeform 5"/>
          <p:cNvSpPr>
            <a:spLocks/>
          </p:cNvSpPr>
          <p:nvPr/>
        </p:nvSpPr>
        <p:spPr bwMode="auto">
          <a:xfrm>
            <a:off x="4961463" y="5022850"/>
            <a:ext cx="990600" cy="1136650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397" y="715"/>
              </a:cxn>
              <a:cxn ang="0">
                <a:pos x="623" y="565"/>
              </a:cxn>
              <a:cxn ang="0">
                <a:pos x="29" y="0"/>
              </a:cxn>
              <a:cxn ang="0">
                <a:pos x="0" y="42"/>
              </a:cxn>
            </a:cxnLst>
            <a:rect l="0" t="0" r="r" b="b"/>
            <a:pathLst>
              <a:path w="624" h="716">
                <a:moveTo>
                  <a:pt x="0" y="42"/>
                </a:moveTo>
                <a:lnTo>
                  <a:pt x="397" y="715"/>
                </a:lnTo>
                <a:lnTo>
                  <a:pt x="623" y="565"/>
                </a:lnTo>
                <a:lnTo>
                  <a:pt x="29" y="0"/>
                </a:lnTo>
                <a:lnTo>
                  <a:pt x="0" y="42"/>
                </a:lnTo>
              </a:path>
            </a:pathLst>
          </a:custGeom>
          <a:solidFill>
            <a:srgbClr val="FFFFCC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2" name="Freeform 6" descr="넓은 정방향 사선"/>
          <p:cNvSpPr>
            <a:spLocks/>
          </p:cNvSpPr>
          <p:nvPr/>
        </p:nvSpPr>
        <p:spPr bwMode="auto">
          <a:xfrm>
            <a:off x="1217689" y="2335141"/>
            <a:ext cx="1343757" cy="1225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6" y="71"/>
              </a:cxn>
              <a:cxn ang="0">
                <a:pos x="846" y="771"/>
              </a:cxn>
              <a:cxn ang="0">
                <a:pos x="806" y="771"/>
              </a:cxn>
              <a:cxn ang="0">
                <a:pos x="806" y="150"/>
              </a:cxn>
              <a:cxn ang="0">
                <a:pos x="49" y="79"/>
              </a:cxn>
              <a:cxn ang="0">
                <a:pos x="49" y="646"/>
              </a:cxn>
              <a:cxn ang="0">
                <a:pos x="9" y="646"/>
              </a:cxn>
              <a:cxn ang="0">
                <a:pos x="9" y="9"/>
              </a:cxn>
            </a:cxnLst>
            <a:rect l="0" t="0" r="r" b="b"/>
            <a:pathLst>
              <a:path w="847" h="772">
                <a:moveTo>
                  <a:pt x="0" y="0"/>
                </a:moveTo>
                <a:lnTo>
                  <a:pt x="846" y="71"/>
                </a:lnTo>
                <a:lnTo>
                  <a:pt x="846" y="771"/>
                </a:lnTo>
                <a:lnTo>
                  <a:pt x="806" y="771"/>
                </a:lnTo>
                <a:lnTo>
                  <a:pt x="806" y="150"/>
                </a:lnTo>
                <a:lnTo>
                  <a:pt x="49" y="79"/>
                </a:lnTo>
                <a:lnTo>
                  <a:pt x="49" y="646"/>
                </a:lnTo>
                <a:lnTo>
                  <a:pt x="9" y="646"/>
                </a:lnTo>
                <a:lnTo>
                  <a:pt x="9" y="9"/>
                </a:lnTo>
              </a:path>
            </a:pathLst>
          </a:custGeom>
          <a:pattFill prst="wdUpDiag">
            <a:fgClr>
              <a:srgbClr val="006699"/>
            </a:fgClr>
            <a:bgClr>
              <a:schemeClr val="bg1"/>
            </a:bgClr>
          </a:pattFill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030977" y="2435153"/>
            <a:ext cx="114300" cy="177800"/>
            <a:chOff x="1130" y="2548"/>
            <a:chExt cx="72" cy="112"/>
          </a:xfrm>
        </p:grpSpPr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1143" y="2548"/>
              <a:ext cx="59" cy="84"/>
            </a:xfrm>
            <a:custGeom>
              <a:avLst/>
              <a:gdLst/>
              <a:ahLst/>
              <a:cxnLst>
                <a:cxn ang="0">
                  <a:pos x="58" y="36"/>
                </a:cxn>
                <a:cxn ang="0">
                  <a:pos x="30" y="83"/>
                </a:cxn>
                <a:cxn ang="0">
                  <a:pos x="0" y="56"/>
                </a:cxn>
                <a:cxn ang="0">
                  <a:pos x="12" y="36"/>
                </a:cxn>
                <a:cxn ang="0">
                  <a:pos x="6" y="19"/>
                </a:cxn>
                <a:cxn ang="0">
                  <a:pos x="18" y="0"/>
                </a:cxn>
                <a:cxn ang="0">
                  <a:pos x="58" y="36"/>
                </a:cxn>
              </a:cxnLst>
              <a:rect l="0" t="0" r="r" b="b"/>
              <a:pathLst>
                <a:path w="59" h="84">
                  <a:moveTo>
                    <a:pt x="58" y="36"/>
                  </a:moveTo>
                  <a:lnTo>
                    <a:pt x="30" y="83"/>
                  </a:lnTo>
                  <a:lnTo>
                    <a:pt x="0" y="56"/>
                  </a:lnTo>
                  <a:lnTo>
                    <a:pt x="12" y="36"/>
                  </a:lnTo>
                  <a:lnTo>
                    <a:pt x="6" y="19"/>
                  </a:lnTo>
                  <a:lnTo>
                    <a:pt x="18" y="0"/>
                  </a:lnTo>
                  <a:lnTo>
                    <a:pt x="58" y="36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44" name="Freeform 8"/>
            <p:cNvSpPr>
              <a:spLocks/>
            </p:cNvSpPr>
            <p:nvPr/>
          </p:nvSpPr>
          <p:spPr bwMode="auto">
            <a:xfrm>
              <a:off x="1146" y="2549"/>
              <a:ext cx="53" cy="82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" y="35"/>
                </a:cxn>
                <a:cxn ang="0">
                  <a:pos x="6" y="18"/>
                </a:cxn>
                <a:cxn ang="0">
                  <a:pos x="16" y="0"/>
                </a:cxn>
                <a:cxn ang="0">
                  <a:pos x="52" y="35"/>
                </a:cxn>
                <a:cxn ang="0">
                  <a:pos x="26" y="81"/>
                </a:cxn>
                <a:cxn ang="0">
                  <a:pos x="0" y="55"/>
                </a:cxn>
              </a:cxnLst>
              <a:rect l="0" t="0" r="r" b="b"/>
              <a:pathLst>
                <a:path w="53" h="82">
                  <a:moveTo>
                    <a:pt x="0" y="55"/>
                  </a:moveTo>
                  <a:lnTo>
                    <a:pt x="11" y="35"/>
                  </a:lnTo>
                  <a:lnTo>
                    <a:pt x="6" y="18"/>
                  </a:lnTo>
                  <a:lnTo>
                    <a:pt x="16" y="0"/>
                  </a:lnTo>
                  <a:lnTo>
                    <a:pt x="52" y="35"/>
                  </a:lnTo>
                  <a:lnTo>
                    <a:pt x="26" y="81"/>
                  </a:lnTo>
                  <a:lnTo>
                    <a:pt x="0" y="55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45" name="Freeform 9"/>
            <p:cNvSpPr>
              <a:spLocks/>
            </p:cNvSpPr>
            <p:nvPr/>
          </p:nvSpPr>
          <p:spPr bwMode="auto">
            <a:xfrm>
              <a:off x="1133" y="2613"/>
              <a:ext cx="36" cy="47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1" y="16"/>
                </a:cxn>
                <a:cxn ang="0">
                  <a:pos x="1" y="19"/>
                </a:cxn>
                <a:cxn ang="0">
                  <a:pos x="0" y="21"/>
                </a:cxn>
                <a:cxn ang="0">
                  <a:pos x="25" y="46"/>
                </a:cxn>
                <a:cxn ang="0">
                  <a:pos x="27" y="44"/>
                </a:cxn>
                <a:cxn ang="0">
                  <a:pos x="26" y="31"/>
                </a:cxn>
                <a:cxn ang="0">
                  <a:pos x="35" y="15"/>
                </a:cxn>
                <a:cxn ang="0">
                  <a:pos x="21" y="0"/>
                </a:cxn>
              </a:cxnLst>
              <a:rect l="0" t="0" r="r" b="b"/>
              <a:pathLst>
                <a:path w="36" h="47">
                  <a:moveTo>
                    <a:pt x="21" y="0"/>
                  </a:moveTo>
                  <a:lnTo>
                    <a:pt x="11" y="16"/>
                  </a:lnTo>
                  <a:lnTo>
                    <a:pt x="1" y="19"/>
                  </a:lnTo>
                  <a:lnTo>
                    <a:pt x="0" y="21"/>
                  </a:lnTo>
                  <a:lnTo>
                    <a:pt x="25" y="46"/>
                  </a:lnTo>
                  <a:lnTo>
                    <a:pt x="27" y="44"/>
                  </a:lnTo>
                  <a:lnTo>
                    <a:pt x="26" y="31"/>
                  </a:lnTo>
                  <a:lnTo>
                    <a:pt x="35" y="15"/>
                  </a:lnTo>
                  <a:lnTo>
                    <a:pt x="21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1134" y="2624"/>
              <a:ext cx="30" cy="3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0"/>
                </a:cxn>
                <a:cxn ang="0">
                  <a:pos x="29" y="22"/>
                </a:cxn>
                <a:cxn ang="0">
                  <a:pos x="23" y="31"/>
                </a:cxn>
                <a:cxn ang="0">
                  <a:pos x="0" y="10"/>
                </a:cxn>
              </a:cxnLst>
              <a:rect l="0" t="0" r="r" b="b"/>
              <a:pathLst>
                <a:path w="30" h="32">
                  <a:moveTo>
                    <a:pt x="0" y="10"/>
                  </a:moveTo>
                  <a:lnTo>
                    <a:pt x="6" y="0"/>
                  </a:lnTo>
                  <a:lnTo>
                    <a:pt x="29" y="22"/>
                  </a:lnTo>
                  <a:lnTo>
                    <a:pt x="23" y="31"/>
                  </a:lnTo>
                  <a:lnTo>
                    <a:pt x="0" y="10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47" name="Freeform 11"/>
            <p:cNvSpPr>
              <a:spLocks/>
            </p:cNvSpPr>
            <p:nvPr/>
          </p:nvSpPr>
          <p:spPr bwMode="auto">
            <a:xfrm>
              <a:off x="1135" y="2628"/>
              <a:ext cx="26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5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6"/>
                </a:cxn>
                <a:cxn ang="0">
                  <a:pos x="20" y="7"/>
                </a:cxn>
                <a:cxn ang="0">
                  <a:pos x="21" y="8"/>
                </a:cxn>
                <a:cxn ang="0">
                  <a:pos x="22" y="9"/>
                </a:cxn>
                <a:cxn ang="0">
                  <a:pos x="23" y="10"/>
                </a:cxn>
                <a:cxn ang="0">
                  <a:pos x="24" y="11"/>
                </a:cxn>
                <a:cxn ang="0">
                  <a:pos x="25" y="12"/>
                </a:cxn>
                <a:cxn ang="0">
                  <a:pos x="25" y="13"/>
                </a:cxn>
                <a:cxn ang="0">
                  <a:pos x="25" y="14"/>
                </a:cxn>
                <a:cxn ang="0">
                  <a:pos x="25" y="16"/>
                </a:cxn>
                <a:cxn ang="0">
                  <a:pos x="25" y="17"/>
                </a:cxn>
                <a:cxn ang="0">
                  <a:pos x="25" y="18"/>
                </a:cxn>
                <a:cxn ang="0">
                  <a:pos x="25" y="20"/>
                </a:cxn>
                <a:cxn ang="0">
                  <a:pos x="25" y="21"/>
                </a:cxn>
                <a:cxn ang="0">
                  <a:pos x="25" y="22"/>
                </a:cxn>
                <a:cxn ang="0">
                  <a:pos x="24" y="24"/>
                </a:cxn>
                <a:cxn ang="0">
                  <a:pos x="24" y="25"/>
                </a:cxn>
                <a:cxn ang="0">
                  <a:pos x="24" y="26"/>
                </a:cxn>
                <a:cxn ang="0">
                  <a:pos x="24" y="27"/>
                </a:cxn>
                <a:cxn ang="0">
                  <a:pos x="0" y="5"/>
                </a:cxn>
              </a:cxnLst>
              <a:rect l="0" t="0" r="r" b="b"/>
              <a:pathLst>
                <a:path w="26" h="28">
                  <a:moveTo>
                    <a:pt x="0" y="5"/>
                  </a:moveTo>
                  <a:lnTo>
                    <a:pt x="1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6"/>
                  </a:lnTo>
                  <a:lnTo>
                    <a:pt x="20" y="7"/>
                  </a:lnTo>
                  <a:lnTo>
                    <a:pt x="21" y="8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4" y="11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8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4" y="26"/>
                  </a:lnTo>
                  <a:lnTo>
                    <a:pt x="24" y="27"/>
                  </a:lnTo>
                  <a:lnTo>
                    <a:pt x="0" y="5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48" name="Freeform 12"/>
            <p:cNvSpPr>
              <a:spLocks/>
            </p:cNvSpPr>
            <p:nvPr/>
          </p:nvSpPr>
          <p:spPr bwMode="auto">
            <a:xfrm>
              <a:off x="1150" y="2615"/>
              <a:ext cx="19" cy="2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5" y="0"/>
                </a:cxn>
                <a:cxn ang="0">
                  <a:pos x="18" y="12"/>
                </a:cxn>
                <a:cxn ang="0">
                  <a:pos x="12" y="22"/>
                </a:cxn>
                <a:cxn ang="0">
                  <a:pos x="0" y="10"/>
                </a:cxn>
              </a:cxnLst>
              <a:rect l="0" t="0" r="r" b="b"/>
              <a:pathLst>
                <a:path w="19" h="23">
                  <a:moveTo>
                    <a:pt x="0" y="10"/>
                  </a:moveTo>
                  <a:lnTo>
                    <a:pt x="5" y="0"/>
                  </a:lnTo>
                  <a:lnTo>
                    <a:pt x="18" y="12"/>
                  </a:lnTo>
                  <a:lnTo>
                    <a:pt x="12" y="22"/>
                  </a:lnTo>
                  <a:lnTo>
                    <a:pt x="0" y="10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1148" y="2620"/>
              <a:ext cx="18" cy="24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" y="0"/>
                </a:cxn>
                <a:cxn ang="0">
                  <a:pos x="17" y="12"/>
                </a:cxn>
                <a:cxn ang="0">
                  <a:pos x="11" y="23"/>
                </a:cxn>
                <a:cxn ang="0">
                  <a:pos x="0" y="11"/>
                </a:cxn>
              </a:cxnLst>
              <a:rect l="0" t="0" r="r" b="b"/>
              <a:pathLst>
                <a:path w="18" h="24">
                  <a:moveTo>
                    <a:pt x="0" y="11"/>
                  </a:moveTo>
                  <a:lnTo>
                    <a:pt x="5" y="0"/>
                  </a:lnTo>
                  <a:lnTo>
                    <a:pt x="17" y="12"/>
                  </a:lnTo>
                  <a:lnTo>
                    <a:pt x="11" y="23"/>
                  </a:lnTo>
                  <a:lnTo>
                    <a:pt x="0" y="11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50" name="Freeform 14"/>
            <p:cNvSpPr>
              <a:spLocks/>
            </p:cNvSpPr>
            <p:nvPr/>
          </p:nvSpPr>
          <p:spPr bwMode="auto">
            <a:xfrm>
              <a:off x="1153" y="2609"/>
              <a:ext cx="19" cy="2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0"/>
                </a:cxn>
                <a:cxn ang="0">
                  <a:pos x="18" y="13"/>
                </a:cxn>
                <a:cxn ang="0">
                  <a:pos x="12" y="22"/>
                </a:cxn>
                <a:cxn ang="0">
                  <a:pos x="0" y="10"/>
                </a:cxn>
              </a:cxnLst>
              <a:rect l="0" t="0" r="r" b="b"/>
              <a:pathLst>
                <a:path w="19" h="23">
                  <a:moveTo>
                    <a:pt x="0" y="10"/>
                  </a:moveTo>
                  <a:lnTo>
                    <a:pt x="6" y="0"/>
                  </a:lnTo>
                  <a:lnTo>
                    <a:pt x="18" y="13"/>
                  </a:lnTo>
                  <a:lnTo>
                    <a:pt x="12" y="22"/>
                  </a:lnTo>
                  <a:lnTo>
                    <a:pt x="0" y="10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51" name="Freeform 15"/>
            <p:cNvSpPr>
              <a:spLocks/>
            </p:cNvSpPr>
            <p:nvPr/>
          </p:nvSpPr>
          <p:spPr bwMode="auto">
            <a:xfrm>
              <a:off x="1130" y="2572"/>
              <a:ext cx="28" cy="35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4"/>
                </a:cxn>
                <a:cxn ang="0">
                  <a:pos x="7" y="7"/>
                </a:cxn>
                <a:cxn ang="0">
                  <a:pos x="5" y="11"/>
                </a:cxn>
                <a:cxn ang="0">
                  <a:pos x="3" y="13"/>
                </a:cxn>
                <a:cxn ang="0">
                  <a:pos x="2" y="15"/>
                </a:cxn>
                <a:cxn ang="0">
                  <a:pos x="1" y="17"/>
                </a:cxn>
                <a:cxn ang="0">
                  <a:pos x="0" y="19"/>
                </a:cxn>
                <a:cxn ang="0">
                  <a:pos x="0" y="22"/>
                </a:cxn>
                <a:cxn ang="0">
                  <a:pos x="1" y="23"/>
                </a:cxn>
                <a:cxn ang="0">
                  <a:pos x="2" y="27"/>
                </a:cxn>
                <a:cxn ang="0">
                  <a:pos x="4" y="29"/>
                </a:cxn>
                <a:cxn ang="0">
                  <a:pos x="6" y="32"/>
                </a:cxn>
                <a:cxn ang="0">
                  <a:pos x="10" y="33"/>
                </a:cxn>
                <a:cxn ang="0">
                  <a:pos x="12" y="34"/>
                </a:cxn>
                <a:cxn ang="0">
                  <a:pos x="15" y="34"/>
                </a:cxn>
                <a:cxn ang="0">
                  <a:pos x="16" y="32"/>
                </a:cxn>
                <a:cxn ang="0">
                  <a:pos x="17" y="31"/>
                </a:cxn>
                <a:cxn ang="0">
                  <a:pos x="18" y="29"/>
                </a:cxn>
                <a:cxn ang="0">
                  <a:pos x="20" y="27"/>
                </a:cxn>
                <a:cxn ang="0">
                  <a:pos x="22" y="23"/>
                </a:cxn>
                <a:cxn ang="0">
                  <a:pos x="23" y="21"/>
                </a:cxn>
                <a:cxn ang="0">
                  <a:pos x="25" y="18"/>
                </a:cxn>
                <a:cxn ang="0">
                  <a:pos x="26" y="16"/>
                </a:cxn>
                <a:cxn ang="0">
                  <a:pos x="27" y="15"/>
                </a:cxn>
                <a:cxn ang="0">
                  <a:pos x="25" y="14"/>
                </a:cxn>
                <a:cxn ang="0">
                  <a:pos x="23" y="12"/>
                </a:cxn>
                <a:cxn ang="0">
                  <a:pos x="20" y="9"/>
                </a:cxn>
                <a:cxn ang="0">
                  <a:pos x="17" y="6"/>
                </a:cxn>
                <a:cxn ang="0">
                  <a:pos x="15" y="4"/>
                </a:cxn>
                <a:cxn ang="0">
                  <a:pos x="12" y="2"/>
                </a:cxn>
                <a:cxn ang="0">
                  <a:pos x="11" y="1"/>
                </a:cxn>
              </a:cxnLst>
              <a:rect l="0" t="0" r="r" b="b"/>
              <a:pathLst>
                <a:path w="28" h="35">
                  <a:moveTo>
                    <a:pt x="11" y="0"/>
                  </a:moveTo>
                  <a:lnTo>
                    <a:pt x="10" y="1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7" y="7"/>
                  </a:lnTo>
                  <a:lnTo>
                    <a:pt x="6" y="8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4" y="29"/>
                  </a:lnTo>
                  <a:lnTo>
                    <a:pt x="5" y="31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5" y="34"/>
                  </a:lnTo>
                  <a:lnTo>
                    <a:pt x="15" y="33"/>
                  </a:lnTo>
                  <a:lnTo>
                    <a:pt x="16" y="32"/>
                  </a:lnTo>
                  <a:lnTo>
                    <a:pt x="17" y="32"/>
                  </a:lnTo>
                  <a:lnTo>
                    <a:pt x="17" y="31"/>
                  </a:lnTo>
                  <a:lnTo>
                    <a:pt x="17" y="30"/>
                  </a:lnTo>
                  <a:lnTo>
                    <a:pt x="18" y="29"/>
                  </a:lnTo>
                  <a:lnTo>
                    <a:pt x="19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2" y="23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4" y="19"/>
                  </a:lnTo>
                  <a:lnTo>
                    <a:pt x="25" y="18"/>
                  </a:lnTo>
                  <a:lnTo>
                    <a:pt x="26" y="17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7" y="15"/>
                  </a:lnTo>
                  <a:lnTo>
                    <a:pt x="26" y="15"/>
                  </a:lnTo>
                  <a:lnTo>
                    <a:pt x="25" y="14"/>
                  </a:lnTo>
                  <a:lnTo>
                    <a:pt x="24" y="13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0" y="9"/>
                  </a:lnTo>
                  <a:lnTo>
                    <a:pt x="19" y="8"/>
                  </a:lnTo>
                  <a:lnTo>
                    <a:pt x="17" y="6"/>
                  </a:lnTo>
                  <a:lnTo>
                    <a:pt x="16" y="5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1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139" y="2561"/>
              <a:ext cx="25" cy="27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0" y="11"/>
                </a:cxn>
                <a:cxn ang="0">
                  <a:pos x="1" y="11"/>
                </a:cxn>
                <a:cxn ang="0">
                  <a:pos x="1" y="10"/>
                </a:cxn>
                <a:cxn ang="0">
                  <a:pos x="1" y="9"/>
                </a:cxn>
                <a:cxn ang="0">
                  <a:pos x="2" y="8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8" y="3"/>
                </a:cxn>
                <a:cxn ang="0">
                  <a:pos x="9" y="4"/>
                </a:cxn>
                <a:cxn ang="0">
                  <a:pos x="10" y="5"/>
                </a:cxn>
                <a:cxn ang="0">
                  <a:pos x="12" y="7"/>
                </a:cxn>
                <a:cxn ang="0">
                  <a:pos x="14" y="9"/>
                </a:cxn>
                <a:cxn ang="0">
                  <a:pos x="16" y="11"/>
                </a:cxn>
                <a:cxn ang="0">
                  <a:pos x="18" y="12"/>
                </a:cxn>
                <a:cxn ang="0">
                  <a:pos x="19" y="14"/>
                </a:cxn>
                <a:cxn ang="0">
                  <a:pos x="21" y="15"/>
                </a:cxn>
                <a:cxn ang="0">
                  <a:pos x="22" y="16"/>
                </a:cxn>
                <a:cxn ang="0">
                  <a:pos x="23" y="17"/>
                </a:cxn>
                <a:cxn ang="0">
                  <a:pos x="24" y="18"/>
                </a:cxn>
                <a:cxn ang="0">
                  <a:pos x="23" y="18"/>
                </a:cxn>
                <a:cxn ang="0">
                  <a:pos x="22" y="19"/>
                </a:cxn>
                <a:cxn ang="0">
                  <a:pos x="21" y="21"/>
                </a:cxn>
                <a:cxn ang="0">
                  <a:pos x="20" y="21"/>
                </a:cxn>
                <a:cxn ang="0">
                  <a:pos x="19" y="22"/>
                </a:cxn>
                <a:cxn ang="0">
                  <a:pos x="18" y="24"/>
                </a:cxn>
                <a:cxn ang="0">
                  <a:pos x="17" y="25"/>
                </a:cxn>
                <a:cxn ang="0">
                  <a:pos x="16" y="26"/>
                </a:cxn>
                <a:cxn ang="0">
                  <a:pos x="16" y="25"/>
                </a:cxn>
                <a:cxn ang="0">
                  <a:pos x="15" y="24"/>
                </a:cxn>
                <a:cxn ang="0">
                  <a:pos x="14" y="24"/>
                </a:cxn>
                <a:cxn ang="0">
                  <a:pos x="12" y="23"/>
                </a:cxn>
                <a:cxn ang="0">
                  <a:pos x="11" y="21"/>
                </a:cxn>
                <a:cxn ang="0">
                  <a:pos x="10" y="20"/>
                </a:cxn>
                <a:cxn ang="0">
                  <a:pos x="8" y="19"/>
                </a:cxn>
                <a:cxn ang="0">
                  <a:pos x="6" y="18"/>
                </a:cxn>
                <a:cxn ang="0">
                  <a:pos x="5" y="16"/>
                </a:cxn>
                <a:cxn ang="0">
                  <a:pos x="4" y="15"/>
                </a:cxn>
                <a:cxn ang="0">
                  <a:pos x="3" y="14"/>
                </a:cxn>
                <a:cxn ang="0">
                  <a:pos x="2" y="13"/>
                </a:cxn>
                <a:cxn ang="0">
                  <a:pos x="1" y="12"/>
                </a:cxn>
                <a:cxn ang="0">
                  <a:pos x="1" y="12"/>
                </a:cxn>
              </a:cxnLst>
              <a:rect l="0" t="0" r="r" b="b"/>
              <a:pathLst>
                <a:path w="25" h="27">
                  <a:moveTo>
                    <a:pt x="1" y="12"/>
                  </a:moveTo>
                  <a:lnTo>
                    <a:pt x="0" y="11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8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8" y="3"/>
                  </a:lnTo>
                  <a:lnTo>
                    <a:pt x="9" y="4"/>
                  </a:lnTo>
                  <a:lnTo>
                    <a:pt x="10" y="5"/>
                  </a:lnTo>
                  <a:lnTo>
                    <a:pt x="12" y="7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8" y="12"/>
                  </a:lnTo>
                  <a:lnTo>
                    <a:pt x="19" y="14"/>
                  </a:lnTo>
                  <a:lnTo>
                    <a:pt x="21" y="15"/>
                  </a:lnTo>
                  <a:lnTo>
                    <a:pt x="22" y="16"/>
                  </a:lnTo>
                  <a:lnTo>
                    <a:pt x="23" y="17"/>
                  </a:lnTo>
                  <a:lnTo>
                    <a:pt x="24" y="18"/>
                  </a:lnTo>
                  <a:lnTo>
                    <a:pt x="23" y="18"/>
                  </a:lnTo>
                  <a:lnTo>
                    <a:pt x="22" y="19"/>
                  </a:lnTo>
                  <a:lnTo>
                    <a:pt x="21" y="21"/>
                  </a:lnTo>
                  <a:lnTo>
                    <a:pt x="20" y="21"/>
                  </a:lnTo>
                  <a:lnTo>
                    <a:pt x="19" y="22"/>
                  </a:lnTo>
                  <a:lnTo>
                    <a:pt x="18" y="24"/>
                  </a:lnTo>
                  <a:lnTo>
                    <a:pt x="17" y="25"/>
                  </a:lnTo>
                  <a:lnTo>
                    <a:pt x="16" y="26"/>
                  </a:lnTo>
                  <a:lnTo>
                    <a:pt x="16" y="25"/>
                  </a:lnTo>
                  <a:lnTo>
                    <a:pt x="15" y="24"/>
                  </a:lnTo>
                  <a:lnTo>
                    <a:pt x="14" y="24"/>
                  </a:lnTo>
                  <a:lnTo>
                    <a:pt x="12" y="23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8" y="19"/>
                  </a:lnTo>
                  <a:lnTo>
                    <a:pt x="6" y="18"/>
                  </a:lnTo>
                  <a:lnTo>
                    <a:pt x="5" y="16"/>
                  </a:lnTo>
                  <a:lnTo>
                    <a:pt x="4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1" y="12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53" name="Freeform 17"/>
            <p:cNvSpPr>
              <a:spLocks/>
            </p:cNvSpPr>
            <p:nvPr/>
          </p:nvSpPr>
          <p:spPr bwMode="auto">
            <a:xfrm>
              <a:off x="1132" y="2575"/>
              <a:ext cx="24" cy="3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4" y="9"/>
                </a:cxn>
                <a:cxn ang="0">
                  <a:pos x="4" y="11"/>
                </a:cxn>
                <a:cxn ang="0">
                  <a:pos x="3" y="13"/>
                </a:cxn>
                <a:cxn ang="0">
                  <a:pos x="2" y="14"/>
                </a:cxn>
                <a:cxn ang="0">
                  <a:pos x="1" y="15"/>
                </a:cxn>
                <a:cxn ang="0">
                  <a:pos x="1" y="16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0" y="19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1" y="23"/>
                </a:cxn>
                <a:cxn ang="0">
                  <a:pos x="3" y="25"/>
                </a:cxn>
                <a:cxn ang="0">
                  <a:pos x="3" y="26"/>
                </a:cxn>
                <a:cxn ang="0">
                  <a:pos x="4" y="27"/>
                </a:cxn>
                <a:cxn ang="0">
                  <a:pos x="5" y="28"/>
                </a:cxn>
                <a:cxn ang="0">
                  <a:pos x="6" y="29"/>
                </a:cxn>
                <a:cxn ang="0">
                  <a:pos x="7" y="29"/>
                </a:cxn>
                <a:cxn ang="0">
                  <a:pos x="8" y="30"/>
                </a:cxn>
                <a:cxn ang="0">
                  <a:pos x="9" y="30"/>
                </a:cxn>
                <a:cxn ang="0">
                  <a:pos x="10" y="30"/>
                </a:cxn>
                <a:cxn ang="0">
                  <a:pos x="11" y="30"/>
                </a:cxn>
                <a:cxn ang="0">
                  <a:pos x="12" y="30"/>
                </a:cxn>
                <a:cxn ang="0">
                  <a:pos x="12" y="29"/>
                </a:cxn>
                <a:cxn ang="0">
                  <a:pos x="13" y="29"/>
                </a:cxn>
                <a:cxn ang="0">
                  <a:pos x="13" y="28"/>
                </a:cxn>
                <a:cxn ang="0">
                  <a:pos x="14" y="27"/>
                </a:cxn>
                <a:cxn ang="0">
                  <a:pos x="15" y="26"/>
                </a:cxn>
                <a:cxn ang="0">
                  <a:pos x="15" y="24"/>
                </a:cxn>
                <a:cxn ang="0">
                  <a:pos x="16" y="23"/>
                </a:cxn>
                <a:cxn ang="0">
                  <a:pos x="17" y="22"/>
                </a:cxn>
                <a:cxn ang="0">
                  <a:pos x="18" y="20"/>
                </a:cxn>
                <a:cxn ang="0">
                  <a:pos x="19" y="18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21" y="14"/>
                </a:cxn>
                <a:cxn ang="0">
                  <a:pos x="22" y="13"/>
                </a:cxn>
                <a:cxn ang="0">
                  <a:pos x="23" y="12"/>
                </a:cxn>
                <a:cxn ang="0">
                  <a:pos x="22" y="12"/>
                </a:cxn>
                <a:cxn ang="0">
                  <a:pos x="22" y="11"/>
                </a:cxn>
                <a:cxn ang="0">
                  <a:pos x="21" y="11"/>
                </a:cxn>
                <a:cxn ang="0">
                  <a:pos x="20" y="10"/>
                </a:cxn>
                <a:cxn ang="0">
                  <a:pos x="20" y="9"/>
                </a:cxn>
                <a:cxn ang="0">
                  <a:pos x="19" y="8"/>
                </a:cxn>
                <a:cxn ang="0">
                  <a:pos x="18" y="7"/>
                </a:cxn>
                <a:cxn ang="0">
                  <a:pos x="17" y="6"/>
                </a:cxn>
                <a:cxn ang="0">
                  <a:pos x="15" y="4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0" y="0"/>
                </a:cxn>
              </a:cxnLst>
              <a:rect l="0" t="0" r="r" b="b"/>
              <a:pathLst>
                <a:path w="24" h="31">
                  <a:moveTo>
                    <a:pt x="10" y="0"/>
                  </a:moveTo>
                  <a:lnTo>
                    <a:pt x="10" y="1"/>
                  </a:lnTo>
                  <a:lnTo>
                    <a:pt x="9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3" y="13"/>
                  </a:lnTo>
                  <a:lnTo>
                    <a:pt x="2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3" y="25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6" y="29"/>
                  </a:lnTo>
                  <a:lnTo>
                    <a:pt x="7" y="29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4" y="27"/>
                  </a:lnTo>
                  <a:lnTo>
                    <a:pt x="15" y="26"/>
                  </a:lnTo>
                  <a:lnTo>
                    <a:pt x="15" y="24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8" y="20"/>
                  </a:lnTo>
                  <a:lnTo>
                    <a:pt x="19" y="18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1" y="14"/>
                  </a:lnTo>
                  <a:lnTo>
                    <a:pt x="22" y="13"/>
                  </a:lnTo>
                  <a:lnTo>
                    <a:pt x="23" y="12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19" y="8"/>
                  </a:lnTo>
                  <a:lnTo>
                    <a:pt x="18" y="7"/>
                  </a:lnTo>
                  <a:lnTo>
                    <a:pt x="17" y="6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10" y="0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54" name="Freeform 18"/>
            <p:cNvSpPr>
              <a:spLocks/>
            </p:cNvSpPr>
            <p:nvPr/>
          </p:nvSpPr>
          <p:spPr bwMode="auto">
            <a:xfrm>
              <a:off x="1143" y="2561"/>
              <a:ext cx="20" cy="26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" y="0"/>
                </a:cxn>
                <a:cxn ang="0">
                  <a:pos x="19" y="15"/>
                </a:cxn>
                <a:cxn ang="0">
                  <a:pos x="12" y="25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0" h="26">
                  <a:moveTo>
                    <a:pt x="0" y="13"/>
                  </a:moveTo>
                  <a:lnTo>
                    <a:pt x="4" y="0"/>
                  </a:lnTo>
                  <a:lnTo>
                    <a:pt x="19" y="15"/>
                  </a:lnTo>
                  <a:lnTo>
                    <a:pt x="12" y="25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632392" y="2382766"/>
            <a:ext cx="111369" cy="177800"/>
            <a:chOff x="879" y="2515"/>
            <a:chExt cx="70" cy="112"/>
          </a:xfrm>
        </p:grpSpPr>
        <p:sp>
          <p:nvSpPr>
            <p:cNvPr id="14356" name="Freeform 20"/>
            <p:cNvSpPr>
              <a:spLocks/>
            </p:cNvSpPr>
            <p:nvPr/>
          </p:nvSpPr>
          <p:spPr bwMode="auto">
            <a:xfrm>
              <a:off x="892" y="2515"/>
              <a:ext cx="57" cy="85"/>
            </a:xfrm>
            <a:custGeom>
              <a:avLst/>
              <a:gdLst/>
              <a:ahLst/>
              <a:cxnLst>
                <a:cxn ang="0">
                  <a:pos x="56" y="37"/>
                </a:cxn>
                <a:cxn ang="0">
                  <a:pos x="29" y="84"/>
                </a:cxn>
                <a:cxn ang="0">
                  <a:pos x="0" y="57"/>
                </a:cxn>
                <a:cxn ang="0">
                  <a:pos x="12" y="37"/>
                </a:cxn>
                <a:cxn ang="0">
                  <a:pos x="6" y="20"/>
                </a:cxn>
                <a:cxn ang="0">
                  <a:pos x="18" y="0"/>
                </a:cxn>
                <a:cxn ang="0">
                  <a:pos x="56" y="37"/>
                </a:cxn>
              </a:cxnLst>
              <a:rect l="0" t="0" r="r" b="b"/>
              <a:pathLst>
                <a:path w="57" h="85">
                  <a:moveTo>
                    <a:pt x="56" y="37"/>
                  </a:moveTo>
                  <a:lnTo>
                    <a:pt x="29" y="84"/>
                  </a:lnTo>
                  <a:lnTo>
                    <a:pt x="0" y="57"/>
                  </a:lnTo>
                  <a:lnTo>
                    <a:pt x="12" y="37"/>
                  </a:lnTo>
                  <a:lnTo>
                    <a:pt x="6" y="20"/>
                  </a:lnTo>
                  <a:lnTo>
                    <a:pt x="18" y="0"/>
                  </a:lnTo>
                  <a:lnTo>
                    <a:pt x="56" y="37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57" name="Freeform 21"/>
            <p:cNvSpPr>
              <a:spLocks/>
            </p:cNvSpPr>
            <p:nvPr/>
          </p:nvSpPr>
          <p:spPr bwMode="auto">
            <a:xfrm>
              <a:off x="894" y="2516"/>
              <a:ext cx="54" cy="83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2" y="36"/>
                </a:cxn>
                <a:cxn ang="0">
                  <a:pos x="6" y="18"/>
                </a:cxn>
                <a:cxn ang="0">
                  <a:pos x="16" y="0"/>
                </a:cxn>
                <a:cxn ang="0">
                  <a:pos x="53" y="36"/>
                </a:cxn>
                <a:cxn ang="0">
                  <a:pos x="26" y="82"/>
                </a:cxn>
                <a:cxn ang="0">
                  <a:pos x="0" y="56"/>
                </a:cxn>
              </a:cxnLst>
              <a:rect l="0" t="0" r="r" b="b"/>
              <a:pathLst>
                <a:path w="54" h="83">
                  <a:moveTo>
                    <a:pt x="0" y="56"/>
                  </a:moveTo>
                  <a:lnTo>
                    <a:pt x="12" y="36"/>
                  </a:lnTo>
                  <a:lnTo>
                    <a:pt x="6" y="18"/>
                  </a:lnTo>
                  <a:lnTo>
                    <a:pt x="16" y="0"/>
                  </a:lnTo>
                  <a:lnTo>
                    <a:pt x="53" y="36"/>
                  </a:lnTo>
                  <a:lnTo>
                    <a:pt x="26" y="82"/>
                  </a:lnTo>
                  <a:lnTo>
                    <a:pt x="0" y="56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881" y="2582"/>
              <a:ext cx="36" cy="45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1" y="15"/>
                </a:cxn>
                <a:cxn ang="0">
                  <a:pos x="1" y="18"/>
                </a:cxn>
                <a:cxn ang="0">
                  <a:pos x="0" y="20"/>
                </a:cxn>
                <a:cxn ang="0">
                  <a:pos x="25" y="44"/>
                </a:cxn>
                <a:cxn ang="0">
                  <a:pos x="27" y="42"/>
                </a:cxn>
                <a:cxn ang="0">
                  <a:pos x="26" y="29"/>
                </a:cxn>
                <a:cxn ang="0">
                  <a:pos x="35" y="14"/>
                </a:cxn>
                <a:cxn ang="0">
                  <a:pos x="21" y="0"/>
                </a:cxn>
              </a:cxnLst>
              <a:rect l="0" t="0" r="r" b="b"/>
              <a:pathLst>
                <a:path w="36" h="45">
                  <a:moveTo>
                    <a:pt x="21" y="0"/>
                  </a:moveTo>
                  <a:lnTo>
                    <a:pt x="11" y="15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25" y="44"/>
                  </a:lnTo>
                  <a:lnTo>
                    <a:pt x="27" y="42"/>
                  </a:lnTo>
                  <a:lnTo>
                    <a:pt x="26" y="29"/>
                  </a:lnTo>
                  <a:lnTo>
                    <a:pt x="35" y="14"/>
                  </a:lnTo>
                  <a:lnTo>
                    <a:pt x="21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59" name="Freeform 23"/>
            <p:cNvSpPr>
              <a:spLocks/>
            </p:cNvSpPr>
            <p:nvPr/>
          </p:nvSpPr>
          <p:spPr bwMode="auto">
            <a:xfrm>
              <a:off x="882" y="2593"/>
              <a:ext cx="31" cy="3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0"/>
                </a:cxn>
                <a:cxn ang="0">
                  <a:pos x="30" y="22"/>
                </a:cxn>
                <a:cxn ang="0">
                  <a:pos x="24" y="31"/>
                </a:cxn>
                <a:cxn ang="0">
                  <a:pos x="0" y="10"/>
                </a:cxn>
              </a:cxnLst>
              <a:rect l="0" t="0" r="r" b="b"/>
              <a:pathLst>
                <a:path w="31" h="32">
                  <a:moveTo>
                    <a:pt x="0" y="10"/>
                  </a:moveTo>
                  <a:lnTo>
                    <a:pt x="6" y="0"/>
                  </a:lnTo>
                  <a:lnTo>
                    <a:pt x="30" y="22"/>
                  </a:lnTo>
                  <a:lnTo>
                    <a:pt x="24" y="31"/>
                  </a:lnTo>
                  <a:lnTo>
                    <a:pt x="0" y="10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60" name="Freeform 24"/>
            <p:cNvSpPr>
              <a:spLocks/>
            </p:cNvSpPr>
            <p:nvPr/>
          </p:nvSpPr>
          <p:spPr bwMode="auto">
            <a:xfrm>
              <a:off x="884" y="2595"/>
              <a:ext cx="25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2"/>
                </a:cxn>
                <a:cxn ang="0">
                  <a:pos x="15" y="2"/>
                </a:cxn>
                <a:cxn ang="0">
                  <a:pos x="15" y="3"/>
                </a:cxn>
                <a:cxn ang="0">
                  <a:pos x="16" y="5"/>
                </a:cxn>
                <a:cxn ang="0">
                  <a:pos x="18" y="6"/>
                </a:cxn>
                <a:cxn ang="0">
                  <a:pos x="19" y="7"/>
                </a:cxn>
                <a:cxn ang="0">
                  <a:pos x="20" y="8"/>
                </a:cxn>
                <a:cxn ang="0">
                  <a:pos x="21" y="9"/>
                </a:cxn>
                <a:cxn ang="0">
                  <a:pos x="22" y="10"/>
                </a:cxn>
                <a:cxn ang="0">
                  <a:pos x="23" y="11"/>
                </a:cxn>
                <a:cxn ang="0">
                  <a:pos x="24" y="12"/>
                </a:cxn>
                <a:cxn ang="0">
                  <a:pos x="24" y="13"/>
                </a:cxn>
                <a:cxn ang="0">
                  <a:pos x="24" y="14"/>
                </a:cxn>
                <a:cxn ang="0">
                  <a:pos x="24" y="16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4" y="20"/>
                </a:cxn>
                <a:cxn ang="0">
                  <a:pos x="24" y="21"/>
                </a:cxn>
                <a:cxn ang="0">
                  <a:pos x="24" y="22"/>
                </a:cxn>
                <a:cxn ang="0">
                  <a:pos x="23" y="24"/>
                </a:cxn>
                <a:cxn ang="0">
                  <a:pos x="23" y="25"/>
                </a:cxn>
                <a:cxn ang="0">
                  <a:pos x="23" y="26"/>
                </a:cxn>
                <a:cxn ang="0">
                  <a:pos x="23" y="27"/>
                </a:cxn>
                <a:cxn ang="0">
                  <a:pos x="0" y="5"/>
                </a:cxn>
              </a:cxnLst>
              <a:rect l="0" t="0" r="r" b="b"/>
              <a:pathLst>
                <a:path w="25" h="28">
                  <a:moveTo>
                    <a:pt x="0" y="5"/>
                  </a:moveTo>
                  <a:lnTo>
                    <a:pt x="1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8" y="6"/>
                  </a:lnTo>
                  <a:lnTo>
                    <a:pt x="19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2" y="10"/>
                  </a:lnTo>
                  <a:lnTo>
                    <a:pt x="23" y="11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3" y="27"/>
                  </a:lnTo>
                  <a:lnTo>
                    <a:pt x="0" y="5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898" y="2582"/>
              <a:ext cx="19" cy="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" y="0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0" y="11"/>
                </a:cxn>
              </a:cxnLst>
              <a:rect l="0" t="0" r="r" b="b"/>
              <a:pathLst>
                <a:path w="19" h="25">
                  <a:moveTo>
                    <a:pt x="0" y="11"/>
                  </a:moveTo>
                  <a:lnTo>
                    <a:pt x="5" y="0"/>
                  </a:lnTo>
                  <a:lnTo>
                    <a:pt x="18" y="13"/>
                  </a:lnTo>
                  <a:lnTo>
                    <a:pt x="12" y="24"/>
                  </a:lnTo>
                  <a:lnTo>
                    <a:pt x="0" y="11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62" name="Freeform 26"/>
            <p:cNvSpPr>
              <a:spLocks/>
            </p:cNvSpPr>
            <p:nvPr/>
          </p:nvSpPr>
          <p:spPr bwMode="auto">
            <a:xfrm>
              <a:off x="896" y="2587"/>
              <a:ext cx="18" cy="2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5" y="0"/>
                </a:cxn>
                <a:cxn ang="0">
                  <a:pos x="17" y="12"/>
                </a:cxn>
                <a:cxn ang="0">
                  <a:pos x="11" y="22"/>
                </a:cxn>
                <a:cxn ang="0">
                  <a:pos x="0" y="10"/>
                </a:cxn>
              </a:cxnLst>
              <a:rect l="0" t="0" r="r" b="b"/>
              <a:pathLst>
                <a:path w="18" h="23">
                  <a:moveTo>
                    <a:pt x="0" y="10"/>
                  </a:moveTo>
                  <a:lnTo>
                    <a:pt x="5" y="0"/>
                  </a:lnTo>
                  <a:lnTo>
                    <a:pt x="17" y="12"/>
                  </a:lnTo>
                  <a:lnTo>
                    <a:pt x="11" y="22"/>
                  </a:lnTo>
                  <a:lnTo>
                    <a:pt x="0" y="10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63" name="Freeform 27"/>
            <p:cNvSpPr>
              <a:spLocks/>
            </p:cNvSpPr>
            <p:nvPr/>
          </p:nvSpPr>
          <p:spPr bwMode="auto">
            <a:xfrm>
              <a:off x="901" y="2578"/>
              <a:ext cx="21" cy="2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0"/>
                </a:cxn>
                <a:cxn ang="0">
                  <a:pos x="20" y="12"/>
                </a:cxn>
                <a:cxn ang="0">
                  <a:pos x="14" y="21"/>
                </a:cxn>
                <a:cxn ang="0">
                  <a:pos x="0" y="10"/>
                </a:cxn>
              </a:cxnLst>
              <a:rect l="0" t="0" r="r" b="b"/>
              <a:pathLst>
                <a:path w="21" h="22">
                  <a:moveTo>
                    <a:pt x="0" y="10"/>
                  </a:moveTo>
                  <a:lnTo>
                    <a:pt x="6" y="0"/>
                  </a:lnTo>
                  <a:lnTo>
                    <a:pt x="20" y="12"/>
                  </a:lnTo>
                  <a:lnTo>
                    <a:pt x="14" y="21"/>
                  </a:lnTo>
                  <a:lnTo>
                    <a:pt x="0" y="10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879" y="2540"/>
              <a:ext cx="27" cy="35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4"/>
                </a:cxn>
                <a:cxn ang="0">
                  <a:pos x="7" y="7"/>
                </a:cxn>
                <a:cxn ang="0">
                  <a:pos x="5" y="11"/>
                </a:cxn>
                <a:cxn ang="0">
                  <a:pos x="3" y="13"/>
                </a:cxn>
                <a:cxn ang="0">
                  <a:pos x="1" y="16"/>
                </a:cxn>
                <a:cxn ang="0">
                  <a:pos x="1" y="18"/>
                </a:cxn>
                <a:cxn ang="0">
                  <a:pos x="0" y="21"/>
                </a:cxn>
                <a:cxn ang="0">
                  <a:pos x="0" y="23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5" y="31"/>
                </a:cxn>
                <a:cxn ang="0">
                  <a:pos x="8" y="32"/>
                </a:cxn>
                <a:cxn ang="0">
                  <a:pos x="10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5" y="33"/>
                </a:cxn>
                <a:cxn ang="0">
                  <a:pos x="16" y="32"/>
                </a:cxn>
                <a:cxn ang="0">
                  <a:pos x="17" y="30"/>
                </a:cxn>
                <a:cxn ang="0">
                  <a:pos x="18" y="28"/>
                </a:cxn>
                <a:cxn ang="0">
                  <a:pos x="20" y="25"/>
                </a:cxn>
                <a:cxn ang="0">
                  <a:pos x="22" y="22"/>
                </a:cxn>
                <a:cxn ang="0">
                  <a:pos x="24" y="19"/>
                </a:cxn>
                <a:cxn ang="0">
                  <a:pos x="25" y="17"/>
                </a:cxn>
                <a:cxn ang="0">
                  <a:pos x="25" y="15"/>
                </a:cxn>
                <a:cxn ang="0">
                  <a:pos x="25" y="15"/>
                </a:cxn>
                <a:cxn ang="0">
                  <a:pos x="24" y="13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5" y="5"/>
                </a:cxn>
                <a:cxn ang="0">
                  <a:pos x="13" y="2"/>
                </a:cxn>
                <a:cxn ang="0">
                  <a:pos x="11" y="1"/>
                </a:cxn>
              </a:cxnLst>
              <a:rect l="0" t="0" r="r" b="b"/>
              <a:pathLst>
                <a:path w="27" h="35">
                  <a:moveTo>
                    <a:pt x="11" y="0"/>
                  </a:moveTo>
                  <a:lnTo>
                    <a:pt x="10" y="1"/>
                  </a:lnTo>
                  <a:lnTo>
                    <a:pt x="9" y="2"/>
                  </a:lnTo>
                  <a:lnTo>
                    <a:pt x="8" y="4"/>
                  </a:lnTo>
                  <a:lnTo>
                    <a:pt x="7" y="6"/>
                  </a:lnTo>
                  <a:lnTo>
                    <a:pt x="7" y="7"/>
                  </a:lnTo>
                  <a:lnTo>
                    <a:pt x="6" y="8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3" y="13"/>
                  </a:lnTo>
                  <a:lnTo>
                    <a:pt x="2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4" y="29"/>
                  </a:lnTo>
                  <a:lnTo>
                    <a:pt x="5" y="31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9" y="33"/>
                  </a:lnTo>
                  <a:lnTo>
                    <a:pt x="10" y="34"/>
                  </a:lnTo>
                  <a:lnTo>
                    <a:pt x="11" y="34"/>
                  </a:lnTo>
                  <a:lnTo>
                    <a:pt x="12" y="34"/>
                  </a:lnTo>
                  <a:lnTo>
                    <a:pt x="13" y="34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5" y="33"/>
                  </a:lnTo>
                  <a:lnTo>
                    <a:pt x="15" y="32"/>
                  </a:lnTo>
                  <a:lnTo>
                    <a:pt x="16" y="32"/>
                  </a:lnTo>
                  <a:lnTo>
                    <a:pt x="17" y="31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9" y="27"/>
                  </a:lnTo>
                  <a:lnTo>
                    <a:pt x="20" y="25"/>
                  </a:lnTo>
                  <a:lnTo>
                    <a:pt x="21" y="23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6" y="15"/>
                  </a:lnTo>
                  <a:lnTo>
                    <a:pt x="25" y="15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2" y="12"/>
                  </a:lnTo>
                  <a:lnTo>
                    <a:pt x="21" y="11"/>
                  </a:lnTo>
                  <a:lnTo>
                    <a:pt x="19" y="9"/>
                  </a:lnTo>
                  <a:lnTo>
                    <a:pt x="18" y="8"/>
                  </a:lnTo>
                  <a:lnTo>
                    <a:pt x="17" y="6"/>
                  </a:lnTo>
                  <a:lnTo>
                    <a:pt x="15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1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65" name="Freeform 29"/>
            <p:cNvSpPr>
              <a:spLocks/>
            </p:cNvSpPr>
            <p:nvPr/>
          </p:nvSpPr>
          <p:spPr bwMode="auto">
            <a:xfrm>
              <a:off x="889" y="2527"/>
              <a:ext cx="24" cy="30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0" y="13"/>
                </a:cxn>
                <a:cxn ang="0">
                  <a:pos x="1" y="12"/>
                </a:cxn>
                <a:cxn ang="0">
                  <a:pos x="1" y="11"/>
                </a:cxn>
                <a:cxn ang="0">
                  <a:pos x="1" y="10"/>
                </a:cxn>
                <a:cxn ang="0">
                  <a:pos x="2" y="9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7" y="3"/>
                </a:cxn>
                <a:cxn ang="0">
                  <a:pos x="9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4" y="10"/>
                </a:cxn>
                <a:cxn ang="0">
                  <a:pos x="16" y="12"/>
                </a:cxn>
                <a:cxn ang="0">
                  <a:pos x="17" y="14"/>
                </a:cxn>
                <a:cxn ang="0">
                  <a:pos x="19" y="15"/>
                </a:cxn>
                <a:cxn ang="0">
                  <a:pos x="20" y="16"/>
                </a:cxn>
                <a:cxn ang="0">
                  <a:pos x="21" y="18"/>
                </a:cxn>
                <a:cxn ang="0">
                  <a:pos x="22" y="19"/>
                </a:cxn>
                <a:cxn ang="0">
                  <a:pos x="23" y="20"/>
                </a:cxn>
                <a:cxn ang="0">
                  <a:pos x="22" y="20"/>
                </a:cxn>
                <a:cxn ang="0">
                  <a:pos x="21" y="21"/>
                </a:cxn>
                <a:cxn ang="0">
                  <a:pos x="21" y="23"/>
                </a:cxn>
                <a:cxn ang="0">
                  <a:pos x="20" y="24"/>
                </a:cxn>
                <a:cxn ang="0">
                  <a:pos x="19" y="24"/>
                </a:cxn>
                <a:cxn ang="0">
                  <a:pos x="19" y="25"/>
                </a:cxn>
                <a:cxn ang="0">
                  <a:pos x="17" y="26"/>
                </a:cxn>
                <a:cxn ang="0">
                  <a:pos x="17" y="27"/>
                </a:cxn>
                <a:cxn ang="0">
                  <a:pos x="16" y="28"/>
                </a:cxn>
                <a:cxn ang="0">
                  <a:pos x="16" y="29"/>
                </a:cxn>
                <a:cxn ang="0">
                  <a:pos x="15" y="29"/>
                </a:cxn>
                <a:cxn ang="0">
                  <a:pos x="15" y="28"/>
                </a:cxn>
                <a:cxn ang="0">
                  <a:pos x="14" y="27"/>
                </a:cxn>
                <a:cxn ang="0">
                  <a:pos x="13" y="26"/>
                </a:cxn>
                <a:cxn ang="0">
                  <a:pos x="12" y="26"/>
                </a:cxn>
                <a:cxn ang="0">
                  <a:pos x="11" y="24"/>
                </a:cxn>
                <a:cxn ang="0">
                  <a:pos x="9" y="22"/>
                </a:cxn>
                <a:cxn ang="0">
                  <a:pos x="8" y="21"/>
                </a:cxn>
                <a:cxn ang="0">
                  <a:pos x="6" y="20"/>
                </a:cxn>
                <a:cxn ang="0">
                  <a:pos x="5" y="18"/>
                </a:cxn>
                <a:cxn ang="0">
                  <a:pos x="4" y="17"/>
                </a:cxn>
                <a:cxn ang="0">
                  <a:pos x="2" y="15"/>
                </a:cxn>
                <a:cxn ang="0">
                  <a:pos x="1" y="14"/>
                </a:cxn>
                <a:cxn ang="0">
                  <a:pos x="1" y="14"/>
                </a:cxn>
              </a:cxnLst>
              <a:rect l="0" t="0" r="r" b="b"/>
              <a:pathLst>
                <a:path w="24" h="30">
                  <a:moveTo>
                    <a:pt x="1" y="14"/>
                  </a:moveTo>
                  <a:lnTo>
                    <a:pt x="0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7" y="3"/>
                  </a:lnTo>
                  <a:lnTo>
                    <a:pt x="9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7" y="14"/>
                  </a:lnTo>
                  <a:lnTo>
                    <a:pt x="19" y="15"/>
                  </a:lnTo>
                  <a:lnTo>
                    <a:pt x="20" y="16"/>
                  </a:lnTo>
                  <a:lnTo>
                    <a:pt x="21" y="18"/>
                  </a:lnTo>
                  <a:lnTo>
                    <a:pt x="22" y="19"/>
                  </a:lnTo>
                  <a:lnTo>
                    <a:pt x="23" y="20"/>
                  </a:lnTo>
                  <a:lnTo>
                    <a:pt x="22" y="20"/>
                  </a:lnTo>
                  <a:lnTo>
                    <a:pt x="21" y="21"/>
                  </a:lnTo>
                  <a:lnTo>
                    <a:pt x="21" y="23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7" y="26"/>
                  </a:lnTo>
                  <a:lnTo>
                    <a:pt x="17" y="27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4" y="27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9" y="22"/>
                  </a:lnTo>
                  <a:lnTo>
                    <a:pt x="8" y="21"/>
                  </a:lnTo>
                  <a:lnTo>
                    <a:pt x="6" y="20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1" y="14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66" name="Freeform 30"/>
            <p:cNvSpPr>
              <a:spLocks/>
            </p:cNvSpPr>
            <p:nvPr/>
          </p:nvSpPr>
          <p:spPr bwMode="auto">
            <a:xfrm>
              <a:off x="880" y="2545"/>
              <a:ext cx="25" cy="2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7" y="6"/>
                </a:cxn>
                <a:cxn ang="0">
                  <a:pos x="6" y="7"/>
                </a:cxn>
                <a:cxn ang="0">
                  <a:pos x="5" y="8"/>
                </a:cxn>
                <a:cxn ang="0">
                  <a:pos x="4" y="9"/>
                </a:cxn>
                <a:cxn ang="0">
                  <a:pos x="3" y="11"/>
                </a:cxn>
                <a:cxn ang="0">
                  <a:pos x="3" y="12"/>
                </a:cxn>
                <a:cxn ang="0">
                  <a:pos x="2" y="12"/>
                </a:cxn>
                <a:cxn ang="0">
                  <a:pos x="1" y="13"/>
                </a:cxn>
                <a:cxn ang="0">
                  <a:pos x="1" y="14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3" y="22"/>
                </a:cxn>
                <a:cxn ang="0">
                  <a:pos x="4" y="23"/>
                </a:cxn>
                <a:cxn ang="0">
                  <a:pos x="5" y="25"/>
                </a:cxn>
                <a:cxn ang="0">
                  <a:pos x="7" y="25"/>
                </a:cxn>
                <a:cxn ang="0">
                  <a:pos x="9" y="26"/>
                </a:cxn>
                <a:cxn ang="0">
                  <a:pos x="10" y="26"/>
                </a:cxn>
                <a:cxn ang="0">
                  <a:pos x="11" y="26"/>
                </a:cxn>
                <a:cxn ang="0">
                  <a:pos x="12" y="26"/>
                </a:cxn>
                <a:cxn ang="0">
                  <a:pos x="13" y="25"/>
                </a:cxn>
                <a:cxn ang="0">
                  <a:pos x="14" y="25"/>
                </a:cxn>
                <a:cxn ang="0">
                  <a:pos x="14" y="24"/>
                </a:cxn>
                <a:cxn ang="0">
                  <a:pos x="15" y="23"/>
                </a:cxn>
                <a:cxn ang="0">
                  <a:pos x="15" y="22"/>
                </a:cxn>
                <a:cxn ang="0">
                  <a:pos x="16" y="21"/>
                </a:cxn>
                <a:cxn ang="0">
                  <a:pos x="17" y="20"/>
                </a:cxn>
                <a:cxn ang="0">
                  <a:pos x="18" y="19"/>
                </a:cxn>
                <a:cxn ang="0">
                  <a:pos x="19" y="17"/>
                </a:cxn>
                <a:cxn ang="0">
                  <a:pos x="20" y="16"/>
                </a:cxn>
                <a:cxn ang="0">
                  <a:pos x="21" y="15"/>
                </a:cxn>
                <a:cxn ang="0">
                  <a:pos x="21" y="14"/>
                </a:cxn>
                <a:cxn ang="0">
                  <a:pos x="22" y="12"/>
                </a:cxn>
                <a:cxn ang="0">
                  <a:pos x="23" y="12"/>
                </a:cxn>
                <a:cxn ang="0">
                  <a:pos x="23" y="11"/>
                </a:cxn>
                <a:cxn ang="0">
                  <a:pos x="24" y="10"/>
                </a:cxn>
                <a:cxn ang="0">
                  <a:pos x="23" y="10"/>
                </a:cxn>
                <a:cxn ang="0">
                  <a:pos x="23" y="9"/>
                </a:cxn>
                <a:cxn ang="0">
                  <a:pos x="22" y="9"/>
                </a:cxn>
                <a:cxn ang="0">
                  <a:pos x="21" y="9"/>
                </a:cxn>
                <a:cxn ang="0">
                  <a:pos x="21" y="8"/>
                </a:cxn>
                <a:cxn ang="0">
                  <a:pos x="19" y="7"/>
                </a:cxn>
                <a:cxn ang="0">
                  <a:pos x="19" y="6"/>
                </a:cxn>
                <a:cxn ang="0">
                  <a:pos x="17" y="5"/>
                </a:cxn>
                <a:cxn ang="0">
                  <a:pos x="16" y="4"/>
                </a:cxn>
                <a:cxn ang="0">
                  <a:pos x="15" y="3"/>
                </a:cxn>
                <a:cxn ang="0">
                  <a:pos x="13" y="2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5" h="27">
                  <a:moveTo>
                    <a:pt x="11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9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7" y="6"/>
                  </a:lnTo>
                  <a:lnTo>
                    <a:pt x="6" y="7"/>
                  </a:lnTo>
                  <a:lnTo>
                    <a:pt x="5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4" y="23"/>
                  </a:lnTo>
                  <a:lnTo>
                    <a:pt x="5" y="25"/>
                  </a:lnTo>
                  <a:lnTo>
                    <a:pt x="7" y="25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6" y="21"/>
                  </a:lnTo>
                  <a:lnTo>
                    <a:pt x="17" y="20"/>
                  </a:lnTo>
                  <a:lnTo>
                    <a:pt x="18" y="19"/>
                  </a:lnTo>
                  <a:lnTo>
                    <a:pt x="19" y="17"/>
                  </a:lnTo>
                  <a:lnTo>
                    <a:pt x="20" y="16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2" y="12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4" y="10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7" y="5"/>
                  </a:lnTo>
                  <a:lnTo>
                    <a:pt x="16" y="4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891" y="2531"/>
              <a:ext cx="21" cy="2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" y="0"/>
                </a:cxn>
                <a:cxn ang="0">
                  <a:pos x="20" y="13"/>
                </a:cxn>
                <a:cxn ang="0">
                  <a:pos x="13" y="22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21" h="23">
                  <a:moveTo>
                    <a:pt x="0" y="11"/>
                  </a:moveTo>
                  <a:lnTo>
                    <a:pt x="5" y="0"/>
                  </a:lnTo>
                  <a:lnTo>
                    <a:pt x="20" y="13"/>
                  </a:lnTo>
                  <a:lnTo>
                    <a:pt x="13" y="22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369" name="Line 33"/>
          <p:cNvSpPr>
            <a:spLocks noChangeShapeType="1"/>
          </p:cNvSpPr>
          <p:nvPr/>
        </p:nvSpPr>
        <p:spPr bwMode="auto">
          <a:xfrm flipH="1">
            <a:off x="1824357" y="2678041"/>
            <a:ext cx="209550" cy="539750"/>
          </a:xfrm>
          <a:prstGeom prst="line">
            <a:avLst/>
          </a:prstGeom>
          <a:noFill/>
          <a:ln w="57150" cmpd="tri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696228" y="4463307"/>
            <a:ext cx="300404" cy="377825"/>
            <a:chOff x="2586" y="2426"/>
            <a:chExt cx="189" cy="238"/>
          </a:xfrm>
        </p:grpSpPr>
        <p:sp>
          <p:nvSpPr>
            <p:cNvPr id="14370" name="Freeform 34"/>
            <p:cNvSpPr>
              <a:spLocks/>
            </p:cNvSpPr>
            <p:nvPr/>
          </p:nvSpPr>
          <p:spPr bwMode="auto">
            <a:xfrm>
              <a:off x="2586" y="2426"/>
              <a:ext cx="135" cy="17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02" y="175"/>
                </a:cxn>
                <a:cxn ang="0">
                  <a:pos x="134" y="127"/>
                </a:cxn>
                <a:cxn ang="0">
                  <a:pos x="91" y="81"/>
                </a:cxn>
                <a:cxn ang="0">
                  <a:pos x="86" y="46"/>
                </a:cxn>
                <a:cxn ang="0">
                  <a:pos x="43" y="0"/>
                </a:cxn>
                <a:cxn ang="0">
                  <a:pos x="0" y="66"/>
                </a:cxn>
              </a:cxnLst>
              <a:rect l="0" t="0" r="r" b="b"/>
              <a:pathLst>
                <a:path w="135" h="176">
                  <a:moveTo>
                    <a:pt x="0" y="66"/>
                  </a:moveTo>
                  <a:lnTo>
                    <a:pt x="102" y="175"/>
                  </a:lnTo>
                  <a:lnTo>
                    <a:pt x="134" y="127"/>
                  </a:lnTo>
                  <a:lnTo>
                    <a:pt x="91" y="81"/>
                  </a:lnTo>
                  <a:lnTo>
                    <a:pt x="86" y="46"/>
                  </a:lnTo>
                  <a:lnTo>
                    <a:pt x="43" y="0"/>
                  </a:lnTo>
                  <a:lnTo>
                    <a:pt x="0" y="66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71" name="Freeform 35"/>
            <p:cNvSpPr>
              <a:spLocks/>
            </p:cNvSpPr>
            <p:nvPr/>
          </p:nvSpPr>
          <p:spPr bwMode="auto">
            <a:xfrm>
              <a:off x="2588" y="2431"/>
              <a:ext cx="131" cy="168"/>
            </a:xfrm>
            <a:custGeom>
              <a:avLst/>
              <a:gdLst/>
              <a:ahLst/>
              <a:cxnLst>
                <a:cxn ang="0">
                  <a:pos x="130" y="123"/>
                </a:cxn>
                <a:cxn ang="0">
                  <a:pos x="87" y="77"/>
                </a:cxn>
                <a:cxn ang="0">
                  <a:pos x="82" y="43"/>
                </a:cxn>
                <a:cxn ang="0">
                  <a:pos x="41" y="0"/>
                </a:cxn>
                <a:cxn ang="0">
                  <a:pos x="0" y="62"/>
                </a:cxn>
                <a:cxn ang="0">
                  <a:pos x="100" y="167"/>
                </a:cxn>
                <a:cxn ang="0">
                  <a:pos x="130" y="123"/>
                </a:cxn>
              </a:cxnLst>
              <a:rect l="0" t="0" r="r" b="b"/>
              <a:pathLst>
                <a:path w="131" h="168">
                  <a:moveTo>
                    <a:pt x="130" y="123"/>
                  </a:moveTo>
                  <a:lnTo>
                    <a:pt x="87" y="77"/>
                  </a:lnTo>
                  <a:lnTo>
                    <a:pt x="82" y="43"/>
                  </a:lnTo>
                  <a:lnTo>
                    <a:pt x="41" y="0"/>
                  </a:lnTo>
                  <a:lnTo>
                    <a:pt x="0" y="62"/>
                  </a:lnTo>
                  <a:lnTo>
                    <a:pt x="100" y="167"/>
                  </a:lnTo>
                  <a:lnTo>
                    <a:pt x="130" y="123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72" name="Freeform 36"/>
            <p:cNvSpPr>
              <a:spLocks/>
            </p:cNvSpPr>
            <p:nvPr/>
          </p:nvSpPr>
          <p:spPr bwMode="auto">
            <a:xfrm>
              <a:off x="2695" y="2570"/>
              <a:ext cx="80" cy="9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51" y="37"/>
                </a:cxn>
                <a:cxn ang="0">
                  <a:pos x="73" y="45"/>
                </a:cxn>
                <a:cxn ang="0">
                  <a:pos x="79" y="50"/>
                </a:cxn>
                <a:cxn ang="0">
                  <a:pos x="51" y="93"/>
                </a:cxn>
                <a:cxn ang="0">
                  <a:pos x="45" y="87"/>
                </a:cxn>
                <a:cxn ang="0">
                  <a:pos x="35" y="61"/>
                </a:cxn>
                <a:cxn ang="0">
                  <a:pos x="0" y="24"/>
                </a:cxn>
                <a:cxn ang="0">
                  <a:pos x="15" y="0"/>
                </a:cxn>
              </a:cxnLst>
              <a:rect l="0" t="0" r="r" b="b"/>
              <a:pathLst>
                <a:path w="80" h="94">
                  <a:moveTo>
                    <a:pt x="15" y="0"/>
                  </a:moveTo>
                  <a:lnTo>
                    <a:pt x="51" y="37"/>
                  </a:lnTo>
                  <a:lnTo>
                    <a:pt x="73" y="45"/>
                  </a:lnTo>
                  <a:lnTo>
                    <a:pt x="79" y="50"/>
                  </a:lnTo>
                  <a:lnTo>
                    <a:pt x="51" y="93"/>
                  </a:lnTo>
                  <a:lnTo>
                    <a:pt x="45" y="87"/>
                  </a:lnTo>
                  <a:lnTo>
                    <a:pt x="35" y="61"/>
                  </a:lnTo>
                  <a:lnTo>
                    <a:pt x="0" y="24"/>
                  </a:lnTo>
                  <a:lnTo>
                    <a:pt x="15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73" name="Freeform 37"/>
            <p:cNvSpPr>
              <a:spLocks/>
            </p:cNvSpPr>
            <p:nvPr/>
          </p:nvSpPr>
          <p:spPr bwMode="auto">
            <a:xfrm>
              <a:off x="2740" y="2616"/>
              <a:ext cx="33" cy="46"/>
            </a:xfrm>
            <a:custGeom>
              <a:avLst/>
              <a:gdLst/>
              <a:ahLst/>
              <a:cxnLst>
                <a:cxn ang="0">
                  <a:pos x="32" y="6"/>
                </a:cxn>
                <a:cxn ang="0">
                  <a:pos x="26" y="0"/>
                </a:cxn>
                <a:cxn ang="0">
                  <a:pos x="0" y="38"/>
                </a:cxn>
                <a:cxn ang="0">
                  <a:pos x="6" y="45"/>
                </a:cxn>
                <a:cxn ang="0">
                  <a:pos x="32" y="6"/>
                </a:cxn>
              </a:cxnLst>
              <a:rect l="0" t="0" r="r" b="b"/>
              <a:pathLst>
                <a:path w="33" h="46">
                  <a:moveTo>
                    <a:pt x="32" y="6"/>
                  </a:moveTo>
                  <a:lnTo>
                    <a:pt x="26" y="0"/>
                  </a:lnTo>
                  <a:lnTo>
                    <a:pt x="0" y="38"/>
                  </a:lnTo>
                  <a:lnTo>
                    <a:pt x="6" y="45"/>
                  </a:lnTo>
                  <a:lnTo>
                    <a:pt x="32" y="6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2729" y="2607"/>
              <a:ext cx="40" cy="49"/>
            </a:xfrm>
            <a:custGeom>
              <a:avLst/>
              <a:gdLst/>
              <a:ahLst/>
              <a:cxnLst>
                <a:cxn ang="0">
                  <a:pos x="39" y="9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5" y="7"/>
                </a:cxn>
                <a:cxn ang="0">
                  <a:pos x="34" y="7"/>
                </a:cxn>
                <a:cxn ang="0">
                  <a:pos x="32" y="6"/>
                </a:cxn>
                <a:cxn ang="0">
                  <a:pos x="30" y="5"/>
                </a:cxn>
                <a:cxn ang="0">
                  <a:pos x="27" y="5"/>
                </a:cxn>
                <a:cxn ang="0">
                  <a:pos x="25" y="5"/>
                </a:cxn>
                <a:cxn ang="0">
                  <a:pos x="23" y="3"/>
                </a:cxn>
                <a:cxn ang="0">
                  <a:pos x="20" y="3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5" y="2"/>
                </a:cxn>
                <a:cxn ang="0">
                  <a:pos x="14" y="3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1" y="8"/>
                </a:cxn>
                <a:cxn ang="0">
                  <a:pos x="9" y="9"/>
                </a:cxn>
                <a:cxn ang="0">
                  <a:pos x="8" y="11"/>
                </a:cxn>
                <a:cxn ang="0">
                  <a:pos x="6" y="13"/>
                </a:cxn>
                <a:cxn ang="0">
                  <a:pos x="5" y="15"/>
                </a:cxn>
                <a:cxn ang="0">
                  <a:pos x="4" y="16"/>
                </a:cxn>
                <a:cxn ang="0">
                  <a:pos x="2" y="19"/>
                </a:cxn>
                <a:cxn ang="0">
                  <a:pos x="1" y="20"/>
                </a:cxn>
                <a:cxn ang="0">
                  <a:pos x="1" y="21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1" y="24"/>
                </a:cxn>
                <a:cxn ang="0">
                  <a:pos x="1" y="26"/>
                </a:cxn>
                <a:cxn ang="0">
                  <a:pos x="2" y="28"/>
                </a:cxn>
                <a:cxn ang="0">
                  <a:pos x="3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7" y="36"/>
                </a:cxn>
                <a:cxn ang="0">
                  <a:pos x="7" y="39"/>
                </a:cxn>
                <a:cxn ang="0">
                  <a:pos x="9" y="41"/>
                </a:cxn>
                <a:cxn ang="0">
                  <a:pos x="9" y="43"/>
                </a:cxn>
                <a:cxn ang="0">
                  <a:pos x="10" y="45"/>
                </a:cxn>
                <a:cxn ang="0">
                  <a:pos x="11" y="46"/>
                </a:cxn>
                <a:cxn ang="0">
                  <a:pos x="11" y="47"/>
                </a:cxn>
                <a:cxn ang="0">
                  <a:pos x="11" y="48"/>
                </a:cxn>
                <a:cxn ang="0">
                  <a:pos x="39" y="9"/>
                </a:cxn>
              </a:cxnLst>
              <a:rect l="0" t="0" r="r" b="b"/>
              <a:pathLst>
                <a:path w="40" h="49">
                  <a:moveTo>
                    <a:pt x="39" y="9"/>
                  </a:moveTo>
                  <a:lnTo>
                    <a:pt x="38" y="8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34" y="7"/>
                  </a:lnTo>
                  <a:lnTo>
                    <a:pt x="32" y="6"/>
                  </a:lnTo>
                  <a:lnTo>
                    <a:pt x="30" y="5"/>
                  </a:lnTo>
                  <a:lnTo>
                    <a:pt x="27" y="5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0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4" y="3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5" y="15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1" y="26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7" y="36"/>
                  </a:lnTo>
                  <a:lnTo>
                    <a:pt x="7" y="39"/>
                  </a:lnTo>
                  <a:lnTo>
                    <a:pt x="9" y="41"/>
                  </a:lnTo>
                  <a:lnTo>
                    <a:pt x="9" y="43"/>
                  </a:lnTo>
                  <a:lnTo>
                    <a:pt x="10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39" y="9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75" name="Freeform 39"/>
            <p:cNvSpPr>
              <a:spLocks/>
            </p:cNvSpPr>
            <p:nvPr/>
          </p:nvSpPr>
          <p:spPr bwMode="auto">
            <a:xfrm>
              <a:off x="2709" y="2584"/>
              <a:ext cx="22" cy="32"/>
            </a:xfrm>
            <a:custGeom>
              <a:avLst/>
              <a:gdLst/>
              <a:ahLst/>
              <a:cxnLst>
                <a:cxn ang="0">
                  <a:pos x="21" y="10"/>
                </a:cxn>
                <a:cxn ang="0">
                  <a:pos x="13" y="0"/>
                </a:cxn>
                <a:cxn ang="0">
                  <a:pos x="0" y="22"/>
                </a:cxn>
                <a:cxn ang="0">
                  <a:pos x="8" y="31"/>
                </a:cxn>
                <a:cxn ang="0">
                  <a:pos x="21" y="10"/>
                </a:cxn>
              </a:cxnLst>
              <a:rect l="0" t="0" r="r" b="b"/>
              <a:pathLst>
                <a:path w="22" h="32">
                  <a:moveTo>
                    <a:pt x="21" y="10"/>
                  </a:moveTo>
                  <a:lnTo>
                    <a:pt x="13" y="0"/>
                  </a:lnTo>
                  <a:lnTo>
                    <a:pt x="0" y="22"/>
                  </a:lnTo>
                  <a:lnTo>
                    <a:pt x="8" y="31"/>
                  </a:lnTo>
                  <a:lnTo>
                    <a:pt x="21" y="10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2718" y="2595"/>
              <a:ext cx="26" cy="34"/>
            </a:xfrm>
            <a:custGeom>
              <a:avLst/>
              <a:gdLst/>
              <a:ahLst/>
              <a:cxnLst>
                <a:cxn ang="0">
                  <a:pos x="25" y="11"/>
                </a:cxn>
                <a:cxn ang="0">
                  <a:pos x="15" y="0"/>
                </a:cxn>
                <a:cxn ang="0">
                  <a:pos x="0" y="22"/>
                </a:cxn>
                <a:cxn ang="0">
                  <a:pos x="10" y="33"/>
                </a:cxn>
                <a:cxn ang="0">
                  <a:pos x="25" y="11"/>
                </a:cxn>
              </a:cxnLst>
              <a:rect l="0" t="0" r="r" b="b"/>
              <a:pathLst>
                <a:path w="26" h="34">
                  <a:moveTo>
                    <a:pt x="25" y="11"/>
                  </a:moveTo>
                  <a:lnTo>
                    <a:pt x="15" y="0"/>
                  </a:lnTo>
                  <a:lnTo>
                    <a:pt x="0" y="22"/>
                  </a:lnTo>
                  <a:lnTo>
                    <a:pt x="10" y="33"/>
                  </a:lnTo>
                  <a:lnTo>
                    <a:pt x="25" y="11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2697" y="2572"/>
              <a:ext cx="24" cy="34"/>
            </a:xfrm>
            <a:custGeom>
              <a:avLst/>
              <a:gdLst/>
              <a:ahLst/>
              <a:cxnLst>
                <a:cxn ang="0">
                  <a:pos x="23" y="10"/>
                </a:cxn>
                <a:cxn ang="0">
                  <a:pos x="14" y="0"/>
                </a:cxn>
                <a:cxn ang="0">
                  <a:pos x="0" y="23"/>
                </a:cxn>
                <a:cxn ang="0">
                  <a:pos x="9" y="33"/>
                </a:cxn>
                <a:cxn ang="0">
                  <a:pos x="23" y="10"/>
                </a:cxn>
              </a:cxnLst>
              <a:rect l="0" t="0" r="r" b="b"/>
              <a:pathLst>
                <a:path w="24" h="34">
                  <a:moveTo>
                    <a:pt x="23" y="10"/>
                  </a:moveTo>
                  <a:lnTo>
                    <a:pt x="14" y="0"/>
                  </a:lnTo>
                  <a:lnTo>
                    <a:pt x="0" y="23"/>
                  </a:lnTo>
                  <a:lnTo>
                    <a:pt x="9" y="33"/>
                  </a:lnTo>
                  <a:lnTo>
                    <a:pt x="23" y="10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78" name="Freeform 42"/>
            <p:cNvSpPr>
              <a:spLocks/>
            </p:cNvSpPr>
            <p:nvPr/>
          </p:nvSpPr>
          <p:spPr bwMode="auto">
            <a:xfrm>
              <a:off x="2681" y="2491"/>
              <a:ext cx="60" cy="6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3"/>
                </a:cxn>
                <a:cxn ang="0">
                  <a:pos x="25" y="8"/>
                </a:cxn>
                <a:cxn ang="0">
                  <a:pos x="31" y="15"/>
                </a:cxn>
                <a:cxn ang="0">
                  <a:pos x="38" y="22"/>
                </a:cxn>
                <a:cxn ang="0">
                  <a:pos x="44" y="27"/>
                </a:cxn>
                <a:cxn ang="0">
                  <a:pos x="49" y="33"/>
                </a:cxn>
                <a:cxn ang="0">
                  <a:pos x="52" y="35"/>
                </a:cxn>
                <a:cxn ang="0">
                  <a:pos x="53" y="37"/>
                </a:cxn>
                <a:cxn ang="0">
                  <a:pos x="54" y="38"/>
                </a:cxn>
                <a:cxn ang="0">
                  <a:pos x="56" y="41"/>
                </a:cxn>
                <a:cxn ang="0">
                  <a:pos x="57" y="43"/>
                </a:cxn>
                <a:cxn ang="0">
                  <a:pos x="58" y="48"/>
                </a:cxn>
                <a:cxn ang="0">
                  <a:pos x="59" y="52"/>
                </a:cxn>
                <a:cxn ang="0">
                  <a:pos x="58" y="56"/>
                </a:cxn>
                <a:cxn ang="0">
                  <a:pos x="56" y="62"/>
                </a:cxn>
                <a:cxn ang="0">
                  <a:pos x="52" y="65"/>
                </a:cxn>
                <a:cxn ang="0">
                  <a:pos x="49" y="67"/>
                </a:cxn>
                <a:cxn ang="0">
                  <a:pos x="46" y="67"/>
                </a:cxn>
                <a:cxn ang="0">
                  <a:pos x="42" y="65"/>
                </a:cxn>
                <a:cxn ang="0">
                  <a:pos x="40" y="65"/>
                </a:cxn>
                <a:cxn ang="0">
                  <a:pos x="37" y="63"/>
                </a:cxn>
                <a:cxn ang="0">
                  <a:pos x="36" y="61"/>
                </a:cxn>
                <a:cxn ang="0">
                  <a:pos x="33" y="59"/>
                </a:cxn>
                <a:cxn ang="0">
                  <a:pos x="29" y="55"/>
                </a:cxn>
                <a:cxn ang="0">
                  <a:pos x="24" y="50"/>
                </a:cxn>
                <a:cxn ang="0">
                  <a:pos x="18" y="42"/>
                </a:cxn>
                <a:cxn ang="0">
                  <a:pos x="12" y="37"/>
                </a:cxn>
                <a:cxn ang="0">
                  <a:pos x="5" y="31"/>
                </a:cxn>
                <a:cxn ang="0">
                  <a:pos x="2" y="26"/>
                </a:cxn>
                <a:cxn ang="0">
                  <a:pos x="0" y="25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6" y="16"/>
                </a:cxn>
                <a:cxn ang="0">
                  <a:pos x="9" y="12"/>
                </a:cxn>
                <a:cxn ang="0">
                  <a:pos x="12" y="8"/>
                </a:cxn>
                <a:cxn ang="0">
                  <a:pos x="15" y="5"/>
                </a:cxn>
                <a:cxn ang="0">
                  <a:pos x="16" y="1"/>
                </a:cxn>
                <a:cxn ang="0">
                  <a:pos x="17" y="0"/>
                </a:cxn>
              </a:cxnLst>
              <a:rect l="0" t="0" r="r" b="b"/>
              <a:pathLst>
                <a:path w="60" h="68">
                  <a:moveTo>
                    <a:pt x="17" y="0"/>
                  </a:moveTo>
                  <a:lnTo>
                    <a:pt x="18" y="0"/>
                  </a:lnTo>
                  <a:lnTo>
                    <a:pt x="18" y="1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8" y="11"/>
                  </a:lnTo>
                  <a:lnTo>
                    <a:pt x="31" y="15"/>
                  </a:lnTo>
                  <a:lnTo>
                    <a:pt x="34" y="18"/>
                  </a:lnTo>
                  <a:lnTo>
                    <a:pt x="38" y="22"/>
                  </a:lnTo>
                  <a:lnTo>
                    <a:pt x="41" y="25"/>
                  </a:lnTo>
                  <a:lnTo>
                    <a:pt x="44" y="27"/>
                  </a:lnTo>
                  <a:lnTo>
                    <a:pt x="46" y="30"/>
                  </a:lnTo>
                  <a:lnTo>
                    <a:pt x="49" y="33"/>
                  </a:lnTo>
                  <a:lnTo>
                    <a:pt x="50" y="35"/>
                  </a:lnTo>
                  <a:lnTo>
                    <a:pt x="52" y="35"/>
                  </a:lnTo>
                  <a:lnTo>
                    <a:pt x="52" y="36"/>
                  </a:lnTo>
                  <a:lnTo>
                    <a:pt x="53" y="37"/>
                  </a:lnTo>
                  <a:lnTo>
                    <a:pt x="53" y="38"/>
                  </a:lnTo>
                  <a:lnTo>
                    <a:pt x="54" y="38"/>
                  </a:lnTo>
                  <a:lnTo>
                    <a:pt x="55" y="40"/>
                  </a:lnTo>
                  <a:lnTo>
                    <a:pt x="56" y="41"/>
                  </a:lnTo>
                  <a:lnTo>
                    <a:pt x="57" y="42"/>
                  </a:lnTo>
                  <a:lnTo>
                    <a:pt x="57" y="43"/>
                  </a:lnTo>
                  <a:lnTo>
                    <a:pt x="58" y="46"/>
                  </a:lnTo>
                  <a:lnTo>
                    <a:pt x="58" y="48"/>
                  </a:lnTo>
                  <a:lnTo>
                    <a:pt x="58" y="50"/>
                  </a:lnTo>
                  <a:lnTo>
                    <a:pt x="59" y="52"/>
                  </a:lnTo>
                  <a:lnTo>
                    <a:pt x="58" y="55"/>
                  </a:lnTo>
                  <a:lnTo>
                    <a:pt x="58" y="56"/>
                  </a:lnTo>
                  <a:lnTo>
                    <a:pt x="57" y="60"/>
                  </a:lnTo>
                  <a:lnTo>
                    <a:pt x="56" y="62"/>
                  </a:lnTo>
                  <a:lnTo>
                    <a:pt x="55" y="64"/>
                  </a:lnTo>
                  <a:lnTo>
                    <a:pt x="52" y="65"/>
                  </a:lnTo>
                  <a:lnTo>
                    <a:pt x="51" y="66"/>
                  </a:lnTo>
                  <a:lnTo>
                    <a:pt x="49" y="67"/>
                  </a:lnTo>
                  <a:lnTo>
                    <a:pt x="47" y="66"/>
                  </a:lnTo>
                  <a:lnTo>
                    <a:pt x="46" y="67"/>
                  </a:lnTo>
                  <a:lnTo>
                    <a:pt x="44" y="66"/>
                  </a:lnTo>
                  <a:lnTo>
                    <a:pt x="42" y="65"/>
                  </a:lnTo>
                  <a:lnTo>
                    <a:pt x="41" y="65"/>
                  </a:lnTo>
                  <a:lnTo>
                    <a:pt x="40" y="65"/>
                  </a:lnTo>
                  <a:lnTo>
                    <a:pt x="39" y="63"/>
                  </a:lnTo>
                  <a:lnTo>
                    <a:pt x="37" y="63"/>
                  </a:lnTo>
                  <a:lnTo>
                    <a:pt x="36" y="62"/>
                  </a:lnTo>
                  <a:lnTo>
                    <a:pt x="36" y="61"/>
                  </a:lnTo>
                  <a:lnTo>
                    <a:pt x="35" y="61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29" y="55"/>
                  </a:lnTo>
                  <a:lnTo>
                    <a:pt x="27" y="53"/>
                  </a:lnTo>
                  <a:lnTo>
                    <a:pt x="24" y="50"/>
                  </a:lnTo>
                  <a:lnTo>
                    <a:pt x="21" y="46"/>
                  </a:lnTo>
                  <a:lnTo>
                    <a:pt x="18" y="42"/>
                  </a:lnTo>
                  <a:lnTo>
                    <a:pt x="15" y="39"/>
                  </a:lnTo>
                  <a:lnTo>
                    <a:pt x="12" y="37"/>
                  </a:lnTo>
                  <a:lnTo>
                    <a:pt x="9" y="33"/>
                  </a:lnTo>
                  <a:lnTo>
                    <a:pt x="5" y="31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1" y="25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2" y="22"/>
                  </a:lnTo>
                  <a:lnTo>
                    <a:pt x="3" y="22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7" y="15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2" y="8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79" name="Freeform 43"/>
            <p:cNvSpPr>
              <a:spLocks/>
            </p:cNvSpPr>
            <p:nvPr/>
          </p:nvSpPr>
          <p:spPr bwMode="auto">
            <a:xfrm>
              <a:off x="2669" y="2473"/>
              <a:ext cx="30" cy="43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29" y="16"/>
                </a:cxn>
                <a:cxn ang="0">
                  <a:pos x="28" y="14"/>
                </a:cxn>
                <a:cxn ang="0">
                  <a:pos x="28" y="13"/>
                </a:cxn>
                <a:cxn ang="0">
                  <a:pos x="27" y="12"/>
                </a:cxn>
                <a:cxn ang="0">
                  <a:pos x="27" y="11"/>
                </a:cxn>
                <a:cxn ang="0">
                  <a:pos x="25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7" y="6"/>
                </a:cxn>
                <a:cxn ang="0">
                  <a:pos x="15" y="7"/>
                </a:cxn>
                <a:cxn ang="0">
                  <a:pos x="14" y="10"/>
                </a:cxn>
                <a:cxn ang="0">
                  <a:pos x="12" y="13"/>
                </a:cxn>
                <a:cxn ang="0">
                  <a:pos x="10" y="17"/>
                </a:cxn>
                <a:cxn ang="0">
                  <a:pos x="8" y="19"/>
                </a:cxn>
                <a:cxn ang="0">
                  <a:pos x="6" y="22"/>
                </a:cxn>
                <a:cxn ang="0">
                  <a:pos x="4" y="25"/>
                </a:cxn>
                <a:cxn ang="0">
                  <a:pos x="3" y="28"/>
                </a:cxn>
                <a:cxn ang="0">
                  <a:pos x="2" y="29"/>
                </a:cxn>
                <a:cxn ang="0">
                  <a:pos x="1" y="30"/>
                </a:cxn>
                <a:cxn ang="0">
                  <a:pos x="0" y="32"/>
                </a:cxn>
                <a:cxn ang="0">
                  <a:pos x="1" y="32"/>
                </a:cxn>
                <a:cxn ang="0">
                  <a:pos x="1" y="33"/>
                </a:cxn>
                <a:cxn ang="0">
                  <a:pos x="2" y="32"/>
                </a:cxn>
                <a:cxn ang="0">
                  <a:pos x="2" y="34"/>
                </a:cxn>
                <a:cxn ang="0">
                  <a:pos x="4" y="36"/>
                </a:cxn>
                <a:cxn ang="0">
                  <a:pos x="5" y="36"/>
                </a:cxn>
                <a:cxn ang="0">
                  <a:pos x="6" y="36"/>
                </a:cxn>
                <a:cxn ang="0">
                  <a:pos x="7" y="37"/>
                </a:cxn>
                <a:cxn ang="0">
                  <a:pos x="9" y="38"/>
                </a:cxn>
                <a:cxn ang="0">
                  <a:pos x="9" y="40"/>
                </a:cxn>
                <a:cxn ang="0">
                  <a:pos x="10" y="40"/>
                </a:cxn>
                <a:cxn ang="0">
                  <a:pos x="11" y="40"/>
                </a:cxn>
                <a:cxn ang="0">
                  <a:pos x="12" y="41"/>
                </a:cxn>
                <a:cxn ang="0">
                  <a:pos x="12" y="42"/>
                </a:cxn>
                <a:cxn ang="0">
                  <a:pos x="12" y="41"/>
                </a:cxn>
                <a:cxn ang="0">
                  <a:pos x="13" y="40"/>
                </a:cxn>
                <a:cxn ang="0">
                  <a:pos x="14" y="39"/>
                </a:cxn>
                <a:cxn ang="0">
                  <a:pos x="14" y="38"/>
                </a:cxn>
                <a:cxn ang="0">
                  <a:pos x="16" y="35"/>
                </a:cxn>
                <a:cxn ang="0">
                  <a:pos x="17" y="32"/>
                </a:cxn>
                <a:cxn ang="0">
                  <a:pos x="19" y="31"/>
                </a:cxn>
                <a:cxn ang="0">
                  <a:pos x="20" y="29"/>
                </a:cxn>
                <a:cxn ang="0">
                  <a:pos x="22" y="26"/>
                </a:cxn>
                <a:cxn ang="0">
                  <a:pos x="23" y="24"/>
                </a:cxn>
                <a:cxn ang="0">
                  <a:pos x="25" y="21"/>
                </a:cxn>
                <a:cxn ang="0">
                  <a:pos x="26" y="19"/>
                </a:cxn>
                <a:cxn ang="0">
                  <a:pos x="28" y="17"/>
                </a:cxn>
                <a:cxn ang="0">
                  <a:pos x="28" y="16"/>
                </a:cxn>
                <a:cxn ang="0">
                  <a:pos x="28" y="16"/>
                </a:cxn>
              </a:cxnLst>
              <a:rect l="0" t="0" r="r" b="b"/>
              <a:pathLst>
                <a:path w="30" h="43">
                  <a:moveTo>
                    <a:pt x="28" y="16"/>
                  </a:moveTo>
                  <a:lnTo>
                    <a:pt x="29" y="16"/>
                  </a:lnTo>
                  <a:lnTo>
                    <a:pt x="28" y="14"/>
                  </a:lnTo>
                  <a:lnTo>
                    <a:pt x="28" y="13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5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7" y="6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10" y="17"/>
                  </a:lnTo>
                  <a:lnTo>
                    <a:pt x="8" y="19"/>
                  </a:lnTo>
                  <a:lnTo>
                    <a:pt x="6" y="22"/>
                  </a:lnTo>
                  <a:lnTo>
                    <a:pt x="4" y="25"/>
                  </a:lnTo>
                  <a:lnTo>
                    <a:pt x="3" y="28"/>
                  </a:lnTo>
                  <a:lnTo>
                    <a:pt x="2" y="29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7" y="37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10" y="40"/>
                  </a:lnTo>
                  <a:lnTo>
                    <a:pt x="11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3" y="40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6" y="35"/>
                  </a:lnTo>
                  <a:lnTo>
                    <a:pt x="17" y="32"/>
                  </a:lnTo>
                  <a:lnTo>
                    <a:pt x="19" y="31"/>
                  </a:lnTo>
                  <a:lnTo>
                    <a:pt x="20" y="29"/>
                  </a:lnTo>
                  <a:lnTo>
                    <a:pt x="22" y="26"/>
                  </a:lnTo>
                  <a:lnTo>
                    <a:pt x="23" y="24"/>
                  </a:lnTo>
                  <a:lnTo>
                    <a:pt x="25" y="21"/>
                  </a:lnTo>
                  <a:lnTo>
                    <a:pt x="26" y="19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6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80" name="Freeform 44"/>
            <p:cNvSpPr>
              <a:spLocks/>
            </p:cNvSpPr>
            <p:nvPr/>
          </p:nvSpPr>
          <p:spPr bwMode="auto">
            <a:xfrm>
              <a:off x="2685" y="2494"/>
              <a:ext cx="52" cy="61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6" y="3"/>
                </a:cxn>
                <a:cxn ang="0">
                  <a:pos x="21" y="9"/>
                </a:cxn>
                <a:cxn ang="0">
                  <a:pos x="27" y="15"/>
                </a:cxn>
                <a:cxn ang="0">
                  <a:pos x="33" y="21"/>
                </a:cxn>
                <a:cxn ang="0">
                  <a:pos x="38" y="27"/>
                </a:cxn>
                <a:cxn ang="0">
                  <a:pos x="43" y="32"/>
                </a:cxn>
                <a:cxn ang="0">
                  <a:pos x="46" y="35"/>
                </a:cxn>
                <a:cxn ang="0">
                  <a:pos x="46" y="36"/>
                </a:cxn>
                <a:cxn ang="0">
                  <a:pos x="48" y="38"/>
                </a:cxn>
                <a:cxn ang="0">
                  <a:pos x="50" y="41"/>
                </a:cxn>
                <a:cxn ang="0">
                  <a:pos x="51" y="44"/>
                </a:cxn>
                <a:cxn ang="0">
                  <a:pos x="51" y="47"/>
                </a:cxn>
                <a:cxn ang="0">
                  <a:pos x="50" y="52"/>
                </a:cxn>
                <a:cxn ang="0">
                  <a:pos x="49" y="55"/>
                </a:cxn>
                <a:cxn ang="0">
                  <a:pos x="46" y="58"/>
                </a:cxn>
                <a:cxn ang="0">
                  <a:pos x="44" y="60"/>
                </a:cxn>
                <a:cxn ang="0">
                  <a:pos x="41" y="60"/>
                </a:cxn>
                <a:cxn ang="0">
                  <a:pos x="38" y="60"/>
                </a:cxn>
                <a:cxn ang="0">
                  <a:pos x="36" y="58"/>
                </a:cxn>
                <a:cxn ang="0">
                  <a:pos x="34" y="57"/>
                </a:cxn>
                <a:cxn ang="0">
                  <a:pos x="33" y="56"/>
                </a:cxn>
                <a:cxn ang="0">
                  <a:pos x="31" y="54"/>
                </a:cxn>
                <a:cxn ang="0">
                  <a:pos x="28" y="50"/>
                </a:cxn>
                <a:cxn ang="0">
                  <a:pos x="22" y="44"/>
                </a:cxn>
                <a:cxn ang="0">
                  <a:pos x="16" y="38"/>
                </a:cxn>
                <a:cxn ang="0">
                  <a:pos x="11" y="32"/>
                </a:cxn>
                <a:cxn ang="0">
                  <a:pos x="5" y="26"/>
                </a:cxn>
                <a:cxn ang="0">
                  <a:pos x="2" y="22"/>
                </a:cxn>
                <a:cxn ang="0">
                  <a:pos x="0" y="21"/>
                </a:cxn>
                <a:cxn ang="0">
                  <a:pos x="1" y="18"/>
                </a:cxn>
                <a:cxn ang="0">
                  <a:pos x="4" y="16"/>
                </a:cxn>
                <a:cxn ang="0">
                  <a:pos x="5" y="12"/>
                </a:cxn>
                <a:cxn ang="0">
                  <a:pos x="9" y="8"/>
                </a:cxn>
                <a:cxn ang="0">
                  <a:pos x="10" y="5"/>
                </a:cxn>
                <a:cxn ang="0">
                  <a:pos x="12" y="2"/>
                </a:cxn>
                <a:cxn ang="0">
                  <a:pos x="13" y="0"/>
                </a:cxn>
              </a:cxnLst>
              <a:rect l="0" t="0" r="r" b="b"/>
              <a:pathLst>
                <a:path w="52" h="61">
                  <a:moveTo>
                    <a:pt x="13" y="0"/>
                  </a:moveTo>
                  <a:lnTo>
                    <a:pt x="14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9" y="6"/>
                  </a:lnTo>
                  <a:lnTo>
                    <a:pt x="21" y="9"/>
                  </a:lnTo>
                  <a:lnTo>
                    <a:pt x="24" y="11"/>
                  </a:lnTo>
                  <a:lnTo>
                    <a:pt x="27" y="15"/>
                  </a:lnTo>
                  <a:lnTo>
                    <a:pt x="30" y="17"/>
                  </a:lnTo>
                  <a:lnTo>
                    <a:pt x="33" y="21"/>
                  </a:lnTo>
                  <a:lnTo>
                    <a:pt x="36" y="24"/>
                  </a:lnTo>
                  <a:lnTo>
                    <a:pt x="38" y="27"/>
                  </a:lnTo>
                  <a:lnTo>
                    <a:pt x="41" y="30"/>
                  </a:lnTo>
                  <a:lnTo>
                    <a:pt x="43" y="32"/>
                  </a:lnTo>
                  <a:lnTo>
                    <a:pt x="44" y="34"/>
                  </a:lnTo>
                  <a:lnTo>
                    <a:pt x="46" y="35"/>
                  </a:lnTo>
                  <a:lnTo>
                    <a:pt x="46" y="34"/>
                  </a:lnTo>
                  <a:lnTo>
                    <a:pt x="46" y="36"/>
                  </a:lnTo>
                  <a:lnTo>
                    <a:pt x="47" y="36"/>
                  </a:lnTo>
                  <a:lnTo>
                    <a:pt x="48" y="38"/>
                  </a:lnTo>
                  <a:lnTo>
                    <a:pt x="49" y="39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51" y="44"/>
                  </a:lnTo>
                  <a:lnTo>
                    <a:pt x="51" y="46"/>
                  </a:lnTo>
                  <a:lnTo>
                    <a:pt x="51" y="47"/>
                  </a:lnTo>
                  <a:lnTo>
                    <a:pt x="50" y="49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49" y="55"/>
                  </a:lnTo>
                  <a:lnTo>
                    <a:pt x="47" y="58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0"/>
                  </a:lnTo>
                  <a:lnTo>
                    <a:pt x="43" y="60"/>
                  </a:lnTo>
                  <a:lnTo>
                    <a:pt x="41" y="60"/>
                  </a:lnTo>
                  <a:lnTo>
                    <a:pt x="39" y="59"/>
                  </a:lnTo>
                  <a:lnTo>
                    <a:pt x="38" y="60"/>
                  </a:lnTo>
                  <a:lnTo>
                    <a:pt x="37" y="58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4" y="57"/>
                  </a:lnTo>
                  <a:lnTo>
                    <a:pt x="33" y="57"/>
                  </a:lnTo>
                  <a:lnTo>
                    <a:pt x="33" y="56"/>
                  </a:lnTo>
                  <a:lnTo>
                    <a:pt x="32" y="55"/>
                  </a:lnTo>
                  <a:lnTo>
                    <a:pt x="31" y="54"/>
                  </a:lnTo>
                  <a:lnTo>
                    <a:pt x="30" y="52"/>
                  </a:lnTo>
                  <a:lnTo>
                    <a:pt x="28" y="50"/>
                  </a:lnTo>
                  <a:lnTo>
                    <a:pt x="25" y="47"/>
                  </a:lnTo>
                  <a:lnTo>
                    <a:pt x="22" y="44"/>
                  </a:lnTo>
                  <a:lnTo>
                    <a:pt x="19" y="41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2"/>
                  </a:lnTo>
                  <a:lnTo>
                    <a:pt x="8" y="28"/>
                  </a:lnTo>
                  <a:lnTo>
                    <a:pt x="5" y="26"/>
                  </a:lnTo>
                  <a:lnTo>
                    <a:pt x="4" y="24"/>
                  </a:lnTo>
                  <a:lnTo>
                    <a:pt x="2" y="22"/>
                  </a:lnTo>
                  <a:lnTo>
                    <a:pt x="1" y="21"/>
                  </a:lnTo>
                  <a:lnTo>
                    <a:pt x="0" y="21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10" y="5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3" y="1"/>
                  </a:lnTo>
                  <a:lnTo>
                    <a:pt x="13" y="0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81" name="Freeform 45"/>
            <p:cNvSpPr>
              <a:spLocks/>
            </p:cNvSpPr>
            <p:nvPr/>
          </p:nvSpPr>
          <p:spPr bwMode="auto">
            <a:xfrm>
              <a:off x="2671" y="2479"/>
              <a:ext cx="25" cy="32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18" y="0"/>
                </a:cxn>
                <a:cxn ang="0">
                  <a:pos x="0" y="24"/>
                </a:cxn>
                <a:cxn ang="0">
                  <a:pos x="9" y="31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5" h="32">
                  <a:moveTo>
                    <a:pt x="24" y="11"/>
                  </a:moveTo>
                  <a:lnTo>
                    <a:pt x="18" y="0"/>
                  </a:lnTo>
                  <a:lnTo>
                    <a:pt x="0" y="24"/>
                  </a:lnTo>
                  <a:lnTo>
                    <a:pt x="9" y="31"/>
                  </a:lnTo>
                  <a:lnTo>
                    <a:pt x="24" y="11"/>
                  </a:lnTo>
                  <a:lnTo>
                    <a:pt x="24" y="11"/>
                  </a:lnTo>
                </a:path>
              </a:pathLst>
            </a:custGeom>
            <a:solidFill>
              <a:srgbClr val="B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098352" y="5480894"/>
            <a:ext cx="213946" cy="307975"/>
            <a:chOff x="2209" y="3067"/>
            <a:chExt cx="135" cy="194"/>
          </a:xfrm>
        </p:grpSpPr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2222" y="3067"/>
              <a:ext cx="108" cy="167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DADADA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2209" y="3232"/>
              <a:ext cx="135" cy="29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DADADA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2406115" y="3578153"/>
            <a:ext cx="216877" cy="306388"/>
            <a:chOff x="1366" y="3268"/>
            <a:chExt cx="137" cy="193"/>
          </a:xfrm>
        </p:grpSpPr>
        <p:sp>
          <p:nvSpPr>
            <p:cNvPr id="14390" name="Rectangle 54"/>
            <p:cNvSpPr>
              <a:spLocks noChangeArrowheads="1"/>
            </p:cNvSpPr>
            <p:nvPr/>
          </p:nvSpPr>
          <p:spPr bwMode="auto">
            <a:xfrm>
              <a:off x="1380" y="3268"/>
              <a:ext cx="108" cy="164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DADADA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1366" y="3431"/>
              <a:ext cx="137" cy="3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DADADA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1550330" y="3768653"/>
            <a:ext cx="90409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제어장치</a:t>
            </a: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4312298" y="5434413"/>
            <a:ext cx="90409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제어장치</a:t>
            </a:r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2083730" y="2092253"/>
            <a:ext cx="90409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차량인식</a:t>
            </a:r>
          </a:p>
        </p:txBody>
      </p:sp>
      <p:sp>
        <p:nvSpPr>
          <p:cNvPr id="14396" name="Rectangle 60"/>
          <p:cNvSpPr>
            <a:spLocks noChangeArrowheads="1"/>
          </p:cNvSpPr>
          <p:nvPr/>
        </p:nvSpPr>
        <p:spPr bwMode="auto">
          <a:xfrm>
            <a:off x="5317551" y="4490294"/>
            <a:ext cx="982641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/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속도감지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defTabSz="762000" eaLnBrk="0" latinLnBrk="0" hangingPunct="0"/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차량인식</a:t>
            </a:r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1289492" y="1487416"/>
            <a:ext cx="1647887" cy="36997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자동 요금징수</a:t>
            </a:r>
          </a:p>
        </p:txBody>
      </p:sp>
      <p:sp>
        <p:nvSpPr>
          <p:cNvPr id="14398" name="Rectangle 62"/>
          <p:cNvSpPr>
            <a:spLocks noChangeArrowheads="1"/>
          </p:cNvSpPr>
          <p:nvPr/>
        </p:nvSpPr>
        <p:spPr bwMode="auto">
          <a:xfrm>
            <a:off x="4098351" y="3956894"/>
            <a:ext cx="1647887" cy="36997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무인 교통단속</a:t>
            </a:r>
          </a:p>
        </p:txBody>
      </p:sp>
      <p:graphicFrame>
        <p:nvGraphicFramePr>
          <p:cNvPr id="14399" name="Object 63"/>
          <p:cNvGraphicFramePr>
            <a:graphicFrameLocks/>
          </p:cNvGraphicFramePr>
          <p:nvPr/>
        </p:nvGraphicFramePr>
        <p:xfrm>
          <a:off x="1400861" y="3119366"/>
          <a:ext cx="107705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ClipArt" r:id="rId5" imgW="8834400" imgH="3476520" progId="">
                  <p:embed/>
                </p:oleObj>
              </mc:Choice>
              <mc:Fallback>
                <p:oleObj name="ClipArt" r:id="rId5" imgW="8834400" imgH="347652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861" y="3119366"/>
                        <a:ext cx="107705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2" name="Rectangle 66"/>
          <p:cNvSpPr>
            <a:spLocks noChangeArrowheads="1"/>
          </p:cNvSpPr>
          <p:nvPr/>
        </p:nvSpPr>
        <p:spPr bwMode="auto">
          <a:xfrm>
            <a:off x="6439200" y="1628800"/>
            <a:ext cx="1647887" cy="36997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과적차량 단속</a:t>
            </a:r>
          </a:p>
        </p:txBody>
      </p:sp>
      <p:sp>
        <p:nvSpPr>
          <p:cNvPr id="14403" name="Rectangle 67"/>
          <p:cNvSpPr>
            <a:spLocks noChangeArrowheads="1"/>
          </p:cNvSpPr>
          <p:nvPr/>
        </p:nvSpPr>
        <p:spPr bwMode="auto">
          <a:xfrm>
            <a:off x="6291196" y="3362350"/>
            <a:ext cx="1258765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04" name="Rectangle 68"/>
          <p:cNvSpPr>
            <a:spLocks noChangeArrowheads="1"/>
          </p:cNvSpPr>
          <p:nvPr/>
        </p:nvSpPr>
        <p:spPr bwMode="auto">
          <a:xfrm>
            <a:off x="6228184" y="3159149"/>
            <a:ext cx="2385646" cy="2746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05" name="Rectangle 69"/>
          <p:cNvSpPr>
            <a:spLocks noChangeArrowheads="1"/>
          </p:cNvSpPr>
          <p:nvPr/>
        </p:nvSpPr>
        <p:spPr bwMode="auto">
          <a:xfrm>
            <a:off x="6906658" y="3171850"/>
            <a:ext cx="640373" cy="920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3300">
                  <a:gamma/>
                  <a:shade val="69804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7574873" y="3149624"/>
            <a:ext cx="211015" cy="357188"/>
            <a:chOff x="4745" y="3101"/>
            <a:chExt cx="133" cy="225"/>
          </a:xfrm>
        </p:grpSpPr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4759" y="3101"/>
              <a:ext cx="104" cy="193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DADADA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4745" y="3291"/>
              <a:ext cx="133" cy="35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DADADA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409" name="Rectangle 73"/>
          <p:cNvSpPr>
            <a:spLocks noChangeArrowheads="1"/>
          </p:cNvSpPr>
          <p:nvPr/>
        </p:nvSpPr>
        <p:spPr bwMode="auto">
          <a:xfrm>
            <a:off x="7901653" y="3487762"/>
            <a:ext cx="100668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제어장치</a:t>
            </a:r>
          </a:p>
        </p:txBody>
      </p:sp>
      <p:sp>
        <p:nvSpPr>
          <p:cNvPr id="14410" name="Rectangle 74"/>
          <p:cNvSpPr>
            <a:spLocks noChangeArrowheads="1"/>
          </p:cNvSpPr>
          <p:nvPr/>
        </p:nvSpPr>
        <p:spPr bwMode="auto">
          <a:xfrm>
            <a:off x="6549104" y="3470299"/>
            <a:ext cx="148919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무게감지 센서</a:t>
            </a:r>
          </a:p>
        </p:txBody>
      </p: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6304384" y="2532087"/>
            <a:ext cx="1211874" cy="628650"/>
            <a:chOff x="4043" y="2712"/>
            <a:chExt cx="665" cy="396"/>
          </a:xfrm>
        </p:grpSpPr>
        <p:sp>
          <p:nvSpPr>
            <p:cNvPr id="14411" name="Freeform 75"/>
            <p:cNvSpPr>
              <a:spLocks/>
            </p:cNvSpPr>
            <p:nvPr/>
          </p:nvSpPr>
          <p:spPr bwMode="auto">
            <a:xfrm>
              <a:off x="4059" y="2712"/>
              <a:ext cx="358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3" y="69"/>
                </a:cxn>
                <a:cxn ang="0">
                  <a:pos x="6" y="54"/>
                </a:cxn>
                <a:cxn ang="0">
                  <a:pos x="21" y="45"/>
                </a:cxn>
                <a:cxn ang="0">
                  <a:pos x="35" y="36"/>
                </a:cxn>
                <a:cxn ang="0">
                  <a:pos x="49" y="32"/>
                </a:cxn>
                <a:cxn ang="0">
                  <a:pos x="63" y="27"/>
                </a:cxn>
                <a:cxn ang="0">
                  <a:pos x="77" y="27"/>
                </a:cxn>
                <a:cxn ang="0">
                  <a:pos x="88" y="22"/>
                </a:cxn>
                <a:cxn ang="0">
                  <a:pos x="102" y="22"/>
                </a:cxn>
                <a:cxn ang="0">
                  <a:pos x="120" y="22"/>
                </a:cxn>
                <a:cxn ang="0">
                  <a:pos x="133" y="22"/>
                </a:cxn>
                <a:cxn ang="0">
                  <a:pos x="144" y="17"/>
                </a:cxn>
                <a:cxn ang="0">
                  <a:pos x="155" y="13"/>
                </a:cxn>
                <a:cxn ang="0">
                  <a:pos x="166" y="13"/>
                </a:cxn>
                <a:cxn ang="0">
                  <a:pos x="173" y="0"/>
                </a:cxn>
                <a:cxn ang="0">
                  <a:pos x="187" y="0"/>
                </a:cxn>
                <a:cxn ang="0">
                  <a:pos x="198" y="4"/>
                </a:cxn>
                <a:cxn ang="0">
                  <a:pos x="208" y="4"/>
                </a:cxn>
                <a:cxn ang="0">
                  <a:pos x="219" y="4"/>
                </a:cxn>
                <a:cxn ang="0">
                  <a:pos x="233" y="9"/>
                </a:cxn>
                <a:cxn ang="0">
                  <a:pos x="244" y="9"/>
                </a:cxn>
                <a:cxn ang="0">
                  <a:pos x="261" y="13"/>
                </a:cxn>
                <a:cxn ang="0">
                  <a:pos x="271" y="17"/>
                </a:cxn>
                <a:cxn ang="0">
                  <a:pos x="290" y="22"/>
                </a:cxn>
                <a:cxn ang="0">
                  <a:pos x="300" y="27"/>
                </a:cxn>
                <a:cxn ang="0">
                  <a:pos x="314" y="36"/>
                </a:cxn>
                <a:cxn ang="0">
                  <a:pos x="325" y="45"/>
                </a:cxn>
                <a:cxn ang="0">
                  <a:pos x="335" y="50"/>
                </a:cxn>
                <a:cxn ang="0">
                  <a:pos x="346" y="64"/>
                </a:cxn>
                <a:cxn ang="0">
                  <a:pos x="357" y="72"/>
                </a:cxn>
                <a:cxn ang="0">
                  <a:pos x="357" y="87"/>
                </a:cxn>
              </a:cxnLst>
              <a:rect l="0" t="0" r="r" b="b"/>
              <a:pathLst>
                <a:path w="358" h="88">
                  <a:moveTo>
                    <a:pt x="0" y="87"/>
                  </a:moveTo>
                  <a:lnTo>
                    <a:pt x="3" y="69"/>
                  </a:lnTo>
                  <a:lnTo>
                    <a:pt x="6" y="54"/>
                  </a:lnTo>
                  <a:lnTo>
                    <a:pt x="21" y="45"/>
                  </a:lnTo>
                  <a:lnTo>
                    <a:pt x="35" y="36"/>
                  </a:lnTo>
                  <a:lnTo>
                    <a:pt x="49" y="32"/>
                  </a:lnTo>
                  <a:lnTo>
                    <a:pt x="63" y="27"/>
                  </a:lnTo>
                  <a:lnTo>
                    <a:pt x="77" y="27"/>
                  </a:lnTo>
                  <a:lnTo>
                    <a:pt x="88" y="22"/>
                  </a:lnTo>
                  <a:lnTo>
                    <a:pt x="102" y="22"/>
                  </a:lnTo>
                  <a:lnTo>
                    <a:pt x="120" y="22"/>
                  </a:lnTo>
                  <a:lnTo>
                    <a:pt x="133" y="22"/>
                  </a:lnTo>
                  <a:lnTo>
                    <a:pt x="144" y="17"/>
                  </a:lnTo>
                  <a:lnTo>
                    <a:pt x="155" y="13"/>
                  </a:lnTo>
                  <a:lnTo>
                    <a:pt x="166" y="13"/>
                  </a:lnTo>
                  <a:lnTo>
                    <a:pt x="173" y="0"/>
                  </a:lnTo>
                  <a:lnTo>
                    <a:pt x="187" y="0"/>
                  </a:lnTo>
                  <a:lnTo>
                    <a:pt x="198" y="4"/>
                  </a:lnTo>
                  <a:lnTo>
                    <a:pt x="208" y="4"/>
                  </a:lnTo>
                  <a:lnTo>
                    <a:pt x="219" y="4"/>
                  </a:lnTo>
                  <a:lnTo>
                    <a:pt x="233" y="9"/>
                  </a:lnTo>
                  <a:lnTo>
                    <a:pt x="244" y="9"/>
                  </a:lnTo>
                  <a:lnTo>
                    <a:pt x="261" y="13"/>
                  </a:lnTo>
                  <a:lnTo>
                    <a:pt x="271" y="17"/>
                  </a:lnTo>
                  <a:lnTo>
                    <a:pt x="290" y="22"/>
                  </a:lnTo>
                  <a:lnTo>
                    <a:pt x="300" y="27"/>
                  </a:lnTo>
                  <a:lnTo>
                    <a:pt x="314" y="36"/>
                  </a:lnTo>
                  <a:lnTo>
                    <a:pt x="325" y="45"/>
                  </a:lnTo>
                  <a:lnTo>
                    <a:pt x="335" y="50"/>
                  </a:lnTo>
                  <a:lnTo>
                    <a:pt x="346" y="64"/>
                  </a:lnTo>
                  <a:lnTo>
                    <a:pt x="357" y="72"/>
                  </a:lnTo>
                  <a:lnTo>
                    <a:pt x="357" y="87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" name="Group 96"/>
            <p:cNvGrpSpPr>
              <a:grpSpLocks/>
            </p:cNvGrpSpPr>
            <p:nvPr/>
          </p:nvGrpSpPr>
          <p:grpSpPr bwMode="auto">
            <a:xfrm>
              <a:off x="4043" y="2737"/>
              <a:ext cx="665" cy="371"/>
              <a:chOff x="4043" y="2737"/>
              <a:chExt cx="665" cy="371"/>
            </a:xfrm>
          </p:grpSpPr>
          <p:sp>
            <p:nvSpPr>
              <p:cNvPr id="14412" name="Freeform 76"/>
              <p:cNvSpPr>
                <a:spLocks/>
              </p:cNvSpPr>
              <p:nvPr/>
            </p:nvSpPr>
            <p:spPr bwMode="auto">
              <a:xfrm>
                <a:off x="4108" y="2933"/>
                <a:ext cx="299" cy="119"/>
              </a:xfrm>
              <a:custGeom>
                <a:avLst/>
                <a:gdLst/>
                <a:ahLst/>
                <a:cxnLst>
                  <a:cxn ang="0">
                    <a:pos x="20" y="116"/>
                  </a:cxn>
                  <a:cxn ang="0">
                    <a:pos x="263" y="118"/>
                  </a:cxn>
                  <a:cxn ang="0">
                    <a:pos x="298" y="1"/>
                  </a:cxn>
                  <a:cxn ang="0">
                    <a:pos x="0" y="0"/>
                  </a:cxn>
                  <a:cxn ang="0">
                    <a:pos x="20" y="116"/>
                  </a:cxn>
                </a:cxnLst>
                <a:rect l="0" t="0" r="r" b="b"/>
                <a:pathLst>
                  <a:path w="299" h="119">
                    <a:moveTo>
                      <a:pt x="20" y="116"/>
                    </a:moveTo>
                    <a:lnTo>
                      <a:pt x="263" y="118"/>
                    </a:lnTo>
                    <a:lnTo>
                      <a:pt x="298" y="1"/>
                    </a:lnTo>
                    <a:lnTo>
                      <a:pt x="0" y="0"/>
                    </a:lnTo>
                    <a:lnTo>
                      <a:pt x="20" y="116"/>
                    </a:lnTo>
                  </a:path>
                </a:pathLst>
              </a:custGeom>
              <a:solidFill>
                <a:srgbClr val="61616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3" name="Freeform 77"/>
              <p:cNvSpPr>
                <a:spLocks/>
              </p:cNvSpPr>
              <p:nvPr/>
            </p:nvSpPr>
            <p:spPr bwMode="auto">
              <a:xfrm>
                <a:off x="4049" y="2737"/>
                <a:ext cx="438" cy="260"/>
              </a:xfrm>
              <a:custGeom>
                <a:avLst/>
                <a:gdLst/>
                <a:ahLst/>
                <a:cxnLst>
                  <a:cxn ang="0">
                    <a:pos x="48" y="259"/>
                  </a:cxn>
                  <a:cxn ang="0">
                    <a:pos x="0" y="234"/>
                  </a:cxn>
                  <a:cxn ang="0">
                    <a:pos x="0" y="52"/>
                  </a:cxn>
                  <a:cxn ang="0">
                    <a:pos x="371" y="52"/>
                  </a:cxn>
                  <a:cxn ang="0">
                    <a:pos x="371" y="0"/>
                  </a:cxn>
                  <a:cxn ang="0">
                    <a:pos x="437" y="0"/>
                  </a:cxn>
                  <a:cxn ang="0">
                    <a:pos x="437" y="8"/>
                  </a:cxn>
                  <a:cxn ang="0">
                    <a:pos x="389" y="41"/>
                  </a:cxn>
                  <a:cxn ang="0">
                    <a:pos x="389" y="212"/>
                  </a:cxn>
                  <a:cxn ang="0">
                    <a:pos x="91" y="212"/>
                  </a:cxn>
                  <a:cxn ang="0">
                    <a:pos x="48" y="259"/>
                  </a:cxn>
                </a:cxnLst>
                <a:rect l="0" t="0" r="r" b="b"/>
                <a:pathLst>
                  <a:path w="438" h="260">
                    <a:moveTo>
                      <a:pt x="48" y="259"/>
                    </a:moveTo>
                    <a:lnTo>
                      <a:pt x="0" y="234"/>
                    </a:lnTo>
                    <a:lnTo>
                      <a:pt x="0" y="52"/>
                    </a:lnTo>
                    <a:lnTo>
                      <a:pt x="371" y="52"/>
                    </a:lnTo>
                    <a:lnTo>
                      <a:pt x="371" y="0"/>
                    </a:lnTo>
                    <a:lnTo>
                      <a:pt x="437" y="0"/>
                    </a:lnTo>
                    <a:lnTo>
                      <a:pt x="437" y="8"/>
                    </a:lnTo>
                    <a:lnTo>
                      <a:pt x="389" y="41"/>
                    </a:lnTo>
                    <a:lnTo>
                      <a:pt x="389" y="212"/>
                    </a:lnTo>
                    <a:lnTo>
                      <a:pt x="91" y="212"/>
                    </a:lnTo>
                    <a:lnTo>
                      <a:pt x="48" y="259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4" name="Freeform 78"/>
              <p:cNvSpPr>
                <a:spLocks/>
              </p:cNvSpPr>
              <p:nvPr/>
            </p:nvSpPr>
            <p:spPr bwMode="auto">
              <a:xfrm>
                <a:off x="4535" y="2949"/>
                <a:ext cx="155" cy="103"/>
              </a:xfrm>
              <a:custGeom>
                <a:avLst/>
                <a:gdLst/>
                <a:ahLst/>
                <a:cxnLst>
                  <a:cxn ang="0">
                    <a:pos x="23" y="102"/>
                  </a:cxn>
                  <a:cxn ang="0">
                    <a:pos x="0" y="0"/>
                  </a:cxn>
                  <a:cxn ang="0">
                    <a:pos x="154" y="5"/>
                  </a:cxn>
                  <a:cxn ang="0">
                    <a:pos x="148" y="102"/>
                  </a:cxn>
                  <a:cxn ang="0">
                    <a:pos x="23" y="102"/>
                  </a:cxn>
                </a:cxnLst>
                <a:rect l="0" t="0" r="r" b="b"/>
                <a:pathLst>
                  <a:path w="155" h="103">
                    <a:moveTo>
                      <a:pt x="23" y="102"/>
                    </a:moveTo>
                    <a:lnTo>
                      <a:pt x="0" y="0"/>
                    </a:lnTo>
                    <a:lnTo>
                      <a:pt x="154" y="5"/>
                    </a:lnTo>
                    <a:lnTo>
                      <a:pt x="148" y="102"/>
                    </a:lnTo>
                    <a:lnTo>
                      <a:pt x="23" y="102"/>
                    </a:lnTo>
                  </a:path>
                </a:pathLst>
              </a:custGeom>
              <a:solidFill>
                <a:srgbClr val="61616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5" name="Freeform 79"/>
              <p:cNvSpPr>
                <a:spLocks/>
              </p:cNvSpPr>
              <p:nvPr/>
            </p:nvSpPr>
            <p:spPr bwMode="auto">
              <a:xfrm>
                <a:off x="4136" y="2970"/>
                <a:ext cx="107" cy="138"/>
              </a:xfrm>
              <a:custGeom>
                <a:avLst/>
                <a:gdLst/>
                <a:ahLst/>
                <a:cxnLst>
                  <a:cxn ang="0">
                    <a:pos x="106" y="68"/>
                  </a:cxn>
                  <a:cxn ang="0">
                    <a:pos x="105" y="76"/>
                  </a:cxn>
                  <a:cxn ang="0">
                    <a:pos x="104" y="84"/>
                  </a:cxn>
                  <a:cxn ang="0">
                    <a:pos x="102" y="91"/>
                  </a:cxn>
                  <a:cxn ang="0">
                    <a:pos x="100" y="98"/>
                  </a:cxn>
                  <a:cxn ang="0">
                    <a:pos x="97" y="105"/>
                  </a:cxn>
                  <a:cxn ang="0">
                    <a:pos x="93" y="113"/>
                  </a:cxn>
                  <a:cxn ang="0">
                    <a:pos x="88" y="118"/>
                  </a:cxn>
                  <a:cxn ang="0">
                    <a:pos x="84" y="122"/>
                  </a:cxn>
                  <a:cxn ang="0">
                    <a:pos x="78" y="127"/>
                  </a:cxn>
                  <a:cxn ang="0">
                    <a:pos x="74" y="131"/>
                  </a:cxn>
                  <a:cxn ang="0">
                    <a:pos x="67" y="133"/>
                  </a:cxn>
                  <a:cxn ang="0">
                    <a:pos x="62" y="136"/>
                  </a:cxn>
                  <a:cxn ang="0">
                    <a:pos x="55" y="137"/>
                  </a:cxn>
                  <a:cxn ang="0">
                    <a:pos x="49" y="137"/>
                  </a:cxn>
                  <a:cxn ang="0">
                    <a:pos x="43" y="136"/>
                  </a:cxn>
                  <a:cxn ang="0">
                    <a:pos x="37" y="133"/>
                  </a:cxn>
                  <a:cxn ang="0">
                    <a:pos x="31" y="131"/>
                  </a:cxn>
                  <a:cxn ang="0">
                    <a:pos x="26" y="127"/>
                  </a:cxn>
                  <a:cxn ang="0">
                    <a:pos x="21" y="122"/>
                  </a:cxn>
                  <a:cxn ang="0">
                    <a:pos x="16" y="118"/>
                  </a:cxn>
                  <a:cxn ang="0">
                    <a:pos x="12" y="113"/>
                  </a:cxn>
                  <a:cxn ang="0">
                    <a:pos x="8" y="105"/>
                  </a:cxn>
                  <a:cxn ang="0">
                    <a:pos x="5" y="98"/>
                  </a:cxn>
                  <a:cxn ang="0">
                    <a:pos x="3" y="91"/>
                  </a:cxn>
                  <a:cxn ang="0">
                    <a:pos x="1" y="84"/>
                  </a:cxn>
                  <a:cxn ang="0">
                    <a:pos x="0" y="76"/>
                  </a:cxn>
                  <a:cxn ang="0">
                    <a:pos x="0" y="68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3" y="45"/>
                  </a:cxn>
                  <a:cxn ang="0">
                    <a:pos x="5" y="38"/>
                  </a:cxn>
                  <a:cxn ang="0">
                    <a:pos x="8" y="30"/>
                  </a:cxn>
                  <a:cxn ang="0">
                    <a:pos x="12" y="23"/>
                  </a:cxn>
                  <a:cxn ang="0">
                    <a:pos x="16" y="18"/>
                  </a:cxn>
                  <a:cxn ang="0">
                    <a:pos x="21" y="13"/>
                  </a:cxn>
                  <a:cxn ang="0">
                    <a:pos x="26" y="8"/>
                  </a:cxn>
                  <a:cxn ang="0">
                    <a:pos x="31" y="5"/>
                  </a:cxn>
                  <a:cxn ang="0">
                    <a:pos x="37" y="2"/>
                  </a:cxn>
                  <a:cxn ang="0">
                    <a:pos x="43" y="0"/>
                  </a:cxn>
                  <a:cxn ang="0">
                    <a:pos x="49" y="0"/>
                  </a:cxn>
                  <a:cxn ang="0">
                    <a:pos x="55" y="0"/>
                  </a:cxn>
                  <a:cxn ang="0">
                    <a:pos x="62" y="0"/>
                  </a:cxn>
                  <a:cxn ang="0">
                    <a:pos x="67" y="2"/>
                  </a:cxn>
                  <a:cxn ang="0">
                    <a:pos x="74" y="5"/>
                  </a:cxn>
                  <a:cxn ang="0">
                    <a:pos x="78" y="8"/>
                  </a:cxn>
                  <a:cxn ang="0">
                    <a:pos x="84" y="13"/>
                  </a:cxn>
                  <a:cxn ang="0">
                    <a:pos x="88" y="18"/>
                  </a:cxn>
                  <a:cxn ang="0">
                    <a:pos x="93" y="23"/>
                  </a:cxn>
                  <a:cxn ang="0">
                    <a:pos x="97" y="30"/>
                  </a:cxn>
                  <a:cxn ang="0">
                    <a:pos x="100" y="38"/>
                  </a:cxn>
                  <a:cxn ang="0">
                    <a:pos x="102" y="45"/>
                  </a:cxn>
                  <a:cxn ang="0">
                    <a:pos x="104" y="52"/>
                  </a:cxn>
                  <a:cxn ang="0">
                    <a:pos x="105" y="61"/>
                  </a:cxn>
                  <a:cxn ang="0">
                    <a:pos x="106" y="68"/>
                  </a:cxn>
                  <a:cxn ang="0">
                    <a:pos x="106" y="68"/>
                  </a:cxn>
                </a:cxnLst>
                <a:rect l="0" t="0" r="r" b="b"/>
                <a:pathLst>
                  <a:path w="107" h="138">
                    <a:moveTo>
                      <a:pt x="106" y="68"/>
                    </a:moveTo>
                    <a:lnTo>
                      <a:pt x="105" y="76"/>
                    </a:lnTo>
                    <a:lnTo>
                      <a:pt x="104" y="84"/>
                    </a:lnTo>
                    <a:lnTo>
                      <a:pt x="102" y="91"/>
                    </a:lnTo>
                    <a:lnTo>
                      <a:pt x="100" y="98"/>
                    </a:lnTo>
                    <a:lnTo>
                      <a:pt x="97" y="105"/>
                    </a:lnTo>
                    <a:lnTo>
                      <a:pt x="93" y="113"/>
                    </a:lnTo>
                    <a:lnTo>
                      <a:pt x="88" y="118"/>
                    </a:lnTo>
                    <a:lnTo>
                      <a:pt x="84" y="122"/>
                    </a:lnTo>
                    <a:lnTo>
                      <a:pt x="78" y="127"/>
                    </a:lnTo>
                    <a:lnTo>
                      <a:pt x="74" y="131"/>
                    </a:lnTo>
                    <a:lnTo>
                      <a:pt x="67" y="133"/>
                    </a:lnTo>
                    <a:lnTo>
                      <a:pt x="62" y="136"/>
                    </a:lnTo>
                    <a:lnTo>
                      <a:pt x="55" y="137"/>
                    </a:lnTo>
                    <a:lnTo>
                      <a:pt x="49" y="137"/>
                    </a:lnTo>
                    <a:lnTo>
                      <a:pt x="43" y="136"/>
                    </a:lnTo>
                    <a:lnTo>
                      <a:pt x="37" y="133"/>
                    </a:lnTo>
                    <a:lnTo>
                      <a:pt x="31" y="131"/>
                    </a:lnTo>
                    <a:lnTo>
                      <a:pt x="26" y="127"/>
                    </a:lnTo>
                    <a:lnTo>
                      <a:pt x="21" y="122"/>
                    </a:lnTo>
                    <a:lnTo>
                      <a:pt x="16" y="118"/>
                    </a:lnTo>
                    <a:lnTo>
                      <a:pt x="12" y="113"/>
                    </a:lnTo>
                    <a:lnTo>
                      <a:pt x="8" y="105"/>
                    </a:lnTo>
                    <a:lnTo>
                      <a:pt x="5" y="98"/>
                    </a:lnTo>
                    <a:lnTo>
                      <a:pt x="3" y="91"/>
                    </a:lnTo>
                    <a:lnTo>
                      <a:pt x="1" y="84"/>
                    </a:lnTo>
                    <a:lnTo>
                      <a:pt x="0" y="76"/>
                    </a:lnTo>
                    <a:lnTo>
                      <a:pt x="0" y="68"/>
                    </a:lnTo>
                    <a:lnTo>
                      <a:pt x="0" y="61"/>
                    </a:lnTo>
                    <a:lnTo>
                      <a:pt x="1" y="52"/>
                    </a:lnTo>
                    <a:lnTo>
                      <a:pt x="3" y="45"/>
                    </a:lnTo>
                    <a:lnTo>
                      <a:pt x="5" y="38"/>
                    </a:lnTo>
                    <a:lnTo>
                      <a:pt x="8" y="30"/>
                    </a:lnTo>
                    <a:lnTo>
                      <a:pt x="12" y="23"/>
                    </a:lnTo>
                    <a:lnTo>
                      <a:pt x="16" y="18"/>
                    </a:lnTo>
                    <a:lnTo>
                      <a:pt x="21" y="13"/>
                    </a:lnTo>
                    <a:lnTo>
                      <a:pt x="26" y="8"/>
                    </a:lnTo>
                    <a:lnTo>
                      <a:pt x="31" y="5"/>
                    </a:lnTo>
                    <a:lnTo>
                      <a:pt x="37" y="2"/>
                    </a:lnTo>
                    <a:lnTo>
                      <a:pt x="43" y="0"/>
                    </a:lnTo>
                    <a:lnTo>
                      <a:pt x="49" y="0"/>
                    </a:lnTo>
                    <a:lnTo>
                      <a:pt x="55" y="0"/>
                    </a:lnTo>
                    <a:lnTo>
                      <a:pt x="62" y="0"/>
                    </a:lnTo>
                    <a:lnTo>
                      <a:pt x="67" y="2"/>
                    </a:lnTo>
                    <a:lnTo>
                      <a:pt x="74" y="5"/>
                    </a:lnTo>
                    <a:lnTo>
                      <a:pt x="78" y="8"/>
                    </a:lnTo>
                    <a:lnTo>
                      <a:pt x="84" y="13"/>
                    </a:lnTo>
                    <a:lnTo>
                      <a:pt x="88" y="18"/>
                    </a:lnTo>
                    <a:lnTo>
                      <a:pt x="93" y="23"/>
                    </a:lnTo>
                    <a:lnTo>
                      <a:pt x="97" y="30"/>
                    </a:lnTo>
                    <a:lnTo>
                      <a:pt x="100" y="38"/>
                    </a:lnTo>
                    <a:lnTo>
                      <a:pt x="102" y="45"/>
                    </a:lnTo>
                    <a:lnTo>
                      <a:pt x="104" y="52"/>
                    </a:lnTo>
                    <a:lnTo>
                      <a:pt x="105" y="61"/>
                    </a:lnTo>
                    <a:lnTo>
                      <a:pt x="106" y="68"/>
                    </a:lnTo>
                    <a:lnTo>
                      <a:pt x="106" y="6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6" name="Freeform 80"/>
              <p:cNvSpPr>
                <a:spLocks/>
              </p:cNvSpPr>
              <p:nvPr/>
            </p:nvSpPr>
            <p:spPr bwMode="auto">
              <a:xfrm>
                <a:off x="4157" y="2999"/>
                <a:ext cx="66" cy="79"/>
              </a:xfrm>
              <a:custGeom>
                <a:avLst/>
                <a:gdLst/>
                <a:ahLst/>
                <a:cxnLst>
                  <a:cxn ang="0">
                    <a:pos x="65" y="38"/>
                  </a:cxn>
                  <a:cxn ang="0">
                    <a:pos x="65" y="44"/>
                  </a:cxn>
                  <a:cxn ang="0">
                    <a:pos x="63" y="50"/>
                  </a:cxn>
                  <a:cxn ang="0">
                    <a:pos x="61" y="55"/>
                  </a:cxn>
                  <a:cxn ang="0">
                    <a:pos x="59" y="60"/>
                  </a:cxn>
                  <a:cxn ang="0">
                    <a:pos x="56" y="65"/>
                  </a:cxn>
                  <a:cxn ang="0">
                    <a:pos x="52" y="70"/>
                  </a:cxn>
                  <a:cxn ang="0">
                    <a:pos x="48" y="72"/>
                  </a:cxn>
                  <a:cxn ang="0">
                    <a:pos x="44" y="76"/>
                  </a:cxn>
                  <a:cxn ang="0">
                    <a:pos x="39" y="77"/>
                  </a:cxn>
                  <a:cxn ang="0">
                    <a:pos x="34" y="78"/>
                  </a:cxn>
                  <a:cxn ang="0">
                    <a:pos x="30" y="78"/>
                  </a:cxn>
                  <a:cxn ang="0">
                    <a:pos x="25" y="77"/>
                  </a:cxn>
                  <a:cxn ang="0">
                    <a:pos x="20" y="76"/>
                  </a:cxn>
                  <a:cxn ang="0">
                    <a:pos x="16" y="72"/>
                  </a:cxn>
                  <a:cxn ang="0">
                    <a:pos x="12" y="70"/>
                  </a:cxn>
                  <a:cxn ang="0">
                    <a:pos x="8" y="65"/>
                  </a:cxn>
                  <a:cxn ang="0">
                    <a:pos x="5" y="61"/>
                  </a:cxn>
                  <a:cxn ang="0">
                    <a:pos x="3" y="55"/>
                  </a:cxn>
                  <a:cxn ang="0">
                    <a:pos x="1" y="50"/>
                  </a:cxn>
                  <a:cxn ang="0">
                    <a:pos x="0" y="44"/>
                  </a:cxn>
                  <a:cxn ang="0">
                    <a:pos x="0" y="38"/>
                  </a:cxn>
                  <a:cxn ang="0">
                    <a:pos x="0" y="32"/>
                  </a:cxn>
                  <a:cxn ang="0">
                    <a:pos x="1" y="28"/>
                  </a:cxn>
                  <a:cxn ang="0">
                    <a:pos x="3" y="22"/>
                  </a:cxn>
                  <a:cxn ang="0">
                    <a:pos x="5" y="17"/>
                  </a:cxn>
                  <a:cxn ang="0">
                    <a:pos x="8" y="12"/>
                  </a:cxn>
                  <a:cxn ang="0">
                    <a:pos x="12" y="7"/>
                  </a:cxn>
                  <a:cxn ang="0">
                    <a:pos x="16" y="5"/>
                  </a:cxn>
                  <a:cxn ang="0">
                    <a:pos x="20" y="2"/>
                  </a:cxn>
                  <a:cxn ang="0">
                    <a:pos x="25" y="0"/>
                  </a:cxn>
                  <a:cxn ang="0">
                    <a:pos x="30" y="0"/>
                  </a:cxn>
                  <a:cxn ang="0">
                    <a:pos x="34" y="0"/>
                  </a:cxn>
                  <a:cxn ang="0">
                    <a:pos x="39" y="0"/>
                  </a:cxn>
                  <a:cxn ang="0">
                    <a:pos x="44" y="1"/>
                  </a:cxn>
                  <a:cxn ang="0">
                    <a:pos x="48" y="5"/>
                  </a:cxn>
                  <a:cxn ang="0">
                    <a:pos x="52" y="7"/>
                  </a:cxn>
                  <a:cxn ang="0">
                    <a:pos x="56" y="12"/>
                  </a:cxn>
                  <a:cxn ang="0">
                    <a:pos x="59" y="17"/>
                  </a:cxn>
                  <a:cxn ang="0">
                    <a:pos x="61" y="22"/>
                  </a:cxn>
                  <a:cxn ang="0">
                    <a:pos x="63" y="26"/>
                  </a:cxn>
                  <a:cxn ang="0">
                    <a:pos x="65" y="32"/>
                  </a:cxn>
                  <a:cxn ang="0">
                    <a:pos x="65" y="38"/>
                  </a:cxn>
                  <a:cxn ang="0">
                    <a:pos x="65" y="38"/>
                  </a:cxn>
                </a:cxnLst>
                <a:rect l="0" t="0" r="r" b="b"/>
                <a:pathLst>
                  <a:path w="66" h="79">
                    <a:moveTo>
                      <a:pt x="65" y="38"/>
                    </a:moveTo>
                    <a:lnTo>
                      <a:pt x="65" y="44"/>
                    </a:lnTo>
                    <a:lnTo>
                      <a:pt x="63" y="50"/>
                    </a:lnTo>
                    <a:lnTo>
                      <a:pt x="61" y="55"/>
                    </a:lnTo>
                    <a:lnTo>
                      <a:pt x="59" y="60"/>
                    </a:lnTo>
                    <a:lnTo>
                      <a:pt x="56" y="65"/>
                    </a:lnTo>
                    <a:lnTo>
                      <a:pt x="52" y="70"/>
                    </a:lnTo>
                    <a:lnTo>
                      <a:pt x="48" y="72"/>
                    </a:lnTo>
                    <a:lnTo>
                      <a:pt x="44" y="76"/>
                    </a:lnTo>
                    <a:lnTo>
                      <a:pt x="39" y="77"/>
                    </a:lnTo>
                    <a:lnTo>
                      <a:pt x="34" y="78"/>
                    </a:lnTo>
                    <a:lnTo>
                      <a:pt x="30" y="78"/>
                    </a:lnTo>
                    <a:lnTo>
                      <a:pt x="25" y="77"/>
                    </a:lnTo>
                    <a:lnTo>
                      <a:pt x="20" y="76"/>
                    </a:lnTo>
                    <a:lnTo>
                      <a:pt x="16" y="72"/>
                    </a:lnTo>
                    <a:lnTo>
                      <a:pt x="12" y="70"/>
                    </a:lnTo>
                    <a:lnTo>
                      <a:pt x="8" y="65"/>
                    </a:lnTo>
                    <a:lnTo>
                      <a:pt x="5" y="61"/>
                    </a:lnTo>
                    <a:lnTo>
                      <a:pt x="3" y="55"/>
                    </a:lnTo>
                    <a:lnTo>
                      <a:pt x="1" y="50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0" y="32"/>
                    </a:lnTo>
                    <a:lnTo>
                      <a:pt x="1" y="28"/>
                    </a:lnTo>
                    <a:lnTo>
                      <a:pt x="3" y="22"/>
                    </a:lnTo>
                    <a:lnTo>
                      <a:pt x="5" y="17"/>
                    </a:lnTo>
                    <a:lnTo>
                      <a:pt x="8" y="12"/>
                    </a:lnTo>
                    <a:lnTo>
                      <a:pt x="12" y="7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4" y="1"/>
                    </a:lnTo>
                    <a:lnTo>
                      <a:pt x="48" y="5"/>
                    </a:lnTo>
                    <a:lnTo>
                      <a:pt x="52" y="7"/>
                    </a:lnTo>
                    <a:lnTo>
                      <a:pt x="56" y="12"/>
                    </a:lnTo>
                    <a:lnTo>
                      <a:pt x="59" y="17"/>
                    </a:lnTo>
                    <a:lnTo>
                      <a:pt x="61" y="22"/>
                    </a:lnTo>
                    <a:lnTo>
                      <a:pt x="63" y="26"/>
                    </a:lnTo>
                    <a:lnTo>
                      <a:pt x="65" y="32"/>
                    </a:lnTo>
                    <a:lnTo>
                      <a:pt x="65" y="38"/>
                    </a:lnTo>
                    <a:lnTo>
                      <a:pt x="65" y="38"/>
                    </a:lnTo>
                  </a:path>
                </a:pathLst>
              </a:custGeom>
              <a:solidFill>
                <a:srgbClr val="CFCFC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7" name="Freeform 81"/>
              <p:cNvSpPr>
                <a:spLocks/>
              </p:cNvSpPr>
              <p:nvPr/>
            </p:nvSpPr>
            <p:spPr bwMode="auto">
              <a:xfrm>
                <a:off x="4183" y="3032"/>
                <a:ext cx="18" cy="23"/>
              </a:xfrm>
              <a:custGeom>
                <a:avLst/>
                <a:gdLst/>
                <a:ahLst/>
                <a:cxnLst>
                  <a:cxn ang="0">
                    <a:pos x="17" y="10"/>
                  </a:cxn>
                  <a:cxn ang="0">
                    <a:pos x="16" y="14"/>
                  </a:cxn>
                  <a:cxn ang="0">
                    <a:pos x="15" y="17"/>
                  </a:cxn>
                  <a:cxn ang="0">
                    <a:pos x="13" y="20"/>
                  </a:cxn>
                  <a:cxn ang="0">
                    <a:pos x="11" y="22"/>
                  </a:cxn>
                  <a:cxn ang="0">
                    <a:pos x="7" y="22"/>
                  </a:cxn>
                  <a:cxn ang="0">
                    <a:pos x="4" y="21"/>
                  </a:cxn>
                  <a:cxn ang="0">
                    <a:pos x="3" y="19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6"/>
                  </a:cxn>
                  <a:cxn ang="0">
                    <a:pos x="17" y="10"/>
                  </a:cxn>
                  <a:cxn ang="0">
                    <a:pos x="17" y="10"/>
                  </a:cxn>
                </a:cxnLst>
                <a:rect l="0" t="0" r="r" b="b"/>
                <a:pathLst>
                  <a:path w="18" h="23">
                    <a:moveTo>
                      <a:pt x="17" y="10"/>
                    </a:moveTo>
                    <a:lnTo>
                      <a:pt x="16" y="14"/>
                    </a:lnTo>
                    <a:lnTo>
                      <a:pt x="15" y="17"/>
                    </a:lnTo>
                    <a:lnTo>
                      <a:pt x="13" y="20"/>
                    </a:lnTo>
                    <a:lnTo>
                      <a:pt x="11" y="22"/>
                    </a:lnTo>
                    <a:lnTo>
                      <a:pt x="7" y="22"/>
                    </a:lnTo>
                    <a:lnTo>
                      <a:pt x="4" y="21"/>
                    </a:lnTo>
                    <a:lnTo>
                      <a:pt x="3" y="19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7" y="10"/>
                    </a:lnTo>
                    <a:lnTo>
                      <a:pt x="17" y="1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8" name="Freeform 82"/>
              <p:cNvSpPr>
                <a:spLocks/>
              </p:cNvSpPr>
              <p:nvPr/>
            </p:nvSpPr>
            <p:spPr bwMode="auto">
              <a:xfrm>
                <a:off x="4260" y="2970"/>
                <a:ext cx="105" cy="138"/>
              </a:xfrm>
              <a:custGeom>
                <a:avLst/>
                <a:gdLst/>
                <a:ahLst/>
                <a:cxnLst>
                  <a:cxn ang="0">
                    <a:pos x="104" y="68"/>
                  </a:cxn>
                  <a:cxn ang="0">
                    <a:pos x="103" y="76"/>
                  </a:cxn>
                  <a:cxn ang="0">
                    <a:pos x="102" y="84"/>
                  </a:cxn>
                  <a:cxn ang="0">
                    <a:pos x="100" y="91"/>
                  </a:cxn>
                  <a:cxn ang="0">
                    <a:pos x="98" y="98"/>
                  </a:cxn>
                  <a:cxn ang="0">
                    <a:pos x="95" y="105"/>
                  </a:cxn>
                  <a:cxn ang="0">
                    <a:pos x="91" y="113"/>
                  </a:cxn>
                  <a:cxn ang="0">
                    <a:pos x="87" y="118"/>
                  </a:cxn>
                  <a:cxn ang="0">
                    <a:pos x="82" y="122"/>
                  </a:cxn>
                  <a:cxn ang="0">
                    <a:pos x="78" y="127"/>
                  </a:cxn>
                  <a:cxn ang="0">
                    <a:pos x="72" y="131"/>
                  </a:cxn>
                  <a:cxn ang="0">
                    <a:pos x="67" y="133"/>
                  </a:cxn>
                  <a:cxn ang="0">
                    <a:pos x="60" y="136"/>
                  </a:cxn>
                  <a:cxn ang="0">
                    <a:pos x="54" y="137"/>
                  </a:cxn>
                  <a:cxn ang="0">
                    <a:pos x="48" y="137"/>
                  </a:cxn>
                  <a:cxn ang="0">
                    <a:pos x="43" y="136"/>
                  </a:cxn>
                  <a:cxn ang="0">
                    <a:pos x="36" y="133"/>
                  </a:cxn>
                  <a:cxn ang="0">
                    <a:pos x="31" y="131"/>
                  </a:cxn>
                  <a:cxn ang="0">
                    <a:pos x="26" y="127"/>
                  </a:cxn>
                  <a:cxn ang="0">
                    <a:pos x="20" y="122"/>
                  </a:cxn>
                  <a:cxn ang="0">
                    <a:pos x="16" y="118"/>
                  </a:cxn>
                  <a:cxn ang="0">
                    <a:pos x="12" y="113"/>
                  </a:cxn>
                  <a:cxn ang="0">
                    <a:pos x="8" y="105"/>
                  </a:cxn>
                  <a:cxn ang="0">
                    <a:pos x="5" y="98"/>
                  </a:cxn>
                  <a:cxn ang="0">
                    <a:pos x="3" y="91"/>
                  </a:cxn>
                  <a:cxn ang="0">
                    <a:pos x="1" y="84"/>
                  </a:cxn>
                  <a:cxn ang="0">
                    <a:pos x="0" y="76"/>
                  </a:cxn>
                  <a:cxn ang="0">
                    <a:pos x="0" y="68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3" y="45"/>
                  </a:cxn>
                  <a:cxn ang="0">
                    <a:pos x="5" y="38"/>
                  </a:cxn>
                  <a:cxn ang="0">
                    <a:pos x="8" y="30"/>
                  </a:cxn>
                  <a:cxn ang="0">
                    <a:pos x="12" y="23"/>
                  </a:cxn>
                  <a:cxn ang="0">
                    <a:pos x="16" y="18"/>
                  </a:cxn>
                  <a:cxn ang="0">
                    <a:pos x="20" y="13"/>
                  </a:cxn>
                  <a:cxn ang="0">
                    <a:pos x="26" y="8"/>
                  </a:cxn>
                  <a:cxn ang="0">
                    <a:pos x="31" y="5"/>
                  </a:cxn>
                  <a:cxn ang="0">
                    <a:pos x="36" y="2"/>
                  </a:cxn>
                  <a:cxn ang="0">
                    <a:pos x="43" y="0"/>
                  </a:cxn>
                  <a:cxn ang="0">
                    <a:pos x="48" y="0"/>
                  </a:cxn>
                  <a:cxn ang="0">
                    <a:pos x="54" y="0"/>
                  </a:cxn>
                  <a:cxn ang="0">
                    <a:pos x="60" y="0"/>
                  </a:cxn>
                  <a:cxn ang="0">
                    <a:pos x="67" y="2"/>
                  </a:cxn>
                  <a:cxn ang="0">
                    <a:pos x="72" y="5"/>
                  </a:cxn>
                  <a:cxn ang="0">
                    <a:pos x="78" y="8"/>
                  </a:cxn>
                  <a:cxn ang="0">
                    <a:pos x="82" y="13"/>
                  </a:cxn>
                  <a:cxn ang="0">
                    <a:pos x="87" y="18"/>
                  </a:cxn>
                  <a:cxn ang="0">
                    <a:pos x="91" y="23"/>
                  </a:cxn>
                  <a:cxn ang="0">
                    <a:pos x="95" y="30"/>
                  </a:cxn>
                  <a:cxn ang="0">
                    <a:pos x="98" y="38"/>
                  </a:cxn>
                  <a:cxn ang="0">
                    <a:pos x="100" y="45"/>
                  </a:cxn>
                  <a:cxn ang="0">
                    <a:pos x="102" y="52"/>
                  </a:cxn>
                  <a:cxn ang="0">
                    <a:pos x="103" y="61"/>
                  </a:cxn>
                  <a:cxn ang="0">
                    <a:pos x="104" y="68"/>
                  </a:cxn>
                  <a:cxn ang="0">
                    <a:pos x="104" y="68"/>
                  </a:cxn>
                </a:cxnLst>
                <a:rect l="0" t="0" r="r" b="b"/>
                <a:pathLst>
                  <a:path w="105" h="138">
                    <a:moveTo>
                      <a:pt x="104" y="68"/>
                    </a:moveTo>
                    <a:lnTo>
                      <a:pt x="103" y="76"/>
                    </a:lnTo>
                    <a:lnTo>
                      <a:pt x="102" y="84"/>
                    </a:lnTo>
                    <a:lnTo>
                      <a:pt x="100" y="91"/>
                    </a:lnTo>
                    <a:lnTo>
                      <a:pt x="98" y="98"/>
                    </a:lnTo>
                    <a:lnTo>
                      <a:pt x="95" y="105"/>
                    </a:lnTo>
                    <a:lnTo>
                      <a:pt x="91" y="113"/>
                    </a:lnTo>
                    <a:lnTo>
                      <a:pt x="87" y="118"/>
                    </a:lnTo>
                    <a:lnTo>
                      <a:pt x="82" y="122"/>
                    </a:lnTo>
                    <a:lnTo>
                      <a:pt x="78" y="127"/>
                    </a:lnTo>
                    <a:lnTo>
                      <a:pt x="72" y="131"/>
                    </a:lnTo>
                    <a:lnTo>
                      <a:pt x="67" y="133"/>
                    </a:lnTo>
                    <a:lnTo>
                      <a:pt x="60" y="136"/>
                    </a:lnTo>
                    <a:lnTo>
                      <a:pt x="54" y="137"/>
                    </a:lnTo>
                    <a:lnTo>
                      <a:pt x="48" y="137"/>
                    </a:lnTo>
                    <a:lnTo>
                      <a:pt x="43" y="136"/>
                    </a:lnTo>
                    <a:lnTo>
                      <a:pt x="36" y="133"/>
                    </a:lnTo>
                    <a:lnTo>
                      <a:pt x="31" y="131"/>
                    </a:lnTo>
                    <a:lnTo>
                      <a:pt x="26" y="127"/>
                    </a:lnTo>
                    <a:lnTo>
                      <a:pt x="20" y="122"/>
                    </a:lnTo>
                    <a:lnTo>
                      <a:pt x="16" y="118"/>
                    </a:lnTo>
                    <a:lnTo>
                      <a:pt x="12" y="113"/>
                    </a:lnTo>
                    <a:lnTo>
                      <a:pt x="8" y="105"/>
                    </a:lnTo>
                    <a:lnTo>
                      <a:pt x="5" y="98"/>
                    </a:lnTo>
                    <a:lnTo>
                      <a:pt x="3" y="91"/>
                    </a:lnTo>
                    <a:lnTo>
                      <a:pt x="1" y="84"/>
                    </a:lnTo>
                    <a:lnTo>
                      <a:pt x="0" y="76"/>
                    </a:lnTo>
                    <a:lnTo>
                      <a:pt x="0" y="68"/>
                    </a:lnTo>
                    <a:lnTo>
                      <a:pt x="0" y="61"/>
                    </a:lnTo>
                    <a:lnTo>
                      <a:pt x="1" y="52"/>
                    </a:lnTo>
                    <a:lnTo>
                      <a:pt x="3" y="45"/>
                    </a:lnTo>
                    <a:lnTo>
                      <a:pt x="5" y="38"/>
                    </a:lnTo>
                    <a:lnTo>
                      <a:pt x="8" y="30"/>
                    </a:lnTo>
                    <a:lnTo>
                      <a:pt x="12" y="23"/>
                    </a:lnTo>
                    <a:lnTo>
                      <a:pt x="16" y="18"/>
                    </a:lnTo>
                    <a:lnTo>
                      <a:pt x="20" y="13"/>
                    </a:lnTo>
                    <a:lnTo>
                      <a:pt x="26" y="8"/>
                    </a:lnTo>
                    <a:lnTo>
                      <a:pt x="31" y="5"/>
                    </a:lnTo>
                    <a:lnTo>
                      <a:pt x="36" y="2"/>
                    </a:lnTo>
                    <a:lnTo>
                      <a:pt x="43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7" y="2"/>
                    </a:lnTo>
                    <a:lnTo>
                      <a:pt x="72" y="5"/>
                    </a:lnTo>
                    <a:lnTo>
                      <a:pt x="78" y="8"/>
                    </a:lnTo>
                    <a:lnTo>
                      <a:pt x="82" y="13"/>
                    </a:lnTo>
                    <a:lnTo>
                      <a:pt x="87" y="18"/>
                    </a:lnTo>
                    <a:lnTo>
                      <a:pt x="91" y="23"/>
                    </a:lnTo>
                    <a:lnTo>
                      <a:pt x="95" y="30"/>
                    </a:lnTo>
                    <a:lnTo>
                      <a:pt x="98" y="38"/>
                    </a:lnTo>
                    <a:lnTo>
                      <a:pt x="100" y="45"/>
                    </a:lnTo>
                    <a:lnTo>
                      <a:pt x="102" y="52"/>
                    </a:lnTo>
                    <a:lnTo>
                      <a:pt x="103" y="61"/>
                    </a:lnTo>
                    <a:lnTo>
                      <a:pt x="104" y="68"/>
                    </a:lnTo>
                    <a:lnTo>
                      <a:pt x="104" y="6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9" name="Freeform 83"/>
              <p:cNvSpPr>
                <a:spLocks/>
              </p:cNvSpPr>
              <p:nvPr/>
            </p:nvSpPr>
            <p:spPr bwMode="auto">
              <a:xfrm>
                <a:off x="4281" y="2999"/>
                <a:ext cx="62" cy="79"/>
              </a:xfrm>
              <a:custGeom>
                <a:avLst/>
                <a:gdLst/>
                <a:ahLst/>
                <a:cxnLst>
                  <a:cxn ang="0">
                    <a:pos x="61" y="38"/>
                  </a:cxn>
                  <a:cxn ang="0">
                    <a:pos x="60" y="44"/>
                  </a:cxn>
                  <a:cxn ang="0">
                    <a:pos x="59" y="50"/>
                  </a:cxn>
                  <a:cxn ang="0">
                    <a:pos x="58" y="55"/>
                  </a:cxn>
                  <a:cxn ang="0">
                    <a:pos x="55" y="60"/>
                  </a:cxn>
                  <a:cxn ang="0">
                    <a:pos x="52" y="65"/>
                  </a:cxn>
                  <a:cxn ang="0">
                    <a:pos x="49" y="70"/>
                  </a:cxn>
                  <a:cxn ang="0">
                    <a:pos x="45" y="72"/>
                  </a:cxn>
                  <a:cxn ang="0">
                    <a:pos x="41" y="76"/>
                  </a:cxn>
                  <a:cxn ang="0">
                    <a:pos x="37" y="77"/>
                  </a:cxn>
                  <a:cxn ang="0">
                    <a:pos x="32" y="78"/>
                  </a:cxn>
                  <a:cxn ang="0">
                    <a:pos x="28" y="78"/>
                  </a:cxn>
                  <a:cxn ang="0">
                    <a:pos x="23" y="77"/>
                  </a:cxn>
                  <a:cxn ang="0">
                    <a:pos x="19" y="76"/>
                  </a:cxn>
                  <a:cxn ang="0">
                    <a:pos x="15" y="72"/>
                  </a:cxn>
                  <a:cxn ang="0">
                    <a:pos x="10" y="70"/>
                  </a:cxn>
                  <a:cxn ang="0">
                    <a:pos x="8" y="65"/>
                  </a:cxn>
                  <a:cxn ang="0">
                    <a:pos x="4" y="61"/>
                  </a:cxn>
                  <a:cxn ang="0">
                    <a:pos x="3" y="55"/>
                  </a:cxn>
                  <a:cxn ang="0">
                    <a:pos x="1" y="50"/>
                  </a:cxn>
                  <a:cxn ang="0">
                    <a:pos x="0" y="44"/>
                  </a:cxn>
                  <a:cxn ang="0">
                    <a:pos x="0" y="38"/>
                  </a:cxn>
                  <a:cxn ang="0">
                    <a:pos x="0" y="32"/>
                  </a:cxn>
                  <a:cxn ang="0">
                    <a:pos x="1" y="28"/>
                  </a:cxn>
                  <a:cxn ang="0">
                    <a:pos x="3" y="22"/>
                  </a:cxn>
                  <a:cxn ang="0">
                    <a:pos x="4" y="17"/>
                  </a:cxn>
                  <a:cxn ang="0">
                    <a:pos x="8" y="12"/>
                  </a:cxn>
                  <a:cxn ang="0">
                    <a:pos x="10" y="7"/>
                  </a:cxn>
                  <a:cxn ang="0">
                    <a:pos x="15" y="5"/>
                  </a:cxn>
                  <a:cxn ang="0">
                    <a:pos x="19" y="2"/>
                  </a:cxn>
                  <a:cxn ang="0">
                    <a:pos x="23" y="0"/>
                  </a:cxn>
                  <a:cxn ang="0">
                    <a:pos x="28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1" y="1"/>
                  </a:cxn>
                  <a:cxn ang="0">
                    <a:pos x="45" y="5"/>
                  </a:cxn>
                  <a:cxn ang="0">
                    <a:pos x="49" y="7"/>
                  </a:cxn>
                  <a:cxn ang="0">
                    <a:pos x="52" y="12"/>
                  </a:cxn>
                  <a:cxn ang="0">
                    <a:pos x="55" y="17"/>
                  </a:cxn>
                  <a:cxn ang="0">
                    <a:pos x="58" y="22"/>
                  </a:cxn>
                  <a:cxn ang="0">
                    <a:pos x="59" y="26"/>
                  </a:cxn>
                  <a:cxn ang="0">
                    <a:pos x="60" y="32"/>
                  </a:cxn>
                  <a:cxn ang="0">
                    <a:pos x="61" y="38"/>
                  </a:cxn>
                  <a:cxn ang="0">
                    <a:pos x="61" y="38"/>
                  </a:cxn>
                </a:cxnLst>
                <a:rect l="0" t="0" r="r" b="b"/>
                <a:pathLst>
                  <a:path w="62" h="79">
                    <a:moveTo>
                      <a:pt x="61" y="38"/>
                    </a:moveTo>
                    <a:lnTo>
                      <a:pt x="60" y="44"/>
                    </a:lnTo>
                    <a:lnTo>
                      <a:pt x="59" y="50"/>
                    </a:lnTo>
                    <a:lnTo>
                      <a:pt x="58" y="55"/>
                    </a:lnTo>
                    <a:lnTo>
                      <a:pt x="55" y="60"/>
                    </a:lnTo>
                    <a:lnTo>
                      <a:pt x="52" y="65"/>
                    </a:lnTo>
                    <a:lnTo>
                      <a:pt x="49" y="70"/>
                    </a:lnTo>
                    <a:lnTo>
                      <a:pt x="45" y="72"/>
                    </a:lnTo>
                    <a:lnTo>
                      <a:pt x="41" y="76"/>
                    </a:lnTo>
                    <a:lnTo>
                      <a:pt x="37" y="77"/>
                    </a:lnTo>
                    <a:lnTo>
                      <a:pt x="32" y="78"/>
                    </a:lnTo>
                    <a:lnTo>
                      <a:pt x="28" y="78"/>
                    </a:lnTo>
                    <a:lnTo>
                      <a:pt x="23" y="77"/>
                    </a:lnTo>
                    <a:lnTo>
                      <a:pt x="19" y="76"/>
                    </a:lnTo>
                    <a:lnTo>
                      <a:pt x="15" y="72"/>
                    </a:lnTo>
                    <a:lnTo>
                      <a:pt x="10" y="70"/>
                    </a:lnTo>
                    <a:lnTo>
                      <a:pt x="8" y="65"/>
                    </a:lnTo>
                    <a:lnTo>
                      <a:pt x="4" y="61"/>
                    </a:lnTo>
                    <a:lnTo>
                      <a:pt x="3" y="55"/>
                    </a:lnTo>
                    <a:lnTo>
                      <a:pt x="1" y="50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0" y="32"/>
                    </a:lnTo>
                    <a:lnTo>
                      <a:pt x="1" y="28"/>
                    </a:lnTo>
                    <a:lnTo>
                      <a:pt x="3" y="22"/>
                    </a:lnTo>
                    <a:lnTo>
                      <a:pt x="4" y="17"/>
                    </a:lnTo>
                    <a:lnTo>
                      <a:pt x="8" y="12"/>
                    </a:lnTo>
                    <a:lnTo>
                      <a:pt x="10" y="7"/>
                    </a:lnTo>
                    <a:lnTo>
                      <a:pt x="15" y="5"/>
                    </a:lnTo>
                    <a:lnTo>
                      <a:pt x="19" y="2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1" y="1"/>
                    </a:lnTo>
                    <a:lnTo>
                      <a:pt x="45" y="5"/>
                    </a:lnTo>
                    <a:lnTo>
                      <a:pt x="49" y="7"/>
                    </a:lnTo>
                    <a:lnTo>
                      <a:pt x="52" y="12"/>
                    </a:lnTo>
                    <a:lnTo>
                      <a:pt x="55" y="17"/>
                    </a:lnTo>
                    <a:lnTo>
                      <a:pt x="58" y="22"/>
                    </a:lnTo>
                    <a:lnTo>
                      <a:pt x="59" y="26"/>
                    </a:lnTo>
                    <a:lnTo>
                      <a:pt x="60" y="32"/>
                    </a:lnTo>
                    <a:lnTo>
                      <a:pt x="61" y="38"/>
                    </a:lnTo>
                    <a:lnTo>
                      <a:pt x="61" y="38"/>
                    </a:lnTo>
                  </a:path>
                </a:pathLst>
              </a:custGeom>
              <a:solidFill>
                <a:srgbClr val="CFCFC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0" name="Freeform 84"/>
              <p:cNvSpPr>
                <a:spLocks/>
              </p:cNvSpPr>
              <p:nvPr/>
            </p:nvSpPr>
            <p:spPr bwMode="auto">
              <a:xfrm>
                <a:off x="4306" y="3032"/>
                <a:ext cx="19" cy="23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14"/>
                  </a:cxn>
                  <a:cxn ang="0">
                    <a:pos x="16" y="17"/>
                  </a:cxn>
                  <a:cxn ang="0">
                    <a:pos x="13" y="20"/>
                  </a:cxn>
                  <a:cxn ang="0">
                    <a:pos x="10" y="22"/>
                  </a:cxn>
                  <a:cxn ang="0">
                    <a:pos x="8" y="22"/>
                  </a:cxn>
                  <a:cxn ang="0">
                    <a:pos x="5" y="21"/>
                  </a:cxn>
                  <a:cxn ang="0">
                    <a:pos x="3" y="19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6" y="3"/>
                  </a:cxn>
                  <a:cxn ang="0">
                    <a:pos x="18" y="6"/>
                  </a:cxn>
                  <a:cxn ang="0">
                    <a:pos x="18" y="10"/>
                  </a:cxn>
                  <a:cxn ang="0">
                    <a:pos x="18" y="10"/>
                  </a:cxn>
                </a:cxnLst>
                <a:rect l="0" t="0" r="r" b="b"/>
                <a:pathLst>
                  <a:path w="19" h="23">
                    <a:moveTo>
                      <a:pt x="18" y="10"/>
                    </a:moveTo>
                    <a:lnTo>
                      <a:pt x="18" y="14"/>
                    </a:lnTo>
                    <a:lnTo>
                      <a:pt x="16" y="17"/>
                    </a:lnTo>
                    <a:lnTo>
                      <a:pt x="13" y="20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5" y="21"/>
                    </a:lnTo>
                    <a:lnTo>
                      <a:pt x="3" y="19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6" y="3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8" y="1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1" name="Freeform 85"/>
              <p:cNvSpPr>
                <a:spLocks/>
              </p:cNvSpPr>
              <p:nvPr/>
            </p:nvSpPr>
            <p:spPr bwMode="auto">
              <a:xfrm>
                <a:off x="4568" y="2970"/>
                <a:ext cx="106" cy="138"/>
              </a:xfrm>
              <a:custGeom>
                <a:avLst/>
                <a:gdLst/>
                <a:ahLst/>
                <a:cxnLst>
                  <a:cxn ang="0">
                    <a:pos x="105" y="68"/>
                  </a:cxn>
                  <a:cxn ang="0">
                    <a:pos x="104" y="76"/>
                  </a:cxn>
                  <a:cxn ang="0">
                    <a:pos x="103" y="84"/>
                  </a:cxn>
                  <a:cxn ang="0">
                    <a:pos x="101" y="91"/>
                  </a:cxn>
                  <a:cxn ang="0">
                    <a:pos x="99" y="98"/>
                  </a:cxn>
                  <a:cxn ang="0">
                    <a:pos x="96" y="105"/>
                  </a:cxn>
                  <a:cxn ang="0">
                    <a:pos x="92" y="113"/>
                  </a:cxn>
                  <a:cxn ang="0">
                    <a:pos x="89" y="118"/>
                  </a:cxn>
                  <a:cxn ang="0">
                    <a:pos x="83" y="122"/>
                  </a:cxn>
                  <a:cxn ang="0">
                    <a:pos x="79" y="127"/>
                  </a:cxn>
                  <a:cxn ang="0">
                    <a:pos x="73" y="131"/>
                  </a:cxn>
                  <a:cxn ang="0">
                    <a:pos x="68" y="133"/>
                  </a:cxn>
                  <a:cxn ang="0">
                    <a:pos x="61" y="136"/>
                  </a:cxn>
                  <a:cxn ang="0">
                    <a:pos x="55" y="137"/>
                  </a:cxn>
                  <a:cxn ang="0">
                    <a:pos x="48" y="137"/>
                  </a:cxn>
                  <a:cxn ang="0">
                    <a:pos x="43" y="136"/>
                  </a:cxn>
                  <a:cxn ang="0">
                    <a:pos x="37" y="133"/>
                  </a:cxn>
                  <a:cxn ang="0">
                    <a:pos x="31" y="131"/>
                  </a:cxn>
                  <a:cxn ang="0">
                    <a:pos x="26" y="127"/>
                  </a:cxn>
                  <a:cxn ang="0">
                    <a:pos x="21" y="122"/>
                  </a:cxn>
                  <a:cxn ang="0">
                    <a:pos x="16" y="118"/>
                  </a:cxn>
                  <a:cxn ang="0">
                    <a:pos x="11" y="113"/>
                  </a:cxn>
                  <a:cxn ang="0">
                    <a:pos x="8" y="105"/>
                  </a:cxn>
                  <a:cxn ang="0">
                    <a:pos x="5" y="98"/>
                  </a:cxn>
                  <a:cxn ang="0">
                    <a:pos x="2" y="91"/>
                  </a:cxn>
                  <a:cxn ang="0">
                    <a:pos x="0" y="84"/>
                  </a:cxn>
                  <a:cxn ang="0">
                    <a:pos x="0" y="76"/>
                  </a:cxn>
                  <a:cxn ang="0">
                    <a:pos x="0" y="68"/>
                  </a:cxn>
                  <a:cxn ang="0">
                    <a:pos x="0" y="61"/>
                  </a:cxn>
                  <a:cxn ang="0">
                    <a:pos x="0" y="52"/>
                  </a:cxn>
                  <a:cxn ang="0">
                    <a:pos x="2" y="45"/>
                  </a:cxn>
                  <a:cxn ang="0">
                    <a:pos x="5" y="38"/>
                  </a:cxn>
                  <a:cxn ang="0">
                    <a:pos x="8" y="30"/>
                  </a:cxn>
                  <a:cxn ang="0">
                    <a:pos x="11" y="23"/>
                  </a:cxn>
                  <a:cxn ang="0">
                    <a:pos x="16" y="18"/>
                  </a:cxn>
                  <a:cxn ang="0">
                    <a:pos x="21" y="13"/>
                  </a:cxn>
                  <a:cxn ang="0">
                    <a:pos x="26" y="8"/>
                  </a:cxn>
                  <a:cxn ang="0">
                    <a:pos x="31" y="5"/>
                  </a:cxn>
                  <a:cxn ang="0">
                    <a:pos x="37" y="2"/>
                  </a:cxn>
                  <a:cxn ang="0">
                    <a:pos x="43" y="0"/>
                  </a:cxn>
                  <a:cxn ang="0">
                    <a:pos x="48" y="0"/>
                  </a:cxn>
                  <a:cxn ang="0">
                    <a:pos x="55" y="0"/>
                  </a:cxn>
                  <a:cxn ang="0">
                    <a:pos x="61" y="0"/>
                  </a:cxn>
                  <a:cxn ang="0">
                    <a:pos x="68" y="2"/>
                  </a:cxn>
                  <a:cxn ang="0">
                    <a:pos x="73" y="5"/>
                  </a:cxn>
                  <a:cxn ang="0">
                    <a:pos x="79" y="8"/>
                  </a:cxn>
                  <a:cxn ang="0">
                    <a:pos x="83" y="13"/>
                  </a:cxn>
                  <a:cxn ang="0">
                    <a:pos x="89" y="18"/>
                  </a:cxn>
                  <a:cxn ang="0">
                    <a:pos x="92" y="23"/>
                  </a:cxn>
                  <a:cxn ang="0">
                    <a:pos x="96" y="30"/>
                  </a:cxn>
                  <a:cxn ang="0">
                    <a:pos x="99" y="38"/>
                  </a:cxn>
                  <a:cxn ang="0">
                    <a:pos x="101" y="45"/>
                  </a:cxn>
                  <a:cxn ang="0">
                    <a:pos x="103" y="52"/>
                  </a:cxn>
                  <a:cxn ang="0">
                    <a:pos x="104" y="61"/>
                  </a:cxn>
                  <a:cxn ang="0">
                    <a:pos x="105" y="68"/>
                  </a:cxn>
                  <a:cxn ang="0">
                    <a:pos x="105" y="68"/>
                  </a:cxn>
                </a:cxnLst>
                <a:rect l="0" t="0" r="r" b="b"/>
                <a:pathLst>
                  <a:path w="106" h="138">
                    <a:moveTo>
                      <a:pt x="105" y="68"/>
                    </a:moveTo>
                    <a:lnTo>
                      <a:pt x="104" y="76"/>
                    </a:lnTo>
                    <a:lnTo>
                      <a:pt x="103" y="84"/>
                    </a:lnTo>
                    <a:lnTo>
                      <a:pt x="101" y="91"/>
                    </a:lnTo>
                    <a:lnTo>
                      <a:pt x="99" y="98"/>
                    </a:lnTo>
                    <a:lnTo>
                      <a:pt x="96" y="105"/>
                    </a:lnTo>
                    <a:lnTo>
                      <a:pt x="92" y="113"/>
                    </a:lnTo>
                    <a:lnTo>
                      <a:pt x="89" y="118"/>
                    </a:lnTo>
                    <a:lnTo>
                      <a:pt x="83" y="122"/>
                    </a:lnTo>
                    <a:lnTo>
                      <a:pt x="79" y="127"/>
                    </a:lnTo>
                    <a:lnTo>
                      <a:pt x="73" y="131"/>
                    </a:lnTo>
                    <a:lnTo>
                      <a:pt x="68" y="133"/>
                    </a:lnTo>
                    <a:lnTo>
                      <a:pt x="61" y="136"/>
                    </a:lnTo>
                    <a:lnTo>
                      <a:pt x="55" y="137"/>
                    </a:lnTo>
                    <a:lnTo>
                      <a:pt x="48" y="137"/>
                    </a:lnTo>
                    <a:lnTo>
                      <a:pt x="43" y="136"/>
                    </a:lnTo>
                    <a:lnTo>
                      <a:pt x="37" y="133"/>
                    </a:lnTo>
                    <a:lnTo>
                      <a:pt x="31" y="131"/>
                    </a:lnTo>
                    <a:lnTo>
                      <a:pt x="26" y="127"/>
                    </a:lnTo>
                    <a:lnTo>
                      <a:pt x="21" y="122"/>
                    </a:lnTo>
                    <a:lnTo>
                      <a:pt x="16" y="118"/>
                    </a:lnTo>
                    <a:lnTo>
                      <a:pt x="11" y="113"/>
                    </a:lnTo>
                    <a:lnTo>
                      <a:pt x="8" y="105"/>
                    </a:lnTo>
                    <a:lnTo>
                      <a:pt x="5" y="98"/>
                    </a:lnTo>
                    <a:lnTo>
                      <a:pt x="2" y="91"/>
                    </a:lnTo>
                    <a:lnTo>
                      <a:pt x="0" y="84"/>
                    </a:lnTo>
                    <a:lnTo>
                      <a:pt x="0" y="76"/>
                    </a:lnTo>
                    <a:lnTo>
                      <a:pt x="0" y="68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2" y="45"/>
                    </a:lnTo>
                    <a:lnTo>
                      <a:pt x="5" y="38"/>
                    </a:lnTo>
                    <a:lnTo>
                      <a:pt x="8" y="30"/>
                    </a:lnTo>
                    <a:lnTo>
                      <a:pt x="11" y="23"/>
                    </a:lnTo>
                    <a:lnTo>
                      <a:pt x="16" y="18"/>
                    </a:lnTo>
                    <a:lnTo>
                      <a:pt x="21" y="13"/>
                    </a:lnTo>
                    <a:lnTo>
                      <a:pt x="26" y="8"/>
                    </a:lnTo>
                    <a:lnTo>
                      <a:pt x="31" y="5"/>
                    </a:lnTo>
                    <a:lnTo>
                      <a:pt x="37" y="2"/>
                    </a:lnTo>
                    <a:lnTo>
                      <a:pt x="43" y="0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61" y="0"/>
                    </a:lnTo>
                    <a:lnTo>
                      <a:pt x="68" y="2"/>
                    </a:lnTo>
                    <a:lnTo>
                      <a:pt x="73" y="5"/>
                    </a:lnTo>
                    <a:lnTo>
                      <a:pt x="79" y="8"/>
                    </a:lnTo>
                    <a:lnTo>
                      <a:pt x="83" y="13"/>
                    </a:lnTo>
                    <a:lnTo>
                      <a:pt x="89" y="18"/>
                    </a:lnTo>
                    <a:lnTo>
                      <a:pt x="92" y="23"/>
                    </a:lnTo>
                    <a:lnTo>
                      <a:pt x="96" y="30"/>
                    </a:lnTo>
                    <a:lnTo>
                      <a:pt x="99" y="38"/>
                    </a:lnTo>
                    <a:lnTo>
                      <a:pt x="101" y="45"/>
                    </a:lnTo>
                    <a:lnTo>
                      <a:pt x="103" y="52"/>
                    </a:lnTo>
                    <a:lnTo>
                      <a:pt x="104" y="61"/>
                    </a:lnTo>
                    <a:lnTo>
                      <a:pt x="105" y="68"/>
                    </a:lnTo>
                    <a:lnTo>
                      <a:pt x="105" y="6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2" name="Freeform 86"/>
              <p:cNvSpPr>
                <a:spLocks/>
              </p:cNvSpPr>
              <p:nvPr/>
            </p:nvSpPr>
            <p:spPr bwMode="auto">
              <a:xfrm>
                <a:off x="4588" y="2999"/>
                <a:ext cx="67" cy="79"/>
              </a:xfrm>
              <a:custGeom>
                <a:avLst/>
                <a:gdLst/>
                <a:ahLst/>
                <a:cxnLst>
                  <a:cxn ang="0">
                    <a:pos x="66" y="38"/>
                  </a:cxn>
                  <a:cxn ang="0">
                    <a:pos x="66" y="44"/>
                  </a:cxn>
                  <a:cxn ang="0">
                    <a:pos x="64" y="50"/>
                  </a:cxn>
                  <a:cxn ang="0">
                    <a:pos x="62" y="55"/>
                  </a:cxn>
                  <a:cxn ang="0">
                    <a:pos x="59" y="60"/>
                  </a:cxn>
                  <a:cxn ang="0">
                    <a:pos x="57" y="65"/>
                  </a:cxn>
                  <a:cxn ang="0">
                    <a:pos x="53" y="70"/>
                  </a:cxn>
                  <a:cxn ang="0">
                    <a:pos x="49" y="72"/>
                  </a:cxn>
                  <a:cxn ang="0">
                    <a:pos x="44" y="76"/>
                  </a:cxn>
                  <a:cxn ang="0">
                    <a:pos x="40" y="77"/>
                  </a:cxn>
                  <a:cxn ang="0">
                    <a:pos x="35" y="78"/>
                  </a:cxn>
                  <a:cxn ang="0">
                    <a:pos x="30" y="78"/>
                  </a:cxn>
                  <a:cxn ang="0">
                    <a:pos x="25" y="77"/>
                  </a:cxn>
                  <a:cxn ang="0">
                    <a:pos x="20" y="76"/>
                  </a:cxn>
                  <a:cxn ang="0">
                    <a:pos x="16" y="72"/>
                  </a:cxn>
                  <a:cxn ang="0">
                    <a:pos x="12" y="70"/>
                  </a:cxn>
                  <a:cxn ang="0">
                    <a:pos x="8" y="65"/>
                  </a:cxn>
                  <a:cxn ang="0">
                    <a:pos x="5" y="61"/>
                  </a:cxn>
                  <a:cxn ang="0">
                    <a:pos x="2" y="55"/>
                  </a:cxn>
                  <a:cxn ang="0">
                    <a:pos x="0" y="50"/>
                  </a:cxn>
                  <a:cxn ang="0">
                    <a:pos x="0" y="44"/>
                  </a:cxn>
                  <a:cxn ang="0">
                    <a:pos x="0" y="3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" y="22"/>
                  </a:cxn>
                  <a:cxn ang="0">
                    <a:pos x="5" y="17"/>
                  </a:cxn>
                  <a:cxn ang="0">
                    <a:pos x="8" y="12"/>
                  </a:cxn>
                  <a:cxn ang="0">
                    <a:pos x="12" y="7"/>
                  </a:cxn>
                  <a:cxn ang="0">
                    <a:pos x="15" y="5"/>
                  </a:cxn>
                  <a:cxn ang="0">
                    <a:pos x="20" y="2"/>
                  </a:cxn>
                  <a:cxn ang="0">
                    <a:pos x="25" y="0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0" y="0"/>
                  </a:cxn>
                  <a:cxn ang="0">
                    <a:pos x="44" y="1"/>
                  </a:cxn>
                  <a:cxn ang="0">
                    <a:pos x="49" y="5"/>
                  </a:cxn>
                  <a:cxn ang="0">
                    <a:pos x="53" y="7"/>
                  </a:cxn>
                  <a:cxn ang="0">
                    <a:pos x="57" y="12"/>
                  </a:cxn>
                  <a:cxn ang="0">
                    <a:pos x="59" y="17"/>
                  </a:cxn>
                  <a:cxn ang="0">
                    <a:pos x="62" y="22"/>
                  </a:cxn>
                  <a:cxn ang="0">
                    <a:pos x="64" y="26"/>
                  </a:cxn>
                  <a:cxn ang="0">
                    <a:pos x="65" y="32"/>
                  </a:cxn>
                  <a:cxn ang="0">
                    <a:pos x="66" y="38"/>
                  </a:cxn>
                  <a:cxn ang="0">
                    <a:pos x="66" y="38"/>
                  </a:cxn>
                </a:cxnLst>
                <a:rect l="0" t="0" r="r" b="b"/>
                <a:pathLst>
                  <a:path w="67" h="79">
                    <a:moveTo>
                      <a:pt x="66" y="38"/>
                    </a:moveTo>
                    <a:lnTo>
                      <a:pt x="66" y="44"/>
                    </a:lnTo>
                    <a:lnTo>
                      <a:pt x="64" y="50"/>
                    </a:lnTo>
                    <a:lnTo>
                      <a:pt x="62" y="55"/>
                    </a:lnTo>
                    <a:lnTo>
                      <a:pt x="59" y="60"/>
                    </a:lnTo>
                    <a:lnTo>
                      <a:pt x="57" y="65"/>
                    </a:lnTo>
                    <a:lnTo>
                      <a:pt x="53" y="70"/>
                    </a:lnTo>
                    <a:lnTo>
                      <a:pt x="49" y="72"/>
                    </a:lnTo>
                    <a:lnTo>
                      <a:pt x="44" y="76"/>
                    </a:lnTo>
                    <a:lnTo>
                      <a:pt x="40" y="77"/>
                    </a:lnTo>
                    <a:lnTo>
                      <a:pt x="35" y="78"/>
                    </a:lnTo>
                    <a:lnTo>
                      <a:pt x="30" y="78"/>
                    </a:lnTo>
                    <a:lnTo>
                      <a:pt x="25" y="77"/>
                    </a:lnTo>
                    <a:lnTo>
                      <a:pt x="20" y="76"/>
                    </a:lnTo>
                    <a:lnTo>
                      <a:pt x="16" y="72"/>
                    </a:lnTo>
                    <a:lnTo>
                      <a:pt x="12" y="70"/>
                    </a:lnTo>
                    <a:lnTo>
                      <a:pt x="8" y="65"/>
                    </a:lnTo>
                    <a:lnTo>
                      <a:pt x="5" y="61"/>
                    </a:lnTo>
                    <a:lnTo>
                      <a:pt x="2" y="55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5" y="17"/>
                    </a:lnTo>
                    <a:lnTo>
                      <a:pt x="8" y="12"/>
                    </a:lnTo>
                    <a:lnTo>
                      <a:pt x="12" y="7"/>
                    </a:lnTo>
                    <a:lnTo>
                      <a:pt x="15" y="5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44" y="1"/>
                    </a:lnTo>
                    <a:lnTo>
                      <a:pt x="49" y="5"/>
                    </a:lnTo>
                    <a:lnTo>
                      <a:pt x="53" y="7"/>
                    </a:lnTo>
                    <a:lnTo>
                      <a:pt x="57" y="12"/>
                    </a:lnTo>
                    <a:lnTo>
                      <a:pt x="59" y="17"/>
                    </a:lnTo>
                    <a:lnTo>
                      <a:pt x="62" y="22"/>
                    </a:lnTo>
                    <a:lnTo>
                      <a:pt x="64" y="26"/>
                    </a:lnTo>
                    <a:lnTo>
                      <a:pt x="65" y="32"/>
                    </a:lnTo>
                    <a:lnTo>
                      <a:pt x="66" y="38"/>
                    </a:lnTo>
                    <a:lnTo>
                      <a:pt x="66" y="38"/>
                    </a:lnTo>
                  </a:path>
                </a:pathLst>
              </a:custGeom>
              <a:solidFill>
                <a:srgbClr val="CFCFC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3" name="Freeform 87"/>
              <p:cNvSpPr>
                <a:spLocks/>
              </p:cNvSpPr>
              <p:nvPr/>
            </p:nvSpPr>
            <p:spPr bwMode="auto">
              <a:xfrm>
                <a:off x="4614" y="3032"/>
                <a:ext cx="18" cy="23"/>
              </a:xfrm>
              <a:custGeom>
                <a:avLst/>
                <a:gdLst/>
                <a:ahLst/>
                <a:cxnLst>
                  <a:cxn ang="0">
                    <a:pos x="17" y="10"/>
                  </a:cxn>
                  <a:cxn ang="0">
                    <a:pos x="17" y="14"/>
                  </a:cxn>
                  <a:cxn ang="0">
                    <a:pos x="15" y="17"/>
                  </a:cxn>
                  <a:cxn ang="0">
                    <a:pos x="13" y="20"/>
                  </a:cxn>
                  <a:cxn ang="0">
                    <a:pos x="11" y="22"/>
                  </a:cxn>
                  <a:cxn ang="0">
                    <a:pos x="7" y="22"/>
                  </a:cxn>
                  <a:cxn ang="0">
                    <a:pos x="4" y="21"/>
                  </a:cxn>
                  <a:cxn ang="0">
                    <a:pos x="3" y="19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7" y="0"/>
                  </a:cxn>
                  <a:cxn ang="0">
                    <a:pos x="11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7" y="6"/>
                  </a:cxn>
                  <a:cxn ang="0">
                    <a:pos x="17" y="10"/>
                  </a:cxn>
                  <a:cxn ang="0">
                    <a:pos x="17" y="10"/>
                  </a:cxn>
                </a:cxnLst>
                <a:rect l="0" t="0" r="r" b="b"/>
                <a:pathLst>
                  <a:path w="18" h="23">
                    <a:moveTo>
                      <a:pt x="17" y="10"/>
                    </a:moveTo>
                    <a:lnTo>
                      <a:pt x="17" y="14"/>
                    </a:lnTo>
                    <a:lnTo>
                      <a:pt x="15" y="17"/>
                    </a:lnTo>
                    <a:lnTo>
                      <a:pt x="13" y="20"/>
                    </a:lnTo>
                    <a:lnTo>
                      <a:pt x="11" y="22"/>
                    </a:lnTo>
                    <a:lnTo>
                      <a:pt x="7" y="22"/>
                    </a:lnTo>
                    <a:lnTo>
                      <a:pt x="4" y="21"/>
                    </a:lnTo>
                    <a:lnTo>
                      <a:pt x="3" y="19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7" y="6"/>
                    </a:lnTo>
                    <a:lnTo>
                      <a:pt x="17" y="10"/>
                    </a:lnTo>
                    <a:lnTo>
                      <a:pt x="17" y="1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4" name="Freeform 88"/>
              <p:cNvSpPr>
                <a:spLocks/>
              </p:cNvSpPr>
              <p:nvPr/>
            </p:nvSpPr>
            <p:spPr bwMode="auto">
              <a:xfrm>
                <a:off x="4689" y="2884"/>
                <a:ext cx="19" cy="168"/>
              </a:xfrm>
              <a:custGeom>
                <a:avLst/>
                <a:gdLst/>
                <a:ahLst/>
                <a:cxnLst>
                  <a:cxn ang="0">
                    <a:pos x="0" y="167"/>
                  </a:cxn>
                  <a:cxn ang="0">
                    <a:pos x="18" y="167"/>
                  </a:cxn>
                  <a:cxn ang="0">
                    <a:pos x="18" y="116"/>
                  </a:cxn>
                  <a:cxn ang="0">
                    <a:pos x="9" y="116"/>
                  </a:cxn>
                  <a:cxn ang="0">
                    <a:pos x="9" y="7"/>
                  </a:cxn>
                  <a:cxn ang="0">
                    <a:pos x="0" y="0"/>
                  </a:cxn>
                  <a:cxn ang="0">
                    <a:pos x="0" y="167"/>
                  </a:cxn>
                </a:cxnLst>
                <a:rect l="0" t="0" r="r" b="b"/>
                <a:pathLst>
                  <a:path w="19" h="168">
                    <a:moveTo>
                      <a:pt x="0" y="167"/>
                    </a:moveTo>
                    <a:lnTo>
                      <a:pt x="18" y="167"/>
                    </a:lnTo>
                    <a:lnTo>
                      <a:pt x="18" y="116"/>
                    </a:lnTo>
                    <a:lnTo>
                      <a:pt x="9" y="116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0" y="167"/>
                    </a:lnTo>
                  </a:path>
                </a:pathLst>
              </a:custGeom>
              <a:solidFill>
                <a:srgbClr val="CFCFC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5" name="Freeform 89"/>
              <p:cNvSpPr>
                <a:spLocks/>
              </p:cNvSpPr>
              <p:nvPr/>
            </p:nvSpPr>
            <p:spPr bwMode="auto">
              <a:xfrm>
                <a:off x="4061" y="2808"/>
                <a:ext cx="85" cy="145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0" y="100"/>
                  </a:cxn>
                  <a:cxn ang="0">
                    <a:pos x="0" y="113"/>
                  </a:cxn>
                  <a:cxn ang="0">
                    <a:pos x="1" y="124"/>
                  </a:cxn>
                  <a:cxn ang="0">
                    <a:pos x="5" y="132"/>
                  </a:cxn>
                  <a:cxn ang="0">
                    <a:pos x="10" y="137"/>
                  </a:cxn>
                  <a:cxn ang="0">
                    <a:pos x="19" y="140"/>
                  </a:cxn>
                  <a:cxn ang="0">
                    <a:pos x="33" y="143"/>
                  </a:cxn>
                  <a:cxn ang="0">
                    <a:pos x="50" y="144"/>
                  </a:cxn>
                  <a:cxn ang="0">
                    <a:pos x="64" y="143"/>
                  </a:cxn>
                  <a:cxn ang="0">
                    <a:pos x="73" y="140"/>
                  </a:cxn>
                  <a:cxn ang="0">
                    <a:pos x="79" y="136"/>
                  </a:cxn>
                  <a:cxn ang="0">
                    <a:pos x="82" y="128"/>
                  </a:cxn>
                  <a:cxn ang="0">
                    <a:pos x="83" y="118"/>
                  </a:cxn>
                  <a:cxn ang="0">
                    <a:pos x="84" y="102"/>
                  </a:cxn>
                  <a:cxn ang="0">
                    <a:pos x="83" y="83"/>
                  </a:cxn>
                  <a:cxn ang="0">
                    <a:pos x="83" y="60"/>
                  </a:cxn>
                  <a:cxn ang="0">
                    <a:pos x="83" y="41"/>
                  </a:cxn>
                  <a:cxn ang="0">
                    <a:pos x="83" y="25"/>
                  </a:cxn>
                  <a:cxn ang="0">
                    <a:pos x="82" y="16"/>
                  </a:cxn>
                  <a:cxn ang="0">
                    <a:pos x="79" y="7"/>
                  </a:cxn>
                  <a:cxn ang="0">
                    <a:pos x="72" y="4"/>
                  </a:cxn>
                  <a:cxn ang="0">
                    <a:pos x="63" y="0"/>
                  </a:cxn>
                  <a:cxn ang="0">
                    <a:pos x="50" y="0"/>
                  </a:cxn>
                  <a:cxn ang="0">
                    <a:pos x="33" y="0"/>
                  </a:cxn>
                  <a:cxn ang="0">
                    <a:pos x="20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1" y="18"/>
                  </a:cxn>
                  <a:cxn ang="0">
                    <a:pos x="0" y="29"/>
                  </a:cxn>
                  <a:cxn ang="0">
                    <a:pos x="0" y="43"/>
                  </a:cxn>
                  <a:cxn ang="0">
                    <a:pos x="0" y="61"/>
                  </a:cxn>
                </a:cxnLst>
                <a:rect l="0" t="0" r="r" b="b"/>
                <a:pathLst>
                  <a:path w="85" h="145">
                    <a:moveTo>
                      <a:pt x="0" y="72"/>
                    </a:moveTo>
                    <a:lnTo>
                      <a:pt x="0" y="82"/>
                    </a:lnTo>
                    <a:lnTo>
                      <a:pt x="0" y="91"/>
                    </a:lnTo>
                    <a:lnTo>
                      <a:pt x="0" y="100"/>
                    </a:lnTo>
                    <a:lnTo>
                      <a:pt x="0" y="107"/>
                    </a:lnTo>
                    <a:lnTo>
                      <a:pt x="0" y="113"/>
                    </a:lnTo>
                    <a:lnTo>
                      <a:pt x="0" y="119"/>
                    </a:lnTo>
                    <a:lnTo>
                      <a:pt x="1" y="124"/>
                    </a:lnTo>
                    <a:lnTo>
                      <a:pt x="3" y="128"/>
                    </a:lnTo>
                    <a:lnTo>
                      <a:pt x="5" y="132"/>
                    </a:lnTo>
                    <a:lnTo>
                      <a:pt x="6" y="134"/>
                    </a:lnTo>
                    <a:lnTo>
                      <a:pt x="10" y="137"/>
                    </a:lnTo>
                    <a:lnTo>
                      <a:pt x="15" y="139"/>
                    </a:lnTo>
                    <a:lnTo>
                      <a:pt x="19" y="140"/>
                    </a:lnTo>
                    <a:lnTo>
                      <a:pt x="26" y="142"/>
                    </a:lnTo>
                    <a:lnTo>
                      <a:pt x="33" y="143"/>
                    </a:lnTo>
                    <a:lnTo>
                      <a:pt x="42" y="144"/>
                    </a:lnTo>
                    <a:lnTo>
                      <a:pt x="50" y="144"/>
                    </a:lnTo>
                    <a:lnTo>
                      <a:pt x="58" y="144"/>
                    </a:lnTo>
                    <a:lnTo>
                      <a:pt x="64" y="143"/>
                    </a:lnTo>
                    <a:lnTo>
                      <a:pt x="68" y="142"/>
                    </a:lnTo>
                    <a:lnTo>
                      <a:pt x="73" y="140"/>
                    </a:lnTo>
                    <a:lnTo>
                      <a:pt x="77" y="139"/>
                    </a:lnTo>
                    <a:lnTo>
                      <a:pt x="79" y="136"/>
                    </a:lnTo>
                    <a:lnTo>
                      <a:pt x="80" y="133"/>
                    </a:lnTo>
                    <a:lnTo>
                      <a:pt x="82" y="128"/>
                    </a:lnTo>
                    <a:lnTo>
                      <a:pt x="83" y="124"/>
                    </a:lnTo>
                    <a:lnTo>
                      <a:pt x="83" y="118"/>
                    </a:lnTo>
                    <a:lnTo>
                      <a:pt x="84" y="110"/>
                    </a:lnTo>
                    <a:lnTo>
                      <a:pt x="84" y="102"/>
                    </a:lnTo>
                    <a:lnTo>
                      <a:pt x="83" y="92"/>
                    </a:lnTo>
                    <a:lnTo>
                      <a:pt x="83" y="83"/>
                    </a:lnTo>
                    <a:lnTo>
                      <a:pt x="83" y="72"/>
                    </a:lnTo>
                    <a:lnTo>
                      <a:pt x="83" y="60"/>
                    </a:lnTo>
                    <a:lnTo>
                      <a:pt x="83" y="49"/>
                    </a:lnTo>
                    <a:lnTo>
                      <a:pt x="83" y="41"/>
                    </a:lnTo>
                    <a:lnTo>
                      <a:pt x="83" y="32"/>
                    </a:lnTo>
                    <a:lnTo>
                      <a:pt x="83" y="25"/>
                    </a:lnTo>
                    <a:lnTo>
                      <a:pt x="83" y="20"/>
                    </a:lnTo>
                    <a:lnTo>
                      <a:pt x="82" y="16"/>
                    </a:lnTo>
                    <a:lnTo>
                      <a:pt x="80" y="11"/>
                    </a:lnTo>
                    <a:lnTo>
                      <a:pt x="79" y="7"/>
                    </a:lnTo>
                    <a:lnTo>
                      <a:pt x="76" y="5"/>
                    </a:lnTo>
                    <a:lnTo>
                      <a:pt x="72" y="4"/>
                    </a:lnTo>
                    <a:lnTo>
                      <a:pt x="68" y="1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2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15" y="1"/>
                    </a:lnTo>
                    <a:lnTo>
                      <a:pt x="11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3" y="13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0" y="61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61616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6" name="Freeform 90"/>
              <p:cNvSpPr>
                <a:spLocks/>
              </p:cNvSpPr>
              <p:nvPr/>
            </p:nvSpPr>
            <p:spPr bwMode="auto">
              <a:xfrm>
                <a:off x="4157" y="2808"/>
                <a:ext cx="86" cy="145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0" y="100"/>
                  </a:cxn>
                  <a:cxn ang="0">
                    <a:pos x="0" y="113"/>
                  </a:cxn>
                  <a:cxn ang="0">
                    <a:pos x="1" y="124"/>
                  </a:cxn>
                  <a:cxn ang="0">
                    <a:pos x="4" y="132"/>
                  </a:cxn>
                  <a:cxn ang="0">
                    <a:pos x="10" y="137"/>
                  </a:cxn>
                  <a:cxn ang="0">
                    <a:pos x="19" y="140"/>
                  </a:cxn>
                  <a:cxn ang="0">
                    <a:pos x="33" y="143"/>
                  </a:cxn>
                  <a:cxn ang="0">
                    <a:pos x="51" y="144"/>
                  </a:cxn>
                  <a:cxn ang="0">
                    <a:pos x="64" y="143"/>
                  </a:cxn>
                  <a:cxn ang="0">
                    <a:pos x="74" y="140"/>
                  </a:cxn>
                  <a:cxn ang="0">
                    <a:pos x="79" y="136"/>
                  </a:cxn>
                  <a:cxn ang="0">
                    <a:pos x="83" y="128"/>
                  </a:cxn>
                  <a:cxn ang="0">
                    <a:pos x="84" y="118"/>
                  </a:cxn>
                  <a:cxn ang="0">
                    <a:pos x="85" y="102"/>
                  </a:cxn>
                  <a:cxn ang="0">
                    <a:pos x="84" y="83"/>
                  </a:cxn>
                  <a:cxn ang="0">
                    <a:pos x="84" y="60"/>
                  </a:cxn>
                  <a:cxn ang="0">
                    <a:pos x="84" y="41"/>
                  </a:cxn>
                  <a:cxn ang="0">
                    <a:pos x="84" y="25"/>
                  </a:cxn>
                  <a:cxn ang="0">
                    <a:pos x="83" y="16"/>
                  </a:cxn>
                  <a:cxn ang="0">
                    <a:pos x="79" y="7"/>
                  </a:cxn>
                  <a:cxn ang="0">
                    <a:pos x="73" y="4"/>
                  </a:cxn>
                  <a:cxn ang="0">
                    <a:pos x="64" y="0"/>
                  </a:cxn>
                  <a:cxn ang="0">
                    <a:pos x="51" y="0"/>
                  </a:cxn>
                  <a:cxn ang="0">
                    <a:pos x="33" y="0"/>
                  </a:cxn>
                  <a:cxn ang="0">
                    <a:pos x="20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1" y="18"/>
                  </a:cxn>
                  <a:cxn ang="0">
                    <a:pos x="0" y="29"/>
                  </a:cxn>
                  <a:cxn ang="0">
                    <a:pos x="0" y="43"/>
                  </a:cxn>
                  <a:cxn ang="0">
                    <a:pos x="0" y="61"/>
                  </a:cxn>
                </a:cxnLst>
                <a:rect l="0" t="0" r="r" b="b"/>
                <a:pathLst>
                  <a:path w="86" h="145">
                    <a:moveTo>
                      <a:pt x="0" y="72"/>
                    </a:moveTo>
                    <a:lnTo>
                      <a:pt x="0" y="82"/>
                    </a:lnTo>
                    <a:lnTo>
                      <a:pt x="0" y="91"/>
                    </a:lnTo>
                    <a:lnTo>
                      <a:pt x="0" y="100"/>
                    </a:lnTo>
                    <a:lnTo>
                      <a:pt x="0" y="107"/>
                    </a:lnTo>
                    <a:lnTo>
                      <a:pt x="0" y="113"/>
                    </a:lnTo>
                    <a:lnTo>
                      <a:pt x="0" y="119"/>
                    </a:lnTo>
                    <a:lnTo>
                      <a:pt x="1" y="124"/>
                    </a:lnTo>
                    <a:lnTo>
                      <a:pt x="2" y="128"/>
                    </a:lnTo>
                    <a:lnTo>
                      <a:pt x="4" y="132"/>
                    </a:lnTo>
                    <a:lnTo>
                      <a:pt x="6" y="134"/>
                    </a:lnTo>
                    <a:lnTo>
                      <a:pt x="10" y="137"/>
                    </a:lnTo>
                    <a:lnTo>
                      <a:pt x="15" y="139"/>
                    </a:lnTo>
                    <a:lnTo>
                      <a:pt x="19" y="140"/>
                    </a:lnTo>
                    <a:lnTo>
                      <a:pt x="26" y="142"/>
                    </a:lnTo>
                    <a:lnTo>
                      <a:pt x="33" y="143"/>
                    </a:lnTo>
                    <a:lnTo>
                      <a:pt x="43" y="144"/>
                    </a:lnTo>
                    <a:lnTo>
                      <a:pt x="51" y="144"/>
                    </a:lnTo>
                    <a:lnTo>
                      <a:pt x="58" y="144"/>
                    </a:lnTo>
                    <a:lnTo>
                      <a:pt x="64" y="143"/>
                    </a:lnTo>
                    <a:lnTo>
                      <a:pt x="69" y="142"/>
                    </a:lnTo>
                    <a:lnTo>
                      <a:pt x="74" y="140"/>
                    </a:lnTo>
                    <a:lnTo>
                      <a:pt x="77" y="139"/>
                    </a:lnTo>
                    <a:lnTo>
                      <a:pt x="79" y="136"/>
                    </a:lnTo>
                    <a:lnTo>
                      <a:pt x="81" y="133"/>
                    </a:lnTo>
                    <a:lnTo>
                      <a:pt x="83" y="128"/>
                    </a:lnTo>
                    <a:lnTo>
                      <a:pt x="84" y="124"/>
                    </a:lnTo>
                    <a:lnTo>
                      <a:pt x="84" y="118"/>
                    </a:lnTo>
                    <a:lnTo>
                      <a:pt x="85" y="110"/>
                    </a:lnTo>
                    <a:lnTo>
                      <a:pt x="85" y="102"/>
                    </a:lnTo>
                    <a:lnTo>
                      <a:pt x="84" y="92"/>
                    </a:lnTo>
                    <a:lnTo>
                      <a:pt x="84" y="83"/>
                    </a:lnTo>
                    <a:lnTo>
                      <a:pt x="84" y="72"/>
                    </a:lnTo>
                    <a:lnTo>
                      <a:pt x="84" y="60"/>
                    </a:lnTo>
                    <a:lnTo>
                      <a:pt x="84" y="49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4" y="25"/>
                    </a:lnTo>
                    <a:lnTo>
                      <a:pt x="83" y="20"/>
                    </a:lnTo>
                    <a:lnTo>
                      <a:pt x="83" y="16"/>
                    </a:lnTo>
                    <a:lnTo>
                      <a:pt x="81" y="11"/>
                    </a:lnTo>
                    <a:lnTo>
                      <a:pt x="79" y="7"/>
                    </a:lnTo>
                    <a:lnTo>
                      <a:pt x="77" y="5"/>
                    </a:lnTo>
                    <a:lnTo>
                      <a:pt x="73" y="4"/>
                    </a:lnTo>
                    <a:lnTo>
                      <a:pt x="69" y="1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0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15" y="1"/>
                    </a:lnTo>
                    <a:lnTo>
                      <a:pt x="11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2" y="13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0" y="61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61616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7" name="Freeform 91"/>
              <p:cNvSpPr>
                <a:spLocks/>
              </p:cNvSpPr>
              <p:nvPr/>
            </p:nvSpPr>
            <p:spPr bwMode="auto">
              <a:xfrm>
                <a:off x="4249" y="2808"/>
                <a:ext cx="88" cy="145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0" y="100"/>
                  </a:cxn>
                  <a:cxn ang="0">
                    <a:pos x="0" y="113"/>
                  </a:cxn>
                  <a:cxn ang="0">
                    <a:pos x="1" y="124"/>
                  </a:cxn>
                  <a:cxn ang="0">
                    <a:pos x="5" y="132"/>
                  </a:cxn>
                  <a:cxn ang="0">
                    <a:pos x="10" y="137"/>
                  </a:cxn>
                  <a:cxn ang="0">
                    <a:pos x="21" y="140"/>
                  </a:cxn>
                  <a:cxn ang="0">
                    <a:pos x="35" y="143"/>
                  </a:cxn>
                  <a:cxn ang="0">
                    <a:pos x="51" y="144"/>
                  </a:cxn>
                  <a:cxn ang="0">
                    <a:pos x="66" y="143"/>
                  </a:cxn>
                  <a:cxn ang="0">
                    <a:pos x="76" y="140"/>
                  </a:cxn>
                  <a:cxn ang="0">
                    <a:pos x="82" y="136"/>
                  </a:cxn>
                  <a:cxn ang="0">
                    <a:pos x="85" y="128"/>
                  </a:cxn>
                  <a:cxn ang="0">
                    <a:pos x="87" y="118"/>
                  </a:cxn>
                  <a:cxn ang="0">
                    <a:pos x="87" y="102"/>
                  </a:cxn>
                  <a:cxn ang="0">
                    <a:pos x="87" y="83"/>
                  </a:cxn>
                  <a:cxn ang="0">
                    <a:pos x="87" y="60"/>
                  </a:cxn>
                  <a:cxn ang="0">
                    <a:pos x="87" y="41"/>
                  </a:cxn>
                  <a:cxn ang="0">
                    <a:pos x="87" y="25"/>
                  </a:cxn>
                  <a:cxn ang="0">
                    <a:pos x="85" y="16"/>
                  </a:cxn>
                  <a:cxn ang="0">
                    <a:pos x="81" y="7"/>
                  </a:cxn>
                  <a:cxn ang="0">
                    <a:pos x="76" y="4"/>
                  </a:cxn>
                  <a:cxn ang="0">
                    <a:pos x="65" y="0"/>
                  </a:cxn>
                  <a:cxn ang="0">
                    <a:pos x="51" y="0"/>
                  </a:cxn>
                  <a:cxn ang="0">
                    <a:pos x="35" y="0"/>
                  </a:cxn>
                  <a:cxn ang="0">
                    <a:pos x="21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1" y="18"/>
                  </a:cxn>
                  <a:cxn ang="0">
                    <a:pos x="0" y="29"/>
                  </a:cxn>
                  <a:cxn ang="0">
                    <a:pos x="0" y="43"/>
                  </a:cxn>
                  <a:cxn ang="0">
                    <a:pos x="0" y="61"/>
                  </a:cxn>
                </a:cxnLst>
                <a:rect l="0" t="0" r="r" b="b"/>
                <a:pathLst>
                  <a:path w="88" h="145">
                    <a:moveTo>
                      <a:pt x="0" y="72"/>
                    </a:moveTo>
                    <a:lnTo>
                      <a:pt x="0" y="82"/>
                    </a:lnTo>
                    <a:lnTo>
                      <a:pt x="0" y="91"/>
                    </a:lnTo>
                    <a:lnTo>
                      <a:pt x="0" y="100"/>
                    </a:lnTo>
                    <a:lnTo>
                      <a:pt x="0" y="107"/>
                    </a:lnTo>
                    <a:lnTo>
                      <a:pt x="0" y="113"/>
                    </a:lnTo>
                    <a:lnTo>
                      <a:pt x="0" y="119"/>
                    </a:lnTo>
                    <a:lnTo>
                      <a:pt x="1" y="124"/>
                    </a:lnTo>
                    <a:lnTo>
                      <a:pt x="3" y="128"/>
                    </a:lnTo>
                    <a:lnTo>
                      <a:pt x="5" y="132"/>
                    </a:lnTo>
                    <a:lnTo>
                      <a:pt x="7" y="134"/>
                    </a:lnTo>
                    <a:lnTo>
                      <a:pt x="10" y="137"/>
                    </a:lnTo>
                    <a:lnTo>
                      <a:pt x="15" y="139"/>
                    </a:lnTo>
                    <a:lnTo>
                      <a:pt x="21" y="140"/>
                    </a:lnTo>
                    <a:lnTo>
                      <a:pt x="27" y="142"/>
                    </a:lnTo>
                    <a:lnTo>
                      <a:pt x="35" y="143"/>
                    </a:lnTo>
                    <a:lnTo>
                      <a:pt x="43" y="144"/>
                    </a:lnTo>
                    <a:lnTo>
                      <a:pt x="51" y="144"/>
                    </a:lnTo>
                    <a:lnTo>
                      <a:pt x="60" y="144"/>
                    </a:lnTo>
                    <a:lnTo>
                      <a:pt x="66" y="143"/>
                    </a:lnTo>
                    <a:lnTo>
                      <a:pt x="71" y="142"/>
                    </a:lnTo>
                    <a:lnTo>
                      <a:pt x="76" y="140"/>
                    </a:lnTo>
                    <a:lnTo>
                      <a:pt x="80" y="139"/>
                    </a:lnTo>
                    <a:lnTo>
                      <a:pt x="82" y="136"/>
                    </a:lnTo>
                    <a:lnTo>
                      <a:pt x="84" y="133"/>
                    </a:lnTo>
                    <a:lnTo>
                      <a:pt x="85" y="128"/>
                    </a:lnTo>
                    <a:lnTo>
                      <a:pt x="86" y="124"/>
                    </a:lnTo>
                    <a:lnTo>
                      <a:pt x="87" y="118"/>
                    </a:lnTo>
                    <a:lnTo>
                      <a:pt x="87" y="110"/>
                    </a:lnTo>
                    <a:lnTo>
                      <a:pt x="87" y="102"/>
                    </a:lnTo>
                    <a:lnTo>
                      <a:pt x="87" y="92"/>
                    </a:lnTo>
                    <a:lnTo>
                      <a:pt x="87" y="83"/>
                    </a:lnTo>
                    <a:lnTo>
                      <a:pt x="87" y="72"/>
                    </a:lnTo>
                    <a:lnTo>
                      <a:pt x="87" y="60"/>
                    </a:lnTo>
                    <a:lnTo>
                      <a:pt x="87" y="49"/>
                    </a:lnTo>
                    <a:lnTo>
                      <a:pt x="87" y="41"/>
                    </a:lnTo>
                    <a:lnTo>
                      <a:pt x="87" y="32"/>
                    </a:lnTo>
                    <a:lnTo>
                      <a:pt x="87" y="25"/>
                    </a:lnTo>
                    <a:lnTo>
                      <a:pt x="86" y="20"/>
                    </a:lnTo>
                    <a:lnTo>
                      <a:pt x="85" y="16"/>
                    </a:lnTo>
                    <a:lnTo>
                      <a:pt x="83" y="11"/>
                    </a:lnTo>
                    <a:lnTo>
                      <a:pt x="81" y="7"/>
                    </a:lnTo>
                    <a:lnTo>
                      <a:pt x="79" y="5"/>
                    </a:lnTo>
                    <a:lnTo>
                      <a:pt x="76" y="4"/>
                    </a:lnTo>
                    <a:lnTo>
                      <a:pt x="71" y="1"/>
                    </a:lnTo>
                    <a:lnTo>
                      <a:pt x="65" y="0"/>
                    </a:lnTo>
                    <a:lnTo>
                      <a:pt x="60" y="0"/>
                    </a:lnTo>
                    <a:lnTo>
                      <a:pt x="51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5" y="1"/>
                    </a:lnTo>
                    <a:lnTo>
                      <a:pt x="11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3" y="13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0" y="61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61616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8" name="Freeform 92"/>
              <p:cNvSpPr>
                <a:spLocks/>
              </p:cNvSpPr>
              <p:nvPr/>
            </p:nvSpPr>
            <p:spPr bwMode="auto">
              <a:xfrm>
                <a:off x="4345" y="2808"/>
                <a:ext cx="86" cy="145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0" y="100"/>
                  </a:cxn>
                  <a:cxn ang="0">
                    <a:pos x="0" y="113"/>
                  </a:cxn>
                  <a:cxn ang="0">
                    <a:pos x="1" y="124"/>
                  </a:cxn>
                  <a:cxn ang="0">
                    <a:pos x="5" y="132"/>
                  </a:cxn>
                  <a:cxn ang="0">
                    <a:pos x="10" y="137"/>
                  </a:cxn>
                  <a:cxn ang="0">
                    <a:pos x="20" y="140"/>
                  </a:cxn>
                  <a:cxn ang="0">
                    <a:pos x="34" y="143"/>
                  </a:cxn>
                  <a:cxn ang="0">
                    <a:pos x="50" y="144"/>
                  </a:cxn>
                  <a:cxn ang="0">
                    <a:pos x="64" y="143"/>
                  </a:cxn>
                  <a:cxn ang="0">
                    <a:pos x="74" y="140"/>
                  </a:cxn>
                  <a:cxn ang="0">
                    <a:pos x="80" y="136"/>
                  </a:cxn>
                  <a:cxn ang="0">
                    <a:pos x="83" y="128"/>
                  </a:cxn>
                  <a:cxn ang="0">
                    <a:pos x="85" y="118"/>
                  </a:cxn>
                  <a:cxn ang="0">
                    <a:pos x="85" y="102"/>
                  </a:cxn>
                  <a:cxn ang="0">
                    <a:pos x="85" y="83"/>
                  </a:cxn>
                  <a:cxn ang="0">
                    <a:pos x="85" y="60"/>
                  </a:cxn>
                  <a:cxn ang="0">
                    <a:pos x="85" y="41"/>
                  </a:cxn>
                  <a:cxn ang="0">
                    <a:pos x="85" y="25"/>
                  </a:cxn>
                  <a:cxn ang="0">
                    <a:pos x="83" y="16"/>
                  </a:cxn>
                  <a:cxn ang="0">
                    <a:pos x="79" y="7"/>
                  </a:cxn>
                  <a:cxn ang="0">
                    <a:pos x="74" y="4"/>
                  </a:cxn>
                  <a:cxn ang="0">
                    <a:pos x="64" y="0"/>
                  </a:cxn>
                  <a:cxn ang="0">
                    <a:pos x="50" y="0"/>
                  </a:cxn>
                  <a:cxn ang="0">
                    <a:pos x="34" y="0"/>
                  </a:cxn>
                  <a:cxn ang="0">
                    <a:pos x="21" y="0"/>
                  </a:cxn>
                  <a:cxn ang="0">
                    <a:pos x="10" y="4"/>
                  </a:cxn>
                  <a:cxn ang="0">
                    <a:pos x="5" y="10"/>
                  </a:cxn>
                  <a:cxn ang="0">
                    <a:pos x="1" y="18"/>
                  </a:cxn>
                  <a:cxn ang="0">
                    <a:pos x="0" y="29"/>
                  </a:cxn>
                  <a:cxn ang="0">
                    <a:pos x="0" y="43"/>
                  </a:cxn>
                  <a:cxn ang="0">
                    <a:pos x="0" y="61"/>
                  </a:cxn>
                </a:cxnLst>
                <a:rect l="0" t="0" r="r" b="b"/>
                <a:pathLst>
                  <a:path w="86" h="145">
                    <a:moveTo>
                      <a:pt x="0" y="72"/>
                    </a:moveTo>
                    <a:lnTo>
                      <a:pt x="0" y="82"/>
                    </a:lnTo>
                    <a:lnTo>
                      <a:pt x="0" y="91"/>
                    </a:lnTo>
                    <a:lnTo>
                      <a:pt x="0" y="100"/>
                    </a:lnTo>
                    <a:lnTo>
                      <a:pt x="0" y="107"/>
                    </a:lnTo>
                    <a:lnTo>
                      <a:pt x="0" y="113"/>
                    </a:lnTo>
                    <a:lnTo>
                      <a:pt x="0" y="119"/>
                    </a:lnTo>
                    <a:lnTo>
                      <a:pt x="1" y="124"/>
                    </a:lnTo>
                    <a:lnTo>
                      <a:pt x="3" y="128"/>
                    </a:lnTo>
                    <a:lnTo>
                      <a:pt x="5" y="132"/>
                    </a:lnTo>
                    <a:lnTo>
                      <a:pt x="7" y="134"/>
                    </a:lnTo>
                    <a:lnTo>
                      <a:pt x="10" y="137"/>
                    </a:lnTo>
                    <a:lnTo>
                      <a:pt x="15" y="139"/>
                    </a:lnTo>
                    <a:lnTo>
                      <a:pt x="20" y="140"/>
                    </a:lnTo>
                    <a:lnTo>
                      <a:pt x="26" y="142"/>
                    </a:lnTo>
                    <a:lnTo>
                      <a:pt x="34" y="143"/>
                    </a:lnTo>
                    <a:lnTo>
                      <a:pt x="42" y="144"/>
                    </a:lnTo>
                    <a:lnTo>
                      <a:pt x="50" y="144"/>
                    </a:lnTo>
                    <a:lnTo>
                      <a:pt x="58" y="144"/>
                    </a:lnTo>
                    <a:lnTo>
                      <a:pt x="64" y="143"/>
                    </a:lnTo>
                    <a:lnTo>
                      <a:pt x="70" y="142"/>
                    </a:lnTo>
                    <a:lnTo>
                      <a:pt x="74" y="140"/>
                    </a:lnTo>
                    <a:lnTo>
                      <a:pt x="78" y="139"/>
                    </a:lnTo>
                    <a:lnTo>
                      <a:pt x="80" y="136"/>
                    </a:lnTo>
                    <a:lnTo>
                      <a:pt x="82" y="133"/>
                    </a:lnTo>
                    <a:lnTo>
                      <a:pt x="83" y="128"/>
                    </a:lnTo>
                    <a:lnTo>
                      <a:pt x="84" y="124"/>
                    </a:lnTo>
                    <a:lnTo>
                      <a:pt x="85" y="118"/>
                    </a:lnTo>
                    <a:lnTo>
                      <a:pt x="85" y="110"/>
                    </a:lnTo>
                    <a:lnTo>
                      <a:pt x="85" y="102"/>
                    </a:lnTo>
                    <a:lnTo>
                      <a:pt x="85" y="92"/>
                    </a:lnTo>
                    <a:lnTo>
                      <a:pt x="85" y="83"/>
                    </a:lnTo>
                    <a:lnTo>
                      <a:pt x="85" y="72"/>
                    </a:lnTo>
                    <a:lnTo>
                      <a:pt x="85" y="60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5" y="25"/>
                    </a:lnTo>
                    <a:lnTo>
                      <a:pt x="84" y="20"/>
                    </a:lnTo>
                    <a:lnTo>
                      <a:pt x="83" y="16"/>
                    </a:lnTo>
                    <a:lnTo>
                      <a:pt x="81" y="11"/>
                    </a:lnTo>
                    <a:lnTo>
                      <a:pt x="79" y="7"/>
                    </a:lnTo>
                    <a:lnTo>
                      <a:pt x="77" y="5"/>
                    </a:lnTo>
                    <a:lnTo>
                      <a:pt x="74" y="4"/>
                    </a:lnTo>
                    <a:lnTo>
                      <a:pt x="69" y="1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2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1"/>
                    </a:lnTo>
                    <a:lnTo>
                      <a:pt x="10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3" y="13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0" y="61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61616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9" name="Freeform 93"/>
              <p:cNvSpPr>
                <a:spLocks/>
              </p:cNvSpPr>
              <p:nvPr/>
            </p:nvSpPr>
            <p:spPr bwMode="auto">
              <a:xfrm>
                <a:off x="4043" y="2800"/>
                <a:ext cx="19" cy="1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0"/>
                  </a:cxn>
                  <a:cxn ang="0">
                    <a:pos x="18" y="156"/>
                  </a:cxn>
                  <a:cxn ang="0">
                    <a:pos x="0" y="156"/>
                  </a:cxn>
                  <a:cxn ang="0">
                    <a:pos x="0" y="0"/>
                  </a:cxn>
                </a:cxnLst>
                <a:rect l="0" t="0" r="r" b="b"/>
                <a:pathLst>
                  <a:path w="19" h="157">
                    <a:moveTo>
                      <a:pt x="0" y="0"/>
                    </a:moveTo>
                    <a:lnTo>
                      <a:pt x="18" y="0"/>
                    </a:lnTo>
                    <a:lnTo>
                      <a:pt x="18" y="156"/>
                    </a:lnTo>
                    <a:lnTo>
                      <a:pt x="0" y="15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FCFC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0" name="Freeform 94"/>
              <p:cNvSpPr>
                <a:spLocks/>
              </p:cNvSpPr>
              <p:nvPr/>
            </p:nvSpPr>
            <p:spPr bwMode="auto">
              <a:xfrm>
                <a:off x="4096" y="2790"/>
                <a:ext cx="594" cy="262"/>
              </a:xfrm>
              <a:custGeom>
                <a:avLst/>
                <a:gdLst/>
                <a:ahLst/>
                <a:cxnLst>
                  <a:cxn ang="0">
                    <a:pos x="25" y="259"/>
                  </a:cxn>
                  <a:cxn ang="0">
                    <a:pos x="7" y="259"/>
                  </a:cxn>
                  <a:cxn ang="0">
                    <a:pos x="0" y="248"/>
                  </a:cxn>
                  <a:cxn ang="0">
                    <a:pos x="0" y="210"/>
                  </a:cxn>
                  <a:cxn ang="0">
                    <a:pos x="0" y="188"/>
                  </a:cxn>
                  <a:cxn ang="0">
                    <a:pos x="11" y="169"/>
                  </a:cxn>
                  <a:cxn ang="0">
                    <a:pos x="25" y="147"/>
                  </a:cxn>
                  <a:cxn ang="0">
                    <a:pos x="59" y="142"/>
                  </a:cxn>
                  <a:cxn ang="0">
                    <a:pos x="225" y="142"/>
                  </a:cxn>
                  <a:cxn ang="0">
                    <a:pos x="357" y="142"/>
                  </a:cxn>
                  <a:cxn ang="0">
                    <a:pos x="361" y="114"/>
                  </a:cxn>
                  <a:cxn ang="0">
                    <a:pos x="361" y="47"/>
                  </a:cxn>
                  <a:cxn ang="0">
                    <a:pos x="361" y="17"/>
                  </a:cxn>
                  <a:cxn ang="0">
                    <a:pos x="365" y="7"/>
                  </a:cxn>
                  <a:cxn ang="0">
                    <a:pos x="375" y="0"/>
                  </a:cxn>
                  <a:cxn ang="0">
                    <a:pos x="396" y="0"/>
                  </a:cxn>
                  <a:cxn ang="0">
                    <a:pos x="439" y="0"/>
                  </a:cxn>
                  <a:cxn ang="0">
                    <a:pos x="458" y="1"/>
                  </a:cxn>
                  <a:cxn ang="0">
                    <a:pos x="458" y="8"/>
                  </a:cxn>
                  <a:cxn ang="0">
                    <a:pos x="451" y="8"/>
                  </a:cxn>
                  <a:cxn ang="0">
                    <a:pos x="446" y="11"/>
                  </a:cxn>
                  <a:cxn ang="0">
                    <a:pos x="459" y="36"/>
                  </a:cxn>
                  <a:cxn ang="0">
                    <a:pos x="476" y="68"/>
                  </a:cxn>
                  <a:cxn ang="0">
                    <a:pos x="488" y="75"/>
                  </a:cxn>
                  <a:cxn ang="0">
                    <a:pos x="537" y="75"/>
                  </a:cxn>
                  <a:cxn ang="0">
                    <a:pos x="577" y="75"/>
                  </a:cxn>
                  <a:cxn ang="0">
                    <a:pos x="586" y="79"/>
                  </a:cxn>
                  <a:cxn ang="0">
                    <a:pos x="592" y="89"/>
                  </a:cxn>
                  <a:cxn ang="0">
                    <a:pos x="593" y="120"/>
                  </a:cxn>
                  <a:cxn ang="0">
                    <a:pos x="593" y="208"/>
                  </a:cxn>
                  <a:cxn ang="0">
                    <a:pos x="593" y="261"/>
                  </a:cxn>
                  <a:cxn ang="0">
                    <a:pos x="587" y="261"/>
                  </a:cxn>
                  <a:cxn ang="0">
                    <a:pos x="585" y="239"/>
                  </a:cxn>
                  <a:cxn ang="0">
                    <a:pos x="568" y="189"/>
                  </a:cxn>
                  <a:cxn ang="0">
                    <a:pos x="518" y="169"/>
                  </a:cxn>
                  <a:cxn ang="0">
                    <a:pos x="475" y="204"/>
                  </a:cxn>
                  <a:cxn ang="0">
                    <a:pos x="464" y="251"/>
                  </a:cxn>
                  <a:cxn ang="0">
                    <a:pos x="446" y="261"/>
                  </a:cxn>
                  <a:cxn ang="0">
                    <a:pos x="353" y="261"/>
                  </a:cxn>
                  <a:cxn ang="0">
                    <a:pos x="279" y="261"/>
                  </a:cxn>
                  <a:cxn ang="0">
                    <a:pos x="276" y="239"/>
                  </a:cxn>
                  <a:cxn ang="0">
                    <a:pos x="260" y="192"/>
                  </a:cxn>
                  <a:cxn ang="0">
                    <a:pos x="204" y="169"/>
                  </a:cxn>
                  <a:cxn ang="0">
                    <a:pos x="165" y="205"/>
                  </a:cxn>
                  <a:cxn ang="0">
                    <a:pos x="158" y="250"/>
                  </a:cxn>
                  <a:cxn ang="0">
                    <a:pos x="155" y="259"/>
                  </a:cxn>
                  <a:cxn ang="0">
                    <a:pos x="150" y="257"/>
                  </a:cxn>
                  <a:cxn ang="0">
                    <a:pos x="147" y="222"/>
                  </a:cxn>
                  <a:cxn ang="0">
                    <a:pos x="121" y="176"/>
                  </a:cxn>
                  <a:cxn ang="0">
                    <a:pos x="63" y="176"/>
                  </a:cxn>
                  <a:cxn ang="0">
                    <a:pos x="37" y="222"/>
                  </a:cxn>
                  <a:cxn ang="0">
                    <a:pos x="32" y="257"/>
                  </a:cxn>
                  <a:cxn ang="0">
                    <a:pos x="388" y="75"/>
                  </a:cxn>
                  <a:cxn ang="0">
                    <a:pos x="373" y="29"/>
                  </a:cxn>
                  <a:cxn ang="0">
                    <a:pos x="377" y="10"/>
                  </a:cxn>
                  <a:cxn ang="0">
                    <a:pos x="434" y="11"/>
                  </a:cxn>
                  <a:cxn ang="0">
                    <a:pos x="466" y="74"/>
                  </a:cxn>
                </a:cxnLst>
                <a:rect l="0" t="0" r="r" b="b"/>
                <a:pathLst>
                  <a:path w="594" h="262">
                    <a:moveTo>
                      <a:pt x="33" y="259"/>
                    </a:moveTo>
                    <a:lnTo>
                      <a:pt x="32" y="259"/>
                    </a:lnTo>
                    <a:lnTo>
                      <a:pt x="31" y="259"/>
                    </a:lnTo>
                    <a:lnTo>
                      <a:pt x="29" y="259"/>
                    </a:lnTo>
                    <a:lnTo>
                      <a:pt x="27" y="259"/>
                    </a:lnTo>
                    <a:lnTo>
                      <a:pt x="25" y="259"/>
                    </a:lnTo>
                    <a:lnTo>
                      <a:pt x="22" y="259"/>
                    </a:lnTo>
                    <a:lnTo>
                      <a:pt x="18" y="259"/>
                    </a:lnTo>
                    <a:lnTo>
                      <a:pt x="16" y="259"/>
                    </a:lnTo>
                    <a:lnTo>
                      <a:pt x="13" y="259"/>
                    </a:lnTo>
                    <a:lnTo>
                      <a:pt x="10" y="259"/>
                    </a:lnTo>
                    <a:lnTo>
                      <a:pt x="7" y="259"/>
                    </a:lnTo>
                    <a:lnTo>
                      <a:pt x="5" y="259"/>
                    </a:lnTo>
                    <a:lnTo>
                      <a:pt x="2" y="259"/>
                    </a:lnTo>
                    <a:lnTo>
                      <a:pt x="0" y="259"/>
                    </a:lnTo>
                    <a:lnTo>
                      <a:pt x="0" y="256"/>
                    </a:lnTo>
                    <a:lnTo>
                      <a:pt x="0" y="253"/>
                    </a:lnTo>
                    <a:lnTo>
                      <a:pt x="0" y="248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0" y="229"/>
                    </a:lnTo>
                    <a:lnTo>
                      <a:pt x="0" y="223"/>
                    </a:lnTo>
                    <a:lnTo>
                      <a:pt x="0" y="217"/>
                    </a:lnTo>
                    <a:lnTo>
                      <a:pt x="0" y="210"/>
                    </a:lnTo>
                    <a:lnTo>
                      <a:pt x="0" y="205"/>
                    </a:lnTo>
                    <a:lnTo>
                      <a:pt x="0" y="199"/>
                    </a:lnTo>
                    <a:lnTo>
                      <a:pt x="0" y="194"/>
                    </a:lnTo>
                    <a:lnTo>
                      <a:pt x="0" y="192"/>
                    </a:lnTo>
                    <a:lnTo>
                      <a:pt x="0" y="189"/>
                    </a:lnTo>
                    <a:lnTo>
                      <a:pt x="0" y="188"/>
                    </a:lnTo>
                    <a:lnTo>
                      <a:pt x="0" y="186"/>
                    </a:lnTo>
                    <a:lnTo>
                      <a:pt x="2" y="183"/>
                    </a:lnTo>
                    <a:lnTo>
                      <a:pt x="4" y="181"/>
                    </a:lnTo>
                    <a:lnTo>
                      <a:pt x="5" y="177"/>
                    </a:lnTo>
                    <a:lnTo>
                      <a:pt x="8" y="174"/>
                    </a:lnTo>
                    <a:lnTo>
                      <a:pt x="11" y="169"/>
                    </a:lnTo>
                    <a:lnTo>
                      <a:pt x="14" y="165"/>
                    </a:lnTo>
                    <a:lnTo>
                      <a:pt x="16" y="160"/>
                    </a:lnTo>
                    <a:lnTo>
                      <a:pt x="18" y="157"/>
                    </a:lnTo>
                    <a:lnTo>
                      <a:pt x="21" y="153"/>
                    </a:lnTo>
                    <a:lnTo>
                      <a:pt x="23" y="149"/>
                    </a:lnTo>
                    <a:lnTo>
                      <a:pt x="25" y="147"/>
                    </a:lnTo>
                    <a:lnTo>
                      <a:pt x="27" y="144"/>
                    </a:lnTo>
                    <a:lnTo>
                      <a:pt x="27" y="143"/>
                    </a:lnTo>
                    <a:lnTo>
                      <a:pt x="27" y="142"/>
                    </a:lnTo>
                    <a:lnTo>
                      <a:pt x="31" y="142"/>
                    </a:lnTo>
                    <a:lnTo>
                      <a:pt x="42" y="142"/>
                    </a:lnTo>
                    <a:lnTo>
                      <a:pt x="59" y="142"/>
                    </a:lnTo>
                    <a:lnTo>
                      <a:pt x="80" y="142"/>
                    </a:lnTo>
                    <a:lnTo>
                      <a:pt x="105" y="142"/>
                    </a:lnTo>
                    <a:lnTo>
                      <a:pt x="133" y="142"/>
                    </a:lnTo>
                    <a:lnTo>
                      <a:pt x="163" y="142"/>
                    </a:lnTo>
                    <a:lnTo>
                      <a:pt x="194" y="142"/>
                    </a:lnTo>
                    <a:lnTo>
                      <a:pt x="225" y="142"/>
                    </a:lnTo>
                    <a:lnTo>
                      <a:pt x="256" y="142"/>
                    </a:lnTo>
                    <a:lnTo>
                      <a:pt x="284" y="142"/>
                    </a:lnTo>
                    <a:lnTo>
                      <a:pt x="309" y="142"/>
                    </a:lnTo>
                    <a:lnTo>
                      <a:pt x="330" y="142"/>
                    </a:lnTo>
                    <a:lnTo>
                      <a:pt x="346" y="142"/>
                    </a:lnTo>
                    <a:lnTo>
                      <a:pt x="357" y="142"/>
                    </a:lnTo>
                    <a:lnTo>
                      <a:pt x="361" y="142"/>
                    </a:lnTo>
                    <a:lnTo>
                      <a:pt x="361" y="141"/>
                    </a:lnTo>
                    <a:lnTo>
                      <a:pt x="361" y="137"/>
                    </a:lnTo>
                    <a:lnTo>
                      <a:pt x="361" y="130"/>
                    </a:lnTo>
                    <a:lnTo>
                      <a:pt x="361" y="123"/>
                    </a:lnTo>
                    <a:lnTo>
                      <a:pt x="361" y="114"/>
                    </a:lnTo>
                    <a:lnTo>
                      <a:pt x="361" y="103"/>
                    </a:lnTo>
                    <a:lnTo>
                      <a:pt x="361" y="92"/>
                    </a:lnTo>
                    <a:lnTo>
                      <a:pt x="361" y="80"/>
                    </a:lnTo>
                    <a:lnTo>
                      <a:pt x="361" y="68"/>
                    </a:lnTo>
                    <a:lnTo>
                      <a:pt x="361" y="57"/>
                    </a:lnTo>
                    <a:lnTo>
                      <a:pt x="361" y="47"/>
                    </a:lnTo>
                    <a:lnTo>
                      <a:pt x="361" y="38"/>
                    </a:lnTo>
                    <a:lnTo>
                      <a:pt x="361" y="30"/>
                    </a:lnTo>
                    <a:lnTo>
                      <a:pt x="361" y="24"/>
                    </a:lnTo>
                    <a:lnTo>
                      <a:pt x="361" y="19"/>
                    </a:lnTo>
                    <a:lnTo>
                      <a:pt x="361" y="18"/>
                    </a:lnTo>
                    <a:lnTo>
                      <a:pt x="361" y="17"/>
                    </a:lnTo>
                    <a:lnTo>
                      <a:pt x="361" y="16"/>
                    </a:lnTo>
                    <a:lnTo>
                      <a:pt x="362" y="15"/>
                    </a:lnTo>
                    <a:lnTo>
                      <a:pt x="363" y="13"/>
                    </a:lnTo>
                    <a:lnTo>
                      <a:pt x="363" y="11"/>
                    </a:lnTo>
                    <a:lnTo>
                      <a:pt x="364" y="10"/>
                    </a:lnTo>
                    <a:lnTo>
                      <a:pt x="365" y="7"/>
                    </a:lnTo>
                    <a:lnTo>
                      <a:pt x="366" y="6"/>
                    </a:lnTo>
                    <a:lnTo>
                      <a:pt x="368" y="5"/>
                    </a:lnTo>
                    <a:lnTo>
                      <a:pt x="368" y="2"/>
                    </a:lnTo>
                    <a:lnTo>
                      <a:pt x="370" y="1"/>
                    </a:lnTo>
                    <a:lnTo>
                      <a:pt x="372" y="0"/>
                    </a:lnTo>
                    <a:lnTo>
                      <a:pt x="375" y="0"/>
                    </a:lnTo>
                    <a:lnTo>
                      <a:pt x="378" y="0"/>
                    </a:lnTo>
                    <a:lnTo>
                      <a:pt x="379" y="0"/>
                    </a:lnTo>
                    <a:lnTo>
                      <a:pt x="380" y="0"/>
                    </a:lnTo>
                    <a:lnTo>
                      <a:pt x="385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10" y="0"/>
                    </a:lnTo>
                    <a:lnTo>
                      <a:pt x="418" y="0"/>
                    </a:lnTo>
                    <a:lnTo>
                      <a:pt x="425" y="0"/>
                    </a:lnTo>
                    <a:lnTo>
                      <a:pt x="433" y="0"/>
                    </a:lnTo>
                    <a:lnTo>
                      <a:pt x="439" y="0"/>
                    </a:lnTo>
                    <a:lnTo>
                      <a:pt x="446" y="0"/>
                    </a:lnTo>
                    <a:lnTo>
                      <a:pt x="451" y="0"/>
                    </a:lnTo>
                    <a:lnTo>
                      <a:pt x="455" y="0"/>
                    </a:lnTo>
                    <a:lnTo>
                      <a:pt x="457" y="0"/>
                    </a:lnTo>
                    <a:lnTo>
                      <a:pt x="458" y="0"/>
                    </a:lnTo>
                    <a:lnTo>
                      <a:pt x="458" y="1"/>
                    </a:lnTo>
                    <a:lnTo>
                      <a:pt x="458" y="2"/>
                    </a:lnTo>
                    <a:lnTo>
                      <a:pt x="458" y="4"/>
                    </a:lnTo>
                    <a:lnTo>
                      <a:pt x="458" y="5"/>
                    </a:lnTo>
                    <a:lnTo>
                      <a:pt x="458" y="6"/>
                    </a:lnTo>
                    <a:lnTo>
                      <a:pt x="458" y="7"/>
                    </a:lnTo>
                    <a:lnTo>
                      <a:pt x="458" y="8"/>
                    </a:lnTo>
                    <a:lnTo>
                      <a:pt x="457" y="8"/>
                    </a:lnTo>
                    <a:lnTo>
                      <a:pt x="456" y="8"/>
                    </a:lnTo>
                    <a:lnTo>
                      <a:pt x="455" y="8"/>
                    </a:lnTo>
                    <a:lnTo>
                      <a:pt x="454" y="8"/>
                    </a:lnTo>
                    <a:lnTo>
                      <a:pt x="452" y="8"/>
                    </a:lnTo>
                    <a:lnTo>
                      <a:pt x="451" y="8"/>
                    </a:lnTo>
                    <a:lnTo>
                      <a:pt x="450" y="10"/>
                    </a:lnTo>
                    <a:lnTo>
                      <a:pt x="449" y="10"/>
                    </a:lnTo>
                    <a:lnTo>
                      <a:pt x="448" y="10"/>
                    </a:lnTo>
                    <a:lnTo>
                      <a:pt x="447" y="10"/>
                    </a:lnTo>
                    <a:lnTo>
                      <a:pt x="446" y="10"/>
                    </a:lnTo>
                    <a:lnTo>
                      <a:pt x="446" y="11"/>
                    </a:lnTo>
                    <a:lnTo>
                      <a:pt x="448" y="13"/>
                    </a:lnTo>
                    <a:lnTo>
                      <a:pt x="450" y="16"/>
                    </a:lnTo>
                    <a:lnTo>
                      <a:pt x="451" y="21"/>
                    </a:lnTo>
                    <a:lnTo>
                      <a:pt x="454" y="25"/>
                    </a:lnTo>
                    <a:lnTo>
                      <a:pt x="456" y="30"/>
                    </a:lnTo>
                    <a:lnTo>
                      <a:pt x="459" y="36"/>
                    </a:lnTo>
                    <a:lnTo>
                      <a:pt x="463" y="42"/>
                    </a:lnTo>
                    <a:lnTo>
                      <a:pt x="466" y="49"/>
                    </a:lnTo>
                    <a:lnTo>
                      <a:pt x="468" y="55"/>
                    </a:lnTo>
                    <a:lnTo>
                      <a:pt x="471" y="59"/>
                    </a:lnTo>
                    <a:lnTo>
                      <a:pt x="474" y="64"/>
                    </a:lnTo>
                    <a:lnTo>
                      <a:pt x="476" y="68"/>
                    </a:lnTo>
                    <a:lnTo>
                      <a:pt x="478" y="72"/>
                    </a:lnTo>
                    <a:lnTo>
                      <a:pt x="478" y="74"/>
                    </a:lnTo>
                    <a:lnTo>
                      <a:pt x="478" y="75"/>
                    </a:lnTo>
                    <a:lnTo>
                      <a:pt x="479" y="75"/>
                    </a:lnTo>
                    <a:lnTo>
                      <a:pt x="483" y="75"/>
                    </a:lnTo>
                    <a:lnTo>
                      <a:pt x="488" y="75"/>
                    </a:lnTo>
                    <a:lnTo>
                      <a:pt x="494" y="75"/>
                    </a:lnTo>
                    <a:lnTo>
                      <a:pt x="501" y="75"/>
                    </a:lnTo>
                    <a:lnTo>
                      <a:pt x="510" y="75"/>
                    </a:lnTo>
                    <a:lnTo>
                      <a:pt x="520" y="75"/>
                    </a:lnTo>
                    <a:lnTo>
                      <a:pt x="529" y="75"/>
                    </a:lnTo>
                    <a:lnTo>
                      <a:pt x="537" y="75"/>
                    </a:lnTo>
                    <a:lnTo>
                      <a:pt x="546" y="75"/>
                    </a:lnTo>
                    <a:lnTo>
                      <a:pt x="555" y="75"/>
                    </a:lnTo>
                    <a:lnTo>
                      <a:pt x="563" y="75"/>
                    </a:lnTo>
                    <a:lnTo>
                      <a:pt x="569" y="75"/>
                    </a:lnTo>
                    <a:lnTo>
                      <a:pt x="574" y="75"/>
                    </a:lnTo>
                    <a:lnTo>
                      <a:pt x="577" y="75"/>
                    </a:lnTo>
                    <a:lnTo>
                      <a:pt x="578" y="75"/>
                    </a:lnTo>
                    <a:lnTo>
                      <a:pt x="579" y="75"/>
                    </a:lnTo>
                    <a:lnTo>
                      <a:pt x="581" y="76"/>
                    </a:lnTo>
                    <a:lnTo>
                      <a:pt x="583" y="76"/>
                    </a:lnTo>
                    <a:lnTo>
                      <a:pt x="584" y="78"/>
                    </a:lnTo>
                    <a:lnTo>
                      <a:pt x="586" y="79"/>
                    </a:lnTo>
                    <a:lnTo>
                      <a:pt x="587" y="80"/>
                    </a:lnTo>
                    <a:lnTo>
                      <a:pt x="588" y="81"/>
                    </a:lnTo>
                    <a:lnTo>
                      <a:pt x="589" y="83"/>
                    </a:lnTo>
                    <a:lnTo>
                      <a:pt x="590" y="84"/>
                    </a:lnTo>
                    <a:lnTo>
                      <a:pt x="591" y="86"/>
                    </a:lnTo>
                    <a:lnTo>
                      <a:pt x="592" y="89"/>
                    </a:lnTo>
                    <a:lnTo>
                      <a:pt x="592" y="91"/>
                    </a:lnTo>
                    <a:lnTo>
                      <a:pt x="593" y="93"/>
                    </a:lnTo>
                    <a:lnTo>
                      <a:pt x="593" y="96"/>
                    </a:lnTo>
                    <a:lnTo>
                      <a:pt x="593" y="101"/>
                    </a:lnTo>
                    <a:lnTo>
                      <a:pt x="593" y="109"/>
                    </a:lnTo>
                    <a:lnTo>
                      <a:pt x="593" y="120"/>
                    </a:lnTo>
                    <a:lnTo>
                      <a:pt x="593" y="132"/>
                    </a:lnTo>
                    <a:lnTo>
                      <a:pt x="593" y="146"/>
                    </a:lnTo>
                    <a:lnTo>
                      <a:pt x="593" y="161"/>
                    </a:lnTo>
                    <a:lnTo>
                      <a:pt x="593" y="176"/>
                    </a:lnTo>
                    <a:lnTo>
                      <a:pt x="593" y="192"/>
                    </a:lnTo>
                    <a:lnTo>
                      <a:pt x="593" y="208"/>
                    </a:lnTo>
                    <a:lnTo>
                      <a:pt x="593" y="222"/>
                    </a:lnTo>
                    <a:lnTo>
                      <a:pt x="593" y="234"/>
                    </a:lnTo>
                    <a:lnTo>
                      <a:pt x="593" y="245"/>
                    </a:lnTo>
                    <a:lnTo>
                      <a:pt x="593" y="253"/>
                    </a:lnTo>
                    <a:lnTo>
                      <a:pt x="593" y="259"/>
                    </a:lnTo>
                    <a:lnTo>
                      <a:pt x="593" y="261"/>
                    </a:lnTo>
                    <a:lnTo>
                      <a:pt x="592" y="261"/>
                    </a:lnTo>
                    <a:lnTo>
                      <a:pt x="591" y="261"/>
                    </a:lnTo>
                    <a:lnTo>
                      <a:pt x="590" y="261"/>
                    </a:lnTo>
                    <a:lnTo>
                      <a:pt x="589" y="261"/>
                    </a:lnTo>
                    <a:lnTo>
                      <a:pt x="588" y="261"/>
                    </a:lnTo>
                    <a:lnTo>
                      <a:pt x="587" y="261"/>
                    </a:lnTo>
                    <a:lnTo>
                      <a:pt x="586" y="261"/>
                    </a:lnTo>
                    <a:lnTo>
                      <a:pt x="586" y="259"/>
                    </a:lnTo>
                    <a:lnTo>
                      <a:pt x="586" y="256"/>
                    </a:lnTo>
                    <a:lnTo>
                      <a:pt x="586" y="251"/>
                    </a:lnTo>
                    <a:lnTo>
                      <a:pt x="586" y="245"/>
                    </a:lnTo>
                    <a:lnTo>
                      <a:pt x="585" y="239"/>
                    </a:lnTo>
                    <a:lnTo>
                      <a:pt x="583" y="231"/>
                    </a:lnTo>
                    <a:lnTo>
                      <a:pt x="581" y="222"/>
                    </a:lnTo>
                    <a:lnTo>
                      <a:pt x="579" y="215"/>
                    </a:lnTo>
                    <a:lnTo>
                      <a:pt x="577" y="205"/>
                    </a:lnTo>
                    <a:lnTo>
                      <a:pt x="573" y="197"/>
                    </a:lnTo>
                    <a:lnTo>
                      <a:pt x="568" y="189"/>
                    </a:lnTo>
                    <a:lnTo>
                      <a:pt x="563" y="182"/>
                    </a:lnTo>
                    <a:lnTo>
                      <a:pt x="556" y="176"/>
                    </a:lnTo>
                    <a:lnTo>
                      <a:pt x="548" y="171"/>
                    </a:lnTo>
                    <a:lnTo>
                      <a:pt x="539" y="169"/>
                    </a:lnTo>
                    <a:lnTo>
                      <a:pt x="529" y="169"/>
                    </a:lnTo>
                    <a:lnTo>
                      <a:pt x="518" y="169"/>
                    </a:lnTo>
                    <a:lnTo>
                      <a:pt x="508" y="171"/>
                    </a:lnTo>
                    <a:lnTo>
                      <a:pt x="499" y="175"/>
                    </a:lnTo>
                    <a:lnTo>
                      <a:pt x="490" y="181"/>
                    </a:lnTo>
                    <a:lnTo>
                      <a:pt x="485" y="188"/>
                    </a:lnTo>
                    <a:lnTo>
                      <a:pt x="479" y="195"/>
                    </a:lnTo>
                    <a:lnTo>
                      <a:pt x="475" y="204"/>
                    </a:lnTo>
                    <a:lnTo>
                      <a:pt x="471" y="212"/>
                    </a:lnTo>
                    <a:lnTo>
                      <a:pt x="469" y="221"/>
                    </a:lnTo>
                    <a:lnTo>
                      <a:pt x="467" y="229"/>
                    </a:lnTo>
                    <a:lnTo>
                      <a:pt x="465" y="238"/>
                    </a:lnTo>
                    <a:lnTo>
                      <a:pt x="464" y="245"/>
                    </a:lnTo>
                    <a:lnTo>
                      <a:pt x="464" y="251"/>
                    </a:lnTo>
                    <a:lnTo>
                      <a:pt x="463" y="256"/>
                    </a:lnTo>
                    <a:lnTo>
                      <a:pt x="463" y="259"/>
                    </a:lnTo>
                    <a:lnTo>
                      <a:pt x="463" y="261"/>
                    </a:lnTo>
                    <a:lnTo>
                      <a:pt x="461" y="261"/>
                    </a:lnTo>
                    <a:lnTo>
                      <a:pt x="456" y="261"/>
                    </a:lnTo>
                    <a:lnTo>
                      <a:pt x="446" y="261"/>
                    </a:lnTo>
                    <a:lnTo>
                      <a:pt x="434" y="261"/>
                    </a:lnTo>
                    <a:lnTo>
                      <a:pt x="420" y="261"/>
                    </a:lnTo>
                    <a:lnTo>
                      <a:pt x="404" y="261"/>
                    </a:lnTo>
                    <a:lnTo>
                      <a:pt x="387" y="261"/>
                    </a:lnTo>
                    <a:lnTo>
                      <a:pt x="369" y="261"/>
                    </a:lnTo>
                    <a:lnTo>
                      <a:pt x="353" y="261"/>
                    </a:lnTo>
                    <a:lnTo>
                      <a:pt x="335" y="261"/>
                    </a:lnTo>
                    <a:lnTo>
                      <a:pt x="320" y="261"/>
                    </a:lnTo>
                    <a:lnTo>
                      <a:pt x="306" y="261"/>
                    </a:lnTo>
                    <a:lnTo>
                      <a:pt x="293" y="261"/>
                    </a:lnTo>
                    <a:lnTo>
                      <a:pt x="284" y="261"/>
                    </a:lnTo>
                    <a:lnTo>
                      <a:pt x="279" y="261"/>
                    </a:lnTo>
                    <a:lnTo>
                      <a:pt x="277" y="261"/>
                    </a:lnTo>
                    <a:lnTo>
                      <a:pt x="277" y="259"/>
                    </a:lnTo>
                    <a:lnTo>
                      <a:pt x="277" y="256"/>
                    </a:lnTo>
                    <a:lnTo>
                      <a:pt x="277" y="253"/>
                    </a:lnTo>
                    <a:lnTo>
                      <a:pt x="277" y="246"/>
                    </a:lnTo>
                    <a:lnTo>
                      <a:pt x="276" y="239"/>
                    </a:lnTo>
                    <a:lnTo>
                      <a:pt x="275" y="232"/>
                    </a:lnTo>
                    <a:lnTo>
                      <a:pt x="273" y="225"/>
                    </a:lnTo>
                    <a:lnTo>
                      <a:pt x="272" y="216"/>
                    </a:lnTo>
                    <a:lnTo>
                      <a:pt x="269" y="208"/>
                    </a:lnTo>
                    <a:lnTo>
                      <a:pt x="265" y="199"/>
                    </a:lnTo>
                    <a:lnTo>
                      <a:pt x="260" y="192"/>
                    </a:lnTo>
                    <a:lnTo>
                      <a:pt x="254" y="185"/>
                    </a:lnTo>
                    <a:lnTo>
                      <a:pt x="247" y="177"/>
                    </a:lnTo>
                    <a:lnTo>
                      <a:pt x="237" y="172"/>
                    </a:lnTo>
                    <a:lnTo>
                      <a:pt x="227" y="169"/>
                    </a:lnTo>
                    <a:lnTo>
                      <a:pt x="215" y="166"/>
                    </a:lnTo>
                    <a:lnTo>
                      <a:pt x="204" y="169"/>
                    </a:lnTo>
                    <a:lnTo>
                      <a:pt x="194" y="171"/>
                    </a:lnTo>
                    <a:lnTo>
                      <a:pt x="186" y="176"/>
                    </a:lnTo>
                    <a:lnTo>
                      <a:pt x="179" y="182"/>
                    </a:lnTo>
                    <a:lnTo>
                      <a:pt x="173" y="189"/>
                    </a:lnTo>
                    <a:lnTo>
                      <a:pt x="169" y="197"/>
                    </a:lnTo>
                    <a:lnTo>
                      <a:pt x="165" y="205"/>
                    </a:lnTo>
                    <a:lnTo>
                      <a:pt x="162" y="214"/>
                    </a:lnTo>
                    <a:lnTo>
                      <a:pt x="160" y="222"/>
                    </a:lnTo>
                    <a:lnTo>
                      <a:pt x="159" y="229"/>
                    </a:lnTo>
                    <a:lnTo>
                      <a:pt x="158" y="238"/>
                    </a:lnTo>
                    <a:lnTo>
                      <a:pt x="158" y="245"/>
                    </a:lnTo>
                    <a:lnTo>
                      <a:pt x="158" y="250"/>
                    </a:lnTo>
                    <a:lnTo>
                      <a:pt x="158" y="255"/>
                    </a:lnTo>
                    <a:lnTo>
                      <a:pt x="158" y="257"/>
                    </a:lnTo>
                    <a:lnTo>
                      <a:pt x="158" y="259"/>
                    </a:lnTo>
                    <a:lnTo>
                      <a:pt x="157" y="259"/>
                    </a:lnTo>
                    <a:lnTo>
                      <a:pt x="156" y="259"/>
                    </a:lnTo>
                    <a:lnTo>
                      <a:pt x="155" y="259"/>
                    </a:lnTo>
                    <a:lnTo>
                      <a:pt x="154" y="259"/>
                    </a:lnTo>
                    <a:lnTo>
                      <a:pt x="153" y="259"/>
                    </a:lnTo>
                    <a:lnTo>
                      <a:pt x="152" y="259"/>
                    </a:lnTo>
                    <a:lnTo>
                      <a:pt x="151" y="259"/>
                    </a:lnTo>
                    <a:lnTo>
                      <a:pt x="150" y="259"/>
                    </a:lnTo>
                    <a:lnTo>
                      <a:pt x="150" y="257"/>
                    </a:lnTo>
                    <a:lnTo>
                      <a:pt x="150" y="255"/>
                    </a:lnTo>
                    <a:lnTo>
                      <a:pt x="150" y="250"/>
                    </a:lnTo>
                    <a:lnTo>
                      <a:pt x="149" y="245"/>
                    </a:lnTo>
                    <a:lnTo>
                      <a:pt x="149" y="238"/>
                    </a:lnTo>
                    <a:lnTo>
                      <a:pt x="148" y="231"/>
                    </a:lnTo>
                    <a:lnTo>
                      <a:pt x="147" y="222"/>
                    </a:lnTo>
                    <a:lnTo>
                      <a:pt x="145" y="215"/>
                    </a:lnTo>
                    <a:lnTo>
                      <a:pt x="142" y="205"/>
                    </a:lnTo>
                    <a:lnTo>
                      <a:pt x="138" y="198"/>
                    </a:lnTo>
                    <a:lnTo>
                      <a:pt x="133" y="189"/>
                    </a:lnTo>
                    <a:lnTo>
                      <a:pt x="127" y="182"/>
                    </a:lnTo>
                    <a:lnTo>
                      <a:pt x="121" y="176"/>
                    </a:lnTo>
                    <a:lnTo>
                      <a:pt x="113" y="171"/>
                    </a:lnTo>
                    <a:lnTo>
                      <a:pt x="104" y="169"/>
                    </a:lnTo>
                    <a:lnTo>
                      <a:pt x="93" y="166"/>
                    </a:lnTo>
                    <a:lnTo>
                      <a:pt x="82" y="169"/>
                    </a:lnTo>
                    <a:lnTo>
                      <a:pt x="71" y="171"/>
                    </a:lnTo>
                    <a:lnTo>
                      <a:pt x="63" y="176"/>
                    </a:lnTo>
                    <a:lnTo>
                      <a:pt x="57" y="182"/>
                    </a:lnTo>
                    <a:lnTo>
                      <a:pt x="50" y="189"/>
                    </a:lnTo>
                    <a:lnTo>
                      <a:pt x="46" y="198"/>
                    </a:lnTo>
                    <a:lnTo>
                      <a:pt x="42" y="205"/>
                    </a:lnTo>
                    <a:lnTo>
                      <a:pt x="38" y="215"/>
                    </a:lnTo>
                    <a:lnTo>
                      <a:pt x="37" y="222"/>
                    </a:lnTo>
                    <a:lnTo>
                      <a:pt x="35" y="231"/>
                    </a:lnTo>
                    <a:lnTo>
                      <a:pt x="34" y="238"/>
                    </a:lnTo>
                    <a:lnTo>
                      <a:pt x="33" y="245"/>
                    </a:lnTo>
                    <a:lnTo>
                      <a:pt x="33" y="250"/>
                    </a:lnTo>
                    <a:lnTo>
                      <a:pt x="32" y="255"/>
                    </a:lnTo>
                    <a:lnTo>
                      <a:pt x="32" y="257"/>
                    </a:lnTo>
                    <a:lnTo>
                      <a:pt x="33" y="259"/>
                    </a:lnTo>
                    <a:lnTo>
                      <a:pt x="467" y="75"/>
                    </a:lnTo>
                    <a:lnTo>
                      <a:pt x="457" y="75"/>
                    </a:lnTo>
                    <a:lnTo>
                      <a:pt x="437" y="75"/>
                    </a:lnTo>
                    <a:lnTo>
                      <a:pt x="411" y="75"/>
                    </a:lnTo>
                    <a:lnTo>
                      <a:pt x="388" y="75"/>
                    </a:lnTo>
                    <a:lnTo>
                      <a:pt x="374" y="75"/>
                    </a:lnTo>
                    <a:lnTo>
                      <a:pt x="373" y="75"/>
                    </a:lnTo>
                    <a:lnTo>
                      <a:pt x="373" y="69"/>
                    </a:lnTo>
                    <a:lnTo>
                      <a:pt x="373" y="57"/>
                    </a:lnTo>
                    <a:lnTo>
                      <a:pt x="373" y="42"/>
                    </a:lnTo>
                    <a:lnTo>
                      <a:pt x="373" y="29"/>
                    </a:lnTo>
                    <a:lnTo>
                      <a:pt x="373" y="21"/>
                    </a:lnTo>
                    <a:lnTo>
                      <a:pt x="373" y="19"/>
                    </a:lnTo>
                    <a:lnTo>
                      <a:pt x="373" y="16"/>
                    </a:lnTo>
                    <a:lnTo>
                      <a:pt x="374" y="13"/>
                    </a:lnTo>
                    <a:lnTo>
                      <a:pt x="375" y="11"/>
                    </a:lnTo>
                    <a:lnTo>
                      <a:pt x="377" y="10"/>
                    </a:lnTo>
                    <a:lnTo>
                      <a:pt x="379" y="11"/>
                    </a:lnTo>
                    <a:lnTo>
                      <a:pt x="383" y="11"/>
                    </a:lnTo>
                    <a:lnTo>
                      <a:pt x="396" y="11"/>
                    </a:lnTo>
                    <a:lnTo>
                      <a:pt x="412" y="11"/>
                    </a:lnTo>
                    <a:lnTo>
                      <a:pt x="426" y="11"/>
                    </a:lnTo>
                    <a:lnTo>
                      <a:pt x="434" y="11"/>
                    </a:lnTo>
                    <a:lnTo>
                      <a:pt x="435" y="11"/>
                    </a:lnTo>
                    <a:lnTo>
                      <a:pt x="437" y="16"/>
                    </a:lnTo>
                    <a:lnTo>
                      <a:pt x="445" y="30"/>
                    </a:lnTo>
                    <a:lnTo>
                      <a:pt x="454" y="49"/>
                    </a:lnTo>
                    <a:lnTo>
                      <a:pt x="461" y="64"/>
                    </a:lnTo>
                    <a:lnTo>
                      <a:pt x="466" y="74"/>
                    </a:lnTo>
                    <a:lnTo>
                      <a:pt x="467" y="75"/>
                    </a:lnTo>
                    <a:lnTo>
                      <a:pt x="33" y="259"/>
                    </a:lnTo>
                  </a:path>
                </a:pathLst>
              </a:custGeom>
              <a:solidFill>
                <a:srgbClr val="008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1" name="Freeform 95"/>
              <p:cNvSpPr>
                <a:spLocks/>
              </p:cNvSpPr>
              <p:nvPr/>
            </p:nvSpPr>
            <p:spPr bwMode="auto">
              <a:xfrm>
                <a:off x="4673" y="2937"/>
                <a:ext cx="18" cy="46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17" y="26"/>
                  </a:cxn>
                  <a:cxn ang="0">
                    <a:pos x="17" y="30"/>
                  </a:cxn>
                  <a:cxn ang="0">
                    <a:pos x="17" y="34"/>
                  </a:cxn>
                  <a:cxn ang="0">
                    <a:pos x="14" y="38"/>
                  </a:cxn>
                  <a:cxn ang="0">
                    <a:pos x="13" y="40"/>
                  </a:cxn>
                  <a:cxn ang="0">
                    <a:pos x="11" y="43"/>
                  </a:cxn>
                  <a:cxn ang="0">
                    <a:pos x="10" y="44"/>
                  </a:cxn>
                  <a:cxn ang="0">
                    <a:pos x="7" y="45"/>
                  </a:cxn>
                  <a:cxn ang="0">
                    <a:pos x="6" y="44"/>
                  </a:cxn>
                  <a:cxn ang="0">
                    <a:pos x="4" y="43"/>
                  </a:cxn>
                  <a:cxn ang="0">
                    <a:pos x="2" y="39"/>
                  </a:cxn>
                  <a:cxn ang="0">
                    <a:pos x="1" y="36"/>
                  </a:cxn>
                  <a:cxn ang="0">
                    <a:pos x="1" y="33"/>
                  </a:cxn>
                  <a:cxn ang="0">
                    <a:pos x="0" y="29"/>
                  </a:cxn>
                  <a:cxn ang="0">
                    <a:pos x="0" y="23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2" y="4"/>
                  </a:cxn>
                  <a:cxn ang="0">
                    <a:pos x="4" y="1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1" y="1"/>
                  </a:cxn>
                  <a:cxn ang="0">
                    <a:pos x="13" y="2"/>
                  </a:cxn>
                  <a:cxn ang="0">
                    <a:pos x="14" y="6"/>
                  </a:cxn>
                  <a:cxn ang="0">
                    <a:pos x="17" y="9"/>
                  </a:cxn>
                  <a:cxn ang="0">
                    <a:pos x="17" y="13"/>
                  </a:cxn>
                  <a:cxn ang="0">
                    <a:pos x="17" y="17"/>
                  </a:cxn>
                  <a:cxn ang="0">
                    <a:pos x="17" y="22"/>
                  </a:cxn>
                  <a:cxn ang="0">
                    <a:pos x="17" y="22"/>
                  </a:cxn>
                </a:cxnLst>
                <a:rect l="0" t="0" r="r" b="b"/>
                <a:pathLst>
                  <a:path w="18" h="46">
                    <a:moveTo>
                      <a:pt x="17" y="22"/>
                    </a:moveTo>
                    <a:lnTo>
                      <a:pt x="17" y="26"/>
                    </a:lnTo>
                    <a:lnTo>
                      <a:pt x="17" y="30"/>
                    </a:lnTo>
                    <a:lnTo>
                      <a:pt x="17" y="34"/>
                    </a:lnTo>
                    <a:lnTo>
                      <a:pt x="14" y="38"/>
                    </a:lnTo>
                    <a:lnTo>
                      <a:pt x="13" y="40"/>
                    </a:lnTo>
                    <a:lnTo>
                      <a:pt x="11" y="43"/>
                    </a:lnTo>
                    <a:lnTo>
                      <a:pt x="10" y="44"/>
                    </a:lnTo>
                    <a:lnTo>
                      <a:pt x="7" y="45"/>
                    </a:lnTo>
                    <a:lnTo>
                      <a:pt x="6" y="44"/>
                    </a:lnTo>
                    <a:lnTo>
                      <a:pt x="4" y="43"/>
                    </a:lnTo>
                    <a:lnTo>
                      <a:pt x="2" y="39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0" y="29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1" y="7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1" y="1"/>
                    </a:lnTo>
                    <a:lnTo>
                      <a:pt x="13" y="2"/>
                    </a:lnTo>
                    <a:lnTo>
                      <a:pt x="14" y="6"/>
                    </a:lnTo>
                    <a:lnTo>
                      <a:pt x="17" y="9"/>
                    </a:lnTo>
                    <a:lnTo>
                      <a:pt x="17" y="13"/>
                    </a:lnTo>
                    <a:lnTo>
                      <a:pt x="17" y="17"/>
                    </a:lnTo>
                    <a:lnTo>
                      <a:pt x="17" y="22"/>
                    </a:lnTo>
                    <a:lnTo>
                      <a:pt x="17" y="2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4434" name="Rectangle 98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8064896" cy="799653"/>
          </a:xfrm>
          <a:noFill/>
          <a:ln/>
          <a:effectLst/>
        </p:spPr>
        <p:txBody>
          <a:bodyPr>
            <a:noAutofit/>
          </a:bodyPr>
          <a:lstStyle/>
          <a:p>
            <a:pPr algn="ctr"/>
            <a:r>
              <a:rPr lang="en-US" altLang="ko-KR" sz="3600" b="1" dirty="0" smtClean="0">
                <a:effectLst/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3600" b="1" dirty="0" smtClean="0">
                <a:effectLst/>
                <a:latin typeface="맑은 고딕" pitchFamily="50" charset="-127"/>
                <a:ea typeface="맑은 고딕" pitchFamily="50" charset="-127"/>
              </a:rPr>
              <a:t>첨단 교통관리시스템</a:t>
            </a:r>
            <a:r>
              <a:rPr lang="en-US" altLang="ko-KR" sz="3600" b="1" dirty="0" smtClean="0"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600" b="1" dirty="0" smtClean="0">
                <a:effectLst/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3600" b="1" dirty="0" smtClean="0"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600" b="1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05326" y="6159500"/>
            <a:ext cx="4938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루프검지기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통과차량수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차량속도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교통량 및 기타 자료의 수집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4302896"/>
            <a:ext cx="3717450" cy="230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4" name="Rectangle 98"/>
          <p:cNvSpPr>
            <a:spLocks noGrp="1" noChangeArrowheads="1"/>
          </p:cNvSpPr>
          <p:nvPr>
            <p:ph type="title"/>
          </p:nvPr>
        </p:nvSpPr>
        <p:spPr>
          <a:xfrm>
            <a:off x="201216" y="188640"/>
            <a:ext cx="8064896" cy="720080"/>
          </a:xfrm>
          <a:noFill/>
          <a:ln/>
          <a:effectLst/>
        </p:spPr>
        <p:txBody>
          <a:bodyPr>
            <a:noAutofit/>
          </a:bodyPr>
          <a:lstStyle/>
          <a:p>
            <a:pPr algn="ctr"/>
            <a:r>
              <a:rPr lang="en-US" altLang="ko-KR" sz="3600" b="1" dirty="0" smtClean="0">
                <a:effectLst/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3600" b="1" dirty="0" smtClean="0">
                <a:effectLst/>
                <a:latin typeface="맑은 고딕" pitchFamily="50" charset="-127"/>
                <a:ea typeface="맑은 고딕" pitchFamily="50" charset="-127"/>
              </a:rPr>
              <a:t>첨단 교통관리시스템</a:t>
            </a:r>
            <a:r>
              <a:rPr lang="en-US" altLang="ko-KR" sz="3600" b="1" dirty="0" smtClean="0"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</a:rPr>
              <a:t>응용</a:t>
            </a:r>
            <a:r>
              <a:rPr lang="en-US" altLang="ko-KR" sz="3600" b="1" dirty="0" smtClean="0"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600" b="1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69368" y="1124744"/>
            <a:ext cx="66967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응용분야</a:t>
            </a:r>
            <a:endParaRPr lang="ko-KR" altLang="en-US" sz="2400" b="1" dirty="0"/>
          </a:p>
          <a:p>
            <a:r>
              <a:rPr lang="ko-KR" altLang="en-US" sz="2400" b="1" dirty="0"/>
              <a:t>    </a:t>
            </a:r>
            <a:r>
              <a:rPr lang="en-US" altLang="ko-KR" sz="2400" b="1" dirty="0"/>
              <a:t>1. </a:t>
            </a:r>
            <a:r>
              <a:rPr lang="ko-KR" altLang="en-US" sz="2400" b="1" dirty="0"/>
              <a:t>도시교통관리 시스템</a:t>
            </a:r>
            <a:r>
              <a:rPr lang="en-US" altLang="ko-KR" sz="2400" b="1" dirty="0"/>
              <a:t>(UTMS)</a:t>
            </a:r>
            <a:br>
              <a:rPr lang="en-US" altLang="ko-KR" sz="2400" b="1" dirty="0"/>
            </a:br>
            <a:r>
              <a:rPr lang="en-US" altLang="ko-KR" sz="2400" b="1" dirty="0"/>
              <a:t>    2. </a:t>
            </a:r>
            <a:r>
              <a:rPr lang="ko-KR" altLang="en-US" sz="2400" b="1" dirty="0"/>
              <a:t>고속도로관리 시스템</a:t>
            </a:r>
            <a:r>
              <a:rPr lang="en-US" altLang="ko-KR" sz="2400" b="1" dirty="0"/>
              <a:t>(FTMS)</a:t>
            </a:r>
            <a:br>
              <a:rPr lang="en-US" altLang="ko-KR" sz="2400" b="1" dirty="0"/>
            </a:br>
            <a:r>
              <a:rPr lang="en-US" altLang="ko-KR" sz="2400" b="1" dirty="0"/>
              <a:t>    3. </a:t>
            </a:r>
            <a:r>
              <a:rPr lang="ko-KR" altLang="en-US" sz="2400" b="1" dirty="0"/>
              <a:t>국도교통관리 시스템</a:t>
            </a:r>
            <a:r>
              <a:rPr lang="en-US" altLang="ko-KR" sz="2400" b="1" dirty="0"/>
              <a:t>(RTMS)</a:t>
            </a:r>
            <a:br>
              <a:rPr lang="en-US" altLang="ko-KR" sz="2400" b="1" dirty="0"/>
            </a:br>
            <a:r>
              <a:rPr lang="en-US" altLang="ko-KR" sz="2400" b="1" dirty="0"/>
              <a:t>    4. </a:t>
            </a:r>
            <a:r>
              <a:rPr lang="ko-KR" altLang="en-US" sz="2400" b="1" dirty="0"/>
              <a:t>자동교통단속 시스템</a:t>
            </a:r>
            <a:r>
              <a:rPr lang="en-US" altLang="ko-KR" sz="2400" b="1" dirty="0"/>
              <a:t>(ATES)</a:t>
            </a:r>
            <a:br>
              <a:rPr lang="en-US" altLang="ko-KR" sz="2400" b="1" dirty="0"/>
            </a:br>
            <a:r>
              <a:rPr lang="en-US" altLang="ko-KR" sz="2400" b="1" dirty="0"/>
              <a:t>    5. </a:t>
            </a:r>
            <a:r>
              <a:rPr lang="ko-KR" altLang="en-US" sz="2400" b="1" dirty="0"/>
              <a:t>자동요금징수 시스템</a:t>
            </a:r>
            <a:r>
              <a:rPr lang="en-US" altLang="ko-KR" sz="2400" b="1" dirty="0"/>
              <a:t>(ETCS)</a:t>
            </a:r>
            <a:br>
              <a:rPr lang="en-US" altLang="ko-KR" sz="2400" b="1" dirty="0"/>
            </a:br>
            <a:r>
              <a:rPr lang="en-US" altLang="ko-KR" sz="2400" b="1" dirty="0"/>
              <a:t>    6. </a:t>
            </a:r>
            <a:r>
              <a:rPr lang="ko-KR" altLang="en-US" sz="2400" b="1" dirty="0" err="1"/>
              <a:t>중차량관리</a:t>
            </a:r>
            <a:r>
              <a:rPr lang="ko-KR" altLang="en-US" sz="2400" b="1" dirty="0"/>
              <a:t> 시스템</a:t>
            </a:r>
            <a:r>
              <a:rPr lang="en-US" altLang="ko-KR" sz="2400" b="1" dirty="0"/>
              <a:t>(HVMS</a:t>
            </a:r>
            <a:r>
              <a:rPr lang="en-US" altLang="ko-KR" sz="2400" b="1" dirty="0" smtClean="0"/>
              <a:t>)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기대 </a:t>
            </a:r>
            <a:r>
              <a:rPr lang="ko-KR" altLang="en-US" sz="2400" b="1" dirty="0"/>
              <a:t>효과</a:t>
            </a:r>
          </a:p>
          <a:p>
            <a:r>
              <a:rPr lang="ko-KR" altLang="en-US" sz="2400" b="1" dirty="0"/>
              <a:t>    </a:t>
            </a:r>
            <a:r>
              <a:rPr lang="en-US" altLang="ko-KR" sz="2400" b="1" dirty="0"/>
              <a:t>1. </a:t>
            </a:r>
            <a:r>
              <a:rPr lang="ko-KR" altLang="en-US" sz="2400" b="1" dirty="0"/>
              <a:t>교차로의 지체 완화</a:t>
            </a:r>
            <a:br>
              <a:rPr lang="ko-KR" altLang="en-US" sz="2400" b="1" dirty="0"/>
            </a:br>
            <a:r>
              <a:rPr lang="ko-KR" altLang="en-US" sz="2400" b="1" dirty="0"/>
              <a:t>   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운행시간 단축</a:t>
            </a:r>
            <a:br>
              <a:rPr lang="ko-KR" altLang="en-US" sz="2400" b="1" dirty="0"/>
            </a:br>
            <a:r>
              <a:rPr lang="ko-KR" altLang="en-US" sz="2400" b="1" dirty="0"/>
              <a:t>    </a:t>
            </a:r>
            <a:r>
              <a:rPr lang="en-US" altLang="ko-KR" sz="2400" b="1" dirty="0"/>
              <a:t>3. </a:t>
            </a:r>
            <a:r>
              <a:rPr lang="ko-KR" altLang="en-US" sz="2400" b="1" dirty="0" smtClean="0"/>
              <a:t>차량소통의 </a:t>
            </a:r>
            <a:r>
              <a:rPr lang="ko-KR" altLang="en-US" sz="2400" b="1" dirty="0" err="1"/>
              <a:t>원활성</a:t>
            </a:r>
            <a:r>
              <a:rPr lang="ko-KR" altLang="en-US" sz="2400" b="1" dirty="0"/>
              <a:t> 도모</a:t>
            </a:r>
            <a:br>
              <a:rPr lang="ko-KR" altLang="en-US" sz="2400" b="1" dirty="0"/>
            </a:br>
            <a:r>
              <a:rPr lang="ko-KR" altLang="en-US" sz="2400" b="1" dirty="0"/>
              <a:t>    </a:t>
            </a:r>
            <a:r>
              <a:rPr lang="en-US" altLang="ko-KR" sz="2400" b="1" dirty="0"/>
              <a:t>4. </a:t>
            </a:r>
            <a:r>
              <a:rPr lang="ko-KR" altLang="en-US" sz="2400" b="1" dirty="0"/>
              <a:t>상시 단속체계로 교통질서 </a:t>
            </a:r>
            <a:r>
              <a:rPr lang="ko-KR" altLang="en-US" sz="2400" b="1" dirty="0" smtClean="0"/>
              <a:t>확립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95892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46215</TotalTime>
  <Words>1070</Words>
  <Application>Microsoft Office PowerPoint</Application>
  <PresentationFormat>화면 슬라이드 쇼(4:3)</PresentationFormat>
  <Paragraphs>271</Paragraphs>
  <Slides>23</Slides>
  <Notes>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수평선</vt:lpstr>
      <vt:lpstr>ClipArt</vt:lpstr>
      <vt:lpstr>ITS (Intelligent Transport Systems)</vt:lpstr>
      <vt:lpstr>ITS(지능형교통체계)의 도입</vt:lpstr>
      <vt:lpstr>ITS(지능형교통체계)란?</vt:lpstr>
      <vt:lpstr>교통관리서비스</vt:lpstr>
      <vt:lpstr>ITS 개념도</vt:lpstr>
      <vt:lpstr>ITS 적용시스템</vt:lpstr>
      <vt:lpstr>(1) 첨단 교통관리시스템(ATMS) Advanced Traffic Management System</vt:lpstr>
      <vt:lpstr>(1) 첨단 교통관리시스템(사례)</vt:lpstr>
      <vt:lpstr>(1) 첨단 교통관리시스템(응용)</vt:lpstr>
      <vt:lpstr>(2) 첨단대중교통시스템(APTS) Advanced Public Transportation System</vt:lpstr>
      <vt:lpstr>(2) 첨단대중교통시스템(APTS) Advanced Public Transportation System</vt:lpstr>
      <vt:lpstr>(3) ATIS(Advanced Traveler Information System)/첨단교통정보시스템</vt:lpstr>
      <vt:lpstr> (4) CVO(Commercial Vehicle Operation) /첨단화물운송제어시스템</vt:lpstr>
      <vt:lpstr>(5) AVHS(Advanced Vehicle and Highway System)/첨단차량 및 도로제어시스템</vt:lpstr>
      <vt:lpstr>(5) AVHS(Advanced Vehicle and Highway System)/첨단차량 및 도로제어시스템</vt:lpstr>
      <vt:lpstr>ITS 서비스를 위한 요소기술</vt:lpstr>
      <vt:lpstr>ITS 서비스를 위한 요소기술(2)</vt:lpstr>
      <vt:lpstr>ITS 서비스를 위한 요소기술(3)</vt:lpstr>
      <vt:lpstr>ITS 서비스를 위한 요소기술(4)</vt:lpstr>
      <vt:lpstr>ITS 구축사례</vt:lpstr>
      <vt:lpstr>주요 교통관련기술(1)</vt:lpstr>
      <vt:lpstr>주요 교통관련기술(2)</vt:lpstr>
      <vt:lpstr>주요 교통관련기술(3)</vt:lpstr>
    </vt:vector>
  </TitlesOfParts>
  <Company>(주)신성이엔지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하철현</dc:creator>
  <cp:lastModifiedBy>user</cp:lastModifiedBy>
  <cp:revision>3445</cp:revision>
  <dcterms:created xsi:type="dcterms:W3CDTF">2001-09-13T06:26:38Z</dcterms:created>
  <dcterms:modified xsi:type="dcterms:W3CDTF">2020-09-20T13:05:59Z</dcterms:modified>
</cp:coreProperties>
</file>