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30"/>
  </p:notesMasterIdLst>
  <p:handoutMasterIdLst>
    <p:handoutMasterId r:id="rId31"/>
  </p:handoutMasterIdLst>
  <p:sldIdLst>
    <p:sldId id="1860" r:id="rId2"/>
    <p:sldId id="1919" r:id="rId3"/>
    <p:sldId id="1933" r:id="rId4"/>
    <p:sldId id="1934" r:id="rId5"/>
    <p:sldId id="1935" r:id="rId6"/>
    <p:sldId id="1920" r:id="rId7"/>
    <p:sldId id="1862" r:id="rId8"/>
    <p:sldId id="1865" r:id="rId9"/>
    <p:sldId id="1866" r:id="rId10"/>
    <p:sldId id="1867" r:id="rId11"/>
    <p:sldId id="1869" r:id="rId12"/>
    <p:sldId id="1921" r:id="rId13"/>
    <p:sldId id="1878" r:id="rId14"/>
    <p:sldId id="1885" r:id="rId15"/>
    <p:sldId id="1887" r:id="rId16"/>
    <p:sldId id="1888" r:id="rId17"/>
    <p:sldId id="1889" r:id="rId18"/>
    <p:sldId id="1922" r:id="rId19"/>
    <p:sldId id="1891" r:id="rId20"/>
    <p:sldId id="1932" r:id="rId21"/>
    <p:sldId id="1923" r:id="rId22"/>
    <p:sldId id="1924" r:id="rId23"/>
    <p:sldId id="1925" r:id="rId24"/>
    <p:sldId id="1926" r:id="rId25"/>
    <p:sldId id="1927" r:id="rId26"/>
    <p:sldId id="1928" r:id="rId27"/>
    <p:sldId id="1929" r:id="rId28"/>
    <p:sldId id="1930" r:id="rId29"/>
  </p:sldIdLst>
  <p:sldSz cx="9144000" cy="6858000" type="screen4x3"/>
  <p:notesSz cx="6873875" cy="100631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FF9933"/>
    <a:srgbClr val="BBE0E3"/>
    <a:srgbClr val="000000"/>
    <a:srgbClr val="FFFF66"/>
    <a:srgbClr val="FFFF00"/>
    <a:srgbClr val="FF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8" autoAdjust="0"/>
    <p:restoredTop sz="80075" autoAdjust="0"/>
  </p:normalViewPr>
  <p:slideViewPr>
    <p:cSldViewPr snapToObjects="1">
      <p:cViewPr varScale="1">
        <p:scale>
          <a:sx n="87" d="100"/>
          <a:sy n="87" d="100"/>
        </p:scale>
        <p:origin x="149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t" anchorCtr="0" compatLnSpc="1">
            <a:prstTxWarp prst="textNoShape">
              <a:avLst/>
            </a:prstTxWarp>
          </a:bodyPr>
          <a:lstStyle>
            <a:lvl1pPr defTabSz="917575">
              <a:spcBef>
                <a:spcPct val="50000"/>
              </a:spcBef>
              <a:defRPr sz="1200" b="1"/>
            </a:lvl1pPr>
          </a:lstStyle>
          <a:p>
            <a:pPr>
              <a:defRPr/>
            </a:pPr>
            <a:endParaRPr lang="en-US" altLang="ko-KR"/>
          </a:p>
        </p:txBody>
      </p:sp>
      <p:sp>
        <p:nvSpPr>
          <p:cNvPr id="37891" name="Rectangle 3"/>
          <p:cNvSpPr>
            <a:spLocks noGrp="1" noChangeArrowheads="1"/>
          </p:cNvSpPr>
          <p:nvPr>
            <p:ph type="dt" sz="quarter" idx="1"/>
          </p:nvPr>
        </p:nvSpPr>
        <p:spPr bwMode="auto">
          <a:xfrm>
            <a:off x="3895725" y="0"/>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t" anchorCtr="0" compatLnSpc="1">
            <a:prstTxWarp prst="textNoShape">
              <a:avLst/>
            </a:prstTxWarp>
          </a:bodyPr>
          <a:lstStyle>
            <a:lvl1pPr algn="r" defTabSz="917575">
              <a:spcBef>
                <a:spcPct val="50000"/>
              </a:spcBef>
              <a:defRPr sz="1200" b="1"/>
            </a:lvl1pPr>
          </a:lstStyle>
          <a:p>
            <a:pPr>
              <a:defRPr/>
            </a:pPr>
            <a:endParaRPr lang="en-US" altLang="ko-KR"/>
          </a:p>
        </p:txBody>
      </p:sp>
      <p:sp>
        <p:nvSpPr>
          <p:cNvPr id="37892" name="Rectangle 4"/>
          <p:cNvSpPr>
            <a:spLocks noGrp="1" noChangeArrowheads="1"/>
          </p:cNvSpPr>
          <p:nvPr>
            <p:ph type="ftr" sz="quarter" idx="2"/>
          </p:nvPr>
        </p:nvSpPr>
        <p:spPr bwMode="auto">
          <a:xfrm>
            <a:off x="0" y="9561513"/>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b" anchorCtr="0" compatLnSpc="1">
            <a:prstTxWarp prst="textNoShape">
              <a:avLst/>
            </a:prstTxWarp>
          </a:bodyPr>
          <a:lstStyle>
            <a:lvl1pPr defTabSz="917575">
              <a:spcBef>
                <a:spcPct val="50000"/>
              </a:spcBef>
              <a:defRPr sz="1200" b="1"/>
            </a:lvl1pPr>
          </a:lstStyle>
          <a:p>
            <a:pPr>
              <a:defRPr/>
            </a:pPr>
            <a:endParaRPr lang="en-US" altLang="ko-KR"/>
          </a:p>
        </p:txBody>
      </p:sp>
      <p:sp>
        <p:nvSpPr>
          <p:cNvPr id="37893" name="Rectangle 5"/>
          <p:cNvSpPr>
            <a:spLocks noGrp="1" noChangeArrowheads="1"/>
          </p:cNvSpPr>
          <p:nvPr>
            <p:ph type="sldNum" sz="quarter" idx="3"/>
          </p:nvPr>
        </p:nvSpPr>
        <p:spPr bwMode="auto">
          <a:xfrm>
            <a:off x="3895725" y="9561513"/>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b" anchorCtr="0" compatLnSpc="1">
            <a:prstTxWarp prst="textNoShape">
              <a:avLst/>
            </a:prstTxWarp>
          </a:bodyPr>
          <a:lstStyle>
            <a:lvl1pPr algn="r" defTabSz="917575">
              <a:spcBef>
                <a:spcPct val="50000"/>
              </a:spcBef>
              <a:defRPr sz="1200" b="1"/>
            </a:lvl1pPr>
          </a:lstStyle>
          <a:p>
            <a:pPr>
              <a:defRPr/>
            </a:pPr>
            <a:fld id="{7D36EFF7-E46D-4B7E-8A24-2929FB1891AD}" type="slidenum">
              <a:rPr lang="en-US" altLang="ko-KR"/>
              <a:pPr>
                <a:defRPr/>
              </a:pPr>
              <a:t>‹#›</a:t>
            </a:fld>
            <a:endParaRPr lang="en-US" altLang="ko-KR"/>
          </a:p>
        </p:txBody>
      </p:sp>
    </p:spTree>
    <p:extLst>
      <p:ext uri="{BB962C8B-B14F-4D97-AF65-F5344CB8AC3E}">
        <p14:creationId xmlns:p14="http://schemas.microsoft.com/office/powerpoint/2010/main" val="2235662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t" anchorCtr="0" compatLnSpc="1">
            <a:prstTxWarp prst="textNoShape">
              <a:avLst/>
            </a:prstTxWarp>
          </a:bodyPr>
          <a:lstStyle>
            <a:lvl1pPr defTabSz="917575">
              <a:defRPr sz="1200"/>
            </a:lvl1pPr>
          </a:lstStyle>
          <a:p>
            <a:pPr>
              <a:defRPr/>
            </a:pPr>
            <a:endParaRPr lang="en-US" altLang="ko-KR"/>
          </a:p>
        </p:txBody>
      </p:sp>
      <p:sp>
        <p:nvSpPr>
          <p:cNvPr id="16387" name="Rectangle 3"/>
          <p:cNvSpPr>
            <a:spLocks noGrp="1" noChangeArrowheads="1"/>
          </p:cNvSpPr>
          <p:nvPr>
            <p:ph type="dt" idx="1"/>
          </p:nvPr>
        </p:nvSpPr>
        <p:spPr bwMode="auto">
          <a:xfrm>
            <a:off x="3895725" y="0"/>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t" anchorCtr="0" compatLnSpc="1">
            <a:prstTxWarp prst="textNoShape">
              <a:avLst/>
            </a:prstTxWarp>
          </a:bodyPr>
          <a:lstStyle>
            <a:lvl1pPr algn="r" defTabSz="917575">
              <a:defRPr sz="1200"/>
            </a:lvl1pPr>
          </a:lstStyle>
          <a:p>
            <a:pPr>
              <a:defRPr/>
            </a:pPr>
            <a:endParaRPr lang="en-US" altLang="ko-KR"/>
          </a:p>
        </p:txBody>
      </p:sp>
      <p:sp>
        <p:nvSpPr>
          <p:cNvPr id="9220" name="Rectangle 4"/>
          <p:cNvSpPr>
            <a:spLocks noGrp="1" noRot="1" noChangeAspect="1" noChangeArrowheads="1" noTextEdit="1"/>
          </p:cNvSpPr>
          <p:nvPr>
            <p:ph type="sldImg" idx="2"/>
          </p:nvPr>
        </p:nvSpPr>
        <p:spPr bwMode="auto">
          <a:xfrm>
            <a:off x="923925" y="755650"/>
            <a:ext cx="5032375" cy="37734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5988" y="4779963"/>
            <a:ext cx="504190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6390" name="Rectangle 6"/>
          <p:cNvSpPr>
            <a:spLocks noGrp="1" noChangeArrowheads="1"/>
          </p:cNvSpPr>
          <p:nvPr>
            <p:ph type="ftr" sz="quarter" idx="4"/>
          </p:nvPr>
        </p:nvSpPr>
        <p:spPr bwMode="auto">
          <a:xfrm>
            <a:off x="0" y="9561513"/>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b" anchorCtr="0" compatLnSpc="1">
            <a:prstTxWarp prst="textNoShape">
              <a:avLst/>
            </a:prstTxWarp>
          </a:bodyPr>
          <a:lstStyle>
            <a:lvl1pPr defTabSz="917575">
              <a:defRPr sz="1200"/>
            </a:lvl1pPr>
          </a:lstStyle>
          <a:p>
            <a:pPr>
              <a:defRPr/>
            </a:pPr>
            <a:endParaRPr lang="en-US" altLang="ko-KR"/>
          </a:p>
        </p:txBody>
      </p:sp>
      <p:sp>
        <p:nvSpPr>
          <p:cNvPr id="16391" name="Rectangle 7"/>
          <p:cNvSpPr>
            <a:spLocks noGrp="1" noChangeArrowheads="1"/>
          </p:cNvSpPr>
          <p:nvPr>
            <p:ph type="sldNum" sz="quarter" idx="5"/>
          </p:nvPr>
        </p:nvSpPr>
        <p:spPr bwMode="auto">
          <a:xfrm>
            <a:off x="3895725" y="9561513"/>
            <a:ext cx="29781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90" tIns="45894" rIns="91790" bIns="45894" numCol="1" anchor="b" anchorCtr="0" compatLnSpc="1">
            <a:prstTxWarp prst="textNoShape">
              <a:avLst/>
            </a:prstTxWarp>
          </a:bodyPr>
          <a:lstStyle>
            <a:lvl1pPr algn="r" defTabSz="917575">
              <a:defRPr sz="1200"/>
            </a:lvl1pPr>
          </a:lstStyle>
          <a:p>
            <a:pPr>
              <a:defRPr/>
            </a:pPr>
            <a:fld id="{80FED377-E06E-4B0E-85EC-4524A0418409}" type="slidenum">
              <a:rPr lang="en-US" altLang="ko-KR"/>
              <a:pPr>
                <a:defRPr/>
              </a:pPr>
              <a:t>‹#›</a:t>
            </a:fld>
            <a:endParaRPr lang="en-US" altLang="ko-KR"/>
          </a:p>
        </p:txBody>
      </p:sp>
    </p:spTree>
    <p:extLst>
      <p:ext uri="{BB962C8B-B14F-4D97-AF65-F5344CB8AC3E}">
        <p14:creationId xmlns:p14="http://schemas.microsoft.com/office/powerpoint/2010/main" val="310838384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tLang="ko-K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altLang="ko-K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altLang="ko-K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altLang="ko-K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ko-KR" altLang="en-US" smtClean="0">
                <a:sym typeface="Wingdings" pitchFamily="2" charset="2"/>
              </a:rPr>
              <a:t>영국의 이동통신사 </a:t>
            </a:r>
            <a:r>
              <a:rPr lang="en-US" altLang="ko-KR" smtClean="0">
                <a:sym typeface="Wingdings" pitchFamily="2" charset="2"/>
              </a:rPr>
              <a:t>O2</a:t>
            </a:r>
            <a:r>
              <a:rPr lang="ko-KR" altLang="en-US" smtClean="0">
                <a:sym typeface="Wingdings" pitchFamily="2" charset="2"/>
              </a:rPr>
              <a:t>는 미국 플레이스캐스트</a:t>
            </a:r>
            <a:r>
              <a:rPr lang="en-US" altLang="ko-KR" smtClean="0">
                <a:sym typeface="Wingdings" pitchFamily="2" charset="2"/>
              </a:rPr>
              <a:t>(Placecast)</a:t>
            </a:r>
            <a:r>
              <a:rPr lang="ko-KR" altLang="en-US" smtClean="0">
                <a:sym typeface="Wingdings" pitchFamily="2" charset="2"/>
              </a:rPr>
              <a:t>와 협력</a:t>
            </a:r>
            <a:r>
              <a:rPr lang="en-US" altLang="ko-KR" smtClean="0">
                <a:sym typeface="Wingdings" pitchFamily="2" charset="2"/>
              </a:rPr>
              <a:t>, </a:t>
            </a:r>
            <a:r>
              <a:rPr lang="ko-KR" altLang="en-US" smtClean="0">
                <a:sym typeface="Wingdings" pitchFamily="2" charset="2"/>
              </a:rPr>
              <a:t>위치기반서비스</a:t>
            </a:r>
            <a:r>
              <a:rPr lang="en-US" altLang="ko-KR" smtClean="0">
                <a:sym typeface="Wingdings" pitchFamily="2" charset="2"/>
              </a:rPr>
              <a:t>(LBS) </a:t>
            </a:r>
            <a:r>
              <a:rPr lang="ko-KR" altLang="en-US" smtClean="0">
                <a:sym typeface="Wingdings" pitchFamily="2" charset="2"/>
              </a:rPr>
              <a:t>기술을 접목해 스타벅스 프로모션을 모바일에서 제공한다</a:t>
            </a:r>
            <a:r>
              <a:rPr lang="en-US" altLang="ko-KR" smtClean="0">
                <a:sym typeface="Wingdings" pitchFamily="2" charset="2"/>
              </a:rPr>
              <a:t>. </a:t>
            </a:r>
          </a:p>
          <a:p>
            <a:r>
              <a:rPr lang="en-US" altLang="ko-KR" smtClean="0">
                <a:sym typeface="Wingdings" pitchFamily="2" charset="2"/>
              </a:rPr>
              <a:t>O2 </a:t>
            </a:r>
            <a:r>
              <a:rPr lang="ko-KR" altLang="en-US" smtClean="0">
                <a:sym typeface="Wingdings" pitchFamily="2" charset="2"/>
              </a:rPr>
              <a:t>가입자 약 </a:t>
            </a:r>
            <a:r>
              <a:rPr lang="en-US" altLang="ko-KR" smtClean="0">
                <a:sym typeface="Wingdings" pitchFamily="2" charset="2"/>
              </a:rPr>
              <a:t>100</a:t>
            </a:r>
            <a:r>
              <a:rPr lang="ko-KR" altLang="en-US" smtClean="0">
                <a:sym typeface="Wingdings" pitchFamily="2" charset="2"/>
              </a:rPr>
              <a:t>만명은 스타벅스 매장 근처에 가면 문자메시지와 함께 각종 프로모션 쿠폰을 휴대폰으로 받아 이용할 수 있다</a:t>
            </a:r>
            <a:r>
              <a:rPr lang="en-US" altLang="ko-KR" smtClean="0">
                <a:sym typeface="Wingdings" pitchFamily="2" charset="2"/>
              </a:rPr>
              <a:t>. </a:t>
            </a:r>
            <a:r>
              <a:rPr lang="ko-KR" altLang="en-US" smtClean="0">
                <a:sym typeface="Wingdings" pitchFamily="2" charset="2"/>
              </a:rPr>
              <a:t>실시간으로 고객의 </a:t>
            </a:r>
          </a:p>
          <a:p>
            <a:r>
              <a:rPr lang="ko-KR" altLang="en-US" smtClean="0">
                <a:sym typeface="Wingdings" pitchFamily="2" charset="2"/>
              </a:rPr>
              <a:t>위치정보를 분석해 제품 마케팅에 활용하고 있는 것이다</a:t>
            </a:r>
            <a:r>
              <a:rPr lang="en-US" altLang="ko-KR" smtClean="0">
                <a:sym typeface="Wingdings" pitchFamily="2" charset="2"/>
              </a:rPr>
              <a:t>.</a:t>
            </a:r>
            <a:br>
              <a:rPr lang="en-US" altLang="ko-KR" smtClean="0">
                <a:sym typeface="Wingdings" pitchFamily="2" charset="2"/>
              </a:rPr>
            </a:br>
            <a:endParaRPr lang="en-US" altLang="ko-KR" smtClean="0">
              <a:sym typeface="Wingdings" pitchFamily="2" charset="2"/>
            </a:endParaRPr>
          </a:p>
          <a:p>
            <a:r>
              <a:rPr lang="en-US" altLang="ko-KR" smtClean="0">
                <a:sym typeface="Wingdings" pitchFamily="2" charset="2"/>
              </a:rPr>
              <a:t> Big Data</a:t>
            </a:r>
            <a:r>
              <a:rPr lang="ko-KR" altLang="en-US" smtClean="0">
                <a:sym typeface="Wingdings" pitchFamily="2" charset="2"/>
              </a:rPr>
              <a:t>를 신속</a:t>
            </a:r>
            <a:r>
              <a:rPr lang="en-US" altLang="ko-KR" smtClean="0">
                <a:sym typeface="Wingdings" pitchFamily="2" charset="2"/>
              </a:rPr>
              <a:t>, </a:t>
            </a:r>
            <a:r>
              <a:rPr lang="ko-KR" altLang="en-US" smtClean="0">
                <a:sym typeface="Wingdings" pitchFamily="2" charset="2"/>
              </a:rPr>
              <a:t>저렴하게 처리할 수 있는 클라우드 컴퓨팅의 활용성 증가</a:t>
            </a:r>
            <a:br>
              <a:rPr lang="ko-KR" altLang="en-US" smtClean="0">
                <a:sym typeface="Wingdings" pitchFamily="2" charset="2"/>
              </a:rPr>
            </a:br>
            <a:endParaRPr lang="ko-KR" altLang="en-US" smtClean="0">
              <a:sym typeface="Wingdings" pitchFamily="2"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ko-KR" altLang="en-US" smtClean="0">
                <a:sym typeface="Wingdings" pitchFamily="2" charset="2"/>
              </a:rPr>
              <a:t>영국의 이동통신사 </a:t>
            </a:r>
            <a:r>
              <a:rPr lang="en-US" altLang="ko-KR" smtClean="0">
                <a:sym typeface="Wingdings" pitchFamily="2" charset="2"/>
              </a:rPr>
              <a:t>O2</a:t>
            </a:r>
            <a:r>
              <a:rPr lang="ko-KR" altLang="en-US" smtClean="0">
                <a:sym typeface="Wingdings" pitchFamily="2" charset="2"/>
              </a:rPr>
              <a:t>는 미국 플레이스캐스트</a:t>
            </a:r>
            <a:r>
              <a:rPr lang="en-US" altLang="ko-KR" smtClean="0">
                <a:sym typeface="Wingdings" pitchFamily="2" charset="2"/>
              </a:rPr>
              <a:t>(Placecast)</a:t>
            </a:r>
            <a:r>
              <a:rPr lang="ko-KR" altLang="en-US" smtClean="0">
                <a:sym typeface="Wingdings" pitchFamily="2" charset="2"/>
              </a:rPr>
              <a:t>와 협력</a:t>
            </a:r>
            <a:r>
              <a:rPr lang="en-US" altLang="ko-KR" smtClean="0">
                <a:sym typeface="Wingdings" pitchFamily="2" charset="2"/>
              </a:rPr>
              <a:t>, </a:t>
            </a:r>
            <a:r>
              <a:rPr lang="ko-KR" altLang="en-US" smtClean="0">
                <a:sym typeface="Wingdings" pitchFamily="2" charset="2"/>
              </a:rPr>
              <a:t>위치기반서비스</a:t>
            </a:r>
            <a:r>
              <a:rPr lang="en-US" altLang="ko-KR" smtClean="0">
                <a:sym typeface="Wingdings" pitchFamily="2" charset="2"/>
              </a:rPr>
              <a:t>(LBS) </a:t>
            </a:r>
            <a:r>
              <a:rPr lang="ko-KR" altLang="en-US" smtClean="0">
                <a:sym typeface="Wingdings" pitchFamily="2" charset="2"/>
              </a:rPr>
              <a:t>기술을 접목해 스타벅스 프로모션을 모바일에서 제공한다</a:t>
            </a:r>
            <a:r>
              <a:rPr lang="en-US" altLang="ko-KR" smtClean="0">
                <a:sym typeface="Wingdings" pitchFamily="2" charset="2"/>
              </a:rPr>
              <a:t>. </a:t>
            </a:r>
          </a:p>
          <a:p>
            <a:r>
              <a:rPr lang="en-US" altLang="ko-KR" smtClean="0">
                <a:sym typeface="Wingdings" pitchFamily="2" charset="2"/>
              </a:rPr>
              <a:t>O2 </a:t>
            </a:r>
            <a:r>
              <a:rPr lang="ko-KR" altLang="en-US" smtClean="0">
                <a:sym typeface="Wingdings" pitchFamily="2" charset="2"/>
              </a:rPr>
              <a:t>가입자 약 </a:t>
            </a:r>
            <a:r>
              <a:rPr lang="en-US" altLang="ko-KR" smtClean="0">
                <a:sym typeface="Wingdings" pitchFamily="2" charset="2"/>
              </a:rPr>
              <a:t>100</a:t>
            </a:r>
            <a:r>
              <a:rPr lang="ko-KR" altLang="en-US" smtClean="0">
                <a:sym typeface="Wingdings" pitchFamily="2" charset="2"/>
              </a:rPr>
              <a:t>만명은 스타벅스 매장 근처에 가면 문자메시지와 함께 각종 프로모션 쿠폰을 휴대폰으로 받아 이용할 수 있다</a:t>
            </a:r>
            <a:r>
              <a:rPr lang="en-US" altLang="ko-KR" smtClean="0">
                <a:sym typeface="Wingdings" pitchFamily="2" charset="2"/>
              </a:rPr>
              <a:t>. </a:t>
            </a:r>
            <a:r>
              <a:rPr lang="ko-KR" altLang="en-US" smtClean="0">
                <a:sym typeface="Wingdings" pitchFamily="2" charset="2"/>
              </a:rPr>
              <a:t>실시간으로 고객의 </a:t>
            </a:r>
          </a:p>
          <a:p>
            <a:r>
              <a:rPr lang="ko-KR" altLang="en-US" smtClean="0">
                <a:sym typeface="Wingdings" pitchFamily="2" charset="2"/>
              </a:rPr>
              <a:t>위치정보를 분석해 제품 마케팅에 활용하고 있는 것이다</a:t>
            </a:r>
            <a:r>
              <a:rPr lang="en-US" altLang="ko-KR" smtClean="0">
                <a:sym typeface="Wingdings" pitchFamily="2" charset="2"/>
              </a:rPr>
              <a:t>.</a:t>
            </a:r>
            <a:br>
              <a:rPr lang="en-US" altLang="ko-KR" smtClean="0">
                <a:sym typeface="Wingdings" pitchFamily="2" charset="2"/>
              </a:rPr>
            </a:br>
            <a:endParaRPr lang="en-US" altLang="ko-KR" smtClean="0">
              <a:sym typeface="Wingdings" pitchFamily="2" charset="2"/>
            </a:endParaRPr>
          </a:p>
          <a:p>
            <a:r>
              <a:rPr lang="en-US" altLang="ko-KR" smtClean="0">
                <a:sym typeface="Wingdings" pitchFamily="2" charset="2"/>
              </a:rPr>
              <a:t> Big Data</a:t>
            </a:r>
            <a:r>
              <a:rPr lang="ko-KR" altLang="en-US" smtClean="0">
                <a:sym typeface="Wingdings" pitchFamily="2" charset="2"/>
              </a:rPr>
              <a:t>를 신속</a:t>
            </a:r>
            <a:r>
              <a:rPr lang="en-US" altLang="ko-KR" smtClean="0">
                <a:sym typeface="Wingdings" pitchFamily="2" charset="2"/>
              </a:rPr>
              <a:t>, </a:t>
            </a:r>
            <a:r>
              <a:rPr lang="ko-KR" altLang="en-US" smtClean="0">
                <a:sym typeface="Wingdings" pitchFamily="2" charset="2"/>
              </a:rPr>
              <a:t>저렴하게 처리할 수 있는 클라우드 컴퓨팅의 활용성 증가</a:t>
            </a:r>
            <a:br>
              <a:rPr lang="ko-KR" altLang="en-US" smtClean="0">
                <a:sym typeface="Wingdings" pitchFamily="2" charset="2"/>
              </a:rPr>
            </a:br>
            <a:endParaRPr lang="ko-KR" altLang="en-US" smtClean="0">
              <a:sym typeface="Wingdings" pitchFamily="2"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tLang="ko-KR" smtClean="0"/>
          </a:p>
        </p:txBody>
      </p:sp>
    </p:spTree>
    <p:extLst>
      <p:ext uri="{BB962C8B-B14F-4D97-AF65-F5344CB8AC3E}">
        <p14:creationId xmlns:p14="http://schemas.microsoft.com/office/powerpoint/2010/main" val="3390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tLang="ko-KR" smtClean="0"/>
          </a:p>
        </p:txBody>
      </p:sp>
    </p:spTree>
    <p:extLst>
      <p:ext uri="{BB962C8B-B14F-4D97-AF65-F5344CB8AC3E}">
        <p14:creationId xmlns:p14="http://schemas.microsoft.com/office/powerpoint/2010/main" val="22733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tLang="ko-KR" smtClean="0"/>
          </a:p>
        </p:txBody>
      </p:sp>
    </p:spTree>
    <p:extLst>
      <p:ext uri="{BB962C8B-B14F-4D97-AF65-F5344CB8AC3E}">
        <p14:creationId xmlns:p14="http://schemas.microsoft.com/office/powerpoint/2010/main" val="275877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58249" eaLnBrk="0" hangingPunct="0">
              <a:defRPr kumimoji="1" b="1">
                <a:solidFill>
                  <a:schemeClr val="tx1"/>
                </a:solidFill>
                <a:latin typeface="CG Omega" charset="0"/>
                <a:ea typeface="HY헤드라인M" pitchFamily="18" charset="-127"/>
              </a:defRPr>
            </a:lvl1pPr>
            <a:lvl2pPr marL="725686" indent="-279111" defTabSz="758249" eaLnBrk="0" hangingPunct="0">
              <a:defRPr kumimoji="1" b="1">
                <a:solidFill>
                  <a:schemeClr val="tx1"/>
                </a:solidFill>
                <a:latin typeface="CG Omega" charset="0"/>
                <a:ea typeface="HY헤드라인M" pitchFamily="18" charset="-127"/>
              </a:defRPr>
            </a:lvl2pPr>
            <a:lvl3pPr marL="1116440" indent="-223288" defTabSz="758249" eaLnBrk="0" hangingPunct="0">
              <a:defRPr kumimoji="1" b="1">
                <a:solidFill>
                  <a:schemeClr val="tx1"/>
                </a:solidFill>
                <a:latin typeface="CG Omega" charset="0"/>
                <a:ea typeface="HY헤드라인M" pitchFamily="18" charset="-127"/>
              </a:defRPr>
            </a:lvl3pPr>
            <a:lvl4pPr marL="1563017" indent="-223288" defTabSz="758249" eaLnBrk="0" hangingPunct="0">
              <a:defRPr kumimoji="1" b="1">
                <a:solidFill>
                  <a:schemeClr val="tx1"/>
                </a:solidFill>
                <a:latin typeface="CG Omega" charset="0"/>
                <a:ea typeface="HY헤드라인M" pitchFamily="18" charset="-127"/>
              </a:defRPr>
            </a:lvl4pPr>
            <a:lvl5pPr marL="2009592" indent="-223288" defTabSz="758249" eaLnBrk="0" hangingPunct="0">
              <a:defRPr kumimoji="1" b="1">
                <a:solidFill>
                  <a:schemeClr val="tx1"/>
                </a:solidFill>
                <a:latin typeface="CG Omega" charset="0"/>
                <a:ea typeface="HY헤드라인M" pitchFamily="18" charset="-127"/>
              </a:defRPr>
            </a:lvl5pPr>
            <a:lvl6pPr marL="2456168" indent="-223288" defTabSz="758249" eaLnBrk="0" fontAlgn="base" hangingPunct="0">
              <a:spcBef>
                <a:spcPct val="0"/>
              </a:spcBef>
              <a:spcAft>
                <a:spcPct val="0"/>
              </a:spcAft>
              <a:defRPr kumimoji="1" b="1">
                <a:solidFill>
                  <a:schemeClr val="tx1"/>
                </a:solidFill>
                <a:latin typeface="CG Omega" charset="0"/>
                <a:ea typeface="HY헤드라인M" pitchFamily="18" charset="-127"/>
              </a:defRPr>
            </a:lvl6pPr>
            <a:lvl7pPr marL="2902744" indent="-223288" defTabSz="758249" eaLnBrk="0" fontAlgn="base" hangingPunct="0">
              <a:spcBef>
                <a:spcPct val="0"/>
              </a:spcBef>
              <a:spcAft>
                <a:spcPct val="0"/>
              </a:spcAft>
              <a:defRPr kumimoji="1" b="1">
                <a:solidFill>
                  <a:schemeClr val="tx1"/>
                </a:solidFill>
                <a:latin typeface="CG Omega" charset="0"/>
                <a:ea typeface="HY헤드라인M" pitchFamily="18" charset="-127"/>
              </a:defRPr>
            </a:lvl7pPr>
            <a:lvl8pPr marL="3349320" indent="-223288" defTabSz="758249" eaLnBrk="0" fontAlgn="base" hangingPunct="0">
              <a:spcBef>
                <a:spcPct val="0"/>
              </a:spcBef>
              <a:spcAft>
                <a:spcPct val="0"/>
              </a:spcAft>
              <a:defRPr kumimoji="1" b="1">
                <a:solidFill>
                  <a:schemeClr val="tx1"/>
                </a:solidFill>
                <a:latin typeface="CG Omega" charset="0"/>
                <a:ea typeface="HY헤드라인M" pitchFamily="18" charset="-127"/>
              </a:defRPr>
            </a:lvl8pPr>
            <a:lvl9pPr marL="3795897" indent="-223288" defTabSz="758249" eaLnBrk="0" fontAlgn="base" hangingPunct="0">
              <a:spcBef>
                <a:spcPct val="0"/>
              </a:spcBef>
              <a:spcAft>
                <a:spcPct val="0"/>
              </a:spcAft>
              <a:defRPr kumimoji="1" b="1">
                <a:solidFill>
                  <a:schemeClr val="tx1"/>
                </a:solidFill>
                <a:latin typeface="CG Omega" charset="0"/>
                <a:ea typeface="HY헤드라인M" pitchFamily="18" charset="-127"/>
              </a:defRPr>
            </a:lvl9pPr>
          </a:lstStyle>
          <a:p>
            <a:pPr eaLnBrk="1" hangingPunct="1"/>
            <a:fld id="{37A07EE0-60D7-4393-B24A-8E69168F72A7}" type="slidenum">
              <a:rPr lang="en-US" altLang="ko-KR" b="0" smtClean="0">
                <a:latin typeface="Arial" charset="0"/>
                <a:ea typeface="돋움" pitchFamily="50" charset="-127"/>
              </a:rPr>
              <a:pPr eaLnBrk="1" hangingPunct="1"/>
              <a:t>6</a:t>
            </a:fld>
            <a:endParaRPr lang="en-US" altLang="ko-KR" b="0" smtClean="0">
              <a:latin typeface="Arial" charset="0"/>
              <a:ea typeface="돋움" pitchFamily="50" charset="-127"/>
            </a:endParaRPr>
          </a:p>
        </p:txBody>
      </p:sp>
      <p:sp>
        <p:nvSpPr>
          <p:cNvPr id="26627"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ln/>
        </p:spPr>
        <p:txBody>
          <a:bodyPr/>
          <a:lstStyle/>
          <a:p>
            <a:pPr>
              <a:lnSpc>
                <a:spcPct val="130000"/>
              </a:lnSpc>
              <a:spcBef>
                <a:spcPct val="20000"/>
              </a:spcBef>
              <a:defRPr/>
            </a:pPr>
            <a:r>
              <a:rPr lang="en-US" altLang="ko-KR" b="0" dirty="0" smtClean="0">
                <a:latin typeface="HY헤드라인M" pitchFamily="18" charset="-127"/>
              </a:rPr>
              <a:t>Higher-level </a:t>
            </a:r>
            <a:r>
              <a:rPr lang="ko-KR" altLang="en-US" b="0" dirty="0" smtClean="0">
                <a:latin typeface="HY헤드라인M" pitchFamily="18" charset="-127"/>
              </a:rPr>
              <a:t>요구사항 만족의 확인</a:t>
            </a:r>
          </a:p>
          <a:p>
            <a:pPr marL="371243" lvl="1" indent="-186439">
              <a:lnSpc>
                <a:spcPct val="130000"/>
              </a:lnSpc>
              <a:spcBef>
                <a:spcPct val="20000"/>
              </a:spcBef>
              <a:buFontTx/>
              <a:buChar char="•"/>
              <a:defRPr/>
            </a:pPr>
            <a:r>
              <a:rPr lang="ko-KR" altLang="en-US" sz="1700" dirty="0">
                <a:latin typeface="HY헤드라인M" pitchFamily="18" charset="-127"/>
              </a:rPr>
              <a:t>참여자 </a:t>
            </a:r>
            <a:r>
              <a:rPr lang="en-US" altLang="ko-KR" sz="1700" dirty="0">
                <a:latin typeface="HY헤드라인M" pitchFamily="18" charset="-127"/>
              </a:rPr>
              <a:t>needs, expectations, </a:t>
            </a:r>
            <a:r>
              <a:rPr lang="ko-KR" altLang="en-US" sz="1700" dirty="0">
                <a:latin typeface="HY헤드라인M" pitchFamily="18" charset="-127"/>
              </a:rPr>
              <a:t>제약사항</a:t>
            </a:r>
            <a:r>
              <a:rPr lang="en-US" altLang="ko-KR" sz="1700" dirty="0">
                <a:latin typeface="HY헤드라인M" pitchFamily="18" charset="-127"/>
              </a:rPr>
              <a:t>, </a:t>
            </a:r>
            <a:r>
              <a:rPr lang="ko-KR" altLang="en-US" sz="1700" dirty="0">
                <a:latin typeface="HY헤드라인M" pitchFamily="18" charset="-127"/>
              </a:rPr>
              <a:t>외부 인터페이스 분석</a:t>
            </a:r>
          </a:p>
          <a:p>
            <a:pPr marL="371243" lvl="1" indent="-186439">
              <a:lnSpc>
                <a:spcPct val="130000"/>
              </a:lnSpc>
              <a:spcBef>
                <a:spcPct val="20000"/>
              </a:spcBef>
              <a:buFontTx/>
              <a:buChar char="•"/>
              <a:defRPr/>
            </a:pPr>
            <a:r>
              <a:rPr lang="en-US" altLang="ko-KR" sz="1700" dirty="0">
                <a:latin typeface="HY헤드라인M" pitchFamily="18" charset="-127"/>
              </a:rPr>
              <a:t>Complete, Feasible, Realizable, Verifiable, Adequacy </a:t>
            </a:r>
            <a:r>
              <a:rPr lang="ko-KR" altLang="en-US" sz="1700" dirty="0">
                <a:latin typeface="HY헤드라인M" pitchFamily="18" charset="-127"/>
              </a:rPr>
              <a:t>분석</a:t>
            </a:r>
          </a:p>
          <a:p>
            <a:pPr marL="371243" lvl="1" indent="-186439">
              <a:lnSpc>
                <a:spcPct val="130000"/>
              </a:lnSpc>
              <a:spcBef>
                <a:spcPct val="20000"/>
              </a:spcBef>
              <a:buFontTx/>
              <a:buChar char="•"/>
              <a:defRPr/>
            </a:pPr>
            <a:r>
              <a:rPr lang="ko-KR" altLang="en-US" sz="1700" dirty="0">
                <a:latin typeface="HY헤드라인M" pitchFamily="18" charset="-127"/>
              </a:rPr>
              <a:t>모델</a:t>
            </a:r>
            <a:r>
              <a:rPr lang="en-US" altLang="ko-KR" sz="1700" dirty="0">
                <a:latin typeface="HY헤드라인M" pitchFamily="18" charset="-127"/>
              </a:rPr>
              <a:t>, </a:t>
            </a:r>
            <a:r>
              <a:rPr lang="ko-KR" altLang="en-US" sz="1700" dirty="0">
                <a:latin typeface="HY헤드라인M" pitchFamily="18" charset="-127"/>
              </a:rPr>
              <a:t>시뮬레이션</a:t>
            </a:r>
            <a:r>
              <a:rPr lang="en-US" altLang="ko-KR" sz="1700" dirty="0">
                <a:latin typeface="HY헤드라인M" pitchFamily="18" charset="-127"/>
              </a:rPr>
              <a:t>, prototypes, </a:t>
            </a:r>
            <a:r>
              <a:rPr lang="ko-KR" altLang="en-US" sz="1700" dirty="0">
                <a:latin typeface="HY헤드라인M" pitchFamily="18" charset="-127"/>
              </a:rPr>
              <a:t>시나리오</a:t>
            </a:r>
            <a:r>
              <a:rPr lang="en-US" altLang="ko-KR" sz="1700" dirty="0">
                <a:latin typeface="HY헤드라인M" pitchFamily="18" charset="-127"/>
              </a:rPr>
              <a:t>, storyboards </a:t>
            </a:r>
            <a:r>
              <a:rPr lang="ko-KR" altLang="en-US" sz="1700" dirty="0">
                <a:latin typeface="HY헤드라인M" pitchFamily="18" charset="-127"/>
              </a:rPr>
              <a:t>사용</a:t>
            </a:r>
          </a:p>
          <a:p>
            <a:pPr>
              <a:defRPr/>
            </a:pPr>
            <a:endParaRPr lang="en-US" altLang="ko-KR" dirty="0" smtClean="0"/>
          </a:p>
          <a:p>
            <a:pPr>
              <a:lnSpc>
                <a:spcPct val="130000"/>
              </a:lnSpc>
              <a:spcBef>
                <a:spcPct val="20000"/>
              </a:spcBef>
              <a:defRPr/>
            </a:pPr>
            <a:r>
              <a:rPr lang="ko-KR" altLang="en-US" b="0" dirty="0" smtClean="0">
                <a:latin typeface="HY헤드라인M" pitchFamily="18" charset="-127"/>
              </a:rPr>
              <a:t>요구사항과 기능적 구조</a:t>
            </a:r>
            <a:r>
              <a:rPr lang="en-US" altLang="ko-KR" b="0" dirty="0" smtClean="0">
                <a:latin typeface="HY헤드라인M" pitchFamily="18" charset="-127"/>
              </a:rPr>
              <a:t>/ </a:t>
            </a:r>
            <a:r>
              <a:rPr lang="ko-KR" altLang="en-US" b="0" dirty="0" smtClean="0">
                <a:latin typeface="HY헤드라인M" pitchFamily="18" charset="-127"/>
              </a:rPr>
              <a:t>수행 결과의 위험 평가</a:t>
            </a:r>
          </a:p>
          <a:p>
            <a:pPr marL="371243" lvl="1" indent="-186439">
              <a:lnSpc>
                <a:spcPct val="130000"/>
              </a:lnSpc>
              <a:spcBef>
                <a:spcPct val="20000"/>
              </a:spcBef>
              <a:buFontTx/>
              <a:buChar char="•"/>
              <a:defRPr/>
            </a:pPr>
            <a:r>
              <a:rPr lang="en-US" altLang="ko-KR" sz="1700" dirty="0">
                <a:latin typeface="HY헤드라인M" pitchFamily="18" charset="-127"/>
              </a:rPr>
              <a:t>Cost, Schedule, Functionality, Risk, Performance</a:t>
            </a:r>
            <a:r>
              <a:rPr lang="ko-KR" altLang="en-US" sz="1700" dirty="0">
                <a:latin typeface="HY헤드라인M" pitchFamily="18" charset="-127"/>
              </a:rPr>
              <a:t>에 영향을 주는 핵심 요구사항 식별</a:t>
            </a:r>
          </a:p>
          <a:p>
            <a:pPr marL="371243" lvl="1" indent="-186439">
              <a:lnSpc>
                <a:spcPct val="130000"/>
              </a:lnSpc>
              <a:spcBef>
                <a:spcPct val="20000"/>
              </a:spcBef>
              <a:buFontTx/>
              <a:buChar char="•"/>
              <a:defRPr/>
            </a:pPr>
            <a:r>
              <a:rPr lang="ko-KR" altLang="en-US" sz="1700" dirty="0">
                <a:latin typeface="HY헤드라인M" pitchFamily="18" charset="-127"/>
              </a:rPr>
              <a:t>참여자 요구와 제약사항의 </a:t>
            </a:r>
            <a:r>
              <a:rPr lang="en-US" altLang="ko-KR" sz="1700" dirty="0">
                <a:latin typeface="HY헤드라인M" pitchFamily="18" charset="-127"/>
              </a:rPr>
              <a:t>balance </a:t>
            </a:r>
            <a:r>
              <a:rPr lang="ko-KR" altLang="en-US" sz="1700" dirty="0">
                <a:latin typeface="HY헤드라인M" pitchFamily="18" charset="-127"/>
              </a:rPr>
              <a:t>분석</a:t>
            </a:r>
          </a:p>
          <a:p>
            <a:pPr>
              <a:defRPr/>
            </a:pPr>
            <a:endParaRPr lang="en-US" altLang="ko-KR" dirty="0" smtClean="0"/>
          </a:p>
          <a:p>
            <a:pPr>
              <a:lnSpc>
                <a:spcPct val="130000"/>
              </a:lnSpc>
              <a:spcBef>
                <a:spcPct val="20000"/>
              </a:spcBef>
              <a:defRPr/>
            </a:pPr>
            <a:r>
              <a:rPr lang="ko-KR" altLang="en-US" b="0" dirty="0" smtClean="0">
                <a:latin typeface="HY헤드라인M" pitchFamily="18" charset="-127"/>
              </a:rPr>
              <a:t>참여자 요구의 </a:t>
            </a:r>
            <a:r>
              <a:rPr lang="ko-KR" altLang="en-US" b="0" u="sng" dirty="0" smtClean="0">
                <a:latin typeface="HY헤드라인M" pitchFamily="18" charset="-127"/>
              </a:rPr>
              <a:t>명확한 이해</a:t>
            </a:r>
            <a:r>
              <a:rPr lang="ko-KR" altLang="en-US" b="0" dirty="0" smtClean="0">
                <a:latin typeface="HY헤드라인M" pitchFamily="18" charset="-127"/>
              </a:rPr>
              <a:t> </a:t>
            </a:r>
            <a:r>
              <a:rPr lang="en-US" altLang="ko-KR" b="0" dirty="0" smtClean="0">
                <a:latin typeface="HY헤드라인M" pitchFamily="18" charset="-127"/>
              </a:rPr>
              <a:t>: Visualize and Optimize</a:t>
            </a:r>
          </a:p>
          <a:p>
            <a:pPr marL="371243" lvl="1" indent="-184805">
              <a:lnSpc>
                <a:spcPct val="130000"/>
              </a:lnSpc>
              <a:spcBef>
                <a:spcPct val="20000"/>
              </a:spcBef>
              <a:buFontTx/>
              <a:buChar char="•"/>
              <a:defRPr/>
            </a:pPr>
            <a:r>
              <a:rPr lang="en-US" altLang="ko-KR" sz="1700" dirty="0"/>
              <a:t>“</a:t>
            </a:r>
            <a:r>
              <a:rPr lang="ko-KR" altLang="en-US" sz="1700" dirty="0">
                <a:latin typeface="HY헤드라인M" pitchFamily="18" charset="-127"/>
              </a:rPr>
              <a:t>언어</a:t>
            </a:r>
            <a:r>
              <a:rPr lang="ko-KR" altLang="en-US" sz="1700" dirty="0"/>
              <a:t>”</a:t>
            </a:r>
            <a:r>
              <a:rPr lang="ko-KR" altLang="en-US" sz="1700" dirty="0">
                <a:latin typeface="HY헤드라인M" pitchFamily="18" charset="-127"/>
              </a:rPr>
              <a:t>의 모호성 감소 </a:t>
            </a:r>
            <a:r>
              <a:rPr lang="en-US" altLang="ko-KR" sz="1700" dirty="0">
                <a:latin typeface="HY헤드라인M" pitchFamily="18" charset="-127"/>
              </a:rPr>
              <a:t>: </a:t>
            </a:r>
            <a:r>
              <a:rPr lang="ko-KR" altLang="en-US" sz="1700" dirty="0">
                <a:latin typeface="HY헤드라인M" pitchFamily="18" charset="-127"/>
              </a:rPr>
              <a:t>수정 용이한 표기 </a:t>
            </a:r>
            <a:r>
              <a:rPr lang="en-US" altLang="ko-KR" sz="1700" dirty="0">
                <a:latin typeface="HY헤드라인M" pitchFamily="18" charset="-127"/>
              </a:rPr>
              <a:t>- </a:t>
            </a:r>
            <a:r>
              <a:rPr lang="ko-KR" altLang="en-US" sz="1700" dirty="0">
                <a:latin typeface="HY헤드라인M" pitchFamily="18" charset="-127"/>
              </a:rPr>
              <a:t>특정 표기</a:t>
            </a:r>
            <a:r>
              <a:rPr lang="en-US" altLang="ko-KR" sz="1700" dirty="0">
                <a:latin typeface="HY헤드라인M" pitchFamily="18" charset="-127"/>
              </a:rPr>
              <a:t>, </a:t>
            </a:r>
            <a:r>
              <a:rPr lang="ko-KR" altLang="en-US" sz="1700" dirty="0">
                <a:latin typeface="HY헤드라인M" pitchFamily="18" charset="-127"/>
              </a:rPr>
              <a:t>언어</a:t>
            </a:r>
            <a:r>
              <a:rPr lang="en-US" altLang="ko-KR" sz="1700" dirty="0">
                <a:latin typeface="HY헤드라인M" pitchFamily="18" charset="-127"/>
              </a:rPr>
              <a:t>, </a:t>
            </a:r>
            <a:r>
              <a:rPr lang="ko-KR" altLang="en-US" sz="1700" dirty="0">
                <a:latin typeface="HY헤드라인M" pitchFamily="18" charset="-127"/>
              </a:rPr>
              <a:t>심볼 사용 </a:t>
            </a:r>
          </a:p>
          <a:p>
            <a:pPr marL="371243" lvl="1" indent="-184805">
              <a:lnSpc>
                <a:spcPct val="130000"/>
              </a:lnSpc>
              <a:spcBef>
                <a:spcPct val="20000"/>
              </a:spcBef>
              <a:buFontTx/>
              <a:buChar char="•"/>
              <a:defRPr/>
            </a:pPr>
            <a:r>
              <a:rPr lang="ko-KR" altLang="en-US" sz="1700" dirty="0">
                <a:latin typeface="HY헤드라인M" pitchFamily="18" charset="-127"/>
              </a:rPr>
              <a:t>요구사항의 </a:t>
            </a:r>
            <a:r>
              <a:rPr lang="ko-KR" altLang="en-US" sz="1700" dirty="0"/>
              <a:t>“</a:t>
            </a:r>
            <a:r>
              <a:rPr lang="ko-KR" altLang="en-US" sz="1700" dirty="0">
                <a:latin typeface="HY헤드라인M" pitchFamily="18" charset="-127"/>
              </a:rPr>
              <a:t>계층</a:t>
            </a:r>
            <a:r>
              <a:rPr lang="ko-KR" altLang="en-US" sz="1700" dirty="0"/>
              <a:t>”</a:t>
            </a:r>
            <a:r>
              <a:rPr lang="ko-KR" altLang="en-US" sz="1700" dirty="0">
                <a:latin typeface="HY헤드라인M" pitchFamily="18" charset="-127"/>
              </a:rPr>
              <a:t>을 생성</a:t>
            </a:r>
          </a:p>
          <a:p>
            <a:pPr marL="371243" lvl="1" indent="-184805">
              <a:lnSpc>
                <a:spcPct val="130000"/>
              </a:lnSpc>
              <a:spcBef>
                <a:spcPct val="20000"/>
              </a:spcBef>
              <a:buFontTx/>
              <a:buChar char="•"/>
              <a:defRPr/>
            </a:pPr>
            <a:r>
              <a:rPr lang="ko-KR" altLang="en-US" sz="1700" dirty="0">
                <a:latin typeface="HY헤드라인M" pitchFamily="18" charset="-127"/>
              </a:rPr>
              <a:t>요구사항의 </a:t>
            </a:r>
            <a:r>
              <a:rPr lang="ko-KR" altLang="en-US" sz="1700" dirty="0"/>
              <a:t>“</a:t>
            </a:r>
            <a:r>
              <a:rPr lang="ko-KR" altLang="en-US" sz="1700" dirty="0">
                <a:latin typeface="HY헤드라인M" pitchFamily="18" charset="-127"/>
              </a:rPr>
              <a:t>기준선</a:t>
            </a:r>
            <a:r>
              <a:rPr lang="ko-KR" altLang="en-US" sz="1700" dirty="0"/>
              <a:t>”</a:t>
            </a:r>
            <a:r>
              <a:rPr lang="ko-KR" altLang="en-US" sz="1700" dirty="0">
                <a:latin typeface="HY헤드라인M" pitchFamily="18" charset="-127"/>
              </a:rPr>
              <a:t> 설정에 사용</a:t>
            </a:r>
            <a:endParaRPr lang="en-US" altLang="ko-KR" sz="1700" dirty="0">
              <a:latin typeface="HY헤드라인M" pitchFamily="18" charset="-127"/>
            </a:endParaRPr>
          </a:p>
          <a:p>
            <a:pPr marL="371243" lvl="1" indent="-184805">
              <a:lnSpc>
                <a:spcPct val="130000"/>
              </a:lnSpc>
              <a:spcBef>
                <a:spcPct val="20000"/>
              </a:spcBef>
              <a:buFontTx/>
              <a:buChar char="•"/>
              <a:defRPr/>
            </a:pPr>
            <a:endParaRPr lang="en-US" altLang="ko-KR" dirty="0" smtClean="0">
              <a:latin typeface="굴림" pitchFamily="50" charset="-127"/>
              <a:ea typeface="굴림" pitchFamily="50" charset="-127"/>
            </a:endParaRPr>
          </a:p>
          <a:p>
            <a:pPr>
              <a:lnSpc>
                <a:spcPct val="100000"/>
              </a:lnSpc>
              <a:buFont typeface="Monotype Sorts" pitchFamily="2" charset="2"/>
              <a:buNone/>
              <a:defRPr/>
            </a:pPr>
            <a:r>
              <a:rPr lang="ko-KR" altLang="en-US" dirty="0" smtClean="0">
                <a:latin typeface="굴림" pitchFamily="50" charset="-127"/>
                <a:ea typeface="굴림" pitchFamily="50" charset="-127"/>
              </a:rPr>
              <a:t>설계단계에서 사용할 수 있도록 정확하게 정의 </a:t>
            </a:r>
          </a:p>
          <a:p>
            <a:pPr marL="372878" lvl="1" indent="-186439">
              <a:defRPr/>
            </a:pPr>
            <a:r>
              <a:rPr lang="ko-KR" altLang="en-US" b="1" dirty="0" smtClean="0">
                <a:latin typeface="굴림" pitchFamily="50" charset="-127"/>
                <a:ea typeface="굴림" pitchFamily="50" charset="-127"/>
              </a:rPr>
              <a:t>요구사항을 분석하여 프로젝트의 다음 단계</a:t>
            </a:r>
            <a:r>
              <a:rPr lang="en-US" altLang="ko-KR" b="1" dirty="0" smtClean="0">
                <a:latin typeface="굴림" pitchFamily="50" charset="-127"/>
                <a:ea typeface="굴림" pitchFamily="50" charset="-127"/>
              </a:rPr>
              <a:t>(design)</a:t>
            </a:r>
            <a:r>
              <a:rPr lang="ko-KR" altLang="en-US" b="1" dirty="0" smtClean="0">
                <a:latin typeface="굴림" pitchFamily="50" charset="-127"/>
                <a:ea typeface="굴림" pitchFamily="50" charset="-127"/>
              </a:rPr>
              <a:t>에서 사용할 수 있도록 상세한 </a:t>
            </a:r>
            <a:r>
              <a:rPr lang="en-US" altLang="ko-KR" b="1" dirty="0" smtClean="0">
                <a:latin typeface="굴림" pitchFamily="50" charset="-127"/>
                <a:ea typeface="굴림" pitchFamily="50" charset="-127"/>
              </a:rPr>
              <a:t>articulation</a:t>
            </a:r>
            <a:r>
              <a:rPr lang="ko-KR" altLang="en-US" b="1" dirty="0" smtClean="0">
                <a:latin typeface="굴림" pitchFamily="50" charset="-127"/>
                <a:ea typeface="굴림" pitchFamily="50" charset="-127"/>
              </a:rPr>
              <a:t>을 어떻게 만들 것인가</a:t>
            </a:r>
            <a:r>
              <a:rPr lang="en-US" altLang="ko-KR" b="1" dirty="0" smtClean="0">
                <a:latin typeface="굴림" pitchFamily="50" charset="-127"/>
                <a:ea typeface="굴림" pitchFamily="50" charset="-127"/>
              </a:rPr>
              <a:t>? </a:t>
            </a:r>
            <a:r>
              <a:rPr lang="ko-KR" altLang="en-US" b="1" dirty="0" smtClean="0">
                <a:latin typeface="굴림" pitchFamily="50" charset="-127"/>
                <a:ea typeface="굴림" pitchFamily="50" charset="-127"/>
              </a:rPr>
              <a:t>만드는 방법 </a:t>
            </a:r>
          </a:p>
          <a:p>
            <a:pPr>
              <a:lnSpc>
                <a:spcPct val="100000"/>
              </a:lnSpc>
              <a:defRPr/>
            </a:pPr>
            <a:endParaRPr lang="ko-KR" altLang="en-US" dirty="0" smtClean="0">
              <a:latin typeface="굴림" pitchFamily="50" charset="-127"/>
              <a:ea typeface="굴림" pitchFamily="50" charset="-127"/>
            </a:endParaRPr>
          </a:p>
          <a:p>
            <a:pPr>
              <a:lnSpc>
                <a:spcPct val="100000"/>
              </a:lnSpc>
              <a:buFont typeface="Monotype Sorts" pitchFamily="2" charset="2"/>
              <a:buNone/>
              <a:defRPr/>
            </a:pPr>
            <a:r>
              <a:rPr lang="en-US" altLang="ko-KR" dirty="0" smtClean="0">
                <a:latin typeface="굴림" pitchFamily="50" charset="-127"/>
                <a:ea typeface="굴림" pitchFamily="50" charset="-127"/>
              </a:rPr>
              <a:t>Hay explains that analysis has two main parts:</a:t>
            </a:r>
          </a:p>
          <a:p>
            <a:pPr marL="372878" lvl="1" indent="-186439">
              <a:defRPr/>
            </a:pPr>
            <a:r>
              <a:rPr lang="en-US" altLang="ko-KR" b="1" dirty="0" smtClean="0">
                <a:latin typeface="굴림" pitchFamily="50" charset="-127"/>
                <a:ea typeface="굴림" pitchFamily="50" charset="-127"/>
              </a:rPr>
              <a:t>Establishing the business owner’s view of the enterprise, and</a:t>
            </a:r>
          </a:p>
          <a:p>
            <a:pPr marL="372878" lvl="1" indent="-186439">
              <a:defRPr/>
            </a:pPr>
            <a:r>
              <a:rPr lang="en-US" altLang="ko-KR" b="1" dirty="0" smtClean="0">
                <a:latin typeface="굴림" pitchFamily="50" charset="-127"/>
                <a:ea typeface="굴림" pitchFamily="50" charset="-127"/>
              </a:rPr>
              <a:t>Translating the business owner’s view into the architect’s view.</a:t>
            </a:r>
          </a:p>
          <a:p>
            <a:pPr lvl="1">
              <a:lnSpc>
                <a:spcPct val="100000"/>
              </a:lnSpc>
              <a:defRPr/>
            </a:pPr>
            <a:endParaRPr lang="en-US" altLang="ko-KR" b="1" dirty="0" smtClean="0">
              <a:latin typeface="굴림" pitchFamily="50" charset="-127"/>
              <a:ea typeface="굴림" pitchFamily="50" charset="-127"/>
            </a:endParaRPr>
          </a:p>
          <a:p>
            <a:pPr>
              <a:lnSpc>
                <a:spcPct val="100000"/>
              </a:lnSpc>
              <a:buFont typeface="Monotype Sorts" pitchFamily="2" charset="2"/>
              <a:buNone/>
              <a:defRPr/>
            </a:pPr>
            <a:r>
              <a:rPr lang="en-US" altLang="ko-KR" dirty="0" smtClean="0">
                <a:latin typeface="굴림" pitchFamily="50" charset="-127"/>
                <a:ea typeface="굴림" pitchFamily="50" charset="-127"/>
              </a:rPr>
              <a:t>Problem</a:t>
            </a:r>
            <a:r>
              <a:rPr lang="ko-KR" altLang="en-US" dirty="0" smtClean="0">
                <a:latin typeface="굴림" pitchFamily="50" charset="-127"/>
                <a:ea typeface="굴림" pitchFamily="50" charset="-127"/>
              </a:rPr>
              <a:t>을 </a:t>
            </a:r>
            <a:r>
              <a:rPr lang="en-US" altLang="ko-KR" dirty="0" smtClean="0">
                <a:latin typeface="굴림" pitchFamily="50" charset="-127"/>
                <a:ea typeface="굴림" pitchFamily="50" charset="-127"/>
              </a:rPr>
              <a:t>framing</a:t>
            </a:r>
            <a:r>
              <a:rPr lang="ko-KR" altLang="en-US" dirty="0" smtClean="0">
                <a:latin typeface="굴림" pitchFamily="50" charset="-127"/>
                <a:ea typeface="굴림" pitchFamily="50" charset="-127"/>
              </a:rPr>
              <a:t>하는 프로세스</a:t>
            </a:r>
          </a:p>
          <a:p>
            <a:pPr marL="372878" lvl="1" indent="-186439">
              <a:defRPr/>
            </a:pPr>
            <a:r>
              <a:rPr lang="en-US" altLang="ko-KR" b="1" dirty="0" smtClean="0">
                <a:latin typeface="굴림" pitchFamily="50" charset="-127"/>
                <a:ea typeface="굴림" pitchFamily="50" charset="-127"/>
              </a:rPr>
              <a:t>SW Solution</a:t>
            </a:r>
            <a:r>
              <a:rPr lang="ko-KR" altLang="en-US" b="1" dirty="0" smtClean="0">
                <a:latin typeface="굴림" pitchFamily="50" charset="-127"/>
                <a:ea typeface="굴림" pitchFamily="50" charset="-127"/>
              </a:rPr>
              <a:t>을 위해 적정한 방법으로 </a:t>
            </a:r>
            <a:r>
              <a:rPr lang="en-US" altLang="ko-KR" b="1" dirty="0" smtClean="0">
                <a:latin typeface="굴림" pitchFamily="50" charset="-127"/>
                <a:ea typeface="굴림" pitchFamily="50" charset="-127"/>
              </a:rPr>
              <a:t>casting : SW </a:t>
            </a:r>
            <a:r>
              <a:rPr lang="ko-KR" altLang="en-US" b="1" dirty="0" smtClean="0">
                <a:latin typeface="굴림" pitchFamily="50" charset="-127"/>
                <a:ea typeface="굴림" pitchFamily="50" charset="-127"/>
              </a:rPr>
              <a:t>비전문가인 고객은 이해하기가 어렵다</a:t>
            </a:r>
            <a:r>
              <a:rPr lang="en-US" altLang="ko-KR" b="1" dirty="0" smtClean="0">
                <a:latin typeface="굴림" pitchFamily="50" charset="-127"/>
                <a:ea typeface="굴림" pitchFamily="50" charset="-127"/>
              </a:rPr>
              <a:t>.</a:t>
            </a:r>
          </a:p>
          <a:p>
            <a:pPr marL="372878" lvl="1" indent="-186439">
              <a:defRPr/>
            </a:pPr>
            <a:r>
              <a:rPr lang="ko-KR" altLang="en-US" b="1" dirty="0" smtClean="0">
                <a:latin typeface="굴림" pitchFamily="50" charset="-127"/>
                <a:ea typeface="굴림" pitchFamily="50" charset="-127"/>
              </a:rPr>
              <a:t>분석가는 근본적을 단순성을 발견할 수 있도록 문제를 </a:t>
            </a:r>
            <a:r>
              <a:rPr lang="en-US" altLang="ko-KR" b="1" dirty="0" smtClean="0">
                <a:latin typeface="굴림" pitchFamily="50" charset="-127"/>
                <a:ea typeface="굴림" pitchFamily="50" charset="-127"/>
              </a:rPr>
              <a:t>frame</a:t>
            </a:r>
            <a:r>
              <a:rPr lang="ko-KR" altLang="en-US" b="1" dirty="0" smtClean="0">
                <a:latin typeface="굴림" pitchFamily="50" charset="-127"/>
                <a:ea typeface="굴림" pitchFamily="50" charset="-127"/>
              </a:rPr>
              <a:t>화 </a:t>
            </a:r>
            <a:r>
              <a:rPr lang="en-US" altLang="ko-KR" b="1" dirty="0" smtClean="0">
                <a:latin typeface="굴림" pitchFamily="50" charset="-127"/>
                <a:ea typeface="굴림" pitchFamily="50" charset="-127"/>
              </a:rPr>
              <a:t>: “what is this for?” </a:t>
            </a:r>
          </a:p>
          <a:p>
            <a:pPr marL="372878" lvl="1" indent="-186439">
              <a:defRPr/>
            </a:pPr>
            <a:endParaRPr lang="en-US" altLang="ko-KR" b="1" dirty="0" smtClean="0">
              <a:latin typeface="굴림" pitchFamily="50" charset="-127"/>
              <a:ea typeface="굴림" pitchFamily="50" charset="-127"/>
            </a:endParaRPr>
          </a:p>
          <a:p>
            <a:pPr>
              <a:lnSpc>
                <a:spcPct val="130000"/>
              </a:lnSpc>
              <a:spcBef>
                <a:spcPct val="30000"/>
              </a:spcBef>
              <a:defRPr/>
            </a:pPr>
            <a:r>
              <a:rPr kumimoji="0" lang="ko-KR" altLang="en-US" b="0" dirty="0" smtClean="0">
                <a:latin typeface="HY헤드라인M" pitchFamily="18" charset="-127"/>
              </a:rPr>
              <a:t>분석 프로세스는 필수 정보에서 실행 세부사항으로 진행된다</a:t>
            </a:r>
            <a:r>
              <a:rPr kumimoji="0" lang="en-US" altLang="ko-KR" b="0" dirty="0" smtClean="0">
                <a:latin typeface="HY헤드라인M" pitchFamily="18" charset="-127"/>
              </a:rPr>
              <a:t>.</a:t>
            </a:r>
          </a:p>
          <a:p>
            <a:pPr marL="369606" lvl="1" indent="-184805">
              <a:lnSpc>
                <a:spcPct val="130000"/>
              </a:lnSpc>
              <a:buFontTx/>
              <a:buChar char="•"/>
              <a:defRPr/>
            </a:pPr>
            <a:r>
              <a:rPr lang="ko-KR" altLang="en-US" sz="1700" dirty="0">
                <a:latin typeface="HY헤드라인M" pitchFamily="18" charset="-127"/>
              </a:rPr>
              <a:t>요구사항은 실제적 </a:t>
            </a:r>
            <a:r>
              <a:rPr lang="en-US" altLang="ko-KR" sz="1700" dirty="0"/>
              <a:t>–</a:t>
            </a:r>
            <a:r>
              <a:rPr lang="en-US" altLang="ko-KR" sz="1700" dirty="0">
                <a:latin typeface="HY헤드라인M" pitchFamily="18" charset="-127"/>
              </a:rPr>
              <a:t> </a:t>
            </a:r>
            <a:r>
              <a:rPr lang="ko-KR" altLang="en-US" sz="1700" dirty="0">
                <a:latin typeface="HY헤드라인M" pitchFamily="18" charset="-127"/>
              </a:rPr>
              <a:t>고객</a:t>
            </a:r>
            <a:r>
              <a:rPr lang="ko-KR" altLang="en-US" sz="1700" dirty="0">
                <a:solidFill>
                  <a:srgbClr val="003300"/>
                </a:solidFill>
                <a:latin typeface="HY헤드라인M" pitchFamily="18" charset="-127"/>
              </a:rPr>
              <a:t>에 의해 인식되는 </a:t>
            </a:r>
            <a:r>
              <a:rPr lang="en-US" altLang="ko-KR" sz="1700" dirty="0">
                <a:solidFill>
                  <a:srgbClr val="003300"/>
                </a:solidFill>
                <a:latin typeface="HY헤드라인M" pitchFamily="18" charset="-127"/>
              </a:rPr>
              <a:t>basic problem elements</a:t>
            </a:r>
            <a:r>
              <a:rPr lang="ko-KR" altLang="en-US" sz="1700" dirty="0">
                <a:solidFill>
                  <a:srgbClr val="003300"/>
                </a:solidFill>
                <a:latin typeface="HY헤드라인M" pitchFamily="18" charset="-127"/>
              </a:rPr>
              <a:t>를 인식</a:t>
            </a:r>
          </a:p>
          <a:p>
            <a:pPr marL="369606" lvl="1" indent="-184805">
              <a:lnSpc>
                <a:spcPct val="130000"/>
              </a:lnSpc>
              <a:buFontTx/>
              <a:buChar char="•"/>
              <a:defRPr/>
            </a:pPr>
            <a:r>
              <a:rPr lang="ko-KR" altLang="en-US" sz="1700" dirty="0">
                <a:latin typeface="HY헤드라인M" pitchFamily="18" charset="-127"/>
              </a:rPr>
              <a:t>문제의 정보 영역을 기술하고 이해 </a:t>
            </a:r>
            <a:r>
              <a:rPr lang="en-US" altLang="ko-KR" sz="1700" dirty="0">
                <a:latin typeface="HY헤드라인M" pitchFamily="18" charset="-127"/>
              </a:rPr>
              <a:t>- </a:t>
            </a:r>
            <a:r>
              <a:rPr lang="ko-KR" altLang="en-US" sz="1700" dirty="0">
                <a:latin typeface="HY헤드라인M" pitchFamily="18" charset="-127"/>
              </a:rPr>
              <a:t>정보 흐름과 내용을 평가</a:t>
            </a:r>
          </a:p>
          <a:p>
            <a:pPr marL="369606" lvl="1" indent="-184805">
              <a:lnSpc>
                <a:spcPct val="130000"/>
              </a:lnSpc>
              <a:buFontTx/>
              <a:buChar char="•"/>
              <a:defRPr/>
            </a:pPr>
            <a:r>
              <a:rPr lang="ko-KR" altLang="en-US" sz="1700" dirty="0">
                <a:latin typeface="HY헤드라인M" pitchFamily="18" charset="-127"/>
              </a:rPr>
              <a:t>모든 소프트웨어 기능을 정의 </a:t>
            </a:r>
          </a:p>
          <a:p>
            <a:pPr marL="369606" lvl="1" indent="-184805">
              <a:lnSpc>
                <a:spcPct val="130000"/>
              </a:lnSpc>
              <a:buFontTx/>
              <a:buChar char="•"/>
              <a:defRPr/>
            </a:pPr>
            <a:r>
              <a:rPr lang="ko-KR" altLang="en-US" sz="1700" dirty="0">
                <a:latin typeface="HY헤드라인M" pitchFamily="18" charset="-127"/>
              </a:rPr>
              <a:t>추가적인 설계 제약사항 파악</a:t>
            </a:r>
          </a:p>
          <a:p>
            <a:pPr marL="369606" lvl="1" indent="-184805">
              <a:lnSpc>
                <a:spcPct val="130000"/>
              </a:lnSpc>
              <a:buFontTx/>
              <a:buChar char="•"/>
              <a:defRPr/>
            </a:pPr>
            <a:r>
              <a:rPr lang="ko-KR" altLang="en-US" sz="1700" dirty="0">
                <a:latin typeface="HY헤드라인M" pitchFamily="18" charset="-127"/>
              </a:rPr>
              <a:t>모든 외부 데이터 대상</a:t>
            </a:r>
            <a:r>
              <a:rPr lang="en-US" altLang="ko-KR" sz="1700" dirty="0">
                <a:latin typeface="HY헤드라인M" pitchFamily="18" charset="-127"/>
              </a:rPr>
              <a:t>(object)</a:t>
            </a:r>
            <a:r>
              <a:rPr lang="ko-KR" altLang="en-US" sz="1700" dirty="0">
                <a:latin typeface="HY헤드라인M" pitchFamily="18" charset="-127"/>
              </a:rPr>
              <a:t>을 정의 </a:t>
            </a:r>
            <a:r>
              <a:rPr lang="en-US" altLang="ko-KR" sz="1700" dirty="0">
                <a:latin typeface="HY헤드라인M" pitchFamily="18" charset="-127"/>
              </a:rPr>
              <a:t>- </a:t>
            </a:r>
            <a:r>
              <a:rPr lang="ko-KR" altLang="en-US" sz="1700" dirty="0">
                <a:latin typeface="HY헤드라인M" pitchFamily="18" charset="-127"/>
              </a:rPr>
              <a:t>시스템 인터페이스 특성을 수립</a:t>
            </a:r>
          </a:p>
          <a:p>
            <a:pPr marL="369606" lvl="1" indent="-184805">
              <a:lnSpc>
                <a:spcPct val="130000"/>
              </a:lnSpc>
              <a:buFontTx/>
              <a:buChar char="•"/>
              <a:defRPr/>
            </a:pPr>
            <a:r>
              <a:rPr lang="ko-KR" altLang="en-US" sz="1700" dirty="0">
                <a:latin typeface="HY헤드라인M" pitchFamily="18" charset="-127"/>
              </a:rPr>
              <a:t>정보</a:t>
            </a:r>
            <a:r>
              <a:rPr lang="en-US" altLang="ko-KR" sz="1700" dirty="0">
                <a:latin typeface="HY헤드라인M" pitchFamily="18" charset="-127"/>
              </a:rPr>
              <a:t>, </a:t>
            </a:r>
            <a:r>
              <a:rPr lang="ko-KR" altLang="en-US" sz="1700" dirty="0">
                <a:latin typeface="HY헤드라인M" pitchFamily="18" charset="-127"/>
              </a:rPr>
              <a:t>행위</a:t>
            </a:r>
            <a:r>
              <a:rPr lang="en-US" altLang="ko-KR" sz="1700" dirty="0">
                <a:latin typeface="HY헤드라인M" pitchFamily="18" charset="-127"/>
              </a:rPr>
              <a:t>, </a:t>
            </a:r>
            <a:r>
              <a:rPr lang="ko-KR" altLang="en-US" sz="1700" dirty="0">
                <a:latin typeface="HY헤드라인M" pitchFamily="18" charset="-127"/>
              </a:rPr>
              <a:t>기능의 분할 </a:t>
            </a:r>
            <a:r>
              <a:rPr lang="en-US" altLang="ko-KR" sz="1700" dirty="0">
                <a:latin typeface="HY헤드라인M" pitchFamily="18" charset="-127"/>
              </a:rPr>
              <a:t>- </a:t>
            </a:r>
            <a:r>
              <a:rPr lang="ko-KR" altLang="en-US" sz="1700" dirty="0">
                <a:latin typeface="HY헤드라인M" pitchFamily="18" charset="-127"/>
              </a:rPr>
              <a:t>모델을 계층화된 세부사항으로 수립</a:t>
            </a:r>
          </a:p>
          <a:p>
            <a:pPr marL="372878" lvl="1" indent="-186439">
              <a:defRPr/>
            </a:pPr>
            <a:endParaRPr lang="en-US" altLang="ko-KR" b="1" dirty="0" smtClean="0">
              <a:latin typeface="굴림" pitchFamily="50" charset="-127"/>
              <a:ea typeface="굴림" pitchFamily="50" charset="-127"/>
            </a:endParaRPr>
          </a:p>
          <a:p>
            <a:pPr>
              <a:lnSpc>
                <a:spcPct val="130000"/>
              </a:lnSpc>
              <a:spcBef>
                <a:spcPct val="20000"/>
              </a:spcBef>
              <a:defRPr/>
            </a:pPr>
            <a:r>
              <a:rPr lang="ko-KR" altLang="en-US" b="0" dirty="0" smtClean="0">
                <a:latin typeface="HY헤드라인M" pitchFamily="18" charset="-127"/>
              </a:rPr>
              <a:t>요구사항 분석을 잘 하려면</a:t>
            </a:r>
          </a:p>
          <a:p>
            <a:pPr marL="364702" lvl="1" indent="-179897">
              <a:lnSpc>
                <a:spcPct val="130000"/>
              </a:lnSpc>
              <a:spcBef>
                <a:spcPct val="20000"/>
              </a:spcBef>
              <a:buFontTx/>
              <a:buChar char="•"/>
              <a:defRPr/>
            </a:pPr>
            <a:r>
              <a:rPr lang="ko-KR" altLang="en-US" sz="1700" dirty="0">
                <a:latin typeface="HY헤드라인M" pitchFamily="18" charset="-127"/>
              </a:rPr>
              <a:t>시스템 범위 설정 </a:t>
            </a:r>
          </a:p>
          <a:p>
            <a:pPr marL="364702" lvl="1" indent="-179897">
              <a:lnSpc>
                <a:spcPct val="130000"/>
              </a:lnSpc>
              <a:spcBef>
                <a:spcPct val="20000"/>
              </a:spcBef>
              <a:buFontTx/>
              <a:buChar char="•"/>
              <a:defRPr/>
            </a:pPr>
            <a:r>
              <a:rPr lang="ko-KR" altLang="en-US" sz="1700" dirty="0">
                <a:latin typeface="HY헤드라인M" pitchFamily="18" charset="-127"/>
              </a:rPr>
              <a:t>요구사항 분류 </a:t>
            </a:r>
          </a:p>
          <a:p>
            <a:pPr marL="364702" lvl="1" indent="-179897">
              <a:lnSpc>
                <a:spcPct val="130000"/>
              </a:lnSpc>
              <a:spcBef>
                <a:spcPct val="20000"/>
              </a:spcBef>
              <a:buFontTx/>
              <a:buChar char="•"/>
              <a:defRPr/>
            </a:pPr>
            <a:r>
              <a:rPr lang="en-US" altLang="ko-KR" sz="1700" dirty="0">
                <a:latin typeface="HY헤드라인M" pitchFamily="18" charset="-127"/>
              </a:rPr>
              <a:t>Check list </a:t>
            </a:r>
            <a:r>
              <a:rPr lang="ko-KR" altLang="en-US" sz="1700" dirty="0">
                <a:latin typeface="HY헤드라인M" pitchFamily="18" charset="-127"/>
              </a:rPr>
              <a:t>사용</a:t>
            </a:r>
          </a:p>
          <a:p>
            <a:pPr marL="364702" lvl="1" indent="-179897">
              <a:lnSpc>
                <a:spcPct val="130000"/>
              </a:lnSpc>
              <a:spcBef>
                <a:spcPct val="20000"/>
              </a:spcBef>
              <a:buFontTx/>
              <a:buChar char="•"/>
              <a:defRPr/>
            </a:pPr>
            <a:r>
              <a:rPr lang="ko-KR" altLang="en-US" dirty="0" smtClean="0">
                <a:latin typeface="HY헤드라인M" pitchFamily="18" charset="-127"/>
              </a:rPr>
              <a:t>시스템 모델링 </a:t>
            </a:r>
          </a:p>
          <a:p>
            <a:pPr marL="364702" lvl="1" indent="-179897">
              <a:lnSpc>
                <a:spcPct val="130000"/>
              </a:lnSpc>
              <a:spcBef>
                <a:spcPct val="20000"/>
              </a:spcBef>
              <a:buFontTx/>
              <a:buChar char="•"/>
              <a:defRPr/>
            </a:pPr>
            <a:r>
              <a:rPr lang="ko-KR" altLang="en-US" dirty="0" smtClean="0">
                <a:latin typeface="HY헤드라인M" pitchFamily="18" charset="-127"/>
              </a:rPr>
              <a:t>우선순위화</a:t>
            </a:r>
          </a:p>
          <a:p>
            <a:pPr marL="364702" lvl="1" indent="-179897">
              <a:lnSpc>
                <a:spcPct val="130000"/>
              </a:lnSpc>
              <a:spcBef>
                <a:spcPct val="20000"/>
              </a:spcBef>
              <a:buFontTx/>
              <a:buChar char="•"/>
              <a:defRPr/>
            </a:pPr>
            <a:r>
              <a:rPr lang="ko-KR" altLang="en-US" dirty="0" smtClean="0">
                <a:latin typeface="HY헤드라인M" pitchFamily="18" charset="-127"/>
              </a:rPr>
              <a:t>충돌해결 </a:t>
            </a:r>
          </a:p>
          <a:p>
            <a:pPr marL="372878" lvl="1" indent="-186439">
              <a:defRPr/>
            </a:pPr>
            <a:endParaRPr lang="en-US" altLang="ko-KR" b="1" dirty="0" smtClean="0">
              <a:latin typeface="굴림" pitchFamily="50" charset="-127"/>
              <a:ea typeface="굴림" pitchFamily="50" charset="-127"/>
            </a:endParaRPr>
          </a:p>
          <a:p>
            <a:pPr>
              <a:lnSpc>
                <a:spcPct val="70000"/>
              </a:lnSpc>
              <a:buFont typeface="Monotype Sorts" pitchFamily="2" charset="2"/>
              <a:buNone/>
              <a:defRPr/>
            </a:pPr>
            <a:r>
              <a:rPr lang="en-US" altLang="ko-KR" sz="900" dirty="0"/>
              <a:t>SW </a:t>
            </a:r>
            <a:r>
              <a:rPr lang="ko-KR" altLang="en-US" sz="900" dirty="0"/>
              <a:t>요구사항의 완전한 이해는 프로젝트 성공을 위한 근본</a:t>
            </a:r>
          </a:p>
          <a:p>
            <a:pPr>
              <a:lnSpc>
                <a:spcPct val="70000"/>
              </a:lnSpc>
              <a:defRPr/>
            </a:pPr>
            <a:r>
              <a:rPr lang="ko-KR" altLang="en-US" sz="900" dirty="0"/>
              <a:t> </a:t>
            </a:r>
            <a:r>
              <a:rPr lang="en-US" altLang="ko-KR" sz="900" dirty="0"/>
              <a:t>No matter how well designed or well coded, a poorly analyzed and specified program will disappoint the user and bring grief to the developer. The software engineer or analyst has a critical role to play. Each analysis method has a unique point of view. However, all analysis methods are related by a set of operational principles as shown on the visual. </a:t>
            </a:r>
          </a:p>
          <a:p>
            <a:pPr>
              <a:lnSpc>
                <a:spcPct val="70000"/>
              </a:lnSpc>
              <a:defRPr/>
            </a:pPr>
            <a:endParaRPr lang="en-US" altLang="ko-KR" sz="900" dirty="0"/>
          </a:p>
          <a:p>
            <a:pPr>
              <a:lnSpc>
                <a:spcPct val="70000"/>
              </a:lnSpc>
              <a:buFont typeface="Monotype Sorts" pitchFamily="2" charset="2"/>
              <a:buNone/>
              <a:defRPr/>
            </a:pPr>
            <a:r>
              <a:rPr lang="en-US" altLang="ko-KR" sz="900" dirty="0"/>
              <a:t>By applying these principles, the analyst can approach a problem systematically. </a:t>
            </a:r>
          </a:p>
          <a:p>
            <a:pPr lvl="1">
              <a:lnSpc>
                <a:spcPct val="70000"/>
              </a:lnSpc>
              <a:defRPr/>
            </a:pPr>
            <a:r>
              <a:rPr lang="en-US" altLang="ko-KR" sz="900" b="1" dirty="0"/>
              <a:t>user/customer</a:t>
            </a:r>
            <a:r>
              <a:rPr lang="ko-KR" altLang="en-US" sz="900" b="1" dirty="0"/>
              <a:t>에 의해 인식되는 </a:t>
            </a:r>
            <a:r>
              <a:rPr lang="en-US" altLang="ko-KR" sz="900" b="1" dirty="0"/>
              <a:t>basic problem elements</a:t>
            </a:r>
            <a:r>
              <a:rPr lang="ko-KR" altLang="en-US" sz="900" b="1" dirty="0"/>
              <a:t>를 인식 </a:t>
            </a:r>
            <a:r>
              <a:rPr lang="en-US" altLang="ko-KR" sz="900" b="1" dirty="0"/>
              <a:t>: </a:t>
            </a:r>
            <a:r>
              <a:rPr lang="en-US" altLang="ko-KR" sz="900" b="1" dirty="0">
                <a:latin typeface="HY헤드라인M" pitchFamily="18" charset="-127"/>
              </a:rPr>
              <a:t>IT Product</a:t>
            </a:r>
            <a:r>
              <a:rPr lang="ko-KR" altLang="en-US" sz="900" b="1" dirty="0">
                <a:latin typeface="HY헤드라인M" pitchFamily="18" charset="-127"/>
              </a:rPr>
              <a:t>의 </a:t>
            </a:r>
            <a:r>
              <a:rPr lang="en-US" altLang="ko-KR" sz="900" b="1" dirty="0">
                <a:latin typeface="HY헤드라인M" pitchFamily="18" charset="-127"/>
              </a:rPr>
              <a:t>65%</a:t>
            </a:r>
            <a:r>
              <a:rPr lang="ko-KR" altLang="en-US" sz="900" b="1" dirty="0">
                <a:latin typeface="HY헤드라인M" pitchFamily="18" charset="-127"/>
              </a:rPr>
              <a:t>가 비사용</a:t>
            </a:r>
            <a:r>
              <a:rPr lang="en-US" altLang="ko-KR" sz="900" b="1" dirty="0">
                <a:latin typeface="HY헤드라인M" pitchFamily="18" charset="-127"/>
              </a:rPr>
              <a:t>, 60%</a:t>
            </a:r>
            <a:r>
              <a:rPr lang="ko-KR" altLang="en-US" sz="900" b="1" dirty="0">
                <a:latin typeface="HY헤드라인M" pitchFamily="18" charset="-127"/>
              </a:rPr>
              <a:t>는 시장에 도달하지 않음</a:t>
            </a:r>
            <a:endParaRPr lang="ko-KR" altLang="en-US" sz="900" b="1" dirty="0"/>
          </a:p>
          <a:p>
            <a:pPr lvl="1">
              <a:lnSpc>
                <a:spcPct val="70000"/>
              </a:lnSpc>
              <a:defRPr/>
            </a:pPr>
            <a:r>
              <a:rPr lang="ko-KR" altLang="en-US" sz="900" b="1" dirty="0"/>
              <a:t>정보 영역과 기능을 완전하게 이해 </a:t>
            </a:r>
            <a:r>
              <a:rPr lang="en-US" altLang="ko-KR" sz="900" b="1" dirty="0"/>
              <a:t>: </a:t>
            </a:r>
            <a:r>
              <a:rPr lang="ko-KR" altLang="en-US" sz="900" b="1" dirty="0"/>
              <a:t>시스템 </a:t>
            </a:r>
            <a:r>
              <a:rPr lang="en-US" altLang="ko-KR" sz="900" b="1" dirty="0"/>
              <a:t>context</a:t>
            </a:r>
            <a:r>
              <a:rPr lang="ko-KR" altLang="en-US" sz="900" b="1" dirty="0"/>
              <a:t>에서 </a:t>
            </a:r>
            <a:r>
              <a:rPr lang="en-US" altLang="ko-KR" sz="900" b="1" dirty="0"/>
              <a:t>SW</a:t>
            </a:r>
            <a:r>
              <a:rPr lang="ko-KR" altLang="en-US" sz="900" b="1" dirty="0"/>
              <a:t>를 이해</a:t>
            </a:r>
            <a:r>
              <a:rPr lang="en-US" altLang="ko-KR" sz="900" b="1" dirty="0"/>
              <a:t>, planning estimates</a:t>
            </a:r>
            <a:r>
              <a:rPr lang="ko-KR" altLang="en-US" sz="900" b="1" dirty="0"/>
              <a:t>를 위해 </a:t>
            </a:r>
            <a:r>
              <a:rPr lang="en-US" altLang="ko-KR" sz="900" b="1" dirty="0"/>
              <a:t>scope</a:t>
            </a:r>
            <a:r>
              <a:rPr lang="ko-KR" altLang="en-US" sz="900" b="1" dirty="0"/>
              <a:t>를 검토</a:t>
            </a:r>
          </a:p>
          <a:p>
            <a:pPr lvl="1">
              <a:lnSpc>
                <a:spcPct val="70000"/>
              </a:lnSpc>
              <a:defRPr/>
            </a:pPr>
            <a:r>
              <a:rPr lang="en-US" altLang="ko-KR" sz="900" b="1" dirty="0"/>
              <a:t>externally observable data objects</a:t>
            </a:r>
            <a:r>
              <a:rPr lang="ko-KR" altLang="en-US" sz="900" b="1" dirty="0"/>
              <a:t>의 정의</a:t>
            </a:r>
            <a:r>
              <a:rPr lang="en-US" altLang="ko-KR" sz="900" b="1" dirty="0"/>
              <a:t>, Information</a:t>
            </a:r>
            <a:r>
              <a:rPr lang="ko-KR" altLang="en-US" sz="900" b="1" dirty="0"/>
              <a:t>의 </a:t>
            </a:r>
            <a:r>
              <a:rPr lang="en-US" altLang="ko-KR" sz="900" b="1" dirty="0"/>
              <a:t>flow</a:t>
            </a:r>
            <a:r>
              <a:rPr lang="ko-KR" altLang="en-US" sz="900" b="1" dirty="0"/>
              <a:t>와 내용의 평가해야 한다</a:t>
            </a:r>
            <a:r>
              <a:rPr lang="en-US" altLang="ko-KR" sz="900" b="1" dirty="0"/>
              <a:t>. </a:t>
            </a:r>
          </a:p>
          <a:p>
            <a:pPr lvl="1">
              <a:lnSpc>
                <a:spcPct val="70000"/>
              </a:lnSpc>
              <a:defRPr/>
            </a:pPr>
            <a:r>
              <a:rPr lang="ko-KR" altLang="en-US" sz="900" b="1" dirty="0"/>
              <a:t>모든 </a:t>
            </a:r>
            <a:r>
              <a:rPr lang="en-US" altLang="ko-KR" sz="900" b="1" dirty="0"/>
              <a:t>SW </a:t>
            </a:r>
            <a:r>
              <a:rPr lang="ko-KR" altLang="en-US" sz="900" b="1" dirty="0"/>
              <a:t>기능을 정의하고 상세화한다</a:t>
            </a:r>
            <a:r>
              <a:rPr lang="en-US" altLang="ko-KR" sz="900" b="1" dirty="0"/>
              <a:t>.</a:t>
            </a:r>
          </a:p>
          <a:p>
            <a:pPr lvl="1">
              <a:lnSpc>
                <a:spcPct val="70000"/>
              </a:lnSpc>
              <a:defRPr/>
            </a:pPr>
            <a:r>
              <a:rPr lang="en-US" altLang="ko-KR" sz="900" b="1" dirty="0"/>
              <a:t>context of events</a:t>
            </a:r>
            <a:r>
              <a:rPr lang="ko-KR" altLang="en-US" sz="900" b="1" dirty="0"/>
              <a:t>에서 시스템에 영향을 주는 </a:t>
            </a:r>
            <a:r>
              <a:rPr lang="en-US" altLang="ko-KR" sz="900" b="1" dirty="0"/>
              <a:t>SW behavior</a:t>
            </a:r>
            <a:r>
              <a:rPr lang="ko-KR" altLang="en-US" sz="900" b="1" dirty="0"/>
              <a:t>를 이해</a:t>
            </a:r>
          </a:p>
          <a:p>
            <a:pPr lvl="1">
              <a:lnSpc>
                <a:spcPct val="70000"/>
              </a:lnSpc>
              <a:defRPr/>
            </a:pPr>
            <a:r>
              <a:rPr lang="ko-KR" altLang="en-US" sz="900" b="1" dirty="0"/>
              <a:t>시스템 인터페이스 특성을 설정</a:t>
            </a:r>
            <a:r>
              <a:rPr lang="en-US" altLang="ko-KR" sz="900" b="1" dirty="0"/>
              <a:t>, </a:t>
            </a:r>
            <a:r>
              <a:rPr lang="ko-KR" altLang="en-US" sz="900" b="1" dirty="0"/>
              <a:t>설게 제약을 파악</a:t>
            </a:r>
          </a:p>
          <a:p>
            <a:pPr>
              <a:lnSpc>
                <a:spcPct val="70000"/>
              </a:lnSpc>
              <a:defRPr/>
            </a:pPr>
            <a:endParaRPr lang="ko-KR" altLang="en-US" sz="900" dirty="0"/>
          </a:p>
          <a:p>
            <a:pPr>
              <a:lnSpc>
                <a:spcPct val="70000"/>
              </a:lnSpc>
              <a:defRPr/>
            </a:pPr>
            <a:endParaRPr lang="ko-KR" altLang="en-US" sz="900" dirty="0"/>
          </a:p>
          <a:p>
            <a:pPr>
              <a:lnSpc>
                <a:spcPct val="70000"/>
              </a:lnSpc>
              <a:defRPr/>
            </a:pPr>
            <a:r>
              <a:rPr lang="en-US" altLang="ko-KR" sz="900" dirty="0"/>
              <a:t>A complete understanding of software requirements is essential to the success of a software project. No matter how well designed or well coded, a poorly analyzed and specified program will disappoint the user and bring grief to the developer. The software engineer or analyst has a critical role to play. Each analysis method has a unique point of view. However, all analysis methods are related by a set of operational principles as shown on the visual. </a:t>
            </a:r>
          </a:p>
          <a:p>
            <a:pPr>
              <a:lnSpc>
                <a:spcPct val="70000"/>
              </a:lnSpc>
              <a:defRPr/>
            </a:pPr>
            <a:r>
              <a:rPr lang="en-US" altLang="ko-KR" sz="900" dirty="0"/>
              <a:t>By applying these principles, the analyst can approach a problem systematically. The information domain is examined so that function may be understood more completely. It is important to understand software in a system context and review the software scope used to generate planning estimates. The analyst must recognize the basic problem elements as perceived by the user/customer. He or she must define all externally observable data objects, evaluate the flow and content of information, define and elaborate all software functions, understand software behavior in context of events that affect the system, establish system interface characteristics, and uncover design constraints. Each of these tasks serves to describe the problem so that an overall approach or solution may be synthesized.</a:t>
            </a:r>
          </a:p>
          <a:p>
            <a:pPr>
              <a:lnSpc>
                <a:spcPct val="70000"/>
              </a:lnSpc>
              <a:defRPr/>
            </a:pPr>
            <a:endParaRPr lang="en-US" altLang="ko-KR" sz="900" dirty="0"/>
          </a:p>
          <a:p>
            <a:pPr>
              <a:lnSpc>
                <a:spcPct val="130000"/>
              </a:lnSpc>
              <a:spcBef>
                <a:spcPct val="20000"/>
              </a:spcBef>
              <a:defRPr/>
            </a:pPr>
            <a:endParaRPr lang="ko-KR" altLang="en-US" sz="1700" dirty="0">
              <a:latin typeface="HY헤드라인M" pitchFamily="18" charset="-127"/>
            </a:endParaRPr>
          </a:p>
          <a:p>
            <a:pPr>
              <a:defRPr/>
            </a:pPr>
            <a:endParaRPr lang="en-US" altLang="ko-KR" dirty="0" smtClean="0"/>
          </a:p>
          <a:p>
            <a:pPr>
              <a:defRPr/>
            </a:pPr>
            <a:r>
              <a:rPr lang="en-US" altLang="ko-KR" sz="1400" dirty="0"/>
              <a:t>SW </a:t>
            </a:r>
            <a:r>
              <a:rPr lang="ko-KR" altLang="en-US" sz="1400" dirty="0"/>
              <a:t>요구사항 분석</a:t>
            </a:r>
            <a:r>
              <a:rPr lang="en-US" altLang="ko-KR" sz="1400" dirty="0"/>
              <a:t> </a:t>
            </a:r>
            <a:r>
              <a:rPr lang="ko-KR" altLang="en-US" sz="1400" dirty="0"/>
              <a:t>동안</a:t>
            </a:r>
            <a:r>
              <a:rPr lang="en-US" altLang="ko-KR" sz="1400" dirty="0"/>
              <a:t>,  </a:t>
            </a:r>
            <a:r>
              <a:rPr lang="ko-KR" altLang="en-US" sz="1400" dirty="0"/>
              <a:t>개발될 시스템의 모델을 만든다</a:t>
            </a:r>
            <a:r>
              <a:rPr lang="en-US" altLang="ko-KR" sz="1400" dirty="0"/>
              <a:t>. </a:t>
            </a:r>
            <a:r>
              <a:rPr lang="ko-KR" altLang="en-US" sz="1400" dirty="0"/>
              <a:t>모델은 </a:t>
            </a:r>
            <a:r>
              <a:rPr lang="en-US" altLang="ko-KR" sz="1400" dirty="0"/>
              <a:t>“</a:t>
            </a:r>
            <a:r>
              <a:rPr lang="ko-KR" altLang="en-US" sz="1400" dirty="0"/>
              <a:t>그것이 어떻게 수행되는가</a:t>
            </a:r>
            <a:r>
              <a:rPr lang="en-US" altLang="ko-KR" sz="1400" dirty="0"/>
              <a:t>”</a:t>
            </a:r>
            <a:r>
              <a:rPr lang="ko-KR" altLang="en-US" sz="1400" dirty="0"/>
              <a:t>가 아닌 </a:t>
            </a:r>
            <a:r>
              <a:rPr lang="en-US" altLang="ko-KR" sz="1400" dirty="0"/>
              <a:t>”</a:t>
            </a:r>
            <a:r>
              <a:rPr lang="ko-KR" altLang="en-US" sz="1400" dirty="0"/>
              <a:t>시스템이 무엇을 해야 하는가</a:t>
            </a:r>
            <a:r>
              <a:rPr lang="en-US" altLang="ko-KR" sz="1400" dirty="0"/>
              <a:t>?”</a:t>
            </a:r>
            <a:r>
              <a:rPr lang="ko-KR" altLang="en-US" sz="1400" dirty="0"/>
              <a:t>에 초점을 맞춘다</a:t>
            </a:r>
            <a:r>
              <a:rPr lang="en-US" altLang="ko-KR" sz="1400" dirty="0"/>
              <a:t>. </a:t>
            </a:r>
            <a:br>
              <a:rPr lang="en-US" altLang="ko-KR" sz="1400" dirty="0"/>
            </a:br>
            <a:r>
              <a:rPr lang="ko-KR" altLang="en-US" sz="1400" dirty="0"/>
              <a:t>대부분의 경우에 모델은 정보</a:t>
            </a:r>
            <a:r>
              <a:rPr lang="en-US" altLang="ko-KR" sz="1400" dirty="0"/>
              <a:t>, </a:t>
            </a:r>
            <a:r>
              <a:rPr lang="ko-KR" altLang="en-US" sz="1400" dirty="0"/>
              <a:t>처리</a:t>
            </a:r>
            <a:r>
              <a:rPr lang="en-US" altLang="ko-KR" sz="1400" dirty="0"/>
              <a:t>, </a:t>
            </a:r>
            <a:r>
              <a:rPr lang="ko-KR" altLang="en-US" sz="1400" dirty="0"/>
              <a:t>시스템 행위</a:t>
            </a:r>
            <a:r>
              <a:rPr lang="en-US" altLang="ko-KR" sz="1400" dirty="0"/>
              <a:t>, </a:t>
            </a:r>
            <a:r>
              <a:rPr lang="ko-KR" altLang="en-US" sz="1400" dirty="0"/>
              <a:t>그리고 다른 특성을 보여주는 그래픽 표현을 사용한하고 심볼을 인식한다</a:t>
            </a:r>
            <a:r>
              <a:rPr lang="en-US" altLang="ko-KR" sz="1400" dirty="0"/>
              <a:t>.</a:t>
            </a:r>
            <a:br>
              <a:rPr lang="en-US" altLang="ko-KR" sz="1400" dirty="0"/>
            </a:br>
            <a:r>
              <a:rPr lang="ko-KR" altLang="en-US" sz="1400" dirty="0"/>
              <a:t>다른 경우의 모델은 순수하게 텍스트로 </a:t>
            </a:r>
            <a:r>
              <a:rPr lang="ko-KR" altLang="en-US" sz="1400" dirty="0" err="1"/>
              <a:t>부여준다</a:t>
            </a:r>
            <a:r>
              <a:rPr lang="en-US" altLang="ko-KR" sz="1400" dirty="0"/>
              <a:t>. </a:t>
            </a:r>
            <a:r>
              <a:rPr lang="ko-KR" altLang="en-US" sz="1400" dirty="0"/>
              <a:t>모델은 </a:t>
            </a:r>
            <a:r>
              <a:rPr lang="en-US" altLang="ko-KR" sz="1400" dirty="0"/>
              <a:t>SW</a:t>
            </a:r>
            <a:r>
              <a:rPr lang="ko-KR" altLang="en-US" sz="1400" dirty="0"/>
              <a:t>가 변화하는 정보를 모델링할 수 있어야 한다</a:t>
            </a:r>
            <a:r>
              <a:rPr lang="en-US" altLang="ko-KR" sz="1400" dirty="0"/>
              <a:t>.The model must be capable of modeling the information the software transforms, the functions and </a:t>
            </a:r>
            <a:r>
              <a:rPr lang="en-US" altLang="ko-KR" sz="1400" dirty="0" err="1"/>
              <a:t>subfunctions</a:t>
            </a:r>
            <a:r>
              <a:rPr lang="en-US" altLang="ko-KR" sz="1400" dirty="0"/>
              <a:t> that enable the transformation to occur, and the behavior of the system as the transformation is taking place. </a:t>
            </a:r>
          </a:p>
          <a:p>
            <a:pPr>
              <a:defRPr/>
            </a:pPr>
            <a:r>
              <a:rPr lang="en-US" altLang="ko-KR" sz="1400" dirty="0"/>
              <a:t>Rules for use:  Have a fairly clear idea of requirements - a description, select a modeling notation which users and developers agree on, educate users/developers as appropriate in the modeling language/symbols, model the requirements using the modeling language/notation, present the results/modify as necessary, and baseline once agreement is reached.</a:t>
            </a:r>
          </a:p>
          <a:p>
            <a:pPr>
              <a:defRPr/>
            </a:pPr>
            <a:r>
              <a:rPr lang="en-US" altLang="ko-KR" sz="1400" dirty="0"/>
              <a:t>Expected results/outputs:  A diagrammatic representation of requirements and a baseline of the requirements.</a:t>
            </a:r>
          </a:p>
          <a:p>
            <a:pPr>
              <a:defRPr/>
            </a:pPr>
            <a:endParaRPr lang="en-US" altLang="ko-KR" sz="1400" dirty="0"/>
          </a:p>
          <a:p>
            <a:pPr>
              <a:buFont typeface="Monotype Sorts" pitchFamily="2" charset="2"/>
              <a:buNone/>
              <a:defRPr/>
            </a:pPr>
            <a:r>
              <a:rPr lang="ko-KR" altLang="en-US" sz="1400" dirty="0"/>
              <a:t>모델의 역할</a:t>
            </a:r>
          </a:p>
          <a:p>
            <a:pPr lvl="1">
              <a:defRPr/>
            </a:pPr>
            <a:r>
              <a:rPr lang="en-US" altLang="ko-KR" sz="1400" b="1" dirty="0"/>
              <a:t>Systematic : </a:t>
            </a:r>
            <a:r>
              <a:rPr lang="ko-KR" altLang="en-US" sz="1400" b="1" dirty="0"/>
              <a:t>시스템의 정보</a:t>
            </a:r>
            <a:r>
              <a:rPr lang="en-US" altLang="ko-KR" sz="1400" b="1" dirty="0"/>
              <a:t>, </a:t>
            </a:r>
            <a:r>
              <a:rPr lang="ko-KR" altLang="en-US" sz="1400" b="1" dirty="0"/>
              <a:t>기능</a:t>
            </a:r>
            <a:r>
              <a:rPr lang="en-US" altLang="ko-KR" sz="1400" b="1" dirty="0"/>
              <a:t>, </a:t>
            </a:r>
            <a:r>
              <a:rPr lang="ko-KR" altLang="en-US" sz="1400" b="1" dirty="0"/>
              <a:t>행위를 이해 </a:t>
            </a:r>
          </a:p>
          <a:p>
            <a:pPr lvl="1">
              <a:defRPr/>
            </a:pPr>
            <a:r>
              <a:rPr lang="en-US" altLang="ko-KR" sz="1400" b="1" dirty="0"/>
              <a:t>Review</a:t>
            </a:r>
            <a:r>
              <a:rPr lang="ko-KR" altLang="en-US" sz="1400" b="1" dirty="0"/>
              <a:t>의 </a:t>
            </a:r>
            <a:r>
              <a:rPr lang="en-US" altLang="ko-KR" sz="1400" b="1" dirty="0"/>
              <a:t>Focal point : </a:t>
            </a:r>
            <a:r>
              <a:rPr lang="ko-KR" altLang="en-US" sz="1400" b="1" dirty="0"/>
              <a:t>명세의 </a:t>
            </a:r>
            <a:r>
              <a:rPr lang="en-US" altLang="ko-KR" sz="1400" b="1" dirty="0"/>
              <a:t>completeness, consistency, accuracy </a:t>
            </a:r>
            <a:r>
              <a:rPr lang="ko-KR" altLang="en-US" sz="1400" b="1" dirty="0"/>
              <a:t>결정</a:t>
            </a:r>
          </a:p>
          <a:p>
            <a:pPr lvl="1">
              <a:defRPr/>
            </a:pPr>
            <a:r>
              <a:rPr lang="ko-KR" altLang="en-US" sz="1400" b="1" dirty="0"/>
              <a:t>설계의 기반 </a:t>
            </a:r>
            <a:r>
              <a:rPr lang="en-US" altLang="ko-KR" sz="1400" b="1" dirty="0"/>
              <a:t>: SW</a:t>
            </a:r>
            <a:r>
              <a:rPr lang="ko-KR" altLang="en-US" sz="1400" b="1" dirty="0"/>
              <a:t>의 근본적인 표현</a:t>
            </a:r>
            <a:r>
              <a:rPr lang="en-US" altLang="ko-KR" sz="1400" b="1" dirty="0"/>
              <a:t>-  implementation context</a:t>
            </a:r>
            <a:r>
              <a:rPr lang="ko-KR" altLang="en-US" sz="1400" b="1" dirty="0"/>
              <a:t>로 변환</a:t>
            </a:r>
          </a:p>
          <a:p>
            <a:pPr>
              <a:defRPr/>
            </a:pPr>
            <a:endParaRPr lang="ko-KR" altLang="ko-KR" dirty="0" smtClean="0"/>
          </a:p>
          <a:p>
            <a:pPr>
              <a:lnSpc>
                <a:spcPct val="70000"/>
              </a:lnSpc>
              <a:defRPr/>
            </a:pPr>
            <a:endParaRPr lang="en-US" altLang="ko-KR" sz="900" dirty="0"/>
          </a:p>
          <a:p>
            <a:pPr marL="372878" lvl="1" indent="-186439">
              <a:defRPr/>
            </a:pPr>
            <a:endParaRPr lang="en-US" altLang="ko-KR" b="1" dirty="0" smtClean="0">
              <a:latin typeface="굴림" pitchFamily="50" charset="-127"/>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tLang="ko-K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kumimoji="0" lang="en-US" altLang="ko-KR" sz="1800" b="1" dirty="0" smtClean="0"/>
              <a:t>Big data</a:t>
            </a:r>
            <a:r>
              <a:rPr kumimoji="0" lang="ko-KR" altLang="en-US" sz="1800" b="1" dirty="0" smtClean="0"/>
              <a:t>는</a:t>
            </a:r>
            <a:r>
              <a:rPr kumimoji="0" lang="en-US" altLang="ko-KR" sz="1800" b="1" dirty="0" smtClean="0"/>
              <a:t>…..</a:t>
            </a:r>
          </a:p>
          <a:p>
            <a:pPr>
              <a:buFontTx/>
              <a:buChar char="•"/>
            </a:pPr>
            <a:r>
              <a:rPr kumimoji="0" lang="en-US" altLang="ko-KR" sz="1800" b="1" dirty="0" smtClean="0"/>
              <a:t>“</a:t>
            </a:r>
            <a:r>
              <a:rPr kumimoji="0" lang="ko-KR" altLang="en-US" sz="2300" b="1" dirty="0" smtClean="0"/>
              <a:t>일반적인</a:t>
            </a:r>
            <a:r>
              <a:rPr kumimoji="0" lang="en-US" altLang="ko-KR" sz="2300" b="1" dirty="0" smtClean="0"/>
              <a:t>(</a:t>
            </a:r>
            <a:r>
              <a:rPr kumimoji="0" lang="ko-KR" altLang="en-US" sz="2300" b="1" dirty="0" smtClean="0"/>
              <a:t>현존하는</a:t>
            </a:r>
            <a:r>
              <a:rPr kumimoji="0" lang="en-US" altLang="ko-KR" sz="2300" b="1" dirty="0" smtClean="0"/>
              <a:t>)</a:t>
            </a:r>
            <a:r>
              <a:rPr kumimoji="0" lang="ko-KR" altLang="en-US" sz="2300" b="1" dirty="0" smtClean="0"/>
              <a:t> </a:t>
            </a:r>
            <a:r>
              <a:rPr kumimoji="0" lang="en-US" altLang="ko-KR" sz="2300" b="1" dirty="0" smtClean="0"/>
              <a:t>DB / SW </a:t>
            </a:r>
            <a:r>
              <a:rPr kumimoji="0" lang="ko-KR" altLang="en-US" sz="2300" b="1" dirty="0" smtClean="0"/>
              <a:t>로</a:t>
            </a:r>
            <a:r>
              <a:rPr kumimoji="0" lang="en-US" altLang="ko-KR" sz="2300" b="1" dirty="0" smtClean="0"/>
              <a:t> </a:t>
            </a:r>
            <a:r>
              <a:rPr kumimoji="0" lang="ko-KR" altLang="en-US" sz="2300" b="1" dirty="0" smtClean="0"/>
              <a:t>처리될 수 없는</a:t>
            </a:r>
          </a:p>
          <a:p>
            <a:pPr eaLnBrk="1" latinLnBrk="0" hangingPunct="1">
              <a:spcBef>
                <a:spcPct val="0"/>
              </a:spcBef>
              <a:buFont typeface="Wingdings" pitchFamily="2" charset="2"/>
              <a:buChar char="ü"/>
            </a:pPr>
            <a:r>
              <a:rPr kumimoji="0" lang="ko-KR" altLang="en-US" sz="2300" b="1" dirty="0" smtClean="0"/>
              <a:t>처리할 수 있다 하여도 </a:t>
            </a:r>
            <a:r>
              <a:rPr kumimoji="0" lang="en-US" altLang="ko-KR" sz="2300" b="1" dirty="0" smtClean="0"/>
              <a:t>“</a:t>
            </a:r>
            <a:r>
              <a:rPr kumimoji="0" lang="ko-KR" altLang="en-US" sz="2300" b="1" dirty="0" smtClean="0"/>
              <a:t>감내할 수 있는 시간 내에 안 되는</a:t>
            </a:r>
            <a:r>
              <a:rPr kumimoji="0" lang="en-US" altLang="ko-KR" sz="2300" b="1" dirty="0" smtClean="0"/>
              <a:t>”</a:t>
            </a:r>
            <a:r>
              <a:rPr kumimoji="0" lang="en-US" altLang="ko-KR" sz="1600" b="1" dirty="0" smtClean="0"/>
              <a:t> </a:t>
            </a:r>
          </a:p>
          <a:p>
            <a:pPr eaLnBrk="1" latinLnBrk="0" hangingPunct="1">
              <a:spcBef>
                <a:spcPct val="0"/>
              </a:spcBef>
              <a:buFont typeface="Wingdings" pitchFamily="2" charset="2"/>
              <a:buChar char="ü"/>
            </a:pPr>
            <a:r>
              <a:rPr kumimoji="0" lang="en-US" altLang="ko-KR" sz="1600" b="1" dirty="0" smtClean="0"/>
              <a:t>“</a:t>
            </a:r>
            <a:r>
              <a:rPr kumimoji="0" lang="ko-KR" altLang="en-US" sz="1600" b="1" dirty="0" smtClean="0"/>
              <a:t>저렴한 비용으로 할 수 없는</a:t>
            </a:r>
            <a:r>
              <a:rPr kumimoji="0" lang="en-US" altLang="ko-KR" sz="1600" b="1" dirty="0" smtClean="0"/>
              <a:t>”</a:t>
            </a:r>
          </a:p>
          <a:p>
            <a:pPr eaLnBrk="1" latinLnBrk="0" hangingPunct="1">
              <a:spcBef>
                <a:spcPct val="0"/>
              </a:spcBef>
              <a:buFont typeface="Wingdings" pitchFamily="2" charset="2"/>
              <a:buChar char="ü"/>
            </a:pPr>
            <a:r>
              <a:rPr kumimoji="0" lang="en-US" altLang="ko-KR" sz="1600" b="1" dirty="0" smtClean="0"/>
              <a:t>“</a:t>
            </a:r>
            <a:r>
              <a:rPr kumimoji="0" lang="ko-KR" altLang="en-US" sz="1600" b="1" dirty="0" smtClean="0"/>
              <a:t>차세대 기술 및 아키텍처가 필요</a:t>
            </a:r>
            <a:r>
              <a:rPr kumimoji="0" lang="en-US" altLang="ko-KR" sz="1600" b="1"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슬라이드 이미지 개체 틀 1"/>
          <p:cNvSpPr>
            <a:spLocks noGrp="1" noRot="1" noChangeAspect="1" noTextEdit="1"/>
          </p:cNvSpPr>
          <p:nvPr>
            <p:ph type="sldImg"/>
          </p:nvPr>
        </p:nvSpPr>
        <p:spPr>
          <a:ln/>
        </p:spPr>
      </p:sp>
      <p:sp>
        <p:nvSpPr>
          <p:cNvPr id="75779"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err="1" smtClean="0"/>
              <a:t>빅데이터</a:t>
            </a:r>
            <a:r>
              <a:rPr lang="ko-KR" altLang="en-US" dirty="0" smtClean="0"/>
              <a:t> 기술 요구사항</a:t>
            </a:r>
            <a:endParaRPr lang="en-US" altLang="ko-KR" dirty="0" smtClean="0"/>
          </a:p>
          <a:p>
            <a:pPr marL="173270" indent="-173270">
              <a:buFontTx/>
              <a:buChar char="-"/>
              <a:defRPr/>
            </a:pPr>
            <a:r>
              <a:rPr lang="ko-KR" altLang="en-US" dirty="0" smtClean="0"/>
              <a:t>적정 시간 내에</a:t>
            </a:r>
            <a:endParaRPr lang="en-US" altLang="ko-KR" dirty="0" smtClean="0"/>
          </a:p>
          <a:p>
            <a:pPr marL="173270" indent="-173270">
              <a:buFontTx/>
              <a:buChar char="-"/>
              <a:defRPr/>
            </a:pPr>
            <a:r>
              <a:rPr lang="ko-KR" altLang="en-US" dirty="0" smtClean="0"/>
              <a:t>비용효율적으로</a:t>
            </a:r>
            <a:endParaRPr lang="en-US" altLang="ko-KR" dirty="0" smtClean="0"/>
          </a:p>
          <a:p>
            <a:pPr marL="173270" indent="-173270">
              <a:buFontTx/>
              <a:buChar char="-"/>
              <a:defRPr/>
            </a:pPr>
            <a:r>
              <a:rPr lang="ko-KR" altLang="en-US" dirty="0" smtClean="0"/>
              <a:t>대용량 데이터에 대한 저장 및 관리</a:t>
            </a:r>
            <a:r>
              <a:rPr lang="en-US" altLang="ko-KR" dirty="0" smtClean="0"/>
              <a:t>/</a:t>
            </a:r>
            <a:r>
              <a:rPr lang="ko-KR" altLang="en-US" dirty="0" smtClean="0"/>
              <a:t>분석이 가능해야 함</a:t>
            </a:r>
            <a:endParaRPr lang="en-US" altLang="ko-KR" dirty="0" smtClean="0"/>
          </a:p>
          <a:p>
            <a:pPr marL="173270" indent="-173270">
              <a:buFontTx/>
              <a:buChar char="-"/>
              <a:defRPr/>
            </a:pPr>
            <a:endParaRPr lang="en-US" altLang="ko-KR" dirty="0" smtClean="0"/>
          </a:p>
          <a:p>
            <a:pPr>
              <a:defRPr/>
            </a:pPr>
            <a:r>
              <a:rPr lang="ko-KR" altLang="en-US" dirty="0" err="1" smtClean="0"/>
              <a:t>빅데이터</a:t>
            </a:r>
            <a:r>
              <a:rPr lang="ko-KR" altLang="en-US" dirty="0" smtClean="0"/>
              <a:t> 기술 특성</a:t>
            </a:r>
            <a:endParaRPr lang="en-US" altLang="ko-KR" dirty="0" smtClean="0"/>
          </a:p>
          <a:p>
            <a:pPr marL="173270" indent="-173270">
              <a:buFontTx/>
              <a:buChar char="-"/>
              <a:defRPr/>
            </a:pPr>
            <a:r>
              <a:rPr lang="ko-KR" altLang="en-US" dirty="0" err="1" smtClean="0"/>
              <a:t>오픈소스</a:t>
            </a:r>
            <a:r>
              <a:rPr lang="ko-KR" altLang="en-US" dirty="0" smtClean="0"/>
              <a:t> 기반</a:t>
            </a:r>
            <a:endParaRPr lang="en-US" altLang="ko-KR" dirty="0" smtClean="0"/>
          </a:p>
          <a:p>
            <a:pPr marL="173270" indent="-173270">
              <a:buFontTx/>
              <a:buChar char="-"/>
              <a:defRPr/>
            </a:pPr>
            <a:r>
              <a:rPr lang="ko-KR" altLang="en-US" dirty="0" smtClean="0"/>
              <a:t>벤더가 아닌 </a:t>
            </a:r>
            <a:r>
              <a:rPr lang="en-US" altLang="ko-KR" dirty="0" smtClean="0"/>
              <a:t>SP</a:t>
            </a:r>
            <a:r>
              <a:rPr lang="ko-KR" altLang="en-US" dirty="0" smtClean="0"/>
              <a:t>에 의해 기술리딩</a:t>
            </a:r>
            <a:r>
              <a:rPr lang="en-US" altLang="ko-KR" dirty="0" smtClean="0"/>
              <a:t>(</a:t>
            </a:r>
            <a:r>
              <a:rPr lang="ko-KR" altLang="en-US" dirty="0" smtClean="0"/>
              <a:t>풍부한 개발자 </a:t>
            </a:r>
            <a:r>
              <a:rPr lang="en-US" altLang="ko-KR" dirty="0" smtClean="0"/>
              <a:t>Pool </a:t>
            </a:r>
            <a:r>
              <a:rPr lang="ko-KR" altLang="en-US" dirty="0" smtClean="0"/>
              <a:t>보유</a:t>
            </a:r>
            <a:r>
              <a:rPr lang="en-US" altLang="ko-KR" dirty="0" smtClean="0"/>
              <a:t>)</a:t>
            </a:r>
          </a:p>
          <a:p>
            <a:pPr marL="173270" indent="-173270">
              <a:buFont typeface="Symbol"/>
              <a:buChar char="Þ"/>
              <a:defRPr/>
            </a:pPr>
            <a:r>
              <a:rPr lang="ko-KR" altLang="en-US" dirty="0" smtClean="0"/>
              <a:t>현재 </a:t>
            </a:r>
            <a:r>
              <a:rPr lang="ko-KR" altLang="en-US" dirty="0" err="1" smtClean="0"/>
              <a:t>빅데이터</a:t>
            </a:r>
            <a:r>
              <a:rPr lang="ko-KR" altLang="en-US" dirty="0" smtClean="0"/>
              <a:t> 기술 기업의 대부분이 대규모 벤더에 </a:t>
            </a:r>
            <a:r>
              <a:rPr lang="ko-KR" altLang="en-US" dirty="0" err="1" smtClean="0"/>
              <a:t>인수합병됨</a:t>
            </a:r>
            <a:r>
              <a:rPr lang="en-US" altLang="ko-KR" dirty="0" smtClean="0"/>
              <a:t>.(</a:t>
            </a:r>
            <a:r>
              <a:rPr lang="ko-KR" altLang="en-US" dirty="0" smtClean="0"/>
              <a:t>엔터프라이즈 </a:t>
            </a:r>
            <a:r>
              <a:rPr lang="ko-KR" altLang="en-US" dirty="0" err="1" smtClean="0"/>
              <a:t>타켓</a:t>
            </a:r>
            <a:r>
              <a:rPr lang="en-US" altLang="ko-KR" dirty="0" smtClean="0"/>
              <a:t>)</a:t>
            </a:r>
          </a:p>
          <a:p>
            <a:pPr marL="173270" indent="-173270">
              <a:buFont typeface="Symbol"/>
              <a:buChar char="Þ"/>
              <a:defRPr/>
            </a:pPr>
            <a:r>
              <a:rPr lang="ko-KR" altLang="en-US" dirty="0" err="1" smtClean="0"/>
              <a:t>오픈소스</a:t>
            </a:r>
            <a:r>
              <a:rPr lang="ko-KR" altLang="en-US" dirty="0" smtClean="0"/>
              <a:t> 기술을 패키지화하여 안정적인 서비스 전달하려고 함</a:t>
            </a:r>
            <a:r>
              <a:rPr lang="en-US" altLang="ko-KR" dirty="0" smtClean="0"/>
              <a:t>.</a:t>
            </a:r>
          </a:p>
          <a:p>
            <a:pPr marL="173270" indent="-173270">
              <a:buFont typeface="Symbol"/>
              <a:buChar char="Þ"/>
              <a:defRPr/>
            </a:pPr>
            <a:r>
              <a:rPr lang="ko-KR" altLang="en-US" dirty="0" smtClean="0"/>
              <a:t>올해 주요 벤더들의 목표는 각 서비스 </a:t>
            </a:r>
            <a:r>
              <a:rPr lang="ko-KR" altLang="en-US" dirty="0" err="1" smtClean="0"/>
              <a:t>카테고리별로</a:t>
            </a:r>
            <a:r>
              <a:rPr lang="ko-KR" altLang="en-US" dirty="0" smtClean="0"/>
              <a:t> </a:t>
            </a:r>
            <a:r>
              <a:rPr lang="ko-KR" altLang="en-US" dirty="0" err="1" smtClean="0"/>
              <a:t>레퍼런스를</a:t>
            </a:r>
            <a:r>
              <a:rPr lang="ko-KR" altLang="en-US" dirty="0" smtClean="0"/>
              <a:t> 만드는 것이라고 함</a:t>
            </a:r>
            <a:r>
              <a:rPr lang="en-US" altLang="ko-KR" dirty="0" smtClean="0"/>
              <a:t>.(</a:t>
            </a:r>
            <a:r>
              <a:rPr lang="ko-KR" altLang="en-US" dirty="0" smtClean="0"/>
              <a:t>시작단계임</a:t>
            </a:r>
            <a:r>
              <a:rPr lang="en-US" altLang="ko-KR"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ko-K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7032CDD7-EA0A-44E1-A8A8-C2DF02D3E6FA}" type="slidenum">
              <a:rPr lang="en-US" altLang="ko-KR" smtClean="0"/>
              <a:pPr>
                <a:defRPr/>
              </a:pPr>
              <a:t>‹#›</a:t>
            </a:fld>
            <a:endParaRPr lang="en-US" altLang="ko-KR"/>
          </a:p>
        </p:txBody>
      </p:sp>
    </p:spTree>
    <p:extLst>
      <p:ext uri="{BB962C8B-B14F-4D97-AF65-F5344CB8AC3E}">
        <p14:creationId xmlns:p14="http://schemas.microsoft.com/office/powerpoint/2010/main" val="283440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EFB22D18-BB7F-407F-AE14-87A5FA5B1AF9}" type="slidenum">
              <a:rPr lang="en-US" altLang="ko-KR" smtClean="0"/>
              <a:pPr>
                <a:defRPr/>
              </a:pPr>
              <a:t>‹#›</a:t>
            </a:fld>
            <a:endParaRPr lang="en-US" altLang="ko-KR"/>
          </a:p>
        </p:txBody>
      </p:sp>
    </p:spTree>
    <p:extLst>
      <p:ext uri="{BB962C8B-B14F-4D97-AF65-F5344CB8AC3E}">
        <p14:creationId xmlns:p14="http://schemas.microsoft.com/office/powerpoint/2010/main" val="70877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2A3A5A0D-3C3D-4D3D-9D08-115FF0DF43D3}" type="slidenum">
              <a:rPr lang="en-US" altLang="ko-KR" smtClean="0"/>
              <a:pPr>
                <a:defRPr/>
              </a:pPr>
              <a:t>‹#›</a:t>
            </a:fld>
            <a:endParaRPr lang="en-US" altLang="ko-KR"/>
          </a:p>
        </p:txBody>
      </p:sp>
    </p:spTree>
    <p:extLst>
      <p:ext uri="{BB962C8B-B14F-4D97-AF65-F5344CB8AC3E}">
        <p14:creationId xmlns:p14="http://schemas.microsoft.com/office/powerpoint/2010/main" val="5780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82992EAB-B071-4000-9826-B95DCBEA8EAA}" type="slidenum">
              <a:rPr lang="en-US" altLang="ko-KR" smtClean="0"/>
              <a:pPr>
                <a:defRPr/>
              </a:pPr>
              <a:t>‹#›</a:t>
            </a:fld>
            <a:endParaRPr lang="en-US" altLang="ko-KR"/>
          </a:p>
        </p:txBody>
      </p:sp>
    </p:spTree>
    <p:extLst>
      <p:ext uri="{BB962C8B-B14F-4D97-AF65-F5344CB8AC3E}">
        <p14:creationId xmlns:p14="http://schemas.microsoft.com/office/powerpoint/2010/main" val="267152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A98B0A7D-9E60-428A-8195-27AB8AFDA845}" type="slidenum">
              <a:rPr lang="en-US" altLang="ko-KR" smtClean="0"/>
              <a:pPr>
                <a:defRPr/>
              </a:pPr>
              <a:t>‹#›</a:t>
            </a:fld>
            <a:endParaRPr lang="en-US" altLang="ko-KR"/>
          </a:p>
        </p:txBody>
      </p:sp>
    </p:spTree>
    <p:extLst>
      <p:ext uri="{BB962C8B-B14F-4D97-AF65-F5344CB8AC3E}">
        <p14:creationId xmlns:p14="http://schemas.microsoft.com/office/powerpoint/2010/main" val="33378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pPr>
              <a:defRPr/>
            </a:pPr>
            <a:endParaRPr lang="en-US" altLang="ko-KR"/>
          </a:p>
        </p:txBody>
      </p:sp>
      <p:sp>
        <p:nvSpPr>
          <p:cNvPr id="6" name="바닥글 개체 틀 5"/>
          <p:cNvSpPr>
            <a:spLocks noGrp="1"/>
          </p:cNvSpPr>
          <p:nvPr>
            <p:ph type="ftr" sz="quarter" idx="11"/>
          </p:nvPr>
        </p:nvSpPr>
        <p:spPr/>
        <p:txBody>
          <a:bodyPr/>
          <a:lstStyle/>
          <a:p>
            <a:pPr>
              <a:defRPr/>
            </a:pPr>
            <a:endParaRPr lang="en-US" altLang="ko-KR"/>
          </a:p>
        </p:txBody>
      </p:sp>
      <p:sp>
        <p:nvSpPr>
          <p:cNvPr id="7" name="슬라이드 번호 개체 틀 6"/>
          <p:cNvSpPr>
            <a:spLocks noGrp="1"/>
          </p:cNvSpPr>
          <p:nvPr>
            <p:ph type="sldNum" sz="quarter" idx="12"/>
          </p:nvPr>
        </p:nvSpPr>
        <p:spPr/>
        <p:txBody>
          <a:bodyPr/>
          <a:lstStyle/>
          <a:p>
            <a:pPr>
              <a:defRPr/>
            </a:pPr>
            <a:fld id="{A3400FCA-BD05-4E44-8C89-6E28F4A130E3}" type="slidenum">
              <a:rPr lang="en-US" altLang="ko-KR" smtClean="0"/>
              <a:pPr>
                <a:defRPr/>
              </a:pPr>
              <a:t>‹#›</a:t>
            </a:fld>
            <a:endParaRPr lang="en-US" altLang="ko-KR"/>
          </a:p>
        </p:txBody>
      </p:sp>
    </p:spTree>
    <p:extLst>
      <p:ext uri="{BB962C8B-B14F-4D97-AF65-F5344CB8AC3E}">
        <p14:creationId xmlns:p14="http://schemas.microsoft.com/office/powerpoint/2010/main" val="287448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4" name="내용 개체 틀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pPr>
              <a:defRPr/>
            </a:pPr>
            <a:endParaRPr lang="en-US" altLang="ko-KR"/>
          </a:p>
        </p:txBody>
      </p:sp>
      <p:sp>
        <p:nvSpPr>
          <p:cNvPr id="8" name="바닥글 개체 틀 7"/>
          <p:cNvSpPr>
            <a:spLocks noGrp="1"/>
          </p:cNvSpPr>
          <p:nvPr>
            <p:ph type="ftr" sz="quarter" idx="11"/>
          </p:nvPr>
        </p:nvSpPr>
        <p:spPr/>
        <p:txBody>
          <a:bodyPr/>
          <a:lstStyle/>
          <a:p>
            <a:pPr>
              <a:defRPr/>
            </a:pPr>
            <a:endParaRPr lang="en-US" altLang="ko-KR"/>
          </a:p>
        </p:txBody>
      </p:sp>
      <p:sp>
        <p:nvSpPr>
          <p:cNvPr id="9" name="슬라이드 번호 개체 틀 8"/>
          <p:cNvSpPr>
            <a:spLocks noGrp="1"/>
          </p:cNvSpPr>
          <p:nvPr>
            <p:ph type="sldNum" sz="quarter" idx="12"/>
          </p:nvPr>
        </p:nvSpPr>
        <p:spPr/>
        <p:txBody>
          <a:bodyPr/>
          <a:lstStyle/>
          <a:p>
            <a:pPr>
              <a:defRPr/>
            </a:pPr>
            <a:fld id="{ECBD933E-D399-415D-839A-7555E20A61D9}" type="slidenum">
              <a:rPr lang="en-US" altLang="ko-KR" smtClean="0"/>
              <a:pPr>
                <a:defRPr/>
              </a:pPr>
              <a:t>‹#›</a:t>
            </a:fld>
            <a:endParaRPr lang="en-US" altLang="ko-KR"/>
          </a:p>
        </p:txBody>
      </p:sp>
    </p:spTree>
    <p:extLst>
      <p:ext uri="{BB962C8B-B14F-4D97-AF65-F5344CB8AC3E}">
        <p14:creationId xmlns:p14="http://schemas.microsoft.com/office/powerpoint/2010/main" val="286765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pPr>
              <a:defRPr/>
            </a:pPr>
            <a:endParaRPr lang="en-US" altLang="ko-KR"/>
          </a:p>
        </p:txBody>
      </p:sp>
      <p:sp>
        <p:nvSpPr>
          <p:cNvPr id="4" name="바닥글 개체 틀 3"/>
          <p:cNvSpPr>
            <a:spLocks noGrp="1"/>
          </p:cNvSpPr>
          <p:nvPr>
            <p:ph type="ftr" sz="quarter" idx="11"/>
          </p:nvPr>
        </p:nvSpPr>
        <p:spPr/>
        <p:txBody>
          <a:bodyPr/>
          <a:lstStyle/>
          <a:p>
            <a:pPr>
              <a:defRPr/>
            </a:pPr>
            <a:endParaRPr lang="en-US" altLang="ko-KR"/>
          </a:p>
        </p:txBody>
      </p:sp>
      <p:sp>
        <p:nvSpPr>
          <p:cNvPr id="5" name="슬라이드 번호 개체 틀 4"/>
          <p:cNvSpPr>
            <a:spLocks noGrp="1"/>
          </p:cNvSpPr>
          <p:nvPr>
            <p:ph type="sldNum" sz="quarter" idx="12"/>
          </p:nvPr>
        </p:nvSpPr>
        <p:spPr/>
        <p:txBody>
          <a:bodyPr/>
          <a:lstStyle/>
          <a:p>
            <a:pPr>
              <a:defRPr/>
            </a:pPr>
            <a:fld id="{63606D83-1616-4584-9BB1-DDD5CDCA46C0}" type="slidenum">
              <a:rPr lang="en-US" altLang="ko-KR" smtClean="0"/>
              <a:pPr>
                <a:defRPr/>
              </a:pPr>
              <a:t>‹#›</a:t>
            </a:fld>
            <a:endParaRPr lang="en-US" altLang="ko-KR"/>
          </a:p>
        </p:txBody>
      </p:sp>
    </p:spTree>
    <p:extLst>
      <p:ext uri="{BB962C8B-B14F-4D97-AF65-F5344CB8AC3E}">
        <p14:creationId xmlns:p14="http://schemas.microsoft.com/office/powerpoint/2010/main" val="181320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a:defRPr/>
            </a:pPr>
            <a:endParaRPr lang="en-US" altLang="ko-KR"/>
          </a:p>
        </p:txBody>
      </p:sp>
      <p:sp>
        <p:nvSpPr>
          <p:cNvPr id="3" name="바닥글 개체 틀 2"/>
          <p:cNvSpPr>
            <a:spLocks noGrp="1"/>
          </p:cNvSpPr>
          <p:nvPr>
            <p:ph type="ftr" sz="quarter" idx="11"/>
          </p:nvPr>
        </p:nvSpPr>
        <p:spPr/>
        <p:txBody>
          <a:bodyPr/>
          <a:lstStyle/>
          <a:p>
            <a:pPr>
              <a:defRPr/>
            </a:pPr>
            <a:endParaRPr lang="en-US" altLang="ko-KR"/>
          </a:p>
        </p:txBody>
      </p:sp>
      <p:sp>
        <p:nvSpPr>
          <p:cNvPr id="4" name="슬라이드 번호 개체 틀 3"/>
          <p:cNvSpPr>
            <a:spLocks noGrp="1"/>
          </p:cNvSpPr>
          <p:nvPr>
            <p:ph type="sldNum" sz="quarter" idx="12"/>
          </p:nvPr>
        </p:nvSpPr>
        <p:spPr/>
        <p:txBody>
          <a:bodyPr/>
          <a:lstStyle/>
          <a:p>
            <a:pPr>
              <a:defRPr/>
            </a:pPr>
            <a:fld id="{846182AD-7362-4654-A097-7B0B7F82E2FB}" type="slidenum">
              <a:rPr lang="en-US" altLang="ko-KR" smtClean="0"/>
              <a:pPr>
                <a:defRPr/>
              </a:pPr>
              <a:t>‹#›</a:t>
            </a:fld>
            <a:endParaRPr lang="en-US" altLang="ko-KR"/>
          </a:p>
        </p:txBody>
      </p:sp>
    </p:spTree>
    <p:extLst>
      <p:ext uri="{BB962C8B-B14F-4D97-AF65-F5344CB8AC3E}">
        <p14:creationId xmlns:p14="http://schemas.microsoft.com/office/powerpoint/2010/main" val="97728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pPr>
              <a:defRPr/>
            </a:pPr>
            <a:endParaRPr lang="en-US" altLang="ko-KR"/>
          </a:p>
        </p:txBody>
      </p:sp>
      <p:sp>
        <p:nvSpPr>
          <p:cNvPr id="6" name="바닥글 개체 틀 5"/>
          <p:cNvSpPr>
            <a:spLocks noGrp="1"/>
          </p:cNvSpPr>
          <p:nvPr>
            <p:ph type="ftr" sz="quarter" idx="11"/>
          </p:nvPr>
        </p:nvSpPr>
        <p:spPr/>
        <p:txBody>
          <a:bodyPr/>
          <a:lstStyle/>
          <a:p>
            <a:pPr>
              <a:defRPr/>
            </a:pPr>
            <a:endParaRPr lang="en-US" altLang="ko-KR"/>
          </a:p>
        </p:txBody>
      </p:sp>
      <p:sp>
        <p:nvSpPr>
          <p:cNvPr id="7" name="슬라이드 번호 개체 틀 6"/>
          <p:cNvSpPr>
            <a:spLocks noGrp="1"/>
          </p:cNvSpPr>
          <p:nvPr>
            <p:ph type="sldNum" sz="quarter" idx="12"/>
          </p:nvPr>
        </p:nvSpPr>
        <p:spPr/>
        <p:txBody>
          <a:bodyPr/>
          <a:lstStyle/>
          <a:p>
            <a:pPr>
              <a:defRPr/>
            </a:pPr>
            <a:fld id="{DD377C62-0B52-496F-AEA8-074C3113BF3A}" type="slidenum">
              <a:rPr lang="en-US" altLang="ko-KR" smtClean="0"/>
              <a:pPr>
                <a:defRPr/>
              </a:pPr>
              <a:t>‹#›</a:t>
            </a:fld>
            <a:endParaRPr lang="en-US" altLang="ko-KR"/>
          </a:p>
        </p:txBody>
      </p:sp>
    </p:spTree>
    <p:extLst>
      <p:ext uri="{BB962C8B-B14F-4D97-AF65-F5344CB8AC3E}">
        <p14:creationId xmlns:p14="http://schemas.microsoft.com/office/powerpoint/2010/main" val="197994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pPr>
              <a:defRPr/>
            </a:pPr>
            <a:endParaRPr lang="en-US" altLang="ko-KR"/>
          </a:p>
        </p:txBody>
      </p:sp>
      <p:sp>
        <p:nvSpPr>
          <p:cNvPr id="6" name="바닥글 개체 틀 5"/>
          <p:cNvSpPr>
            <a:spLocks noGrp="1"/>
          </p:cNvSpPr>
          <p:nvPr>
            <p:ph type="ftr" sz="quarter" idx="11"/>
          </p:nvPr>
        </p:nvSpPr>
        <p:spPr/>
        <p:txBody>
          <a:bodyPr/>
          <a:lstStyle/>
          <a:p>
            <a:pPr>
              <a:defRPr/>
            </a:pPr>
            <a:endParaRPr lang="en-US" altLang="ko-KR"/>
          </a:p>
        </p:txBody>
      </p:sp>
      <p:sp>
        <p:nvSpPr>
          <p:cNvPr id="7" name="슬라이드 번호 개체 틀 6"/>
          <p:cNvSpPr>
            <a:spLocks noGrp="1"/>
          </p:cNvSpPr>
          <p:nvPr>
            <p:ph type="sldNum" sz="quarter" idx="12"/>
          </p:nvPr>
        </p:nvSpPr>
        <p:spPr/>
        <p:txBody>
          <a:bodyPr/>
          <a:lstStyle/>
          <a:p>
            <a:pPr>
              <a:defRPr/>
            </a:pPr>
            <a:fld id="{A9C7FA8E-48D4-426B-A2A0-5EFDB8B36466}" type="slidenum">
              <a:rPr lang="en-US" altLang="ko-KR" smtClean="0"/>
              <a:pPr>
                <a:defRPr/>
              </a:pPr>
              <a:t>‹#›</a:t>
            </a:fld>
            <a:endParaRPr lang="en-US" altLang="ko-KR"/>
          </a:p>
        </p:txBody>
      </p:sp>
    </p:spTree>
    <p:extLst>
      <p:ext uri="{BB962C8B-B14F-4D97-AF65-F5344CB8AC3E}">
        <p14:creationId xmlns:p14="http://schemas.microsoft.com/office/powerpoint/2010/main" val="233012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ko-KR"/>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ko-KR"/>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CAD835D0-5843-4545-BD66-5619F19EB4DF}" type="slidenum">
              <a:rPr lang="en-US" altLang="ko-KR" smtClean="0"/>
              <a:pPr>
                <a:defRPr/>
              </a:pPr>
              <a:t>‹#›</a:t>
            </a:fld>
            <a:endParaRPr lang="en-US" altLang="ko-KR"/>
          </a:p>
        </p:txBody>
      </p:sp>
    </p:spTree>
    <p:extLst>
      <p:ext uri="{BB962C8B-B14F-4D97-AF65-F5344CB8AC3E}">
        <p14:creationId xmlns:p14="http://schemas.microsoft.com/office/powerpoint/2010/main" val="177228182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3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4.png"/><Relationship Id="rId3" Type="http://schemas.openxmlformats.org/officeDocument/2006/relationships/image" Target="../media/image4.png"/><Relationship Id="rId21"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6.png"/><Relationship Id="rId15" Type="http://schemas.openxmlformats.org/officeDocument/2006/relationships/image" Target="../media/image14.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microsoft.com/office/2007/relationships/hdphoto" Target="../media/hdphoto3.wdp"/><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 Id="rId27"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1103415" y="1772816"/>
            <a:ext cx="6851104" cy="859904"/>
          </a:xfrm>
        </p:spPr>
        <p:txBody>
          <a:bodyPr/>
          <a:lstStyle/>
          <a:p>
            <a:pPr algn="ctr" eaLnBrk="1" hangingPunct="1"/>
            <a:r>
              <a:rPr lang="en-US" altLang="ko-KR" sz="4400" b="1" dirty="0" smtClean="0"/>
              <a:t>Big Data</a:t>
            </a:r>
            <a:r>
              <a:rPr lang="ko-KR" altLang="en-US" sz="4400" b="1" dirty="0" smtClean="0"/>
              <a:t>기술</a:t>
            </a:r>
            <a:endParaRPr lang="en-US" altLang="ko-KR" sz="2800" b="1" dirty="0" smtClean="0"/>
          </a:p>
        </p:txBody>
      </p:sp>
      <p:sp>
        <p:nvSpPr>
          <p:cNvPr id="2" name="TextBox 1"/>
          <p:cNvSpPr txBox="1"/>
          <p:nvPr/>
        </p:nvSpPr>
        <p:spPr>
          <a:xfrm>
            <a:off x="4045598" y="3802038"/>
            <a:ext cx="1204176" cy="461665"/>
          </a:xfrm>
          <a:prstGeom prst="rect">
            <a:avLst/>
          </a:prstGeom>
          <a:noFill/>
        </p:spPr>
        <p:txBody>
          <a:bodyPr wrap="none" rtlCol="0">
            <a:spAutoFit/>
          </a:bodyPr>
          <a:lstStyle/>
          <a:p>
            <a:r>
              <a:rPr lang="en-US" altLang="ko-KR" sz="2400" b="1" dirty="0" smtClean="0"/>
              <a:t>2020</a:t>
            </a:r>
            <a:r>
              <a:rPr lang="ko-KR" altLang="en-US" sz="2400" b="1" dirty="0" smtClean="0"/>
              <a:t>년</a:t>
            </a:r>
            <a:endParaRPr lang="ko-KR" alt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직사각형 108"/>
          <p:cNvSpPr/>
          <p:nvPr/>
        </p:nvSpPr>
        <p:spPr bwMode="auto">
          <a:xfrm>
            <a:off x="2511669" y="3548027"/>
            <a:ext cx="6248400" cy="1492251"/>
          </a:xfrm>
          <a:prstGeom prst="rect">
            <a:avLst/>
          </a:prstGeom>
          <a:solidFill>
            <a:srgbClr val="EEEEEE">
              <a:alpha val="79608"/>
            </a:srgbClr>
          </a:solidFill>
          <a:ln w="19050" algn="ctr">
            <a:solidFill>
              <a:srgbClr val="5F5F5F"/>
            </a:solidFill>
            <a:prstDash val="sysDash"/>
            <a:miter lim="800000"/>
            <a:headEnd/>
            <a:tailEnd/>
          </a:ln>
          <a:effectLst>
            <a:outerShdw blurRad="63500" sx="101000" sy="101000" algn="ctr" rotWithShape="0">
              <a:schemeClr val="tx1">
                <a:lumMod val="75000"/>
                <a:lumOff val="25000"/>
                <a:alpha val="40000"/>
              </a:schemeClr>
            </a:outerShdw>
          </a:effectLst>
        </p:spPr>
        <p:txBody>
          <a:bodyPr wrap="none" lIns="90000" tIns="46800" rIns="90000" bIns="46800" anchor="ctr"/>
          <a:lstStyle/>
          <a:p>
            <a:pPr>
              <a:defRPr/>
            </a:pPr>
            <a:endParaRPr lang="ko-KR" altLang="en-US">
              <a:latin typeface="맑은 고딕" panose="020B0503020000020004" pitchFamily="50" charset="-127"/>
              <a:ea typeface="맑은 고딕" panose="020B0503020000020004" pitchFamily="50" charset="-127"/>
            </a:endParaRPr>
          </a:p>
        </p:txBody>
      </p:sp>
      <p:cxnSp>
        <p:nvCxnSpPr>
          <p:cNvPr id="13315" name="AutoShape 14"/>
          <p:cNvCxnSpPr>
            <a:cxnSpLocks noChangeShapeType="1"/>
          </p:cNvCxnSpPr>
          <p:nvPr/>
        </p:nvCxnSpPr>
        <p:spPr bwMode="auto">
          <a:xfrm flipV="1">
            <a:off x="2157047" y="2392330"/>
            <a:ext cx="1069731" cy="4763"/>
          </a:xfrm>
          <a:prstGeom prst="straightConnector1">
            <a:avLst/>
          </a:prstGeom>
          <a:noFill/>
          <a:ln w="9525">
            <a:solidFill>
              <a:srgbClr val="5F5F5F"/>
            </a:solidFill>
            <a:round/>
            <a:headEnd/>
            <a:tailEnd/>
          </a:ln>
        </p:spPr>
      </p:cxnSp>
      <p:cxnSp>
        <p:nvCxnSpPr>
          <p:cNvPr id="13316" name="AutoShape 15"/>
          <p:cNvCxnSpPr>
            <a:cxnSpLocks noChangeShapeType="1"/>
          </p:cNvCxnSpPr>
          <p:nvPr/>
        </p:nvCxnSpPr>
        <p:spPr bwMode="auto">
          <a:xfrm>
            <a:off x="2157047" y="2397093"/>
            <a:ext cx="1069731" cy="820737"/>
          </a:xfrm>
          <a:prstGeom prst="bentConnector3">
            <a:avLst>
              <a:gd name="adj1" fmla="val 49921"/>
            </a:avLst>
          </a:prstGeom>
          <a:noFill/>
          <a:ln w="9525">
            <a:solidFill>
              <a:srgbClr val="5F5F5F"/>
            </a:solidFill>
            <a:miter lim="800000"/>
            <a:headEnd/>
            <a:tailEnd/>
          </a:ln>
        </p:spPr>
      </p:cxnSp>
      <p:cxnSp>
        <p:nvCxnSpPr>
          <p:cNvPr id="13317" name="AutoShape 16"/>
          <p:cNvCxnSpPr>
            <a:cxnSpLocks noChangeShapeType="1"/>
          </p:cNvCxnSpPr>
          <p:nvPr/>
        </p:nvCxnSpPr>
        <p:spPr bwMode="auto">
          <a:xfrm>
            <a:off x="2157047" y="2397093"/>
            <a:ext cx="1069731" cy="1519237"/>
          </a:xfrm>
          <a:prstGeom prst="bentConnector3">
            <a:avLst>
              <a:gd name="adj1" fmla="val 49921"/>
            </a:avLst>
          </a:prstGeom>
          <a:noFill/>
          <a:ln w="9525">
            <a:solidFill>
              <a:srgbClr val="5F5F5F"/>
            </a:solidFill>
            <a:miter lim="800000"/>
            <a:headEnd/>
            <a:tailEnd/>
          </a:ln>
        </p:spPr>
      </p:cxnSp>
      <p:cxnSp>
        <p:nvCxnSpPr>
          <p:cNvPr id="13318" name="AutoShape 17"/>
          <p:cNvCxnSpPr>
            <a:cxnSpLocks noChangeShapeType="1"/>
          </p:cNvCxnSpPr>
          <p:nvPr/>
        </p:nvCxnSpPr>
        <p:spPr bwMode="auto">
          <a:xfrm>
            <a:off x="2157047" y="2397092"/>
            <a:ext cx="1069731" cy="2247900"/>
          </a:xfrm>
          <a:prstGeom prst="bentConnector3">
            <a:avLst>
              <a:gd name="adj1" fmla="val 49921"/>
            </a:avLst>
          </a:prstGeom>
          <a:noFill/>
          <a:ln w="9525">
            <a:solidFill>
              <a:srgbClr val="5F5F5F"/>
            </a:solidFill>
            <a:miter lim="800000"/>
            <a:headEnd/>
            <a:tailEnd/>
          </a:ln>
        </p:spPr>
      </p:cxnSp>
      <p:cxnSp>
        <p:nvCxnSpPr>
          <p:cNvPr id="13319" name="AutoShape 12"/>
          <p:cNvCxnSpPr>
            <a:cxnSpLocks noChangeShapeType="1"/>
          </p:cNvCxnSpPr>
          <p:nvPr/>
        </p:nvCxnSpPr>
        <p:spPr bwMode="auto">
          <a:xfrm rot="10800000" flipH="1" flipV="1">
            <a:off x="762000" y="2397092"/>
            <a:ext cx="2931" cy="3073400"/>
          </a:xfrm>
          <a:prstGeom prst="bentConnector3">
            <a:avLst>
              <a:gd name="adj1" fmla="val -13028565"/>
            </a:avLst>
          </a:prstGeom>
          <a:noFill/>
          <a:ln w="9525">
            <a:solidFill>
              <a:srgbClr val="5F5F5F"/>
            </a:solidFill>
            <a:miter lim="800000"/>
            <a:headEnd/>
            <a:tailEnd/>
          </a:ln>
        </p:spPr>
      </p:cxnSp>
      <p:cxnSp>
        <p:nvCxnSpPr>
          <p:cNvPr id="13320" name="AutoShape 13"/>
          <p:cNvCxnSpPr>
            <a:cxnSpLocks noChangeShapeType="1"/>
          </p:cNvCxnSpPr>
          <p:nvPr/>
        </p:nvCxnSpPr>
        <p:spPr bwMode="auto">
          <a:xfrm rot="10800000" flipH="1" flipV="1">
            <a:off x="762000" y="2397092"/>
            <a:ext cx="2931" cy="3752850"/>
          </a:xfrm>
          <a:prstGeom prst="bentConnector3">
            <a:avLst>
              <a:gd name="adj1" fmla="val -13371435"/>
            </a:avLst>
          </a:prstGeom>
          <a:noFill/>
          <a:ln w="9525">
            <a:solidFill>
              <a:srgbClr val="5F5F5F"/>
            </a:solidFill>
            <a:miter lim="800000"/>
            <a:headEnd/>
            <a:tailEnd/>
          </a:ln>
        </p:spPr>
      </p:cxnSp>
      <p:sp>
        <p:nvSpPr>
          <p:cNvPr id="13322" name="Text Box 4"/>
          <p:cNvSpPr txBox="1">
            <a:spLocks noChangeArrowheads="1"/>
          </p:cNvSpPr>
          <p:nvPr/>
        </p:nvSpPr>
        <p:spPr bwMode="auto">
          <a:xfrm>
            <a:off x="383931" y="1196752"/>
            <a:ext cx="8376138" cy="713460"/>
          </a:xfrm>
          <a:prstGeom prst="rect">
            <a:avLst/>
          </a:prstGeom>
          <a:noFill/>
          <a:ln w="9525" algn="ctr">
            <a:noFill/>
            <a:miter lim="800000"/>
            <a:headEnd/>
            <a:tailEnd/>
          </a:ln>
        </p:spPr>
        <p:txBody>
          <a:bodyPr lIns="18000" tIns="18000" rIns="18000" bIns="18000">
            <a:spAutoFit/>
          </a:bodyPr>
          <a:lstStyle/>
          <a:p>
            <a:pPr>
              <a:lnSpc>
                <a:spcPct val="110000"/>
              </a:lnSpc>
              <a:buFont typeface="Wingdings" pitchFamily="2" charset="2"/>
              <a:buNone/>
            </a:pPr>
            <a:r>
              <a:rPr lang="ko-KR" altLang="en-US" sz="2000" dirty="0" err="1">
                <a:solidFill>
                  <a:schemeClr val="tx1"/>
                </a:solidFill>
                <a:ea typeface="맑은 고딕" panose="020B0503020000020004" pitchFamily="50" charset="-127"/>
              </a:rPr>
              <a:t>빅데이터는</a:t>
            </a:r>
            <a:r>
              <a:rPr lang="ko-KR" altLang="en-US" sz="2000" dirty="0">
                <a:solidFill>
                  <a:schemeClr val="tx1"/>
                </a:solidFill>
                <a:ea typeface="맑은 고딕" panose="020B0503020000020004" pitchFamily="50" charset="-127"/>
              </a:rPr>
              <a:t> 기업의 데이터로서</a:t>
            </a:r>
            <a:r>
              <a:rPr lang="en-US" altLang="ko-KR" sz="2000" dirty="0">
                <a:solidFill>
                  <a:schemeClr val="tx1"/>
                </a:solidFill>
                <a:ea typeface="맑은 고딕" panose="020B0503020000020004" pitchFamily="50" charset="-127"/>
              </a:rPr>
              <a:t>, </a:t>
            </a:r>
            <a:r>
              <a:rPr lang="ko-KR" altLang="en-US" sz="2000" dirty="0">
                <a:solidFill>
                  <a:schemeClr val="tx1"/>
                </a:solidFill>
                <a:ea typeface="맑은 고딕" panose="020B0503020000020004" pitchFamily="50" charset="-127"/>
              </a:rPr>
              <a:t>기존 데이터 기술로는 관리할 수 없는 데이터이다</a:t>
            </a:r>
            <a:r>
              <a:rPr lang="en-US" altLang="ko-KR" sz="2000" dirty="0">
                <a:solidFill>
                  <a:schemeClr val="tx1"/>
                </a:solidFill>
                <a:ea typeface="맑은 고딕" panose="020B0503020000020004" pitchFamily="50" charset="-127"/>
              </a:rPr>
              <a:t>. </a:t>
            </a:r>
            <a:r>
              <a:rPr lang="ko-KR" altLang="en-US" sz="2000" dirty="0" err="1">
                <a:solidFill>
                  <a:schemeClr val="tx1"/>
                </a:solidFill>
                <a:ea typeface="맑은 고딕" panose="020B0503020000020004" pitchFamily="50" charset="-127"/>
              </a:rPr>
              <a:t>빅데이터</a:t>
            </a:r>
            <a:r>
              <a:rPr lang="ko-KR" altLang="en-US" sz="2000" dirty="0">
                <a:solidFill>
                  <a:schemeClr val="tx1"/>
                </a:solidFill>
                <a:ea typeface="맑은 고딕" panose="020B0503020000020004" pitchFamily="50" charset="-127"/>
              </a:rPr>
              <a:t> 분석 </a:t>
            </a:r>
            <a:r>
              <a:rPr lang="en-US" altLang="ko-KR" sz="2000" dirty="0">
                <a:solidFill>
                  <a:schemeClr val="tx1"/>
                </a:solidFill>
                <a:ea typeface="맑은 고딕" panose="020B0503020000020004" pitchFamily="50" charset="-127"/>
              </a:rPr>
              <a:t>(big data analysis)</a:t>
            </a:r>
            <a:r>
              <a:rPr lang="ko-KR" altLang="en-US" sz="2000" dirty="0">
                <a:solidFill>
                  <a:schemeClr val="tx1"/>
                </a:solidFill>
                <a:ea typeface="맑은 고딕" panose="020B0503020000020004" pitchFamily="50" charset="-127"/>
              </a:rPr>
              <a:t>은 빅데이터를 활용한 </a:t>
            </a:r>
            <a:r>
              <a:rPr lang="ko-KR" altLang="en-US" sz="2000" dirty="0" smtClean="0">
                <a:solidFill>
                  <a:schemeClr val="tx1"/>
                </a:solidFill>
                <a:ea typeface="맑은 고딕" panose="020B0503020000020004" pitchFamily="50" charset="-127"/>
              </a:rPr>
              <a:t>분석</a:t>
            </a:r>
            <a:r>
              <a:rPr lang="en-US" altLang="ko-KR" sz="2000" dirty="0" smtClean="0">
                <a:solidFill>
                  <a:schemeClr val="tx1"/>
                </a:solidFill>
                <a:ea typeface="맑은 고딕" panose="020B0503020000020004" pitchFamily="50" charset="-127"/>
              </a:rPr>
              <a:t>.</a:t>
            </a:r>
            <a:endParaRPr lang="en-US" altLang="ko-KR" sz="2000" dirty="0">
              <a:solidFill>
                <a:schemeClr val="tx1"/>
              </a:solidFill>
              <a:ea typeface="맑은 고딕" panose="020B0503020000020004" pitchFamily="50" charset="-127"/>
            </a:endParaRPr>
          </a:p>
        </p:txBody>
      </p:sp>
      <p:sp>
        <p:nvSpPr>
          <p:cNvPr id="13323" name="Text Box 25"/>
          <p:cNvSpPr txBox="1">
            <a:spLocks noChangeArrowheads="1"/>
          </p:cNvSpPr>
          <p:nvPr/>
        </p:nvSpPr>
        <p:spPr bwMode="auto">
          <a:xfrm>
            <a:off x="5169584" y="6446804"/>
            <a:ext cx="3593416" cy="222556"/>
          </a:xfrm>
          <a:prstGeom prst="rect">
            <a:avLst/>
          </a:prstGeom>
          <a:noFill/>
          <a:ln w="9525" algn="ctr">
            <a:noFill/>
            <a:miter lim="800000"/>
            <a:headEnd/>
            <a:tailEnd/>
          </a:ln>
        </p:spPr>
        <p:txBody>
          <a:bodyPr wrap="none" lIns="18000" tIns="18000" rIns="18000" bIns="18000">
            <a:spAutoFit/>
          </a:bodyPr>
          <a:lstStyle/>
          <a:p>
            <a:pPr marL="266700" indent="-266700" algn="r">
              <a:lnSpc>
                <a:spcPct val="110000"/>
              </a:lnSpc>
              <a:buFont typeface="Wingdings" pitchFamily="2" charset="2"/>
              <a:buNone/>
            </a:pPr>
            <a:r>
              <a:rPr lang="en-US" altLang="ko-KR" sz="1100">
                <a:solidFill>
                  <a:srgbClr val="5F5F5F"/>
                </a:solidFill>
                <a:latin typeface="맑은 고딕" panose="020B0503020000020004" pitchFamily="50" charset="-127"/>
                <a:ea typeface="맑은 고딕" panose="020B0503020000020004" pitchFamily="50" charset="-127"/>
              </a:rPr>
              <a:t>&lt;</a:t>
            </a:r>
            <a:r>
              <a:rPr lang="ko-KR" altLang="en-US" sz="1100">
                <a:solidFill>
                  <a:srgbClr val="5F5F5F"/>
                </a:solidFill>
                <a:latin typeface="맑은 고딕" panose="020B0503020000020004" pitchFamily="50" charset="-127"/>
                <a:ea typeface="맑은 고딕" panose="020B0503020000020004" pitchFamily="50" charset="-127"/>
              </a:rPr>
              <a:t>출처 </a:t>
            </a:r>
            <a:r>
              <a:rPr lang="ko-KR" altLang="ko-KR" sz="1100">
                <a:solidFill>
                  <a:srgbClr val="5F5F5F"/>
                </a:solidFill>
                <a:latin typeface="맑은 고딕" panose="020B0503020000020004" pitchFamily="50" charset="-127"/>
                <a:ea typeface="맑은 고딕" panose="020B0503020000020004" pitchFamily="50" charset="-127"/>
              </a:rPr>
              <a:t>: </a:t>
            </a:r>
            <a:r>
              <a:rPr lang="en-US" altLang="ko-KR" sz="1100">
                <a:solidFill>
                  <a:srgbClr val="5F5F5F"/>
                </a:solidFill>
                <a:latin typeface="맑은 고딕" panose="020B0503020000020004" pitchFamily="50" charset="-127"/>
                <a:ea typeface="맑은 고딕" panose="020B0503020000020004" pitchFamily="50" charset="-127"/>
              </a:rPr>
              <a:t>2e</a:t>
            </a:r>
            <a:r>
              <a:rPr lang="ko-KR" altLang="en-US" sz="1100">
                <a:solidFill>
                  <a:srgbClr val="5F5F5F"/>
                </a:solidFill>
                <a:latin typeface="맑은 고딕" panose="020B0503020000020004" pitchFamily="50" charset="-127"/>
                <a:ea typeface="맑은 고딕" panose="020B0503020000020004" pitchFamily="50" charset="-127"/>
              </a:rPr>
              <a:t>컨설팅 </a:t>
            </a:r>
            <a:r>
              <a:rPr lang="en-US" altLang="ko-KR" sz="1100">
                <a:solidFill>
                  <a:srgbClr val="5F5F5F"/>
                </a:solidFill>
                <a:latin typeface="맑은 고딕" panose="020B0503020000020004" pitchFamily="50" charset="-127"/>
                <a:ea typeface="맑은 고딕" panose="020B0503020000020004" pitchFamily="50" charset="-127"/>
              </a:rPr>
              <a:t>“</a:t>
            </a:r>
            <a:r>
              <a:rPr lang="ko-KR" altLang="en-US" sz="1100">
                <a:solidFill>
                  <a:srgbClr val="5F5F5F"/>
                </a:solidFill>
                <a:latin typeface="맑은 고딕" panose="020B0503020000020004" pitchFamily="50" charset="-127"/>
                <a:ea typeface="맑은 고딕" panose="020B0503020000020004" pitchFamily="50" charset="-127"/>
              </a:rPr>
              <a:t>빅데이터의 가치와 도입전략</a:t>
            </a:r>
            <a:r>
              <a:rPr lang="en-US" altLang="ko-KR" sz="1100">
                <a:solidFill>
                  <a:srgbClr val="5F5F5F"/>
                </a:solidFill>
                <a:latin typeface="맑은 고딕" panose="020B0503020000020004" pitchFamily="50" charset="-127"/>
                <a:ea typeface="맑은 고딕" panose="020B0503020000020004" pitchFamily="50" charset="-127"/>
              </a:rPr>
              <a:t>”</a:t>
            </a:r>
            <a:r>
              <a:rPr lang="ko-KR" altLang="en-US" sz="1100">
                <a:solidFill>
                  <a:srgbClr val="5F5F5F"/>
                </a:solidFill>
                <a:latin typeface="맑은 고딕" panose="020B0503020000020004" pitchFamily="50" charset="-127"/>
                <a:ea typeface="맑은 고딕" panose="020B0503020000020004" pitchFamily="50" charset="-127"/>
              </a:rPr>
              <a:t>중에서</a:t>
            </a:r>
            <a:r>
              <a:rPr lang="en-US" altLang="ko-KR" sz="1100">
                <a:solidFill>
                  <a:srgbClr val="5F5F5F"/>
                </a:solidFill>
                <a:latin typeface="맑은 고딕" panose="020B0503020000020004" pitchFamily="50" charset="-127"/>
                <a:ea typeface="맑은 고딕" panose="020B0503020000020004" pitchFamily="50" charset="-127"/>
              </a:rPr>
              <a:t>&gt;</a:t>
            </a:r>
            <a:endParaRPr lang="ko-KR" altLang="ko-KR" sz="1100">
              <a:solidFill>
                <a:srgbClr val="5F5F5F"/>
              </a:solidFill>
              <a:latin typeface="맑은 고딕" panose="020B0503020000020004" pitchFamily="50" charset="-127"/>
              <a:ea typeface="맑은 고딕" panose="020B0503020000020004" pitchFamily="50" charset="-127"/>
            </a:endParaRPr>
          </a:p>
        </p:txBody>
      </p:sp>
      <p:grpSp>
        <p:nvGrpSpPr>
          <p:cNvPr id="2" name="그룹 5"/>
          <p:cNvGrpSpPr>
            <a:grpSpLocks/>
          </p:cNvGrpSpPr>
          <p:nvPr/>
        </p:nvGrpSpPr>
        <p:grpSpPr bwMode="auto">
          <a:xfrm>
            <a:off x="762000" y="2162142"/>
            <a:ext cx="1562100" cy="506412"/>
            <a:chOff x="668525" y="1944915"/>
            <a:chExt cx="1692188" cy="506314"/>
          </a:xfrm>
        </p:grpSpPr>
        <p:pic>
          <p:nvPicPr>
            <p:cNvPr id="13350" name="Picture 88" descr="01"/>
            <p:cNvPicPr>
              <a:picLocks noChangeAspect="1" noChangeArrowheads="1"/>
            </p:cNvPicPr>
            <p:nvPr/>
          </p:nvPicPr>
          <p:blipFill>
            <a:blip r:embed="rId3" cstate="print">
              <a:lum bright="6000" contrast="-18000"/>
            </a:blip>
            <a:srcRect l="36015" t="54559" r="35695" b="3918"/>
            <a:stretch>
              <a:fillRect/>
            </a:stretch>
          </p:blipFill>
          <p:spPr bwMode="gray">
            <a:xfrm>
              <a:off x="668525" y="1944915"/>
              <a:ext cx="1692188" cy="506314"/>
            </a:xfrm>
            <a:prstGeom prst="rect">
              <a:avLst/>
            </a:prstGeom>
            <a:noFill/>
            <a:ln w="9525">
              <a:noFill/>
              <a:miter lim="800000"/>
              <a:headEnd/>
              <a:tailEnd/>
            </a:ln>
          </p:spPr>
        </p:pic>
        <p:sp>
          <p:nvSpPr>
            <p:cNvPr id="13351" name="AutoShape 6"/>
            <p:cNvSpPr>
              <a:spLocks noChangeArrowheads="1"/>
            </p:cNvSpPr>
            <p:nvPr/>
          </p:nvSpPr>
          <p:spPr bwMode="auto">
            <a:xfrm>
              <a:off x="953681" y="2029548"/>
              <a:ext cx="1121878" cy="337049"/>
            </a:xfrm>
            <a:prstGeom prst="roundRect">
              <a:avLst>
                <a:gd name="adj" fmla="val 16667"/>
              </a:avLst>
            </a:prstGeom>
            <a:noFill/>
            <a:ln w="9525" algn="ctr">
              <a:noFill/>
              <a:round/>
              <a:headEnd/>
              <a:tailEnd/>
            </a:ln>
          </p:spPr>
          <p:txBody>
            <a:bodyPr lIns="0" tIns="0" rIns="0" bIns="0" anchor="ctr">
              <a:spAutoFit/>
            </a:bodyPr>
            <a:lstStyle/>
            <a:p>
              <a:pPr algn="ctr" latinLnBrk="1">
                <a:lnSpc>
                  <a:spcPct val="110000"/>
                </a:lnSpc>
                <a:buSzPct val="120000"/>
              </a:pPr>
              <a:r>
                <a:rPr lang="ko-KR" altLang="en-US" b="1">
                  <a:latin typeface="맑은 고딕" panose="020B0503020000020004" pitchFamily="50" charset="-127"/>
                  <a:ea typeface="맑은 고딕" panose="020B0503020000020004" pitchFamily="50" charset="-127"/>
                </a:rPr>
                <a:t>빅데이터</a:t>
              </a:r>
            </a:p>
          </p:txBody>
        </p:sp>
      </p:grpSp>
      <p:grpSp>
        <p:nvGrpSpPr>
          <p:cNvPr id="3" name="그룹 70"/>
          <p:cNvGrpSpPr>
            <a:grpSpLocks/>
          </p:cNvGrpSpPr>
          <p:nvPr/>
        </p:nvGrpSpPr>
        <p:grpSpPr bwMode="auto">
          <a:xfrm>
            <a:off x="762000" y="5238713"/>
            <a:ext cx="1562100" cy="506411"/>
            <a:chOff x="668525" y="1944915"/>
            <a:chExt cx="1692188" cy="506314"/>
          </a:xfrm>
        </p:grpSpPr>
        <p:pic>
          <p:nvPicPr>
            <p:cNvPr id="13348" name="Picture 88" descr="01"/>
            <p:cNvPicPr>
              <a:picLocks noChangeAspect="1" noChangeArrowheads="1"/>
            </p:cNvPicPr>
            <p:nvPr/>
          </p:nvPicPr>
          <p:blipFill>
            <a:blip r:embed="rId3" cstate="print">
              <a:lum bright="6000" contrast="-18000"/>
            </a:blip>
            <a:srcRect l="36015" t="54559" r="35695" b="3918"/>
            <a:stretch>
              <a:fillRect/>
            </a:stretch>
          </p:blipFill>
          <p:spPr bwMode="gray">
            <a:xfrm>
              <a:off x="668525" y="1944915"/>
              <a:ext cx="1692188" cy="506314"/>
            </a:xfrm>
            <a:prstGeom prst="rect">
              <a:avLst/>
            </a:prstGeom>
            <a:noFill/>
            <a:ln w="9525">
              <a:noFill/>
              <a:miter lim="800000"/>
              <a:headEnd/>
              <a:tailEnd/>
            </a:ln>
          </p:spPr>
        </p:pic>
        <p:sp>
          <p:nvSpPr>
            <p:cNvPr id="13349" name="AutoShape 6"/>
            <p:cNvSpPr>
              <a:spLocks noChangeArrowheads="1"/>
            </p:cNvSpPr>
            <p:nvPr/>
          </p:nvSpPr>
          <p:spPr bwMode="auto">
            <a:xfrm>
              <a:off x="953681" y="2067001"/>
              <a:ext cx="1121878" cy="262149"/>
            </a:xfrm>
            <a:prstGeom prst="roundRect">
              <a:avLst>
                <a:gd name="adj" fmla="val 16667"/>
              </a:avLst>
            </a:prstGeom>
            <a:noFill/>
            <a:ln w="9525" algn="ctr">
              <a:noFill/>
              <a:round/>
              <a:headEnd/>
              <a:tailEnd/>
            </a:ln>
          </p:spPr>
          <p:txBody>
            <a:bodyPr lIns="0" tIns="0" rIns="0" bIns="0" anchor="ctr">
              <a:spAutoFit/>
            </a:bodyPr>
            <a:lstStyle/>
            <a:p>
              <a:pPr algn="ctr" latinLnBrk="1">
                <a:lnSpc>
                  <a:spcPct val="110000"/>
                </a:lnSpc>
                <a:buSzPct val="120000"/>
              </a:pPr>
              <a:r>
                <a:rPr lang="ko-KR" altLang="en-US" sz="1400" b="1" dirty="0">
                  <a:latin typeface="맑은 고딕" panose="020B0503020000020004" pitchFamily="50" charset="-127"/>
                  <a:ea typeface="맑은 고딕" panose="020B0503020000020004" pitchFamily="50" charset="-127"/>
                </a:rPr>
                <a:t>오픈 데이터</a:t>
              </a:r>
            </a:p>
          </p:txBody>
        </p:sp>
      </p:grpSp>
      <p:grpSp>
        <p:nvGrpSpPr>
          <p:cNvPr id="4" name="그룹 6"/>
          <p:cNvGrpSpPr>
            <a:grpSpLocks/>
          </p:cNvGrpSpPr>
          <p:nvPr/>
        </p:nvGrpSpPr>
        <p:grpSpPr bwMode="auto">
          <a:xfrm>
            <a:off x="3006970" y="2162142"/>
            <a:ext cx="1702777" cy="493712"/>
            <a:chOff x="3497263" y="1872345"/>
            <a:chExt cx="1455737" cy="823523"/>
          </a:xfrm>
        </p:grpSpPr>
        <p:pic>
          <p:nvPicPr>
            <p:cNvPr id="13346" name="Picture 88" descr="01"/>
            <p:cNvPicPr>
              <a:picLocks noChangeAspect="1" noChangeArrowheads="1"/>
            </p:cNvPicPr>
            <p:nvPr/>
          </p:nvPicPr>
          <p:blipFill>
            <a:blip r:embed="rId4" cstate="print"/>
            <a:srcRect l="36015" t="54559" r="35695" b="3918"/>
            <a:stretch>
              <a:fillRect/>
            </a:stretch>
          </p:blipFill>
          <p:spPr bwMode="gray">
            <a:xfrm>
              <a:off x="3497263" y="1872345"/>
              <a:ext cx="1455737" cy="823523"/>
            </a:xfrm>
            <a:prstGeom prst="rect">
              <a:avLst/>
            </a:prstGeom>
            <a:noFill/>
            <a:ln w="9525">
              <a:noFill/>
              <a:miter lim="800000"/>
              <a:headEnd/>
              <a:tailEnd/>
            </a:ln>
          </p:spPr>
        </p:pic>
        <p:sp>
          <p:nvSpPr>
            <p:cNvPr id="13347" name="AutoShape 6"/>
            <p:cNvSpPr>
              <a:spLocks noChangeArrowheads="1"/>
            </p:cNvSpPr>
            <p:nvPr/>
          </p:nvSpPr>
          <p:spPr bwMode="auto">
            <a:xfrm>
              <a:off x="3499083" y="2048198"/>
              <a:ext cx="1450288" cy="468812"/>
            </a:xfrm>
            <a:prstGeom prst="roundRect">
              <a:avLst>
                <a:gd name="adj" fmla="val 16667"/>
              </a:avLst>
            </a:prstGeom>
            <a:noFill/>
            <a:ln w="9525" algn="ctr">
              <a:noFill/>
              <a:round/>
              <a:headEnd/>
              <a:tailEnd/>
            </a:ln>
          </p:spPr>
          <p:txBody>
            <a:bodyPr lIns="0" tIns="0" rIns="0" bIns="0" anchor="ctr">
              <a:spAutoFit/>
            </a:bodyPr>
            <a:lstStyle/>
            <a:p>
              <a:pPr marL="73025" indent="-73025" algn="ctr" latinLnBrk="1">
                <a:lnSpc>
                  <a:spcPct val="110000"/>
                </a:lnSpc>
                <a:buSzPct val="120000"/>
              </a:pPr>
              <a:r>
                <a:rPr lang="ko-KR" altLang="en-US" sz="1500">
                  <a:solidFill>
                    <a:schemeClr val="bg1"/>
                  </a:solidFill>
                  <a:latin typeface="맑은 고딕" panose="020B0503020000020004" pitchFamily="50" charset="-127"/>
                  <a:ea typeface="맑은 고딕" panose="020B0503020000020004" pitchFamily="50" charset="-127"/>
                </a:rPr>
                <a:t>구조적 데이터</a:t>
              </a:r>
            </a:p>
          </p:txBody>
        </p:sp>
      </p:grpSp>
      <p:grpSp>
        <p:nvGrpSpPr>
          <p:cNvPr id="5" name="그룹 78"/>
          <p:cNvGrpSpPr>
            <a:grpSpLocks/>
          </p:cNvGrpSpPr>
          <p:nvPr/>
        </p:nvGrpSpPr>
        <p:grpSpPr bwMode="auto">
          <a:xfrm>
            <a:off x="3006970" y="2901918"/>
            <a:ext cx="1702777" cy="492125"/>
            <a:chOff x="3497263" y="1872345"/>
            <a:chExt cx="1455737" cy="823523"/>
          </a:xfrm>
        </p:grpSpPr>
        <p:pic>
          <p:nvPicPr>
            <p:cNvPr id="13344" name="Picture 88" descr="01"/>
            <p:cNvPicPr>
              <a:picLocks noChangeAspect="1" noChangeArrowheads="1"/>
            </p:cNvPicPr>
            <p:nvPr/>
          </p:nvPicPr>
          <p:blipFill>
            <a:blip r:embed="rId4" cstate="print"/>
            <a:srcRect l="36015" t="54559" r="35695" b="3918"/>
            <a:stretch>
              <a:fillRect/>
            </a:stretch>
          </p:blipFill>
          <p:spPr bwMode="gray">
            <a:xfrm>
              <a:off x="3497263" y="1872345"/>
              <a:ext cx="1455737" cy="823523"/>
            </a:xfrm>
            <a:prstGeom prst="rect">
              <a:avLst/>
            </a:prstGeom>
            <a:noFill/>
            <a:ln w="9525">
              <a:noFill/>
              <a:miter lim="800000"/>
              <a:headEnd/>
              <a:tailEnd/>
            </a:ln>
          </p:spPr>
        </p:pic>
        <p:sp>
          <p:nvSpPr>
            <p:cNvPr id="13345" name="AutoShape 6"/>
            <p:cNvSpPr>
              <a:spLocks noChangeArrowheads="1"/>
            </p:cNvSpPr>
            <p:nvPr/>
          </p:nvSpPr>
          <p:spPr bwMode="auto">
            <a:xfrm>
              <a:off x="3499083" y="2048198"/>
              <a:ext cx="1450288" cy="468812"/>
            </a:xfrm>
            <a:prstGeom prst="roundRect">
              <a:avLst>
                <a:gd name="adj" fmla="val 16667"/>
              </a:avLst>
            </a:prstGeom>
            <a:noFill/>
            <a:ln w="9525">
              <a:noFill/>
              <a:miter lim="800000"/>
              <a:headEnd/>
              <a:tailEnd/>
            </a:ln>
          </p:spPr>
          <p:txBody>
            <a:bodyPr lIns="0" tIns="0" rIns="0" bIns="0" anchor="ctr">
              <a:spAutoFit/>
            </a:bodyPr>
            <a:lstStyle/>
            <a:p>
              <a:pPr marL="73025" indent="-73025" algn="ctr" latinLnBrk="1">
                <a:lnSpc>
                  <a:spcPct val="110000"/>
                </a:lnSpc>
                <a:buSzPct val="120000"/>
              </a:pPr>
              <a:r>
                <a:rPr lang="ko-KR" altLang="en-US" sz="1500">
                  <a:solidFill>
                    <a:schemeClr val="bg1"/>
                  </a:solidFill>
                  <a:latin typeface="맑은 고딕" panose="020B0503020000020004" pitchFamily="50" charset="-127"/>
                  <a:ea typeface="맑은 고딕" panose="020B0503020000020004" pitchFamily="50" charset="-127"/>
                </a:rPr>
                <a:t>반구조 데이터</a:t>
              </a:r>
            </a:p>
          </p:txBody>
        </p:sp>
      </p:grpSp>
      <p:grpSp>
        <p:nvGrpSpPr>
          <p:cNvPr id="6" name="그룹 81"/>
          <p:cNvGrpSpPr>
            <a:grpSpLocks/>
          </p:cNvGrpSpPr>
          <p:nvPr/>
        </p:nvGrpSpPr>
        <p:grpSpPr bwMode="auto">
          <a:xfrm>
            <a:off x="3006970" y="3640105"/>
            <a:ext cx="1702777" cy="493713"/>
            <a:chOff x="3497263" y="1872345"/>
            <a:chExt cx="1455737" cy="823523"/>
          </a:xfrm>
        </p:grpSpPr>
        <p:pic>
          <p:nvPicPr>
            <p:cNvPr id="13342" name="Picture 88" descr="01"/>
            <p:cNvPicPr>
              <a:picLocks noChangeAspect="1" noChangeArrowheads="1"/>
            </p:cNvPicPr>
            <p:nvPr/>
          </p:nvPicPr>
          <p:blipFill>
            <a:blip r:embed="rId4" cstate="print"/>
            <a:srcRect l="36015" t="54559" r="35695" b="3918"/>
            <a:stretch>
              <a:fillRect/>
            </a:stretch>
          </p:blipFill>
          <p:spPr bwMode="gray">
            <a:xfrm>
              <a:off x="3497263" y="1872345"/>
              <a:ext cx="1455737" cy="823523"/>
            </a:xfrm>
            <a:prstGeom prst="rect">
              <a:avLst/>
            </a:prstGeom>
            <a:noFill/>
            <a:ln w="9525">
              <a:noFill/>
              <a:miter lim="800000"/>
              <a:headEnd/>
              <a:tailEnd/>
            </a:ln>
          </p:spPr>
        </p:pic>
        <p:sp>
          <p:nvSpPr>
            <p:cNvPr id="13343" name="AutoShape 6"/>
            <p:cNvSpPr>
              <a:spLocks noChangeArrowheads="1"/>
            </p:cNvSpPr>
            <p:nvPr/>
          </p:nvSpPr>
          <p:spPr bwMode="auto">
            <a:xfrm>
              <a:off x="3499083" y="2048308"/>
              <a:ext cx="1450288" cy="468593"/>
            </a:xfrm>
            <a:prstGeom prst="roundRect">
              <a:avLst>
                <a:gd name="adj" fmla="val 16667"/>
              </a:avLst>
            </a:prstGeom>
            <a:noFill/>
            <a:ln w="9525" algn="ctr">
              <a:noFill/>
              <a:round/>
              <a:headEnd/>
              <a:tailEnd/>
            </a:ln>
          </p:spPr>
          <p:txBody>
            <a:bodyPr lIns="0" tIns="0" rIns="0" bIns="0" anchor="ctr">
              <a:spAutoFit/>
            </a:bodyPr>
            <a:lstStyle/>
            <a:p>
              <a:pPr marL="73025" indent="-73025" algn="ctr" latinLnBrk="1">
                <a:lnSpc>
                  <a:spcPct val="110000"/>
                </a:lnSpc>
                <a:buSzPct val="120000"/>
              </a:pPr>
              <a:r>
                <a:rPr lang="ko-KR" altLang="en-US" sz="1500">
                  <a:solidFill>
                    <a:schemeClr val="bg1"/>
                  </a:solidFill>
                  <a:latin typeface="맑은 고딕" panose="020B0503020000020004" pitchFamily="50" charset="-127"/>
                  <a:ea typeface="맑은 고딕" panose="020B0503020000020004" pitchFamily="50" charset="-127"/>
                </a:rPr>
                <a:t>복수구조 데이터</a:t>
              </a:r>
            </a:p>
          </p:txBody>
        </p:sp>
      </p:grpSp>
      <p:grpSp>
        <p:nvGrpSpPr>
          <p:cNvPr id="7" name="그룹 84"/>
          <p:cNvGrpSpPr>
            <a:grpSpLocks/>
          </p:cNvGrpSpPr>
          <p:nvPr/>
        </p:nvGrpSpPr>
        <p:grpSpPr bwMode="auto">
          <a:xfrm>
            <a:off x="3006970" y="4378292"/>
            <a:ext cx="1702777" cy="493712"/>
            <a:chOff x="3497263" y="1872345"/>
            <a:chExt cx="1455737" cy="823523"/>
          </a:xfrm>
        </p:grpSpPr>
        <p:pic>
          <p:nvPicPr>
            <p:cNvPr id="13340" name="Picture 88" descr="01"/>
            <p:cNvPicPr>
              <a:picLocks noChangeAspect="1" noChangeArrowheads="1"/>
            </p:cNvPicPr>
            <p:nvPr/>
          </p:nvPicPr>
          <p:blipFill>
            <a:blip r:embed="rId4" cstate="print"/>
            <a:srcRect l="36015" t="54559" r="35695" b="3918"/>
            <a:stretch>
              <a:fillRect/>
            </a:stretch>
          </p:blipFill>
          <p:spPr bwMode="gray">
            <a:xfrm>
              <a:off x="3497263" y="1872345"/>
              <a:ext cx="1455737" cy="823523"/>
            </a:xfrm>
            <a:prstGeom prst="rect">
              <a:avLst/>
            </a:prstGeom>
            <a:noFill/>
            <a:ln w="9525">
              <a:noFill/>
              <a:miter lim="800000"/>
              <a:headEnd/>
              <a:tailEnd/>
            </a:ln>
          </p:spPr>
        </p:pic>
        <p:sp>
          <p:nvSpPr>
            <p:cNvPr id="13341" name="AutoShape 6"/>
            <p:cNvSpPr>
              <a:spLocks noChangeArrowheads="1"/>
            </p:cNvSpPr>
            <p:nvPr/>
          </p:nvSpPr>
          <p:spPr bwMode="auto">
            <a:xfrm>
              <a:off x="3499083" y="2048198"/>
              <a:ext cx="1450288" cy="468812"/>
            </a:xfrm>
            <a:prstGeom prst="roundRect">
              <a:avLst>
                <a:gd name="adj" fmla="val 16667"/>
              </a:avLst>
            </a:prstGeom>
            <a:noFill/>
            <a:ln w="9525" algn="ctr">
              <a:noFill/>
              <a:round/>
              <a:headEnd/>
              <a:tailEnd/>
            </a:ln>
          </p:spPr>
          <p:txBody>
            <a:bodyPr lIns="0" tIns="0" rIns="0" bIns="0" anchor="ctr">
              <a:spAutoFit/>
            </a:bodyPr>
            <a:lstStyle/>
            <a:p>
              <a:pPr marL="73025" indent="-73025" algn="ctr" latinLnBrk="1">
                <a:lnSpc>
                  <a:spcPct val="110000"/>
                </a:lnSpc>
                <a:buSzPct val="120000"/>
              </a:pPr>
              <a:r>
                <a:rPr lang="ko-KR" altLang="en-US" sz="1500">
                  <a:solidFill>
                    <a:schemeClr val="bg1"/>
                  </a:solidFill>
                  <a:latin typeface="맑은 고딕" panose="020B0503020000020004" pitchFamily="50" charset="-127"/>
                  <a:ea typeface="맑은 고딕" panose="020B0503020000020004" pitchFamily="50" charset="-127"/>
                </a:rPr>
                <a:t>무구조 데이터</a:t>
              </a:r>
            </a:p>
          </p:txBody>
        </p:sp>
      </p:grpSp>
      <p:sp>
        <p:nvSpPr>
          <p:cNvPr id="13330" name="Text Box 19"/>
          <p:cNvSpPr txBox="1">
            <a:spLocks noChangeArrowheads="1"/>
          </p:cNvSpPr>
          <p:nvPr/>
        </p:nvSpPr>
        <p:spPr bwMode="auto">
          <a:xfrm>
            <a:off x="4832839" y="2965417"/>
            <a:ext cx="3390900" cy="400050"/>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ko-KR" sz="1300" dirty="0">
                <a:solidFill>
                  <a:schemeClr val="tx1"/>
                </a:solidFill>
                <a:latin typeface="맑은 고딕" panose="020B0503020000020004" pitchFamily="50" charset="-127"/>
                <a:ea typeface="맑은 고딕" panose="020B0503020000020004" pitchFamily="50" charset="-127"/>
              </a:rPr>
              <a:t>데이터의 일부만 구조를 갖는 데이터</a:t>
            </a:r>
            <a:r>
              <a:rPr kumimoji="0" lang="ko-KR" altLang="en-US" sz="1300" dirty="0">
                <a:solidFill>
                  <a:schemeClr val="tx1"/>
                </a:solidFill>
                <a:latin typeface="맑은 고딕" panose="020B0503020000020004" pitchFamily="50" charset="-127"/>
                <a:ea typeface="맑은 고딕" panose="020B0503020000020004" pitchFamily="50" charset="-127"/>
              </a:rPr>
              <a:t/>
            </a:r>
            <a:br>
              <a:rPr kumimoji="0" lang="ko-KR" altLang="en-US" sz="1300" dirty="0">
                <a:solidFill>
                  <a:schemeClr val="tx1"/>
                </a:solidFill>
                <a:latin typeface="맑은 고딕" panose="020B0503020000020004" pitchFamily="50" charset="-127"/>
                <a:ea typeface="맑은 고딕" panose="020B0503020000020004" pitchFamily="50" charset="-127"/>
              </a:rPr>
            </a:br>
            <a:r>
              <a:rPr kumimoji="0" lang="ko-KR" altLang="en-US" sz="1300" dirty="0">
                <a:solidFill>
                  <a:schemeClr val="tx1"/>
                </a:solidFill>
                <a:latin typeface="맑은 고딕" panose="020B0503020000020004" pitchFamily="50" charset="-127"/>
                <a:ea typeface="맑은 고딕" panose="020B0503020000020004" pitchFamily="50" charset="-127"/>
              </a:rPr>
              <a:t>예</a:t>
            </a:r>
            <a:r>
              <a:rPr kumimoji="0" lang="ko-KR" altLang="ko-KR" sz="1300" dirty="0">
                <a:solidFill>
                  <a:schemeClr val="tx1"/>
                </a:solidFill>
                <a:latin typeface="맑은 고딕" panose="020B0503020000020004" pitchFamily="50" charset="-127"/>
                <a:ea typeface="맑은 고딕" panose="020B0503020000020004" pitchFamily="50" charset="-127"/>
              </a:rPr>
              <a:t>: 로그</a:t>
            </a:r>
          </a:p>
        </p:txBody>
      </p:sp>
      <p:sp>
        <p:nvSpPr>
          <p:cNvPr id="13331" name="Text Box 20"/>
          <p:cNvSpPr txBox="1">
            <a:spLocks noChangeArrowheads="1"/>
          </p:cNvSpPr>
          <p:nvPr/>
        </p:nvSpPr>
        <p:spPr bwMode="auto">
          <a:xfrm>
            <a:off x="4832838" y="3679762"/>
            <a:ext cx="3938954" cy="400110"/>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ko-KR" sz="1300">
                <a:solidFill>
                  <a:schemeClr val="tx1"/>
                </a:solidFill>
                <a:latin typeface="맑은 고딕" panose="020B0503020000020004" pitchFamily="50" charset="-127"/>
                <a:ea typeface="맑은 고딕" panose="020B0503020000020004" pitchFamily="50" charset="-127"/>
              </a:rPr>
              <a:t>하나의 데이터세트가 하나 이상의 구조를</a:t>
            </a:r>
            <a:r>
              <a:rPr kumimoji="0" lang="ko-KR" altLang="en-US" sz="1300">
                <a:solidFill>
                  <a:schemeClr val="tx1"/>
                </a:solidFill>
                <a:latin typeface="맑은 고딕" panose="020B0503020000020004" pitchFamily="50" charset="-127"/>
                <a:ea typeface="맑은 고딕" panose="020B0503020000020004" pitchFamily="50" charset="-127"/>
              </a:rPr>
              <a:t> </a:t>
            </a:r>
            <a:r>
              <a:rPr kumimoji="0" lang="ko-KR" altLang="ko-KR" sz="1300">
                <a:solidFill>
                  <a:schemeClr val="tx1"/>
                </a:solidFill>
                <a:latin typeface="맑은 고딕" panose="020B0503020000020004" pitchFamily="50" charset="-127"/>
                <a:ea typeface="맑은 고딕" panose="020B0503020000020004" pitchFamily="50" charset="-127"/>
              </a:rPr>
              <a:t>갖는 데이터</a:t>
            </a:r>
          </a:p>
        </p:txBody>
      </p:sp>
      <p:sp>
        <p:nvSpPr>
          <p:cNvPr id="13332" name="Text Box 21"/>
          <p:cNvSpPr txBox="1">
            <a:spLocks noChangeArrowheads="1"/>
          </p:cNvSpPr>
          <p:nvPr/>
        </p:nvSpPr>
        <p:spPr bwMode="auto">
          <a:xfrm>
            <a:off x="4832839" y="4422713"/>
            <a:ext cx="3708889" cy="400110"/>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ko-KR" sz="1300" dirty="0">
                <a:solidFill>
                  <a:schemeClr val="tx1"/>
                </a:solidFill>
                <a:latin typeface="맑은 고딕" panose="020B0503020000020004" pitchFamily="50" charset="-127"/>
                <a:ea typeface="맑은 고딕" panose="020B0503020000020004" pitchFamily="50" charset="-127"/>
              </a:rPr>
              <a:t>하나의 데이터세트가 어떤 구조도 갖지</a:t>
            </a:r>
            <a:r>
              <a:rPr kumimoji="0" lang="ko-KR" altLang="en-US" sz="1300" dirty="0">
                <a:solidFill>
                  <a:schemeClr val="tx1"/>
                </a:solidFill>
                <a:latin typeface="맑은 고딕" panose="020B0503020000020004" pitchFamily="50" charset="-127"/>
                <a:ea typeface="맑은 고딕" panose="020B0503020000020004" pitchFamily="50" charset="-127"/>
              </a:rPr>
              <a:t> </a:t>
            </a:r>
            <a:r>
              <a:rPr kumimoji="0" lang="ko-KR" altLang="ko-KR" sz="1300" dirty="0">
                <a:solidFill>
                  <a:schemeClr val="tx1"/>
                </a:solidFill>
                <a:latin typeface="맑은 고딕" panose="020B0503020000020004" pitchFamily="50" charset="-127"/>
                <a:ea typeface="맑은 고딕" panose="020B0503020000020004" pitchFamily="50" charset="-127"/>
              </a:rPr>
              <a:t>않는 데이터</a:t>
            </a:r>
          </a:p>
        </p:txBody>
      </p:sp>
      <p:sp>
        <p:nvSpPr>
          <p:cNvPr id="13333" name="Text Box 22"/>
          <p:cNvSpPr txBox="1">
            <a:spLocks noChangeArrowheads="1"/>
          </p:cNvSpPr>
          <p:nvPr/>
        </p:nvSpPr>
        <p:spPr bwMode="auto">
          <a:xfrm>
            <a:off x="2413489" y="5311742"/>
            <a:ext cx="6198577" cy="400050"/>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ko-KR" sz="1300">
                <a:solidFill>
                  <a:schemeClr val="tx1"/>
                </a:solidFill>
                <a:latin typeface="맑은 고딕" panose="020B0503020000020004" pitchFamily="50" charset="-127"/>
                <a:ea typeface="맑은 고딕" panose="020B0503020000020004" pitchFamily="50" charset="-127"/>
              </a:rPr>
              <a:t>정부, 공사 또는 지방자치단체 등이 보유하고 있는 공공 데이터베이스로서</a:t>
            </a:r>
            <a:r>
              <a:rPr kumimoji="0" lang="en-US" altLang="ko-KR" sz="1300">
                <a:solidFill>
                  <a:schemeClr val="tx1"/>
                </a:solidFill>
                <a:latin typeface="맑은 고딕" panose="020B0503020000020004" pitchFamily="50" charset="-127"/>
                <a:ea typeface="맑은 고딕" panose="020B0503020000020004" pitchFamily="50" charset="-127"/>
              </a:rPr>
              <a:t/>
            </a:r>
            <a:br>
              <a:rPr kumimoji="0" lang="en-US" altLang="ko-KR" sz="1300">
                <a:solidFill>
                  <a:schemeClr val="tx1"/>
                </a:solidFill>
                <a:latin typeface="맑은 고딕" panose="020B0503020000020004" pitchFamily="50" charset="-127"/>
                <a:ea typeface="맑은 고딕" panose="020B0503020000020004" pitchFamily="50" charset="-127"/>
              </a:rPr>
            </a:br>
            <a:r>
              <a:rPr kumimoji="0" lang="ko-KR" altLang="ko-KR" sz="1300">
                <a:solidFill>
                  <a:schemeClr val="tx1"/>
                </a:solidFill>
                <a:latin typeface="맑은 고딕" panose="020B0503020000020004" pitchFamily="50" charset="-127"/>
                <a:ea typeface="맑은 고딕" panose="020B0503020000020004" pitchFamily="50" charset="-127"/>
              </a:rPr>
              <a:t>일반에 공개된 데이터   </a:t>
            </a:r>
            <a:r>
              <a:rPr kumimoji="0" lang="en-US" altLang="ko-KR" sz="1300">
                <a:solidFill>
                  <a:schemeClr val="tx1"/>
                </a:solidFill>
                <a:latin typeface="맑은 고딕" panose="020B0503020000020004" pitchFamily="50" charset="-127"/>
                <a:ea typeface="맑은 고딕" panose="020B0503020000020004" pitchFamily="50" charset="-127"/>
              </a:rPr>
              <a:t>      </a:t>
            </a:r>
            <a:r>
              <a:rPr kumimoji="0" lang="ko-KR" altLang="ko-KR" sz="1300">
                <a:solidFill>
                  <a:schemeClr val="tx1"/>
                </a:solidFill>
                <a:latin typeface="맑은 고딕" panose="020B0503020000020004" pitchFamily="50" charset="-127"/>
                <a:ea typeface="맑은 고딕" panose="020B0503020000020004" pitchFamily="50" charset="-127"/>
              </a:rPr>
              <a:t>   예) 기상정보, 교통정보 등</a:t>
            </a:r>
          </a:p>
        </p:txBody>
      </p:sp>
      <p:sp>
        <p:nvSpPr>
          <p:cNvPr id="13334" name="Text Box 23"/>
          <p:cNvSpPr txBox="1">
            <a:spLocks noChangeArrowheads="1"/>
          </p:cNvSpPr>
          <p:nvPr/>
        </p:nvSpPr>
        <p:spPr bwMode="auto">
          <a:xfrm>
            <a:off x="2413489" y="6064218"/>
            <a:ext cx="5895242" cy="200025"/>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ko-KR" sz="1300">
                <a:solidFill>
                  <a:schemeClr val="tx1"/>
                </a:solidFill>
                <a:latin typeface="맑은 고딕" panose="020B0503020000020004" pitchFamily="50" charset="-127"/>
                <a:ea typeface="맑은 고딕" panose="020B0503020000020004" pitchFamily="50" charset="-127"/>
              </a:rPr>
              <a:t>소셜미디어 즉 페이스북이나 트위터 등에 개인 또는 법인이</a:t>
            </a:r>
            <a:r>
              <a:rPr kumimoji="0" lang="ko-KR" altLang="en-US" sz="1300">
                <a:solidFill>
                  <a:schemeClr val="tx1"/>
                </a:solidFill>
                <a:latin typeface="맑은 고딕" panose="020B0503020000020004" pitchFamily="50" charset="-127"/>
                <a:ea typeface="맑은 고딕" panose="020B0503020000020004" pitchFamily="50" charset="-127"/>
              </a:rPr>
              <a:t> </a:t>
            </a:r>
            <a:r>
              <a:rPr kumimoji="0" lang="ko-KR" altLang="ko-KR" sz="1300">
                <a:solidFill>
                  <a:schemeClr val="tx1"/>
                </a:solidFill>
                <a:latin typeface="맑은 고딕" panose="020B0503020000020004" pitchFamily="50" charset="-127"/>
                <a:ea typeface="맑은 고딕" panose="020B0503020000020004" pitchFamily="50" charset="-127"/>
              </a:rPr>
              <a:t>올린 데이터</a:t>
            </a:r>
          </a:p>
        </p:txBody>
      </p:sp>
      <p:sp>
        <p:nvSpPr>
          <p:cNvPr id="13335" name="Rectangle 18"/>
          <p:cNvSpPr>
            <a:spLocks noChangeArrowheads="1"/>
          </p:cNvSpPr>
          <p:nvPr/>
        </p:nvSpPr>
        <p:spPr bwMode="auto">
          <a:xfrm>
            <a:off x="4832839" y="2320083"/>
            <a:ext cx="3285392" cy="200055"/>
          </a:xfrm>
          <a:prstGeom prst="rect">
            <a:avLst/>
          </a:prstGeom>
          <a:noFill/>
          <a:ln w="6350">
            <a:noFill/>
            <a:miter lim="800000"/>
            <a:headEnd/>
            <a:tailEnd/>
          </a:ln>
        </p:spPr>
        <p:txBody>
          <a:bodyPr lIns="0" tIns="0" rIns="0" bIns="0" anchor="ctr">
            <a:spAutoFit/>
          </a:bodyPr>
          <a:lstStyle/>
          <a:p>
            <a:pPr marL="133350" lvl="1" indent="-133350" defTabSz="1327150" eaLnBrk="0" hangingPunct="0">
              <a:spcAft>
                <a:spcPts val="200"/>
              </a:spcAft>
              <a:buFontTx/>
              <a:buBlip>
                <a:blip r:embed="rId5"/>
              </a:buBlip>
            </a:pPr>
            <a:r>
              <a:rPr kumimoji="0" lang="ko-KR" altLang="en-US" sz="1300" dirty="0">
                <a:solidFill>
                  <a:schemeClr val="tx1"/>
                </a:solidFill>
                <a:latin typeface="맑은 고딕" panose="020B0503020000020004" pitchFamily="50" charset="-127"/>
                <a:ea typeface="맑은 고딕" panose="020B0503020000020004" pitchFamily="50" charset="-127"/>
              </a:rPr>
              <a:t>단일의 구조로 표현할 수 있는 </a:t>
            </a:r>
            <a:r>
              <a:rPr kumimoji="0" lang="ko-KR" altLang="en-US" sz="1300" dirty="0" smtClean="0">
                <a:solidFill>
                  <a:schemeClr val="tx1"/>
                </a:solidFill>
                <a:latin typeface="맑은 고딕" panose="020B0503020000020004" pitchFamily="50" charset="-127"/>
                <a:ea typeface="맑은 고딕" panose="020B0503020000020004" pitchFamily="50" charset="-127"/>
              </a:rPr>
              <a:t>데이터</a:t>
            </a:r>
            <a:endParaRPr kumimoji="0" lang="ko-KR" altLang="en-US" sz="1300" dirty="0">
              <a:solidFill>
                <a:schemeClr val="tx1"/>
              </a:solidFill>
              <a:latin typeface="맑은 고딕" panose="020B0503020000020004" pitchFamily="50" charset="-127"/>
              <a:ea typeface="맑은 고딕" panose="020B0503020000020004" pitchFamily="50" charset="-127"/>
            </a:endParaRPr>
          </a:p>
        </p:txBody>
      </p:sp>
      <p:grpSp>
        <p:nvGrpSpPr>
          <p:cNvPr id="8" name="그룹 93"/>
          <p:cNvGrpSpPr>
            <a:grpSpLocks/>
          </p:cNvGrpSpPr>
          <p:nvPr/>
        </p:nvGrpSpPr>
        <p:grpSpPr bwMode="auto">
          <a:xfrm>
            <a:off x="762000" y="5921342"/>
            <a:ext cx="1562100" cy="506412"/>
            <a:chOff x="668525" y="1944915"/>
            <a:chExt cx="1692188" cy="506314"/>
          </a:xfrm>
        </p:grpSpPr>
        <p:pic>
          <p:nvPicPr>
            <p:cNvPr id="13338" name="Picture 88" descr="01"/>
            <p:cNvPicPr>
              <a:picLocks noChangeAspect="1" noChangeArrowheads="1"/>
            </p:cNvPicPr>
            <p:nvPr/>
          </p:nvPicPr>
          <p:blipFill>
            <a:blip r:embed="rId3" cstate="print">
              <a:lum bright="6000" contrast="-18000"/>
            </a:blip>
            <a:srcRect l="36015" t="54559" r="35695" b="3918"/>
            <a:stretch>
              <a:fillRect/>
            </a:stretch>
          </p:blipFill>
          <p:spPr bwMode="gray">
            <a:xfrm>
              <a:off x="668525" y="1944915"/>
              <a:ext cx="1692188" cy="506314"/>
            </a:xfrm>
            <a:prstGeom prst="rect">
              <a:avLst/>
            </a:prstGeom>
            <a:noFill/>
            <a:ln w="9525">
              <a:noFill/>
              <a:miter lim="800000"/>
              <a:headEnd/>
              <a:tailEnd/>
            </a:ln>
          </p:spPr>
        </p:pic>
        <p:sp>
          <p:nvSpPr>
            <p:cNvPr id="13339" name="AutoShape 6"/>
            <p:cNvSpPr>
              <a:spLocks noChangeArrowheads="1"/>
            </p:cNvSpPr>
            <p:nvPr/>
          </p:nvSpPr>
          <p:spPr bwMode="auto">
            <a:xfrm>
              <a:off x="953681" y="2066997"/>
              <a:ext cx="1121878" cy="262148"/>
            </a:xfrm>
            <a:prstGeom prst="roundRect">
              <a:avLst>
                <a:gd name="adj" fmla="val 16667"/>
              </a:avLst>
            </a:prstGeom>
            <a:noFill/>
            <a:ln w="9525" algn="ctr">
              <a:noFill/>
              <a:round/>
              <a:headEnd/>
              <a:tailEnd/>
            </a:ln>
          </p:spPr>
          <p:txBody>
            <a:bodyPr lIns="0" tIns="0" rIns="0" bIns="0" anchor="ctr">
              <a:spAutoFit/>
            </a:bodyPr>
            <a:lstStyle/>
            <a:p>
              <a:pPr algn="ctr" latinLnBrk="1">
                <a:lnSpc>
                  <a:spcPct val="110000"/>
                </a:lnSpc>
                <a:buSzPct val="120000"/>
              </a:pPr>
              <a:r>
                <a:rPr lang="ko-KR" altLang="en-US" sz="1400" b="1" dirty="0" err="1">
                  <a:latin typeface="맑은 고딕" panose="020B0503020000020004" pitchFamily="50" charset="-127"/>
                  <a:ea typeface="맑은 고딕" panose="020B0503020000020004" pitchFamily="50" charset="-127"/>
                </a:rPr>
                <a:t>소셜</a:t>
              </a:r>
              <a:r>
                <a:rPr lang="ko-KR" altLang="en-US" sz="1400" b="1" dirty="0">
                  <a:latin typeface="맑은 고딕" panose="020B0503020000020004" pitchFamily="50" charset="-127"/>
                  <a:ea typeface="맑은 고딕" panose="020B0503020000020004" pitchFamily="50" charset="-127"/>
                </a:rPr>
                <a:t> 데이터</a:t>
              </a:r>
            </a:p>
          </p:txBody>
        </p:sp>
      </p:grpSp>
      <p:sp>
        <p:nvSpPr>
          <p:cNvPr id="13337" name="Text Box 24"/>
          <p:cNvSpPr txBox="1">
            <a:spLocks noChangeArrowheads="1"/>
          </p:cNvSpPr>
          <p:nvPr/>
        </p:nvSpPr>
        <p:spPr bwMode="auto">
          <a:xfrm>
            <a:off x="1161450" y="3787970"/>
            <a:ext cx="1311256" cy="215444"/>
          </a:xfrm>
          <a:prstGeom prst="rect">
            <a:avLst/>
          </a:prstGeom>
          <a:noFill/>
          <a:ln w="9525" algn="ctr">
            <a:noFill/>
            <a:miter lim="800000"/>
            <a:headEnd/>
            <a:tailEnd/>
          </a:ln>
        </p:spPr>
        <p:txBody>
          <a:bodyPr wrap="none" lIns="0" tIns="0" rIns="0" bIns="0" anchor="ctr">
            <a:spAutoFit/>
          </a:bodyPr>
          <a:lstStyle/>
          <a:p>
            <a:pPr marL="127000" indent="-127000" algn="ctr">
              <a:spcBef>
                <a:spcPct val="50000"/>
              </a:spcBef>
              <a:buClr>
                <a:srgbClr val="5F5F5F"/>
              </a:buClr>
            </a:pPr>
            <a:r>
              <a:rPr lang="ko-KR" altLang="en-US" sz="1400" b="1">
                <a:latin typeface="맑은 고딕" panose="020B0503020000020004" pitchFamily="50" charset="-127"/>
                <a:ea typeface="맑은 고딕" panose="020B0503020000020004" pitchFamily="50" charset="-127"/>
              </a:rPr>
              <a:t>비구조적 데이터</a:t>
            </a:r>
          </a:p>
        </p:txBody>
      </p:sp>
      <p:sp>
        <p:nvSpPr>
          <p:cNvPr id="40" name="TextBox 6"/>
          <p:cNvSpPr txBox="1">
            <a:spLocks noChangeArrowheads="1"/>
          </p:cNvSpPr>
          <p:nvPr/>
        </p:nvSpPr>
        <p:spPr bwMode="auto">
          <a:xfrm>
            <a:off x="580436" y="44624"/>
            <a:ext cx="255140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a:gradFill>
                  <a:gsLst>
                    <a:gs pos="42000">
                      <a:schemeClr val="tx1">
                        <a:lumMod val="65000"/>
                        <a:lumOff val="35000"/>
                      </a:schemeClr>
                    </a:gs>
                    <a:gs pos="46000">
                      <a:schemeClr val="tx1">
                        <a:lumMod val="95000"/>
                        <a:lumOff val="5000"/>
                      </a:schemeClr>
                    </a:gs>
                  </a:gsLst>
                  <a:lin ang="5400000" scaled="0"/>
                </a:gradFill>
              </a:rPr>
              <a:t>Big Data</a:t>
            </a:r>
            <a:r>
              <a:rPr kumimoji="0" lang="ko-KR" altLang="en-US" sz="3200" b="1" dirty="0">
                <a:gradFill>
                  <a:gsLst>
                    <a:gs pos="42000">
                      <a:schemeClr val="tx1">
                        <a:lumMod val="65000"/>
                        <a:lumOff val="35000"/>
                      </a:schemeClr>
                    </a:gs>
                    <a:gs pos="46000">
                      <a:schemeClr val="tx1">
                        <a:lumMod val="95000"/>
                        <a:lumOff val="5000"/>
                      </a:schemeClr>
                    </a:gs>
                  </a:gsLst>
                  <a:lin ang="5400000" scaled="0"/>
                </a:gradFill>
              </a:rPr>
              <a:t>란</a:t>
            </a:r>
            <a:r>
              <a:rPr kumimoji="0" lang="en-US" altLang="ko-KR" sz="3200" b="1" dirty="0">
                <a:gradFill>
                  <a:gsLst>
                    <a:gs pos="42000">
                      <a:schemeClr val="tx1">
                        <a:lumMod val="65000"/>
                        <a:lumOff val="35000"/>
                      </a:schemeClr>
                    </a:gs>
                    <a:gs pos="46000">
                      <a:schemeClr val="tx1">
                        <a:lumMod val="95000"/>
                        <a:lumOff val="5000"/>
                      </a:schemeClr>
                    </a:gs>
                  </a:gsLst>
                  <a:lin ang="5400000" scaled="0"/>
                </a:gradFill>
              </a:rPr>
              <a:t>?</a:t>
            </a:r>
          </a:p>
        </p:txBody>
      </p:sp>
      <p:sp>
        <p:nvSpPr>
          <p:cNvPr id="41" name="직사각형 40"/>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Rectangle 15"/>
          <p:cNvSpPr>
            <a:spLocks noGrp="1" noChangeArrowheads="1"/>
          </p:cNvSpPr>
          <p:nvPr>
            <p:ph type="sldNum" sz="quarter" idx="12"/>
          </p:nvPr>
        </p:nvSpPr>
        <p:spPr>
          <a:xfrm>
            <a:off x="6951064" y="6081680"/>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latin typeface="맑은 고딕" panose="020B0503020000020004" pitchFamily="50" charset="-127"/>
                <a:ea typeface="맑은 고딕" panose="020B0503020000020004" pitchFamily="50" charset="-127"/>
              </a:rPr>
              <a: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383931" y="1307496"/>
            <a:ext cx="8376138" cy="341050"/>
          </a:xfrm>
          <a:prstGeom prst="rect">
            <a:avLst/>
          </a:prstGeom>
          <a:noFill/>
          <a:ln w="9525" algn="ctr">
            <a:noFill/>
            <a:miter lim="800000"/>
            <a:headEnd/>
            <a:tailEnd/>
          </a:ln>
        </p:spPr>
        <p:txBody>
          <a:bodyPr lIns="18000" tIns="18000" rIns="18000" bIns="18000">
            <a:spAutoFit/>
          </a:bodyPr>
          <a:lstStyle/>
          <a:p>
            <a:pPr>
              <a:lnSpc>
                <a:spcPct val="110000"/>
              </a:lnSpc>
              <a:buFont typeface="Wingdings" pitchFamily="2" charset="2"/>
              <a:buNone/>
            </a:pPr>
            <a:r>
              <a:rPr lang="ko-KR" altLang="en-US">
                <a:solidFill>
                  <a:schemeClr val="tx1"/>
                </a:solidFill>
                <a:latin typeface="+mn-ea"/>
              </a:rPr>
              <a:t>규모가 크고</a:t>
            </a:r>
            <a:r>
              <a:rPr lang="en-US" altLang="ko-KR">
                <a:solidFill>
                  <a:schemeClr val="tx1"/>
                </a:solidFill>
                <a:latin typeface="+mn-ea"/>
              </a:rPr>
              <a:t>, </a:t>
            </a:r>
            <a:r>
              <a:rPr lang="ko-KR" altLang="en-US">
                <a:solidFill>
                  <a:schemeClr val="tx1"/>
                </a:solidFill>
                <a:latin typeface="+mn-ea"/>
              </a:rPr>
              <a:t>빠르고</a:t>
            </a:r>
            <a:r>
              <a:rPr lang="en-US" altLang="ko-KR">
                <a:solidFill>
                  <a:schemeClr val="tx1"/>
                </a:solidFill>
                <a:latin typeface="+mn-ea"/>
              </a:rPr>
              <a:t>, </a:t>
            </a:r>
            <a:r>
              <a:rPr lang="ko-KR" altLang="en-US">
                <a:solidFill>
                  <a:schemeClr val="tx1"/>
                </a:solidFill>
                <a:latin typeface="+mn-ea"/>
              </a:rPr>
              <a:t>다양해서 복잡하지만</a:t>
            </a:r>
            <a:r>
              <a:rPr lang="en-US" altLang="ko-KR">
                <a:solidFill>
                  <a:schemeClr val="tx1"/>
                </a:solidFill>
                <a:latin typeface="+mn-ea"/>
              </a:rPr>
              <a:t>,  </a:t>
            </a:r>
            <a:r>
              <a:rPr lang="ko-KR" altLang="en-US">
                <a:solidFill>
                  <a:schemeClr val="tx1"/>
                </a:solidFill>
                <a:latin typeface="+mn-ea"/>
              </a:rPr>
              <a:t>보석과 같은 큰 가치를 지니고 있다</a:t>
            </a:r>
            <a:r>
              <a:rPr lang="en-US" altLang="ko-KR">
                <a:solidFill>
                  <a:schemeClr val="tx1"/>
                </a:solidFill>
                <a:latin typeface="+mn-ea"/>
              </a:rPr>
              <a:t>.</a:t>
            </a:r>
          </a:p>
        </p:txBody>
      </p:sp>
      <p:grpSp>
        <p:nvGrpSpPr>
          <p:cNvPr id="2" name="그룹 1"/>
          <p:cNvGrpSpPr>
            <a:grpSpLocks/>
          </p:cNvGrpSpPr>
          <p:nvPr/>
        </p:nvGrpSpPr>
        <p:grpSpPr bwMode="auto">
          <a:xfrm>
            <a:off x="442547" y="1902810"/>
            <a:ext cx="3603381" cy="4625975"/>
            <a:chOff x="647700" y="2193925"/>
            <a:chExt cx="3213100" cy="3348038"/>
          </a:xfrm>
        </p:grpSpPr>
        <p:pic>
          <p:nvPicPr>
            <p:cNvPr id="15377" name="Picture 7"/>
            <p:cNvPicPr>
              <a:picLocks noChangeAspect="1" noChangeArrowheads="1"/>
            </p:cNvPicPr>
            <p:nvPr/>
          </p:nvPicPr>
          <p:blipFill>
            <a:blip r:embed="rId2" cstate="print"/>
            <a:srcRect l="5281" t="30914" r="62325" b="20357"/>
            <a:stretch>
              <a:fillRect/>
            </a:stretch>
          </p:blipFill>
          <p:spPr bwMode="auto">
            <a:xfrm>
              <a:off x="647700" y="2193925"/>
              <a:ext cx="3213100" cy="3348038"/>
            </a:xfrm>
            <a:prstGeom prst="rect">
              <a:avLst/>
            </a:prstGeom>
            <a:noFill/>
            <a:ln w="9525" algn="ctr">
              <a:noFill/>
              <a:miter lim="800000"/>
              <a:headEnd/>
              <a:tailEnd/>
            </a:ln>
          </p:spPr>
        </p:pic>
        <p:pic>
          <p:nvPicPr>
            <p:cNvPr id="15378" name="Picture 6"/>
            <p:cNvPicPr>
              <a:picLocks noChangeAspect="1" noChangeArrowheads="1"/>
            </p:cNvPicPr>
            <p:nvPr/>
          </p:nvPicPr>
          <p:blipFill>
            <a:blip r:embed="rId3" cstate="print"/>
            <a:srcRect/>
            <a:stretch>
              <a:fillRect/>
            </a:stretch>
          </p:blipFill>
          <p:spPr bwMode="auto">
            <a:xfrm>
              <a:off x="803732" y="2532242"/>
              <a:ext cx="2841626" cy="2773363"/>
            </a:xfrm>
            <a:prstGeom prst="rect">
              <a:avLst/>
            </a:prstGeom>
            <a:noFill/>
            <a:ln w="9525" algn="ctr">
              <a:noFill/>
              <a:miter lim="800000"/>
              <a:headEnd/>
              <a:tailEnd/>
            </a:ln>
          </p:spPr>
        </p:pic>
      </p:grpSp>
      <p:grpSp>
        <p:nvGrpSpPr>
          <p:cNvPr id="3" name="그룹 4"/>
          <p:cNvGrpSpPr>
            <a:grpSpLocks/>
          </p:cNvGrpSpPr>
          <p:nvPr/>
        </p:nvGrpSpPr>
        <p:grpSpPr bwMode="auto">
          <a:xfrm>
            <a:off x="383931" y="1847246"/>
            <a:ext cx="3661997" cy="4735513"/>
            <a:chOff x="2314575" y="2194362"/>
            <a:chExt cx="2276475" cy="3756172"/>
          </a:xfrm>
        </p:grpSpPr>
        <p:sp>
          <p:nvSpPr>
            <p:cNvPr id="15375" name="Freeform 5"/>
            <p:cNvSpPr>
              <a:spLocks/>
            </p:cNvSpPr>
            <p:nvPr/>
          </p:nvSpPr>
          <p:spPr bwMode="auto">
            <a:xfrm rot="5400000">
              <a:off x="3394851" y="1114086"/>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latin typeface="+mn-ea"/>
              </a:endParaRPr>
            </a:p>
          </p:txBody>
        </p:sp>
        <p:sp>
          <p:nvSpPr>
            <p:cNvPr id="15376" name="Freeform 6"/>
            <p:cNvSpPr>
              <a:spLocks/>
            </p:cNvSpPr>
            <p:nvPr/>
          </p:nvSpPr>
          <p:spPr bwMode="auto">
            <a:xfrm rot="16200000" flipV="1">
              <a:off x="3394851" y="4754335"/>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latin typeface="+mn-ea"/>
              </a:endParaRPr>
            </a:p>
          </p:txBody>
        </p:sp>
      </p:grpSp>
      <p:sp>
        <p:nvSpPr>
          <p:cNvPr id="15366" name="Text Box 25"/>
          <p:cNvSpPr txBox="1">
            <a:spLocks noChangeArrowheads="1"/>
          </p:cNvSpPr>
          <p:nvPr/>
        </p:nvSpPr>
        <p:spPr bwMode="auto">
          <a:xfrm>
            <a:off x="5139128" y="6374796"/>
            <a:ext cx="3623872" cy="222556"/>
          </a:xfrm>
          <a:prstGeom prst="rect">
            <a:avLst/>
          </a:prstGeom>
          <a:noFill/>
          <a:ln w="9525" algn="ctr">
            <a:noFill/>
            <a:miter lim="800000"/>
            <a:headEnd/>
            <a:tailEnd/>
          </a:ln>
        </p:spPr>
        <p:txBody>
          <a:bodyPr wrap="none" lIns="18000" tIns="18000" rIns="18000" bIns="18000">
            <a:spAutoFit/>
          </a:bodyPr>
          <a:lstStyle/>
          <a:p>
            <a:pPr marL="266700" indent="-266700" algn="r">
              <a:lnSpc>
                <a:spcPct val="110000"/>
              </a:lnSpc>
              <a:buFont typeface="Wingdings" pitchFamily="2" charset="2"/>
              <a:buNone/>
            </a:pPr>
            <a:r>
              <a:rPr lang="en-US" altLang="ko-KR" sz="1100">
                <a:solidFill>
                  <a:srgbClr val="5F5F5F"/>
                </a:solidFill>
                <a:latin typeface="+mn-ea"/>
              </a:rPr>
              <a:t>&lt;</a:t>
            </a:r>
            <a:r>
              <a:rPr lang="ko-KR" altLang="en-US" sz="1100">
                <a:solidFill>
                  <a:srgbClr val="5F5F5F"/>
                </a:solidFill>
                <a:latin typeface="+mn-ea"/>
              </a:rPr>
              <a:t>출처 </a:t>
            </a:r>
            <a:r>
              <a:rPr lang="ko-KR" altLang="ko-KR" sz="1100">
                <a:solidFill>
                  <a:srgbClr val="5F5F5F"/>
                </a:solidFill>
                <a:latin typeface="+mn-ea"/>
              </a:rPr>
              <a:t>: </a:t>
            </a:r>
            <a:r>
              <a:rPr lang="en-US" altLang="ko-KR" sz="1100">
                <a:solidFill>
                  <a:srgbClr val="5F5F5F"/>
                </a:solidFill>
                <a:latin typeface="+mn-ea"/>
              </a:rPr>
              <a:t>2e</a:t>
            </a:r>
            <a:r>
              <a:rPr lang="ko-KR" altLang="en-US" sz="1100">
                <a:solidFill>
                  <a:srgbClr val="5F5F5F"/>
                </a:solidFill>
                <a:latin typeface="+mn-ea"/>
              </a:rPr>
              <a:t>컨설팅 </a:t>
            </a:r>
            <a:r>
              <a:rPr lang="en-US" altLang="ko-KR" sz="1100">
                <a:solidFill>
                  <a:srgbClr val="5F5F5F"/>
                </a:solidFill>
                <a:latin typeface="+mn-ea"/>
              </a:rPr>
              <a:t>“</a:t>
            </a:r>
            <a:r>
              <a:rPr lang="ko-KR" altLang="en-US" sz="1100">
                <a:solidFill>
                  <a:srgbClr val="5F5F5F"/>
                </a:solidFill>
                <a:latin typeface="+mn-ea"/>
              </a:rPr>
              <a:t>빅데이터의 가치와 도입전략</a:t>
            </a:r>
            <a:r>
              <a:rPr lang="en-US" altLang="ko-KR" sz="1100">
                <a:solidFill>
                  <a:srgbClr val="5F5F5F"/>
                </a:solidFill>
                <a:latin typeface="+mn-ea"/>
              </a:rPr>
              <a:t>”</a:t>
            </a:r>
            <a:r>
              <a:rPr lang="ko-KR" altLang="en-US" sz="1100">
                <a:solidFill>
                  <a:srgbClr val="5F5F5F"/>
                </a:solidFill>
                <a:latin typeface="+mn-ea"/>
              </a:rPr>
              <a:t>중에서</a:t>
            </a:r>
            <a:r>
              <a:rPr lang="en-US" altLang="ko-KR" sz="1100">
                <a:solidFill>
                  <a:srgbClr val="5F5F5F"/>
                </a:solidFill>
                <a:latin typeface="+mn-ea"/>
              </a:rPr>
              <a:t>&gt;</a:t>
            </a:r>
            <a:endParaRPr lang="ko-KR" altLang="ko-KR" sz="1100">
              <a:solidFill>
                <a:srgbClr val="5F5F5F"/>
              </a:solidFill>
              <a:latin typeface="+mn-ea"/>
            </a:endParaRPr>
          </a:p>
        </p:txBody>
      </p:sp>
      <p:grpSp>
        <p:nvGrpSpPr>
          <p:cNvPr id="4" name="그룹 2"/>
          <p:cNvGrpSpPr>
            <a:grpSpLocks/>
          </p:cNvGrpSpPr>
          <p:nvPr/>
        </p:nvGrpSpPr>
        <p:grpSpPr bwMode="auto">
          <a:xfrm>
            <a:off x="4207120" y="1823434"/>
            <a:ext cx="4555880" cy="4481512"/>
            <a:chOff x="5326062" y="1546225"/>
            <a:chExt cx="4167188" cy="4830763"/>
          </a:xfrm>
        </p:grpSpPr>
        <p:sp>
          <p:nvSpPr>
            <p:cNvPr id="25" name="직사각형 24"/>
            <p:cNvSpPr/>
            <p:nvPr/>
          </p:nvSpPr>
          <p:spPr bwMode="auto">
            <a:xfrm>
              <a:off x="5332763" y="1602695"/>
              <a:ext cx="4160487" cy="4774293"/>
            </a:xfrm>
            <a:prstGeom prst="rect">
              <a:avLst/>
            </a:prstGeom>
            <a:gradFill>
              <a:gsLst>
                <a:gs pos="0">
                  <a:schemeClr val="bg1">
                    <a:lumMod val="95000"/>
                    <a:alpha val="0"/>
                  </a:schemeClr>
                </a:gs>
                <a:gs pos="97083">
                  <a:srgbClr val="D5D5D5">
                    <a:alpha val="77000"/>
                  </a:srgbClr>
                </a:gs>
                <a:gs pos="56000">
                  <a:srgbClr val="D5D5D5">
                    <a:alpha val="77000"/>
                  </a:srgbClr>
                </a:gs>
              </a:gsLst>
              <a:lin ang="5400000" scaled="0"/>
            </a:gradFill>
            <a:ln w="9525" cap="flat" cmpd="sng" algn="ctr">
              <a:noFill/>
              <a:prstDash val="solid"/>
              <a:round/>
              <a:headEnd type="none" w="med" len="med"/>
              <a:tailEnd type="none" w="med" len="med"/>
            </a:ln>
            <a:effectLst/>
          </p:spPr>
          <p:txBody>
            <a:bodyPr/>
            <a:lstStyle/>
            <a:p>
              <a:pPr defTabSz="1393825">
                <a:defRPr/>
              </a:pPr>
              <a:endParaRPr lang="ko-KR" altLang="en-US" sz="2700">
                <a:latin typeface="+mn-ea"/>
              </a:endParaRPr>
            </a:p>
          </p:txBody>
        </p:sp>
        <p:grpSp>
          <p:nvGrpSpPr>
            <p:cNvPr id="5" name="그룹 13"/>
            <p:cNvGrpSpPr>
              <a:grpSpLocks/>
            </p:cNvGrpSpPr>
            <p:nvPr/>
          </p:nvGrpSpPr>
          <p:grpSpPr bwMode="auto">
            <a:xfrm>
              <a:off x="5326062" y="1546225"/>
              <a:ext cx="4167188" cy="855663"/>
              <a:chOff x="368299" y="2422488"/>
              <a:chExt cx="3356949" cy="855571"/>
            </a:xfrm>
          </p:grpSpPr>
          <p:sp>
            <p:nvSpPr>
              <p:cNvPr id="29" name="모서리가 둥근 직사각형 28"/>
              <p:cNvSpPr/>
              <p:nvPr/>
            </p:nvSpPr>
            <p:spPr>
              <a:xfrm>
                <a:off x="368299" y="2433603"/>
                <a:ext cx="3356949" cy="844456"/>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fontAlgn="auto">
                  <a:spcBef>
                    <a:spcPts val="0"/>
                  </a:spcBef>
                  <a:spcAft>
                    <a:spcPts val="0"/>
                  </a:spcAft>
                  <a:defRPr/>
                </a:pPr>
                <a:endParaRPr lang="ko-KR" altLang="en-US" sz="1800" kern="0">
                  <a:solidFill>
                    <a:prstClr val="white"/>
                  </a:solidFill>
                  <a:latin typeface="+mn-ea"/>
                </a:endParaRPr>
              </a:p>
            </p:txBody>
          </p:sp>
          <p:sp>
            <p:nvSpPr>
              <p:cNvPr id="30" name="모서리가 둥근 직사각형 29"/>
              <p:cNvSpPr/>
              <p:nvPr/>
            </p:nvSpPr>
            <p:spPr>
              <a:xfrm>
                <a:off x="1117647" y="2422488"/>
                <a:ext cx="1858253" cy="4448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defRPr/>
                </a:pPr>
                <a:endParaRPr lang="ko-KR" altLang="en-US" sz="1000" dirty="0" err="1">
                  <a:solidFill>
                    <a:srgbClr val="FFFFFF"/>
                  </a:solidFill>
                  <a:latin typeface="+mn-ea"/>
                </a:endParaRPr>
              </a:p>
            </p:txBody>
          </p:sp>
        </p:grpSp>
      </p:grpSp>
      <p:sp>
        <p:nvSpPr>
          <p:cNvPr id="32" name="Text Box 5"/>
          <p:cNvSpPr txBox="1">
            <a:spLocks noChangeArrowheads="1"/>
          </p:cNvSpPr>
          <p:nvPr/>
        </p:nvSpPr>
        <p:spPr bwMode="auto">
          <a:xfrm>
            <a:off x="4211960" y="1844824"/>
            <a:ext cx="4585714" cy="446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8000" tIns="18000" rIns="18000" bIns="18000">
            <a:spAutoFit/>
          </a:bodyPr>
          <a:lstStyle>
            <a:lvl1pPr marL="1076325" indent="-1076325" eaLnBrk="0" hangingPunct="0">
              <a:defRPr kumimoji="1" sz="1600">
                <a:solidFill>
                  <a:srgbClr val="FF0000"/>
                </a:solidFill>
                <a:latin typeface="Arial" pitchFamily="34" charset="0"/>
                <a:ea typeface="다음_SemiBold" pitchFamily="2" charset="-127"/>
              </a:defRPr>
            </a:lvl1pPr>
            <a:lvl2pPr marL="742950" indent="-285750" eaLnBrk="0" hangingPunct="0">
              <a:defRPr kumimoji="1" sz="1600">
                <a:solidFill>
                  <a:srgbClr val="FF0000"/>
                </a:solidFill>
                <a:latin typeface="Arial" pitchFamily="34" charset="0"/>
                <a:ea typeface="다음_SemiBold" pitchFamily="2" charset="-127"/>
              </a:defRPr>
            </a:lvl2pPr>
            <a:lvl3pPr marL="1143000" indent="-228600" eaLnBrk="0" hangingPunct="0">
              <a:defRPr kumimoji="1" sz="1600">
                <a:solidFill>
                  <a:srgbClr val="FF0000"/>
                </a:solidFill>
                <a:latin typeface="Arial" pitchFamily="34" charset="0"/>
                <a:ea typeface="다음_SemiBold" pitchFamily="2" charset="-127"/>
              </a:defRPr>
            </a:lvl3pPr>
            <a:lvl4pPr marL="1600200" indent="-228600" eaLnBrk="0" hangingPunct="0">
              <a:defRPr kumimoji="1" sz="1600">
                <a:solidFill>
                  <a:srgbClr val="FF0000"/>
                </a:solidFill>
                <a:latin typeface="Arial" pitchFamily="34" charset="0"/>
                <a:ea typeface="다음_SemiBold" pitchFamily="2" charset="-127"/>
              </a:defRPr>
            </a:lvl4pPr>
            <a:lvl5pPr marL="2057400" indent="-228600" eaLnBrk="0" hangingPunct="0">
              <a:defRPr kumimoji="1" sz="1600">
                <a:solidFill>
                  <a:srgbClr val="FF0000"/>
                </a:solidFill>
                <a:latin typeface="Arial" pitchFamily="34" charset="0"/>
                <a:ea typeface="다음_SemiBold" pitchFamily="2" charset="-127"/>
              </a:defRPr>
            </a:lvl5pPr>
            <a:lvl6pPr marL="2514600" indent="-228600" eaLnBrk="0" fontAlgn="base" hangingPunct="0">
              <a:spcBef>
                <a:spcPct val="20000"/>
              </a:spcBef>
              <a:spcAft>
                <a:spcPct val="0"/>
              </a:spcAft>
              <a:buClr>
                <a:schemeClr val="tx1"/>
              </a:buClr>
              <a:defRPr kumimoji="1" sz="1600">
                <a:solidFill>
                  <a:srgbClr val="FF0000"/>
                </a:solidFill>
                <a:latin typeface="Arial" pitchFamily="34" charset="0"/>
                <a:ea typeface="다음_SemiBold" pitchFamily="2" charset="-127"/>
              </a:defRPr>
            </a:lvl6pPr>
            <a:lvl7pPr marL="2971800" indent="-228600" eaLnBrk="0" fontAlgn="base" hangingPunct="0">
              <a:spcBef>
                <a:spcPct val="20000"/>
              </a:spcBef>
              <a:spcAft>
                <a:spcPct val="0"/>
              </a:spcAft>
              <a:buClr>
                <a:schemeClr val="tx1"/>
              </a:buClr>
              <a:defRPr kumimoji="1" sz="1600">
                <a:solidFill>
                  <a:srgbClr val="FF0000"/>
                </a:solidFill>
                <a:latin typeface="Arial" pitchFamily="34" charset="0"/>
                <a:ea typeface="다음_SemiBold" pitchFamily="2" charset="-127"/>
              </a:defRPr>
            </a:lvl7pPr>
            <a:lvl8pPr marL="3429000" indent="-228600" eaLnBrk="0" fontAlgn="base" hangingPunct="0">
              <a:spcBef>
                <a:spcPct val="20000"/>
              </a:spcBef>
              <a:spcAft>
                <a:spcPct val="0"/>
              </a:spcAft>
              <a:buClr>
                <a:schemeClr val="tx1"/>
              </a:buClr>
              <a:defRPr kumimoji="1" sz="1600">
                <a:solidFill>
                  <a:srgbClr val="FF0000"/>
                </a:solidFill>
                <a:latin typeface="Arial" pitchFamily="34" charset="0"/>
                <a:ea typeface="다음_SemiBold" pitchFamily="2" charset="-127"/>
              </a:defRPr>
            </a:lvl8pPr>
            <a:lvl9pPr marL="3886200" indent="-228600" eaLnBrk="0" fontAlgn="base" hangingPunct="0">
              <a:spcBef>
                <a:spcPct val="20000"/>
              </a:spcBef>
              <a:spcAft>
                <a:spcPct val="0"/>
              </a:spcAft>
              <a:buClr>
                <a:schemeClr val="tx1"/>
              </a:buClr>
              <a:defRPr kumimoji="1" sz="1600">
                <a:solidFill>
                  <a:srgbClr val="FF0000"/>
                </a:solidFill>
                <a:latin typeface="Arial" pitchFamily="34" charset="0"/>
                <a:ea typeface="다음_SemiBold" pitchFamily="2" charset="-127"/>
              </a:defRPr>
            </a:lvl9pPr>
          </a:lstStyle>
          <a:p>
            <a:pPr marL="133350" lvl="1" indent="-133350" defTabSz="1327150">
              <a:lnSpc>
                <a:spcPct val="150000"/>
              </a:lnSpc>
              <a:spcBef>
                <a:spcPts val="0"/>
              </a:spcBef>
              <a:spcAft>
                <a:spcPts val="0"/>
              </a:spcAft>
              <a:buFontTx/>
              <a:buBlip>
                <a:blip r:embed="rId4"/>
              </a:buBlip>
              <a:defRPr/>
            </a:pPr>
            <a:r>
              <a:rPr kumimoji="0" lang="ko-KR" altLang="ko-KR" dirty="0" smtClean="0">
                <a:solidFill>
                  <a:srgbClr val="0070C0"/>
                </a:solidFill>
                <a:latin typeface="+mn-ea"/>
                <a:ea typeface="+mn-ea"/>
              </a:rPr>
              <a:t>Volume :</a:t>
            </a:r>
            <a:r>
              <a:rPr kumimoji="0" lang="ko-KR" altLang="ko-KR" dirty="0" smtClean="0">
                <a:solidFill>
                  <a:schemeClr val="tx1"/>
                </a:solidFill>
                <a:latin typeface="+mn-ea"/>
                <a:ea typeface="+mn-ea"/>
              </a:rPr>
              <a:t> 기존 DB보다는 규모가 훨씬 크다. 그러나</a:t>
            </a:r>
            <a:r>
              <a:rPr kumimoji="0" lang="en-US" altLang="ko-KR" dirty="0" smtClean="0">
                <a:solidFill>
                  <a:schemeClr val="tx1"/>
                </a:solidFill>
                <a:latin typeface="+mn-ea"/>
                <a:ea typeface="+mn-ea"/>
              </a:rPr>
              <a:t> </a:t>
            </a:r>
            <a:r>
              <a:rPr kumimoji="0" lang="ko-KR" altLang="ko-KR" dirty="0" smtClean="0">
                <a:solidFill>
                  <a:schemeClr val="tx1"/>
                </a:solidFill>
                <a:latin typeface="+mn-ea"/>
                <a:ea typeface="+mn-ea"/>
              </a:rPr>
              <a:t>일정기준으로 구분하지는 않는다.</a:t>
            </a:r>
          </a:p>
          <a:p>
            <a:pPr marL="133350" lvl="1" indent="-133350" defTabSz="1327150">
              <a:lnSpc>
                <a:spcPct val="150000"/>
              </a:lnSpc>
              <a:spcBef>
                <a:spcPts val="0"/>
              </a:spcBef>
              <a:spcAft>
                <a:spcPts val="0"/>
              </a:spcAft>
              <a:buFontTx/>
              <a:buBlip>
                <a:blip r:embed="rId4"/>
              </a:buBlip>
              <a:defRPr/>
            </a:pPr>
            <a:r>
              <a:rPr kumimoji="0" lang="ko-KR" altLang="ko-KR" dirty="0" smtClean="0">
                <a:solidFill>
                  <a:srgbClr val="0070C0"/>
                </a:solidFill>
                <a:latin typeface="+mn-ea"/>
                <a:ea typeface="+mn-ea"/>
              </a:rPr>
              <a:t>Velocity : </a:t>
            </a:r>
            <a:r>
              <a:rPr kumimoji="0" lang="ko-KR" altLang="ko-KR" dirty="0" smtClean="0">
                <a:solidFill>
                  <a:schemeClr val="tx1"/>
                </a:solidFill>
                <a:latin typeface="+mn-ea"/>
                <a:ea typeface="+mn-ea"/>
              </a:rPr>
              <a:t>배치, 리얼타임, </a:t>
            </a:r>
            <a:r>
              <a:rPr kumimoji="0" lang="ko-KR" altLang="ko-KR" dirty="0" err="1" smtClean="0">
                <a:solidFill>
                  <a:schemeClr val="tx1"/>
                </a:solidFill>
                <a:latin typeface="+mn-ea"/>
                <a:ea typeface="+mn-ea"/>
              </a:rPr>
              <a:t>스트림</a:t>
            </a:r>
            <a:r>
              <a:rPr kumimoji="0" lang="ko-KR" altLang="ko-KR" dirty="0" smtClean="0">
                <a:solidFill>
                  <a:schemeClr val="tx1"/>
                </a:solidFill>
                <a:latin typeface="+mn-ea"/>
                <a:ea typeface="+mn-ea"/>
              </a:rPr>
              <a:t> 형태. 실시간 분석과</a:t>
            </a:r>
            <a:r>
              <a:rPr kumimoji="0" lang="ko-KR" altLang="en-US" dirty="0" smtClean="0">
                <a:solidFill>
                  <a:schemeClr val="tx1"/>
                </a:solidFill>
                <a:latin typeface="+mn-ea"/>
                <a:ea typeface="+mn-ea"/>
              </a:rPr>
              <a:t> </a:t>
            </a:r>
            <a:r>
              <a:rPr kumimoji="0" lang="ko-KR" altLang="ko-KR" dirty="0" smtClean="0">
                <a:solidFill>
                  <a:schemeClr val="tx1"/>
                </a:solidFill>
                <a:latin typeface="+mn-ea"/>
                <a:ea typeface="+mn-ea"/>
              </a:rPr>
              <a:t>반응을 필요로 한다.</a:t>
            </a:r>
          </a:p>
          <a:p>
            <a:pPr marL="133350" lvl="1" indent="-133350" defTabSz="1327150">
              <a:lnSpc>
                <a:spcPct val="150000"/>
              </a:lnSpc>
              <a:spcBef>
                <a:spcPts val="0"/>
              </a:spcBef>
              <a:spcAft>
                <a:spcPts val="0"/>
              </a:spcAft>
              <a:buFontTx/>
              <a:buBlip>
                <a:blip r:embed="rId4"/>
              </a:buBlip>
              <a:defRPr/>
            </a:pPr>
            <a:r>
              <a:rPr kumimoji="0" lang="ko-KR" altLang="ko-KR" dirty="0" smtClean="0">
                <a:solidFill>
                  <a:srgbClr val="0070C0"/>
                </a:solidFill>
                <a:latin typeface="+mn-ea"/>
                <a:ea typeface="+mn-ea"/>
              </a:rPr>
              <a:t>Variety : </a:t>
            </a:r>
            <a:r>
              <a:rPr kumimoji="0" lang="ko-KR" altLang="ko-KR" dirty="0" smtClean="0">
                <a:solidFill>
                  <a:schemeClr val="tx1"/>
                </a:solidFill>
                <a:latin typeface="+mn-ea"/>
                <a:ea typeface="+mn-ea"/>
              </a:rPr>
              <a:t>구조적 데이터와 비구조적 데이터를 포함한다.</a:t>
            </a:r>
            <a:r>
              <a:rPr kumimoji="0" lang="en-US" altLang="ko-KR" dirty="0" smtClean="0">
                <a:solidFill>
                  <a:schemeClr val="tx1"/>
                </a:solidFill>
                <a:latin typeface="+mn-ea"/>
                <a:ea typeface="+mn-ea"/>
              </a:rPr>
              <a:t> </a:t>
            </a:r>
            <a:r>
              <a:rPr kumimoji="0" lang="ko-KR" altLang="ko-KR" dirty="0" smtClean="0">
                <a:solidFill>
                  <a:schemeClr val="tx1"/>
                </a:solidFill>
                <a:latin typeface="+mn-ea"/>
                <a:ea typeface="+mn-ea"/>
              </a:rPr>
              <a:t>다양한 구조의 데이터를 서로 연관해서 분석할</a:t>
            </a:r>
            <a:r>
              <a:rPr kumimoji="0" lang="en-US" altLang="ko-KR" dirty="0" smtClean="0">
                <a:solidFill>
                  <a:schemeClr val="tx1"/>
                </a:solidFill>
                <a:latin typeface="+mn-ea"/>
                <a:ea typeface="+mn-ea"/>
              </a:rPr>
              <a:t> </a:t>
            </a:r>
            <a:r>
              <a:rPr kumimoji="0" lang="ko-KR" altLang="ko-KR" dirty="0" smtClean="0">
                <a:solidFill>
                  <a:schemeClr val="tx1"/>
                </a:solidFill>
                <a:latin typeface="+mn-ea"/>
                <a:ea typeface="+mn-ea"/>
              </a:rPr>
              <a:t>수 있어야 한다.</a:t>
            </a:r>
          </a:p>
          <a:p>
            <a:pPr marL="133350" lvl="1" indent="-133350" defTabSz="1327150">
              <a:lnSpc>
                <a:spcPct val="150000"/>
              </a:lnSpc>
              <a:spcBef>
                <a:spcPts val="0"/>
              </a:spcBef>
              <a:spcAft>
                <a:spcPts val="0"/>
              </a:spcAft>
              <a:buFontTx/>
              <a:buBlip>
                <a:blip r:embed="rId4"/>
              </a:buBlip>
              <a:defRPr/>
            </a:pPr>
            <a:r>
              <a:rPr kumimoji="0" lang="ko-KR" altLang="ko-KR" dirty="0" smtClean="0">
                <a:solidFill>
                  <a:srgbClr val="0070C0"/>
                </a:solidFill>
                <a:latin typeface="+mn-ea"/>
                <a:ea typeface="+mn-ea"/>
              </a:rPr>
              <a:t>Complexity :</a:t>
            </a:r>
            <a:r>
              <a:rPr kumimoji="0" lang="ko-KR" altLang="ko-KR" dirty="0" smtClean="0">
                <a:solidFill>
                  <a:schemeClr val="tx1"/>
                </a:solidFill>
                <a:latin typeface="+mn-ea"/>
                <a:ea typeface="+mn-ea"/>
              </a:rPr>
              <a:t> 3V의 결과로 빅데이터를 보관, 운영, 활용하는 것은 매우 복잡하다.</a:t>
            </a:r>
          </a:p>
          <a:p>
            <a:pPr marL="88900" lvl="1" indent="-88900" defTabSz="1327150">
              <a:lnSpc>
                <a:spcPct val="150000"/>
              </a:lnSpc>
              <a:spcBef>
                <a:spcPts val="0"/>
              </a:spcBef>
              <a:spcAft>
                <a:spcPts val="0"/>
              </a:spcAft>
              <a:buFontTx/>
              <a:buBlip>
                <a:blip r:embed="rId4"/>
              </a:buBlip>
              <a:defRPr/>
            </a:pPr>
            <a:r>
              <a:rPr kumimoji="0" lang="ko-KR" altLang="ko-KR" dirty="0" smtClean="0">
                <a:solidFill>
                  <a:srgbClr val="0070C0"/>
                </a:solidFill>
                <a:latin typeface="+mn-ea"/>
                <a:ea typeface="+mn-ea"/>
              </a:rPr>
              <a:t>Value :</a:t>
            </a:r>
            <a:r>
              <a:rPr kumimoji="0" lang="ko-KR" altLang="ko-KR" dirty="0" smtClean="0">
                <a:solidFill>
                  <a:schemeClr val="tx1"/>
                </a:solidFill>
                <a:latin typeface="+mn-ea"/>
                <a:ea typeface="+mn-ea"/>
              </a:rPr>
              <a:t> 기존 구조적 데이터는 거래를 안전하게 처리하기</a:t>
            </a:r>
            <a:r>
              <a:rPr kumimoji="0" lang="en-US" altLang="ko-KR" dirty="0" smtClean="0">
                <a:solidFill>
                  <a:schemeClr val="tx1"/>
                </a:solidFill>
                <a:latin typeface="+mn-ea"/>
                <a:ea typeface="+mn-ea"/>
              </a:rPr>
              <a:t> </a:t>
            </a:r>
            <a:r>
              <a:rPr kumimoji="0" lang="ko-KR" altLang="ko-KR" dirty="0" smtClean="0">
                <a:solidFill>
                  <a:schemeClr val="tx1"/>
                </a:solidFill>
                <a:latin typeface="+mn-ea"/>
                <a:ea typeface="+mn-ea"/>
              </a:rPr>
              <a:t>위한 목적이지만, 빅데이터는 </a:t>
            </a:r>
            <a:r>
              <a:rPr kumimoji="0" lang="ko-KR" altLang="ko-KR" b="1" dirty="0" smtClean="0">
                <a:latin typeface="+mn-ea"/>
                <a:ea typeface="+mn-ea"/>
              </a:rPr>
              <a:t>경쟁력 및 운영효율성</a:t>
            </a:r>
            <a:r>
              <a:rPr kumimoji="0" lang="ko-KR" altLang="ko-KR" dirty="0" smtClean="0">
                <a:solidFill>
                  <a:schemeClr val="tx1"/>
                </a:solidFill>
                <a:latin typeface="+mn-ea"/>
                <a:ea typeface="+mn-ea"/>
              </a:rPr>
              <a:t>에 직접 큰 영향을 줄 수 있다.</a:t>
            </a:r>
          </a:p>
        </p:txBody>
      </p:sp>
      <p:sp>
        <p:nvSpPr>
          <p:cNvPr id="17" name="TextBox 6"/>
          <p:cNvSpPr txBox="1">
            <a:spLocks noChangeArrowheads="1"/>
          </p:cNvSpPr>
          <p:nvPr/>
        </p:nvSpPr>
        <p:spPr bwMode="auto">
          <a:xfrm>
            <a:off x="580436" y="44624"/>
            <a:ext cx="3288785"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mn-ea"/>
              </a:rPr>
              <a:t>Big </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mn-ea"/>
              </a:rPr>
              <a:t>Data</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mn-ea"/>
              </a:rPr>
              <a:t>의 특징</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mn-ea"/>
            </a:endParaRPr>
          </a:p>
        </p:txBody>
      </p:sp>
      <p:sp>
        <p:nvSpPr>
          <p:cNvPr id="18" name="직사각형 17"/>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sp>
        <p:nvSpPr>
          <p:cNvPr id="19" name="직사각형 18"/>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sp>
        <p:nvSpPr>
          <p:cNvPr id="20" name="직사각형 19"/>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6"/>
          <p:cNvSpPr txBox="1">
            <a:spLocks noChangeArrowheads="1"/>
          </p:cNvSpPr>
          <p:nvPr/>
        </p:nvSpPr>
        <p:spPr bwMode="auto">
          <a:xfrm>
            <a:off x="580436" y="44624"/>
            <a:ext cx="3756156"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빅데이터</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분석 기술</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341439"/>
            <a:ext cx="7857549" cy="259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1700808"/>
            <a:ext cx="3480440" cy="461665"/>
          </a:xfrm>
          <a:prstGeom prst="rect">
            <a:avLst/>
          </a:prstGeom>
          <a:noFill/>
        </p:spPr>
        <p:txBody>
          <a:bodyPr wrap="none" rtlCol="0">
            <a:spAutoFit/>
          </a:bodyPr>
          <a:lstStyle/>
          <a:p>
            <a:r>
              <a:rPr lang="ko-KR" altLang="en-US" sz="2400" b="1" dirty="0" err="1" smtClean="0">
                <a:latin typeface="맑은 고딕" panose="020B0503020000020004" pitchFamily="50" charset="-127"/>
                <a:ea typeface="맑은 고딕" panose="020B0503020000020004" pitchFamily="50" charset="-127"/>
              </a:rPr>
              <a:t>빅데이터</a:t>
            </a:r>
            <a:r>
              <a:rPr lang="ko-KR" altLang="en-US" sz="2400" b="1" dirty="0" smtClean="0">
                <a:latin typeface="맑은 고딕" panose="020B0503020000020004" pitchFamily="50" charset="-127"/>
                <a:ea typeface="맑은 고딕" panose="020B0503020000020004" pitchFamily="50" charset="-127"/>
              </a:rPr>
              <a:t> 분석 프로세스</a:t>
            </a:r>
            <a:endParaRPr lang="ko-KR" altLang="en-US" sz="2400" b="1" dirty="0">
              <a:latin typeface="맑은 고딕" panose="020B0503020000020004" pitchFamily="50" charset="-127"/>
              <a:ea typeface="맑은 고딕" panose="020B0503020000020004" pitchFamily="50" charset="-127"/>
            </a:endParaRPr>
          </a:p>
        </p:txBody>
      </p:sp>
      <p:sp>
        <p:nvSpPr>
          <p:cNvPr id="6" name="직사각형 5"/>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7" name="직사각형 6"/>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8" name="직사각형 7"/>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9"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latin typeface="맑은 고딕" panose="020B0503020000020004" pitchFamily="50" charset="-127"/>
                <a:ea typeface="맑은 고딕" panose="020B0503020000020004" pitchFamily="50" charset="-127"/>
              </a:rPr>
              <a:t>12</a:t>
            </a:r>
          </a:p>
        </p:txBody>
      </p:sp>
    </p:spTree>
    <p:extLst>
      <p:ext uri="{BB962C8B-B14F-4D97-AF65-F5344CB8AC3E}">
        <p14:creationId xmlns:p14="http://schemas.microsoft.com/office/powerpoint/2010/main" val="321246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descr="2013_한컴학회_솔트룩스_최광선부장_MaskImg_4(23).png"/>
          <p:cNvPicPr>
            <a:picLocks/>
          </p:cNvPicPr>
          <p:nvPr/>
        </p:nvPicPr>
        <p:blipFill>
          <a:blip r:embed="rId2" cstate="print"/>
          <a:stretch>
            <a:fillRect/>
          </a:stretch>
        </p:blipFill>
        <p:spPr>
          <a:xfrm>
            <a:off x="1193736" y="1766341"/>
            <a:ext cx="6111006" cy="4462271"/>
          </a:xfrm>
          <a:prstGeom prst="rect">
            <a:avLst/>
          </a:prstGeom>
        </p:spPr>
      </p:pic>
      <p:pic>
        <p:nvPicPr>
          <p:cNvPr id="9" name="그림 8" descr="2013_한컴학회_솔트룩스_최광선부장_GraphicFillImg_11(5).png"/>
          <p:cNvPicPr>
            <a:picLocks/>
          </p:cNvPicPr>
          <p:nvPr/>
        </p:nvPicPr>
        <p:blipFill>
          <a:blip r:embed="rId3" cstate="print"/>
          <a:stretch>
            <a:fillRect/>
          </a:stretch>
        </p:blipFill>
        <p:spPr>
          <a:xfrm>
            <a:off x="1068534" y="1840508"/>
            <a:ext cx="187569" cy="4305300"/>
          </a:xfrm>
          <a:prstGeom prst="rect">
            <a:avLst/>
          </a:prstGeom>
        </p:spPr>
      </p:pic>
      <p:pic>
        <p:nvPicPr>
          <p:cNvPr id="10" name="그림 9" descr="2013_한컴학회_솔트룩스_최광선부장_GraphicFillImg_12(5).png"/>
          <p:cNvPicPr>
            <a:picLocks/>
          </p:cNvPicPr>
          <p:nvPr/>
        </p:nvPicPr>
        <p:blipFill>
          <a:blip r:embed="rId4" cstate="print"/>
          <a:stretch>
            <a:fillRect/>
          </a:stretch>
        </p:blipFill>
        <p:spPr>
          <a:xfrm>
            <a:off x="1138872" y="1700808"/>
            <a:ext cx="6447692" cy="177800"/>
          </a:xfrm>
          <a:prstGeom prst="rect">
            <a:avLst/>
          </a:prstGeom>
        </p:spPr>
      </p:pic>
      <p:pic>
        <p:nvPicPr>
          <p:cNvPr id="11" name="그림 10" descr="2013_한컴학회_솔트룩스_최광선부장_GraphicFillImg_13(4).png"/>
          <p:cNvPicPr>
            <a:picLocks/>
          </p:cNvPicPr>
          <p:nvPr/>
        </p:nvPicPr>
        <p:blipFill>
          <a:blip r:embed="rId5" cstate="print"/>
          <a:stretch>
            <a:fillRect/>
          </a:stretch>
        </p:blipFill>
        <p:spPr>
          <a:xfrm>
            <a:off x="1021641" y="6120408"/>
            <a:ext cx="6447692" cy="177800"/>
          </a:xfrm>
          <a:prstGeom prst="rect">
            <a:avLst/>
          </a:prstGeom>
        </p:spPr>
      </p:pic>
      <p:pic>
        <p:nvPicPr>
          <p:cNvPr id="12" name="그림 11" descr="2013_한컴학회_솔트룩스_최광선부장_GraphicFillImg_14(5).png"/>
          <p:cNvPicPr>
            <a:picLocks/>
          </p:cNvPicPr>
          <p:nvPr/>
        </p:nvPicPr>
        <p:blipFill>
          <a:blip r:embed="rId6" cstate="print"/>
          <a:stretch>
            <a:fillRect/>
          </a:stretch>
        </p:blipFill>
        <p:spPr>
          <a:xfrm>
            <a:off x="7176257" y="1840508"/>
            <a:ext cx="199292" cy="4318000"/>
          </a:xfrm>
          <a:prstGeom prst="rect">
            <a:avLst/>
          </a:prstGeom>
        </p:spPr>
      </p:pic>
      <p:pic>
        <p:nvPicPr>
          <p:cNvPr id="13" name="그림 12" descr="2013_한컴학회_솔트룩스_최광선부장_GraphicFillImg_15(5).png"/>
          <p:cNvPicPr>
            <a:picLocks/>
          </p:cNvPicPr>
          <p:nvPr/>
        </p:nvPicPr>
        <p:blipFill>
          <a:blip r:embed="rId7" cstate="print"/>
          <a:stretch>
            <a:fillRect/>
          </a:stretch>
        </p:blipFill>
        <p:spPr>
          <a:xfrm>
            <a:off x="916133" y="5434608"/>
            <a:ext cx="738554" cy="838200"/>
          </a:xfrm>
          <a:prstGeom prst="rect">
            <a:avLst/>
          </a:prstGeom>
        </p:spPr>
      </p:pic>
      <p:pic>
        <p:nvPicPr>
          <p:cNvPr id="14" name="그림 13" descr="2013_한컴학회_솔트룩스_최광선부장_GraphicFillImg_16(5).png"/>
          <p:cNvPicPr>
            <a:picLocks/>
          </p:cNvPicPr>
          <p:nvPr/>
        </p:nvPicPr>
        <p:blipFill>
          <a:blip r:embed="rId8" cstate="print"/>
          <a:stretch>
            <a:fillRect/>
          </a:stretch>
        </p:blipFill>
        <p:spPr>
          <a:xfrm>
            <a:off x="822349" y="1789708"/>
            <a:ext cx="726831" cy="838200"/>
          </a:xfrm>
          <a:prstGeom prst="rect">
            <a:avLst/>
          </a:prstGeom>
        </p:spPr>
      </p:pic>
      <p:pic>
        <p:nvPicPr>
          <p:cNvPr id="15" name="그림 14" descr="2013_한컴학회_솔트룩스_최광선부장_GraphicFillImg_17(3).png"/>
          <p:cNvPicPr>
            <a:picLocks/>
          </p:cNvPicPr>
          <p:nvPr/>
        </p:nvPicPr>
        <p:blipFill>
          <a:blip r:embed="rId9" cstate="print"/>
          <a:stretch>
            <a:fillRect/>
          </a:stretch>
        </p:blipFill>
        <p:spPr>
          <a:xfrm>
            <a:off x="6848010" y="5434608"/>
            <a:ext cx="726831" cy="850900"/>
          </a:xfrm>
          <a:prstGeom prst="rect">
            <a:avLst/>
          </a:prstGeom>
        </p:spPr>
      </p:pic>
      <p:pic>
        <p:nvPicPr>
          <p:cNvPr id="16" name="그림 15" descr="2013_한컴학회_솔트룩스_최광선부장_GraphicFillImg_18(3).png"/>
          <p:cNvPicPr>
            <a:picLocks/>
          </p:cNvPicPr>
          <p:nvPr/>
        </p:nvPicPr>
        <p:blipFill>
          <a:blip r:embed="rId10" cstate="print"/>
          <a:stretch>
            <a:fillRect/>
          </a:stretch>
        </p:blipFill>
        <p:spPr>
          <a:xfrm>
            <a:off x="6318738" y="1193800"/>
            <a:ext cx="738554" cy="825500"/>
          </a:xfrm>
          <a:prstGeom prst="rect">
            <a:avLst/>
          </a:prstGeom>
        </p:spPr>
      </p:pic>
      <p:pic>
        <p:nvPicPr>
          <p:cNvPr id="17" name="그림 16" descr="2013_한컴학회_솔트룩스_최광선부장_MaskImg_5(18).png"/>
          <p:cNvPicPr>
            <a:picLocks/>
          </p:cNvPicPr>
          <p:nvPr/>
        </p:nvPicPr>
        <p:blipFill>
          <a:blip r:embed="rId11" cstate="print"/>
          <a:stretch>
            <a:fillRect/>
          </a:stretch>
        </p:blipFill>
        <p:spPr>
          <a:xfrm>
            <a:off x="7059963" y="2424708"/>
            <a:ext cx="1342058" cy="1216152"/>
          </a:xfrm>
          <a:prstGeom prst="rect">
            <a:avLst/>
          </a:prstGeom>
        </p:spPr>
      </p:pic>
      <p:pic>
        <p:nvPicPr>
          <p:cNvPr id="18" name="그림 17" descr="graphic1(6).png"/>
          <p:cNvPicPr>
            <a:picLocks/>
          </p:cNvPicPr>
          <p:nvPr/>
        </p:nvPicPr>
        <p:blipFill>
          <a:blip r:embed="rId12" cstate="print"/>
          <a:stretch>
            <a:fillRect/>
          </a:stretch>
        </p:blipFill>
        <p:spPr>
          <a:xfrm>
            <a:off x="1302995" y="2793008"/>
            <a:ext cx="1547446" cy="635000"/>
          </a:xfrm>
          <a:prstGeom prst="rect">
            <a:avLst/>
          </a:prstGeom>
        </p:spPr>
      </p:pic>
      <p:pic>
        <p:nvPicPr>
          <p:cNvPr id="19" name="그림 18" descr="graphic2(4).png"/>
          <p:cNvPicPr>
            <a:picLocks/>
          </p:cNvPicPr>
          <p:nvPr/>
        </p:nvPicPr>
        <p:blipFill>
          <a:blip r:embed="rId13" cstate="print"/>
          <a:stretch>
            <a:fillRect/>
          </a:stretch>
        </p:blipFill>
        <p:spPr>
          <a:xfrm>
            <a:off x="3671057" y="2793008"/>
            <a:ext cx="1547446" cy="635000"/>
          </a:xfrm>
          <a:prstGeom prst="rect">
            <a:avLst/>
          </a:prstGeom>
        </p:spPr>
      </p:pic>
      <p:pic>
        <p:nvPicPr>
          <p:cNvPr id="20" name="그림 19" descr="graphic3(4).png"/>
          <p:cNvPicPr>
            <a:picLocks/>
          </p:cNvPicPr>
          <p:nvPr/>
        </p:nvPicPr>
        <p:blipFill>
          <a:blip r:embed="rId14" cstate="print"/>
          <a:stretch>
            <a:fillRect/>
          </a:stretch>
        </p:blipFill>
        <p:spPr>
          <a:xfrm>
            <a:off x="5546749" y="2793008"/>
            <a:ext cx="1559169" cy="635000"/>
          </a:xfrm>
          <a:prstGeom prst="rect">
            <a:avLst/>
          </a:prstGeom>
        </p:spPr>
      </p:pic>
      <p:pic>
        <p:nvPicPr>
          <p:cNvPr id="21" name="그림 20" descr="2013_한컴학회_솔트룩스_최광선부장_MaskImg_6(15).png"/>
          <p:cNvPicPr>
            <a:picLocks/>
          </p:cNvPicPr>
          <p:nvPr/>
        </p:nvPicPr>
        <p:blipFill>
          <a:blip r:embed="rId15" cstate="print"/>
          <a:stretch>
            <a:fillRect/>
          </a:stretch>
        </p:blipFill>
        <p:spPr>
          <a:xfrm>
            <a:off x="2535794" y="2479572"/>
            <a:ext cx="869383" cy="292608"/>
          </a:xfrm>
          <a:prstGeom prst="rect">
            <a:avLst/>
          </a:prstGeom>
        </p:spPr>
      </p:pic>
      <p:pic>
        <p:nvPicPr>
          <p:cNvPr id="22" name="그림 21" descr="2013_한컴학회_솔트룩스_최광선부장_MaskImg_7(13).png"/>
          <p:cNvPicPr>
            <a:picLocks/>
          </p:cNvPicPr>
          <p:nvPr/>
        </p:nvPicPr>
        <p:blipFill>
          <a:blip r:embed="rId16" cstate="print"/>
          <a:stretch>
            <a:fillRect/>
          </a:stretch>
        </p:blipFill>
        <p:spPr>
          <a:xfrm>
            <a:off x="3185721" y="2479572"/>
            <a:ext cx="278540" cy="292608"/>
          </a:xfrm>
          <a:prstGeom prst="rect">
            <a:avLst/>
          </a:prstGeom>
        </p:spPr>
      </p:pic>
      <p:pic>
        <p:nvPicPr>
          <p:cNvPr id="23" name="그림 22" descr="2013_한컴학회_솔트룩스_최광선부장_MaskImg_8(13).png"/>
          <p:cNvPicPr>
            <a:picLocks/>
          </p:cNvPicPr>
          <p:nvPr/>
        </p:nvPicPr>
        <p:blipFill>
          <a:blip r:embed="rId17" cstate="print"/>
          <a:stretch>
            <a:fillRect/>
          </a:stretch>
        </p:blipFill>
        <p:spPr>
          <a:xfrm>
            <a:off x="6528204" y="5277636"/>
            <a:ext cx="709011" cy="292608"/>
          </a:xfrm>
          <a:prstGeom prst="rect">
            <a:avLst/>
          </a:prstGeom>
        </p:spPr>
      </p:pic>
      <p:pic>
        <p:nvPicPr>
          <p:cNvPr id="24" name="그림 23" descr="2013_한컴학회_솔트룩스_최광선부장_MaskImg_9(13).png"/>
          <p:cNvPicPr>
            <a:picLocks/>
          </p:cNvPicPr>
          <p:nvPr/>
        </p:nvPicPr>
        <p:blipFill>
          <a:blip r:embed="rId18" cstate="print"/>
          <a:stretch>
            <a:fillRect/>
          </a:stretch>
        </p:blipFill>
        <p:spPr>
          <a:xfrm>
            <a:off x="7009320" y="5277636"/>
            <a:ext cx="278540" cy="292608"/>
          </a:xfrm>
          <a:prstGeom prst="rect">
            <a:avLst/>
          </a:prstGeom>
        </p:spPr>
      </p:pic>
      <p:cxnSp>
        <p:nvCxnSpPr>
          <p:cNvPr id="25" name="직선 연결선 24"/>
          <p:cNvCxnSpPr/>
          <p:nvPr/>
        </p:nvCxnSpPr>
        <p:spPr>
          <a:xfrm>
            <a:off x="2560060" y="6155777"/>
            <a:ext cx="139586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V="1">
            <a:off x="3955926" y="2788245"/>
            <a:ext cx="0" cy="336753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flipH="1">
            <a:off x="2560060" y="2788245"/>
            <a:ext cx="139586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2560060" y="2788245"/>
            <a:ext cx="0" cy="336753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923549" y="5265443"/>
            <a:ext cx="22933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flipV="1">
            <a:off x="7216935" y="3832249"/>
            <a:ext cx="0" cy="143319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H="1">
            <a:off x="4923549" y="3832248"/>
            <a:ext cx="22933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923549" y="3832249"/>
            <a:ext cx="0" cy="143319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72725" y="1393031"/>
            <a:ext cx="3971283" cy="369332"/>
          </a:xfrm>
          <a:prstGeom prst="rect">
            <a:avLst/>
          </a:prstGeom>
          <a:noFill/>
        </p:spPr>
        <p:txBody>
          <a:bodyPr vert="horz" wrap="square" lIns="0" tIns="0" rIns="0" bIns="0" rtlCol="0">
            <a:spAutoFit/>
          </a:bodyPr>
          <a:lstStyle/>
          <a:p>
            <a:r>
              <a:rPr lang="ko-KR" altLang="en-US" sz="2400" b="1" dirty="0" smtClean="0">
                <a:solidFill>
                  <a:srgbClr val="002060"/>
                </a:solidFill>
                <a:latin typeface="Times New Roman"/>
              </a:rPr>
              <a:t>비정형 데이터의 분석 과정 </a:t>
            </a:r>
            <a:endParaRPr lang="ko-KR" altLang="en-US" sz="2400" b="1" dirty="0">
              <a:solidFill>
                <a:srgbClr val="002060"/>
              </a:solidFill>
              <a:latin typeface="Times New Roman"/>
            </a:endParaRPr>
          </a:p>
        </p:txBody>
      </p:sp>
      <p:sp>
        <p:nvSpPr>
          <p:cNvPr id="35" name="TextBox 34"/>
          <p:cNvSpPr txBox="1"/>
          <p:nvPr/>
        </p:nvSpPr>
        <p:spPr>
          <a:xfrm>
            <a:off x="2644936" y="2565590"/>
            <a:ext cx="1004755" cy="215444"/>
          </a:xfrm>
          <a:prstGeom prst="rect">
            <a:avLst/>
          </a:prstGeom>
          <a:noFill/>
        </p:spPr>
        <p:txBody>
          <a:bodyPr vert="horz" lIns="0" tIns="0" rIns="0" bIns="0" rtlCol="0">
            <a:spAutoFit/>
          </a:bodyPr>
          <a:lstStyle/>
          <a:p>
            <a:r>
              <a:rPr lang="ko-KR" altLang="en-US" sz="1400" smtClean="0">
                <a:solidFill>
                  <a:srgbClr val="FF0000"/>
                </a:solidFill>
                <a:latin typeface="Times New Roman"/>
              </a:rPr>
              <a:t>언어분석 </a:t>
            </a:r>
            <a:endParaRPr lang="ko-KR" altLang="en-US" sz="1400">
              <a:solidFill>
                <a:srgbClr val="FF0000"/>
              </a:solidFill>
              <a:latin typeface="Times New Roman"/>
            </a:endParaRPr>
          </a:p>
        </p:txBody>
      </p:sp>
      <p:sp>
        <p:nvSpPr>
          <p:cNvPr id="36" name="TextBox 35"/>
          <p:cNvSpPr txBox="1"/>
          <p:nvPr/>
        </p:nvSpPr>
        <p:spPr>
          <a:xfrm>
            <a:off x="4113603" y="2877823"/>
            <a:ext cx="1010341" cy="215444"/>
          </a:xfrm>
          <a:prstGeom prst="rect">
            <a:avLst/>
          </a:prstGeom>
          <a:noFill/>
        </p:spPr>
        <p:txBody>
          <a:bodyPr vert="horz" lIns="0" tIns="0" rIns="0" bIns="0" rtlCol="0">
            <a:spAutoFit/>
          </a:bodyPr>
          <a:lstStyle/>
          <a:p>
            <a:r>
              <a:rPr lang="ko-KR" altLang="en-US" sz="1400" b="1" smtClean="0">
                <a:solidFill>
                  <a:srgbClr val="000000"/>
                </a:solidFill>
                <a:latin typeface="Times New Roman"/>
              </a:rPr>
              <a:t>구조화된 </a:t>
            </a:r>
            <a:endParaRPr lang="ko-KR" altLang="en-US" sz="1400" b="1">
              <a:solidFill>
                <a:srgbClr val="000000"/>
              </a:solidFill>
              <a:latin typeface="Times New Roman"/>
            </a:endParaRPr>
          </a:p>
        </p:txBody>
      </p:sp>
      <p:sp>
        <p:nvSpPr>
          <p:cNvPr id="37" name="TextBox 36"/>
          <p:cNvSpPr txBox="1"/>
          <p:nvPr/>
        </p:nvSpPr>
        <p:spPr>
          <a:xfrm>
            <a:off x="1644487" y="2984503"/>
            <a:ext cx="1208695" cy="215444"/>
          </a:xfrm>
          <a:prstGeom prst="rect">
            <a:avLst/>
          </a:prstGeom>
          <a:noFill/>
        </p:spPr>
        <p:txBody>
          <a:bodyPr vert="horz" lIns="0" tIns="0" rIns="0" bIns="0" rtlCol="0">
            <a:spAutoFit/>
          </a:bodyPr>
          <a:lstStyle/>
          <a:p>
            <a:r>
              <a:rPr lang="ko-KR" altLang="en-US" sz="1400" b="1" smtClean="0">
                <a:solidFill>
                  <a:srgbClr val="000000"/>
                </a:solidFill>
                <a:latin typeface="Times New Roman"/>
              </a:rPr>
              <a:t>원본 데이터 </a:t>
            </a:r>
            <a:endParaRPr lang="ko-KR" altLang="en-US" sz="1400" b="1">
              <a:solidFill>
                <a:srgbClr val="000000"/>
              </a:solidFill>
              <a:latin typeface="Times New Roman"/>
            </a:endParaRPr>
          </a:p>
        </p:txBody>
      </p:sp>
      <p:sp>
        <p:nvSpPr>
          <p:cNvPr id="38" name="TextBox 37"/>
          <p:cNvSpPr txBox="1"/>
          <p:nvPr/>
        </p:nvSpPr>
        <p:spPr>
          <a:xfrm>
            <a:off x="6163616" y="2984503"/>
            <a:ext cx="681157" cy="215444"/>
          </a:xfrm>
          <a:prstGeom prst="rect">
            <a:avLst/>
          </a:prstGeom>
          <a:noFill/>
        </p:spPr>
        <p:txBody>
          <a:bodyPr vert="horz" lIns="0" tIns="0" rIns="0" bIns="0" rtlCol="0">
            <a:spAutoFit/>
          </a:bodyPr>
          <a:lstStyle/>
          <a:p>
            <a:r>
              <a:rPr lang="ko-KR" altLang="en-US" sz="1400" b="1" smtClean="0">
                <a:solidFill>
                  <a:srgbClr val="000000"/>
                </a:solidFill>
                <a:latin typeface="Times New Roman"/>
              </a:rPr>
              <a:t>분석 </a:t>
            </a:r>
            <a:endParaRPr lang="ko-KR" altLang="en-US" sz="1400" b="1">
              <a:solidFill>
                <a:srgbClr val="000000"/>
              </a:solidFill>
              <a:latin typeface="Times New Roman"/>
            </a:endParaRPr>
          </a:p>
        </p:txBody>
      </p:sp>
      <p:sp>
        <p:nvSpPr>
          <p:cNvPr id="39" name="TextBox 38"/>
          <p:cNvSpPr txBox="1"/>
          <p:nvPr/>
        </p:nvSpPr>
        <p:spPr>
          <a:xfrm>
            <a:off x="4195195" y="3091514"/>
            <a:ext cx="845467" cy="215444"/>
          </a:xfrm>
          <a:prstGeom prst="rect">
            <a:avLst/>
          </a:prstGeom>
          <a:noFill/>
        </p:spPr>
        <p:txBody>
          <a:bodyPr vert="horz" lIns="0" tIns="0" rIns="0" bIns="0" rtlCol="0">
            <a:spAutoFit/>
          </a:bodyPr>
          <a:lstStyle/>
          <a:p>
            <a:r>
              <a:rPr lang="ko-KR" altLang="en-US" sz="1400" b="1" smtClean="0">
                <a:solidFill>
                  <a:srgbClr val="000000"/>
                </a:solidFill>
                <a:latin typeface="Times New Roman"/>
              </a:rPr>
              <a:t>데이터 </a:t>
            </a:r>
            <a:endParaRPr lang="ko-KR" altLang="en-US" sz="1400" b="1">
              <a:solidFill>
                <a:srgbClr val="000000"/>
              </a:solidFill>
              <a:latin typeface="Times New Roman"/>
            </a:endParaRPr>
          </a:p>
        </p:txBody>
      </p:sp>
      <p:sp>
        <p:nvSpPr>
          <p:cNvPr id="40" name="TextBox 39"/>
          <p:cNvSpPr txBox="1"/>
          <p:nvPr/>
        </p:nvSpPr>
        <p:spPr>
          <a:xfrm>
            <a:off x="6630664" y="5368487"/>
            <a:ext cx="842655" cy="215444"/>
          </a:xfrm>
          <a:prstGeom prst="rect">
            <a:avLst/>
          </a:prstGeom>
          <a:noFill/>
        </p:spPr>
        <p:txBody>
          <a:bodyPr vert="horz" lIns="0" tIns="0" rIns="0" bIns="0" rtlCol="0">
            <a:spAutoFit/>
          </a:bodyPr>
          <a:lstStyle/>
          <a:p>
            <a:r>
              <a:rPr lang="ko-KR" altLang="en-US" sz="1400" smtClean="0">
                <a:solidFill>
                  <a:srgbClr val="FF0000"/>
                </a:solidFill>
                <a:latin typeface="Times New Roman"/>
              </a:rPr>
              <a:t>마이닝 </a:t>
            </a:r>
            <a:endParaRPr lang="ko-KR" altLang="en-US" sz="1400">
              <a:solidFill>
                <a:srgbClr val="FF0000"/>
              </a:solidFill>
              <a:latin typeface="Times New Roman"/>
            </a:endParaRPr>
          </a:p>
        </p:txBody>
      </p:sp>
      <p:sp>
        <p:nvSpPr>
          <p:cNvPr id="41" name="TextBox 40"/>
          <p:cNvSpPr txBox="1"/>
          <p:nvPr/>
        </p:nvSpPr>
        <p:spPr>
          <a:xfrm>
            <a:off x="4107741" y="6085682"/>
            <a:ext cx="4568715" cy="215444"/>
          </a:xfrm>
          <a:prstGeom prst="rect">
            <a:avLst/>
          </a:prstGeom>
          <a:noFill/>
        </p:spPr>
        <p:txBody>
          <a:bodyPr vert="horz" lIns="0" tIns="0" rIns="0" bIns="0" rtlCol="0">
            <a:spAutoFit/>
          </a:bodyPr>
          <a:lstStyle/>
          <a:p>
            <a:r>
              <a:rPr lang="en-US" altLang="ko-KR" sz="1400" dirty="0" smtClean="0">
                <a:solidFill>
                  <a:srgbClr val="000000"/>
                </a:solidFill>
                <a:latin typeface="Times New Roman"/>
              </a:rPr>
              <a:t>[http://www.thebiblog.com/archives/tag/data-mining] </a:t>
            </a:r>
            <a:endParaRPr lang="ko-KR" altLang="en-US" sz="1400" dirty="0">
              <a:solidFill>
                <a:srgbClr val="000000"/>
              </a:solidFill>
              <a:latin typeface="Times New Roman"/>
            </a:endParaRPr>
          </a:p>
        </p:txBody>
      </p:sp>
      <p:sp>
        <p:nvSpPr>
          <p:cNvPr id="43" name="TextBox 6"/>
          <p:cNvSpPr txBox="1">
            <a:spLocks noChangeArrowheads="1"/>
          </p:cNvSpPr>
          <p:nvPr/>
        </p:nvSpPr>
        <p:spPr bwMode="auto">
          <a:xfrm>
            <a:off x="580436" y="44624"/>
            <a:ext cx="3756156"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빅데이터</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분석 기술</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42" name="직사각형 41"/>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13</a:t>
            </a:fld>
            <a:endParaRPr kumimoji="0" lang="en-US" altLang="ko-KR"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cstate="print"/>
          <a:srcRect/>
          <a:stretch>
            <a:fillRect/>
          </a:stretch>
        </p:blipFill>
        <p:spPr bwMode="auto">
          <a:xfrm>
            <a:off x="5486400" y="1808164"/>
            <a:ext cx="3059723" cy="782637"/>
          </a:xfrm>
          <a:prstGeom prst="rect">
            <a:avLst/>
          </a:prstGeom>
          <a:noFill/>
          <a:ln w="9525">
            <a:noFill/>
            <a:miter lim="800000"/>
            <a:headEnd/>
            <a:tailEnd/>
          </a:ln>
        </p:spPr>
      </p:pic>
      <p:pic>
        <p:nvPicPr>
          <p:cNvPr id="22531" name="그림 2"/>
          <p:cNvPicPr>
            <a:picLocks noChangeAspect="1"/>
          </p:cNvPicPr>
          <p:nvPr/>
        </p:nvPicPr>
        <p:blipFill>
          <a:blip r:embed="rId4" cstate="print"/>
          <a:srcRect/>
          <a:stretch>
            <a:fillRect/>
          </a:stretch>
        </p:blipFill>
        <p:spPr bwMode="auto">
          <a:xfrm>
            <a:off x="5416061" y="3232150"/>
            <a:ext cx="3190143" cy="2660650"/>
          </a:xfrm>
          <a:prstGeom prst="rect">
            <a:avLst/>
          </a:prstGeom>
          <a:noFill/>
          <a:ln w="9525">
            <a:noFill/>
            <a:miter lim="800000"/>
            <a:headEnd/>
            <a:tailEnd/>
          </a:ln>
        </p:spPr>
      </p:pic>
      <p:grpSp>
        <p:nvGrpSpPr>
          <p:cNvPr id="3" name="그룹 56"/>
          <p:cNvGrpSpPr>
            <a:grpSpLocks/>
          </p:cNvGrpSpPr>
          <p:nvPr/>
        </p:nvGrpSpPr>
        <p:grpSpPr bwMode="auto">
          <a:xfrm>
            <a:off x="395536" y="1319432"/>
            <a:ext cx="4907573" cy="4835525"/>
            <a:chOff x="447996" y="1538349"/>
            <a:chExt cx="4389559" cy="4368589"/>
          </a:xfrm>
        </p:grpSpPr>
        <p:cxnSp>
          <p:nvCxnSpPr>
            <p:cNvPr id="22555" name="직선 연결선 14"/>
            <p:cNvCxnSpPr>
              <a:cxnSpLocks noChangeShapeType="1"/>
            </p:cNvCxnSpPr>
            <p:nvPr/>
          </p:nvCxnSpPr>
          <p:spPr bwMode="auto">
            <a:xfrm>
              <a:off x="4837554" y="1546956"/>
              <a:ext cx="1" cy="4359982"/>
            </a:xfrm>
            <a:prstGeom prst="line">
              <a:avLst/>
            </a:prstGeom>
            <a:noFill/>
            <a:ln w="3175" algn="ctr">
              <a:solidFill>
                <a:srgbClr val="336699"/>
              </a:solidFill>
              <a:round/>
              <a:headEnd/>
              <a:tailEnd/>
            </a:ln>
          </p:spPr>
        </p:cxnSp>
        <p:cxnSp>
          <p:nvCxnSpPr>
            <p:cNvPr id="22556" name="직선 연결선 218"/>
            <p:cNvCxnSpPr>
              <a:cxnSpLocks noChangeShapeType="1"/>
            </p:cNvCxnSpPr>
            <p:nvPr/>
          </p:nvCxnSpPr>
          <p:spPr bwMode="auto">
            <a:xfrm>
              <a:off x="447996" y="1538349"/>
              <a:ext cx="1" cy="4368589"/>
            </a:xfrm>
            <a:prstGeom prst="line">
              <a:avLst/>
            </a:prstGeom>
            <a:noFill/>
            <a:ln w="3175" algn="ctr">
              <a:solidFill>
                <a:srgbClr val="336699"/>
              </a:solidFill>
              <a:round/>
              <a:headEnd/>
              <a:tailEnd/>
            </a:ln>
          </p:spPr>
        </p:cxnSp>
      </p:grpSp>
      <p:grpSp>
        <p:nvGrpSpPr>
          <p:cNvPr id="5" name="그룹 178"/>
          <p:cNvGrpSpPr>
            <a:grpSpLocks/>
          </p:cNvGrpSpPr>
          <p:nvPr/>
        </p:nvGrpSpPr>
        <p:grpSpPr bwMode="auto">
          <a:xfrm>
            <a:off x="579175" y="1082676"/>
            <a:ext cx="4440886" cy="448423"/>
            <a:chOff x="2248334" y="2269481"/>
            <a:chExt cx="5401638" cy="248259"/>
          </a:xfrm>
        </p:grpSpPr>
        <p:grpSp>
          <p:nvGrpSpPr>
            <p:cNvPr id="6" name="Group 476"/>
            <p:cNvGrpSpPr>
              <a:grpSpLocks/>
            </p:cNvGrpSpPr>
            <p:nvPr/>
          </p:nvGrpSpPr>
          <p:grpSpPr bwMode="auto">
            <a:xfrm>
              <a:off x="2248334" y="2269481"/>
              <a:ext cx="5401638" cy="248259"/>
              <a:chOff x="778" y="2232"/>
              <a:chExt cx="2764" cy="151"/>
            </a:xfrm>
          </p:grpSpPr>
          <p:sp>
            <p:nvSpPr>
              <p:cNvPr id="24" name="AutoShape 477"/>
              <p:cNvSpPr>
                <a:spLocks noChangeArrowheads="1"/>
              </p:cNvSpPr>
              <p:nvPr/>
            </p:nvSpPr>
            <p:spPr bwMode="auto">
              <a:xfrm>
                <a:off x="780" y="2232"/>
                <a:ext cx="2764" cy="108"/>
              </a:xfrm>
              <a:prstGeom prst="roundRect">
                <a:avLst>
                  <a:gd name="adj" fmla="val 16667"/>
                </a:avLst>
              </a:prstGeom>
              <a:solidFill>
                <a:srgbClr val="365A8E"/>
              </a:solidFill>
              <a:ln w="9525">
                <a:noFill/>
                <a:round/>
                <a:headEnd/>
                <a:tailEnd/>
              </a:ln>
            </p:spPr>
            <p:txBody>
              <a:bodyPr wrap="none" anchor="ctr"/>
              <a:lstStyle/>
              <a:p>
                <a:pPr fontAlgn="auto">
                  <a:spcBef>
                    <a:spcPts val="0"/>
                  </a:spcBef>
                  <a:spcAft>
                    <a:spcPts val="0"/>
                  </a:spcAft>
                  <a:defRPr/>
                </a:pPr>
                <a:endParaRPr lang="ko-KR" altLang="en-US" kern="0">
                  <a:solidFill>
                    <a:sysClr val="windowText" lastClr="000000"/>
                  </a:solidFill>
                  <a:latin typeface="+mn-ea"/>
                </a:endParaRPr>
              </a:p>
            </p:txBody>
          </p:sp>
          <p:sp>
            <p:nvSpPr>
              <p:cNvPr id="25" name="AutoShape 478"/>
              <p:cNvSpPr>
                <a:spLocks noChangeArrowheads="1"/>
              </p:cNvSpPr>
              <p:nvPr/>
            </p:nvSpPr>
            <p:spPr bwMode="auto">
              <a:xfrm>
                <a:off x="780" y="2293"/>
                <a:ext cx="2764" cy="90"/>
              </a:xfrm>
              <a:prstGeom prst="roundRect">
                <a:avLst>
                  <a:gd name="adj" fmla="val 0"/>
                </a:avLst>
              </a:prstGeom>
              <a:solidFill>
                <a:srgbClr val="365A8E"/>
              </a:solidFill>
              <a:ln w="9525">
                <a:noFill/>
                <a:round/>
                <a:headEnd/>
                <a:tailEnd/>
              </a:ln>
            </p:spPr>
            <p:txBody>
              <a:bodyPr wrap="none" anchor="ctr"/>
              <a:lstStyle/>
              <a:p>
                <a:pPr fontAlgn="auto">
                  <a:spcBef>
                    <a:spcPts val="0"/>
                  </a:spcBef>
                  <a:spcAft>
                    <a:spcPts val="0"/>
                  </a:spcAft>
                  <a:defRPr/>
                </a:pPr>
                <a:endParaRPr lang="ko-KR" altLang="en-US" kern="0">
                  <a:solidFill>
                    <a:sysClr val="windowText" lastClr="000000"/>
                  </a:solidFill>
                  <a:latin typeface="+mn-ea"/>
                </a:endParaRPr>
              </a:p>
            </p:txBody>
          </p:sp>
        </p:grpSp>
        <p:sp>
          <p:nvSpPr>
            <p:cNvPr id="23" name="Rectangle 1624"/>
            <p:cNvSpPr>
              <a:spLocks noChangeArrowheads="1"/>
            </p:cNvSpPr>
            <p:nvPr/>
          </p:nvSpPr>
          <p:spPr bwMode="auto">
            <a:xfrm>
              <a:off x="4018308" y="2327477"/>
              <a:ext cx="1854260" cy="13801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ctr" defTabSz="839788" eaLnBrk="0" latinLnBrk="1" hangingPunct="0">
                <a:lnSpc>
                  <a:spcPct val="90000"/>
                </a:lnSpc>
                <a:defRPr/>
              </a:pPr>
              <a:r>
                <a:rPr lang="ko-KR" altLang="en-US" dirty="0" err="1">
                  <a:solidFill>
                    <a:prstClr val="white"/>
                  </a:solidFill>
                  <a:latin typeface="+mn-ea"/>
                </a:rPr>
                <a:t>하둡</a:t>
              </a:r>
              <a:r>
                <a:rPr lang="en-US" altLang="ko-KR" dirty="0">
                  <a:solidFill>
                    <a:prstClr val="white"/>
                  </a:solidFill>
                  <a:latin typeface="+mn-ea"/>
                </a:rPr>
                <a:t>(</a:t>
              </a:r>
              <a:r>
                <a:rPr lang="en-US" altLang="ko-KR" dirty="0" err="1">
                  <a:solidFill>
                    <a:prstClr val="white"/>
                  </a:solidFill>
                  <a:latin typeface="+mn-ea"/>
                </a:rPr>
                <a:t>Hadoop</a:t>
              </a:r>
              <a:r>
                <a:rPr lang="en-US" altLang="ko-KR" dirty="0">
                  <a:solidFill>
                    <a:prstClr val="white"/>
                  </a:solidFill>
                  <a:latin typeface="+mn-ea"/>
                </a:rPr>
                <a:t>) </a:t>
              </a:r>
            </a:p>
          </p:txBody>
        </p:sp>
      </p:grpSp>
      <p:sp>
        <p:nvSpPr>
          <p:cNvPr id="22535" name="Rectangle 18"/>
          <p:cNvSpPr>
            <a:spLocks noChangeArrowheads="1"/>
          </p:cNvSpPr>
          <p:nvPr/>
        </p:nvSpPr>
        <p:spPr bwMode="auto">
          <a:xfrm>
            <a:off x="630116" y="1556792"/>
            <a:ext cx="4418135" cy="2154436"/>
          </a:xfrm>
          <a:prstGeom prst="rect">
            <a:avLst/>
          </a:prstGeom>
          <a:noFill/>
          <a:ln w="6350">
            <a:noFill/>
            <a:miter lim="800000"/>
            <a:headEnd/>
            <a:tailEnd/>
          </a:ln>
        </p:spPr>
        <p:txBody>
          <a:bodyPr lIns="0" tIns="0" rIns="0" bIns="0">
            <a:spAutoFit/>
          </a:bodyPr>
          <a:lstStyle/>
          <a:p>
            <a:pPr marL="133350" lvl="1" indent="-133350" defTabSz="1327150" eaLnBrk="0" hangingPunct="0">
              <a:lnSpc>
                <a:spcPct val="150000"/>
              </a:lnSpc>
              <a:spcAft>
                <a:spcPts val="200"/>
              </a:spcAft>
              <a:buFontTx/>
              <a:buBlip>
                <a:blip r:embed="rId5"/>
              </a:buBlip>
            </a:pPr>
            <a:r>
              <a:rPr kumimoji="0" lang="ko-KR" altLang="en-US" dirty="0">
                <a:solidFill>
                  <a:schemeClr val="tx1"/>
                </a:solidFill>
                <a:latin typeface="+mn-ea"/>
              </a:rPr>
              <a:t>대용량 저장 및 분산 처리</a:t>
            </a:r>
            <a:r>
              <a:rPr kumimoji="0" lang="en-US" altLang="ko-KR" dirty="0">
                <a:solidFill>
                  <a:schemeClr val="tx1"/>
                </a:solidFill>
                <a:latin typeface="+mn-ea"/>
              </a:rPr>
              <a:t>/</a:t>
            </a:r>
            <a:r>
              <a:rPr kumimoji="0" lang="ko-KR" altLang="en-US" dirty="0">
                <a:solidFill>
                  <a:schemeClr val="tx1"/>
                </a:solidFill>
                <a:latin typeface="+mn-ea"/>
              </a:rPr>
              <a:t>분석이 가능한</a:t>
            </a:r>
            <a:r>
              <a:rPr kumimoji="0" lang="en-US" altLang="ko-KR" dirty="0">
                <a:solidFill>
                  <a:schemeClr val="tx1"/>
                </a:solidFill>
                <a:latin typeface="+mn-ea"/>
              </a:rPr>
              <a:t/>
            </a:r>
            <a:br>
              <a:rPr kumimoji="0" lang="en-US" altLang="ko-KR" dirty="0">
                <a:solidFill>
                  <a:schemeClr val="tx1"/>
                </a:solidFill>
                <a:latin typeface="+mn-ea"/>
              </a:rPr>
            </a:br>
            <a:r>
              <a:rPr kumimoji="0" lang="ko-KR" altLang="en-US" dirty="0" err="1">
                <a:solidFill>
                  <a:schemeClr val="tx1"/>
                </a:solidFill>
                <a:latin typeface="+mn-ea"/>
              </a:rPr>
              <a:t>오픈소스</a:t>
            </a:r>
            <a:r>
              <a:rPr kumimoji="0" lang="ko-KR" altLang="en-US" dirty="0">
                <a:solidFill>
                  <a:schemeClr val="tx1"/>
                </a:solidFill>
                <a:latin typeface="+mn-ea"/>
              </a:rPr>
              <a:t> 프레임워크 </a:t>
            </a:r>
            <a:endParaRPr kumimoji="0" lang="en-US" altLang="ko-KR" dirty="0">
              <a:solidFill>
                <a:schemeClr val="tx1"/>
              </a:solidFill>
              <a:latin typeface="+mn-ea"/>
            </a:endParaRPr>
          </a:p>
          <a:p>
            <a:pPr marL="133350" lvl="1" indent="-133350" defTabSz="1327150" eaLnBrk="0" hangingPunct="0">
              <a:lnSpc>
                <a:spcPct val="150000"/>
              </a:lnSpc>
              <a:spcAft>
                <a:spcPts val="200"/>
              </a:spcAft>
              <a:buFontTx/>
              <a:buBlip>
                <a:blip r:embed="rId5"/>
              </a:buBlip>
            </a:pPr>
            <a:r>
              <a:rPr kumimoji="0" lang="ko-KR" altLang="en-US" dirty="0">
                <a:solidFill>
                  <a:schemeClr val="tx1"/>
                </a:solidFill>
                <a:latin typeface="+mn-ea"/>
              </a:rPr>
              <a:t>데이터 분산 저장 </a:t>
            </a:r>
            <a:r>
              <a:rPr kumimoji="0" lang="en-US" altLang="ko-KR" dirty="0">
                <a:solidFill>
                  <a:schemeClr val="tx1"/>
                </a:solidFill>
                <a:latin typeface="+mn-ea"/>
              </a:rPr>
              <a:t>: HDFS</a:t>
            </a:r>
          </a:p>
          <a:p>
            <a:pPr marL="133350" lvl="1" indent="-133350" defTabSz="1327150" eaLnBrk="0" hangingPunct="0">
              <a:lnSpc>
                <a:spcPct val="150000"/>
              </a:lnSpc>
              <a:spcAft>
                <a:spcPts val="200"/>
              </a:spcAft>
              <a:buFontTx/>
              <a:buBlip>
                <a:blip r:embed="rId5"/>
              </a:buBlip>
            </a:pPr>
            <a:r>
              <a:rPr kumimoji="0" lang="ko-KR" altLang="en-US" dirty="0">
                <a:solidFill>
                  <a:schemeClr val="tx1"/>
                </a:solidFill>
                <a:latin typeface="+mn-ea"/>
              </a:rPr>
              <a:t>데이터 분산 분석</a:t>
            </a:r>
            <a:r>
              <a:rPr kumimoji="0" lang="en-US" altLang="ko-KR" dirty="0">
                <a:solidFill>
                  <a:schemeClr val="tx1"/>
                </a:solidFill>
                <a:latin typeface="+mn-ea"/>
              </a:rPr>
              <a:t>/</a:t>
            </a:r>
            <a:r>
              <a:rPr kumimoji="0" lang="ko-KR" altLang="en-US" dirty="0">
                <a:solidFill>
                  <a:schemeClr val="tx1"/>
                </a:solidFill>
                <a:latin typeface="+mn-ea"/>
              </a:rPr>
              <a:t>처리 </a:t>
            </a:r>
            <a:r>
              <a:rPr kumimoji="0" lang="en-US" altLang="ko-KR" dirty="0">
                <a:solidFill>
                  <a:schemeClr val="tx1"/>
                </a:solidFill>
                <a:latin typeface="+mn-ea"/>
              </a:rPr>
              <a:t>: </a:t>
            </a:r>
            <a:r>
              <a:rPr kumimoji="0" lang="en-US" altLang="ko-KR" dirty="0" err="1">
                <a:solidFill>
                  <a:schemeClr val="tx1"/>
                </a:solidFill>
                <a:latin typeface="+mn-ea"/>
              </a:rPr>
              <a:t>MapReduce</a:t>
            </a:r>
            <a:endParaRPr kumimoji="0" lang="en-US" altLang="ko-KR" dirty="0">
              <a:solidFill>
                <a:schemeClr val="tx1"/>
              </a:solidFill>
              <a:latin typeface="+mn-ea"/>
            </a:endParaRPr>
          </a:p>
          <a:p>
            <a:pPr marL="133350" lvl="1" indent="-133350" defTabSz="1327150" eaLnBrk="0" hangingPunct="0">
              <a:lnSpc>
                <a:spcPct val="150000"/>
              </a:lnSpc>
              <a:spcAft>
                <a:spcPts val="200"/>
              </a:spcAft>
              <a:buFontTx/>
              <a:buBlip>
                <a:blip r:embed="rId5"/>
              </a:buBlip>
            </a:pPr>
            <a:r>
              <a:rPr kumimoji="0" lang="ko-KR" altLang="en-US" dirty="0">
                <a:solidFill>
                  <a:schemeClr val="tx1"/>
                </a:solidFill>
                <a:latin typeface="+mn-ea"/>
              </a:rPr>
              <a:t>그 외 다양한 구성요소 포함</a:t>
            </a:r>
            <a:endParaRPr kumimoji="0" lang="en-US" altLang="ko-KR" dirty="0">
              <a:solidFill>
                <a:schemeClr val="tx1"/>
              </a:solidFill>
              <a:latin typeface="+mn-ea"/>
            </a:endParaRPr>
          </a:p>
        </p:txBody>
      </p:sp>
      <p:grpSp>
        <p:nvGrpSpPr>
          <p:cNvPr id="8" name="그룹 178"/>
          <p:cNvGrpSpPr>
            <a:grpSpLocks/>
          </p:cNvGrpSpPr>
          <p:nvPr/>
        </p:nvGrpSpPr>
        <p:grpSpPr bwMode="auto">
          <a:xfrm>
            <a:off x="579175" y="3881438"/>
            <a:ext cx="4440886" cy="449597"/>
            <a:chOff x="2248334" y="2269481"/>
            <a:chExt cx="5401638" cy="248259"/>
          </a:xfrm>
        </p:grpSpPr>
        <p:grpSp>
          <p:nvGrpSpPr>
            <p:cNvPr id="9" name="Group 476"/>
            <p:cNvGrpSpPr>
              <a:grpSpLocks/>
            </p:cNvGrpSpPr>
            <p:nvPr/>
          </p:nvGrpSpPr>
          <p:grpSpPr bwMode="auto">
            <a:xfrm>
              <a:off x="2248334" y="2269481"/>
              <a:ext cx="5401638" cy="248259"/>
              <a:chOff x="778" y="2232"/>
              <a:chExt cx="2764" cy="151"/>
            </a:xfrm>
          </p:grpSpPr>
          <p:sp>
            <p:nvSpPr>
              <p:cNvPr id="45" name="AutoShape 477"/>
              <p:cNvSpPr>
                <a:spLocks noChangeArrowheads="1"/>
              </p:cNvSpPr>
              <p:nvPr/>
            </p:nvSpPr>
            <p:spPr bwMode="auto">
              <a:xfrm>
                <a:off x="780" y="2232"/>
                <a:ext cx="2764" cy="108"/>
              </a:xfrm>
              <a:prstGeom prst="roundRect">
                <a:avLst>
                  <a:gd name="adj" fmla="val 16667"/>
                </a:avLst>
              </a:prstGeom>
              <a:solidFill>
                <a:srgbClr val="365A8E"/>
              </a:solidFill>
              <a:ln w="9525">
                <a:noFill/>
                <a:round/>
                <a:headEnd/>
                <a:tailEnd/>
              </a:ln>
            </p:spPr>
            <p:txBody>
              <a:bodyPr wrap="none" anchor="ctr"/>
              <a:lstStyle/>
              <a:p>
                <a:pPr fontAlgn="auto">
                  <a:spcBef>
                    <a:spcPts val="0"/>
                  </a:spcBef>
                  <a:spcAft>
                    <a:spcPts val="0"/>
                  </a:spcAft>
                  <a:defRPr/>
                </a:pPr>
                <a:endParaRPr lang="ko-KR" altLang="en-US" kern="0">
                  <a:solidFill>
                    <a:sysClr val="windowText" lastClr="000000"/>
                  </a:solidFill>
                  <a:latin typeface="+mn-ea"/>
                </a:endParaRPr>
              </a:p>
            </p:txBody>
          </p:sp>
          <p:sp>
            <p:nvSpPr>
              <p:cNvPr id="46" name="AutoShape 478"/>
              <p:cNvSpPr>
                <a:spLocks noChangeArrowheads="1"/>
              </p:cNvSpPr>
              <p:nvPr/>
            </p:nvSpPr>
            <p:spPr bwMode="auto">
              <a:xfrm>
                <a:off x="780" y="2293"/>
                <a:ext cx="2764" cy="90"/>
              </a:xfrm>
              <a:prstGeom prst="roundRect">
                <a:avLst>
                  <a:gd name="adj" fmla="val 0"/>
                </a:avLst>
              </a:prstGeom>
              <a:solidFill>
                <a:srgbClr val="365A8E"/>
              </a:solidFill>
              <a:ln w="9525">
                <a:noFill/>
                <a:round/>
                <a:headEnd/>
                <a:tailEnd/>
              </a:ln>
            </p:spPr>
            <p:txBody>
              <a:bodyPr wrap="none" anchor="ctr"/>
              <a:lstStyle/>
              <a:p>
                <a:pPr fontAlgn="auto">
                  <a:spcBef>
                    <a:spcPts val="0"/>
                  </a:spcBef>
                  <a:spcAft>
                    <a:spcPts val="0"/>
                  </a:spcAft>
                  <a:defRPr/>
                </a:pPr>
                <a:endParaRPr lang="ko-KR" altLang="en-US" kern="0">
                  <a:solidFill>
                    <a:sysClr val="windowText" lastClr="000000"/>
                  </a:solidFill>
                  <a:latin typeface="+mn-ea"/>
                </a:endParaRPr>
              </a:p>
            </p:txBody>
          </p:sp>
        </p:grpSp>
        <p:sp>
          <p:nvSpPr>
            <p:cNvPr id="44" name="Rectangle 1624"/>
            <p:cNvSpPr>
              <a:spLocks noChangeArrowheads="1"/>
            </p:cNvSpPr>
            <p:nvPr/>
          </p:nvSpPr>
          <p:spPr bwMode="auto">
            <a:xfrm>
              <a:off x="3534626" y="2327657"/>
              <a:ext cx="2823312" cy="137658"/>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ctr" defTabSz="839788" eaLnBrk="0" latinLnBrk="1" hangingPunct="0">
                <a:lnSpc>
                  <a:spcPct val="90000"/>
                </a:lnSpc>
                <a:defRPr/>
              </a:pPr>
              <a:r>
                <a:rPr lang="en-US" altLang="ko-KR" dirty="0" err="1">
                  <a:solidFill>
                    <a:prstClr val="white"/>
                  </a:solidFill>
                  <a:latin typeface="+mn-ea"/>
                </a:rPr>
                <a:t>NoSQL</a:t>
              </a:r>
              <a:r>
                <a:rPr lang="en-US" altLang="ko-KR" dirty="0">
                  <a:solidFill>
                    <a:prstClr val="white"/>
                  </a:solidFill>
                  <a:latin typeface="+mn-ea"/>
                </a:rPr>
                <a:t>(Not Only SQL)</a:t>
              </a:r>
            </a:p>
          </p:txBody>
        </p:sp>
      </p:grpSp>
      <p:sp>
        <p:nvSpPr>
          <p:cNvPr id="22537" name="Rectangle 18"/>
          <p:cNvSpPr>
            <a:spLocks noChangeArrowheads="1"/>
          </p:cNvSpPr>
          <p:nvPr/>
        </p:nvSpPr>
        <p:spPr bwMode="auto">
          <a:xfrm>
            <a:off x="630116" y="4483100"/>
            <a:ext cx="4418135" cy="2128788"/>
          </a:xfrm>
          <a:prstGeom prst="rect">
            <a:avLst/>
          </a:prstGeom>
          <a:noFill/>
          <a:ln w="6350">
            <a:noFill/>
            <a:miter lim="800000"/>
            <a:headEnd/>
            <a:tailEnd/>
          </a:ln>
        </p:spPr>
        <p:txBody>
          <a:bodyPr lIns="0" tIns="0" rIns="0" bIns="0">
            <a:spAutoFit/>
          </a:bodyPr>
          <a:lstStyle/>
          <a:p>
            <a:pPr marL="133350" lvl="1" indent="-133350" defTabSz="1327150" eaLnBrk="0" hangingPunct="0">
              <a:lnSpc>
                <a:spcPct val="150000"/>
              </a:lnSpc>
              <a:spcAft>
                <a:spcPts val="200"/>
              </a:spcAft>
              <a:buFontTx/>
              <a:buBlip>
                <a:blip r:embed="rId5"/>
              </a:buBlip>
            </a:pPr>
            <a:r>
              <a:rPr kumimoji="0" lang="ko-KR" altLang="en-US" dirty="0">
                <a:solidFill>
                  <a:schemeClr val="tx1"/>
                </a:solidFill>
                <a:latin typeface="+mn-ea"/>
              </a:rPr>
              <a:t>기존의 </a:t>
            </a:r>
            <a:r>
              <a:rPr kumimoji="0" lang="ko-KR" altLang="en-US" dirty="0" err="1">
                <a:solidFill>
                  <a:schemeClr val="tx1"/>
                </a:solidFill>
                <a:latin typeface="+mn-ea"/>
              </a:rPr>
              <a:t>관계형</a:t>
            </a:r>
            <a:r>
              <a:rPr kumimoji="0" lang="ko-KR" altLang="en-US" dirty="0">
                <a:solidFill>
                  <a:schemeClr val="tx1"/>
                </a:solidFill>
                <a:latin typeface="+mn-ea"/>
              </a:rPr>
              <a:t> </a:t>
            </a:r>
            <a:r>
              <a:rPr kumimoji="0" lang="en-US" altLang="ko-KR" dirty="0">
                <a:solidFill>
                  <a:schemeClr val="tx1"/>
                </a:solidFill>
                <a:latin typeface="+mn-ea"/>
              </a:rPr>
              <a:t>DB</a:t>
            </a:r>
            <a:r>
              <a:rPr kumimoji="0" lang="ko-KR" altLang="en-US" dirty="0">
                <a:solidFill>
                  <a:schemeClr val="tx1"/>
                </a:solidFill>
                <a:latin typeface="+mn-ea"/>
              </a:rPr>
              <a:t>뿐만 아니라 다양한</a:t>
            </a:r>
            <a:r>
              <a:rPr kumimoji="0" lang="en-US" altLang="ko-KR" dirty="0">
                <a:solidFill>
                  <a:schemeClr val="tx1"/>
                </a:solidFill>
                <a:latin typeface="+mn-ea"/>
              </a:rPr>
              <a:t/>
            </a:r>
            <a:br>
              <a:rPr kumimoji="0" lang="en-US" altLang="ko-KR" dirty="0">
                <a:solidFill>
                  <a:schemeClr val="tx1"/>
                </a:solidFill>
                <a:latin typeface="+mn-ea"/>
              </a:rPr>
            </a:br>
            <a:r>
              <a:rPr kumimoji="0" lang="ko-KR" altLang="en-US" dirty="0">
                <a:solidFill>
                  <a:schemeClr val="tx1"/>
                </a:solidFill>
                <a:latin typeface="+mn-ea"/>
              </a:rPr>
              <a:t>형태의</a:t>
            </a:r>
            <a:r>
              <a:rPr kumimoji="0" lang="en-US" altLang="ko-KR" dirty="0">
                <a:solidFill>
                  <a:schemeClr val="tx1"/>
                </a:solidFill>
                <a:latin typeface="+mn-ea"/>
              </a:rPr>
              <a:t> DB </a:t>
            </a:r>
            <a:r>
              <a:rPr kumimoji="0" lang="ko-KR" altLang="en-US" dirty="0">
                <a:solidFill>
                  <a:schemeClr val="tx1"/>
                </a:solidFill>
                <a:latin typeface="+mn-ea"/>
              </a:rPr>
              <a:t>시스템</a:t>
            </a:r>
          </a:p>
          <a:p>
            <a:pPr marL="133350" lvl="1" indent="-133350" defTabSz="1327150" eaLnBrk="0" hangingPunct="0">
              <a:lnSpc>
                <a:spcPct val="150000"/>
              </a:lnSpc>
              <a:spcAft>
                <a:spcPts val="200"/>
              </a:spcAft>
              <a:buFontTx/>
              <a:buBlip>
                <a:blip r:embed="rId5"/>
              </a:buBlip>
            </a:pPr>
            <a:r>
              <a:rPr kumimoji="0" lang="ko-KR" altLang="en-US" dirty="0" err="1">
                <a:solidFill>
                  <a:schemeClr val="tx1"/>
                </a:solidFill>
                <a:latin typeface="+mn-ea"/>
              </a:rPr>
              <a:t>테이블형</a:t>
            </a:r>
            <a:r>
              <a:rPr kumimoji="0" lang="en-US" altLang="ko-KR" dirty="0">
                <a:solidFill>
                  <a:schemeClr val="tx1"/>
                </a:solidFill>
                <a:latin typeface="+mn-ea"/>
              </a:rPr>
              <a:t>, Key-Value</a:t>
            </a:r>
            <a:r>
              <a:rPr kumimoji="0" lang="ko-KR" altLang="en-US" dirty="0">
                <a:solidFill>
                  <a:schemeClr val="tx1"/>
                </a:solidFill>
                <a:latin typeface="+mn-ea"/>
              </a:rPr>
              <a:t>형</a:t>
            </a:r>
            <a:r>
              <a:rPr kumimoji="0" lang="en-US" altLang="ko-KR" dirty="0">
                <a:solidFill>
                  <a:schemeClr val="tx1"/>
                </a:solidFill>
                <a:latin typeface="+mn-ea"/>
              </a:rPr>
              <a:t>, </a:t>
            </a:r>
            <a:r>
              <a:rPr kumimoji="0" lang="ko-KR" altLang="en-US" dirty="0" err="1">
                <a:solidFill>
                  <a:schemeClr val="tx1"/>
                </a:solidFill>
                <a:latin typeface="+mn-ea"/>
              </a:rPr>
              <a:t>그래프형</a:t>
            </a:r>
            <a:r>
              <a:rPr kumimoji="0" lang="en-US" altLang="ko-KR" dirty="0">
                <a:solidFill>
                  <a:schemeClr val="tx1"/>
                </a:solidFill>
                <a:latin typeface="+mn-ea"/>
              </a:rPr>
              <a:t>, …</a:t>
            </a:r>
          </a:p>
          <a:p>
            <a:pPr marL="133350" lvl="1" indent="-133350" defTabSz="1327150" eaLnBrk="0" hangingPunct="0">
              <a:lnSpc>
                <a:spcPct val="150000"/>
              </a:lnSpc>
              <a:spcAft>
                <a:spcPts val="200"/>
              </a:spcAft>
              <a:buFontTx/>
              <a:buBlip>
                <a:blip r:embed="rId5"/>
              </a:buBlip>
            </a:pPr>
            <a:r>
              <a:rPr kumimoji="0" lang="ko-KR" altLang="en-US" dirty="0" err="1">
                <a:solidFill>
                  <a:schemeClr val="tx1"/>
                </a:solidFill>
                <a:latin typeface="+mn-ea"/>
              </a:rPr>
              <a:t>카산드라</a:t>
            </a:r>
            <a:r>
              <a:rPr kumimoji="0" lang="en-US" altLang="ko-KR" dirty="0">
                <a:solidFill>
                  <a:schemeClr val="tx1"/>
                </a:solidFill>
                <a:latin typeface="+mn-ea"/>
              </a:rPr>
              <a:t>, </a:t>
            </a:r>
            <a:r>
              <a:rPr kumimoji="0" lang="en-US" altLang="ko-KR" dirty="0" err="1">
                <a:solidFill>
                  <a:schemeClr val="tx1"/>
                </a:solidFill>
                <a:latin typeface="+mn-ea"/>
              </a:rPr>
              <a:t>HBase</a:t>
            </a:r>
            <a:r>
              <a:rPr kumimoji="0" lang="en-US" altLang="ko-KR" dirty="0">
                <a:solidFill>
                  <a:schemeClr val="tx1"/>
                </a:solidFill>
                <a:latin typeface="+mn-ea"/>
              </a:rPr>
              <a:t>, </a:t>
            </a:r>
            <a:r>
              <a:rPr kumimoji="0" lang="en-US" altLang="ko-KR" dirty="0" err="1">
                <a:solidFill>
                  <a:schemeClr val="tx1"/>
                </a:solidFill>
                <a:latin typeface="+mn-ea"/>
              </a:rPr>
              <a:t>MongoDB</a:t>
            </a:r>
            <a:r>
              <a:rPr kumimoji="0" lang="en-US" altLang="ko-KR" dirty="0">
                <a:solidFill>
                  <a:schemeClr val="tx1"/>
                </a:solidFill>
                <a:latin typeface="+mn-ea"/>
              </a:rPr>
              <a:t>, Dynamo, </a:t>
            </a:r>
            <a:r>
              <a:rPr kumimoji="0" lang="en-US" altLang="ko-KR" dirty="0" err="1">
                <a:solidFill>
                  <a:schemeClr val="tx1"/>
                </a:solidFill>
                <a:latin typeface="+mn-ea"/>
              </a:rPr>
              <a:t>BigTable</a:t>
            </a:r>
            <a:r>
              <a:rPr kumimoji="0" lang="en-US" altLang="ko-KR" dirty="0">
                <a:solidFill>
                  <a:schemeClr val="tx1"/>
                </a:solidFill>
                <a:latin typeface="+mn-ea"/>
              </a:rPr>
              <a:t> …</a:t>
            </a:r>
          </a:p>
        </p:txBody>
      </p:sp>
      <p:grpSp>
        <p:nvGrpSpPr>
          <p:cNvPr id="10" name="그룹 4"/>
          <p:cNvGrpSpPr>
            <a:grpSpLocks/>
          </p:cNvGrpSpPr>
          <p:nvPr/>
        </p:nvGrpSpPr>
        <p:grpSpPr bwMode="auto">
          <a:xfrm>
            <a:off x="5322278" y="1090613"/>
            <a:ext cx="3398227" cy="5272087"/>
            <a:chOff x="2314575" y="2194362"/>
            <a:chExt cx="2276475" cy="4182139"/>
          </a:xfrm>
        </p:grpSpPr>
        <p:sp>
          <p:nvSpPr>
            <p:cNvPr id="22541" name="Freeform 5"/>
            <p:cNvSpPr>
              <a:spLocks/>
            </p:cNvSpPr>
            <p:nvPr/>
          </p:nvSpPr>
          <p:spPr bwMode="auto">
            <a:xfrm rot="5400000">
              <a:off x="3394851" y="1114086"/>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p>
          </p:txBody>
        </p:sp>
        <p:sp>
          <p:nvSpPr>
            <p:cNvPr id="22542" name="Freeform 6"/>
            <p:cNvSpPr>
              <a:spLocks/>
            </p:cNvSpPr>
            <p:nvPr/>
          </p:nvSpPr>
          <p:spPr bwMode="auto">
            <a:xfrm rot="16200000" flipV="1">
              <a:off x="3394851" y="5180302"/>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p>
          </p:txBody>
        </p:sp>
      </p:grpSp>
      <p:sp>
        <p:nvSpPr>
          <p:cNvPr id="51" name="Rectangle 1624"/>
          <p:cNvSpPr>
            <a:spLocks noChangeArrowheads="1"/>
          </p:cNvSpPr>
          <p:nvPr/>
        </p:nvSpPr>
        <p:spPr bwMode="auto">
          <a:xfrm>
            <a:off x="6889835" y="138218"/>
            <a:ext cx="1102866"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주요 기술</a:t>
            </a:r>
            <a:endParaRPr lang="en-US" altLang="ko-KR" sz="2000" dirty="0">
              <a:solidFill>
                <a:prstClr val="white"/>
              </a:solidFill>
              <a:latin typeface="다음_SemiBold" pitchFamily="2" charset="-127"/>
            </a:endParaRPr>
          </a:p>
        </p:txBody>
      </p:sp>
      <p:cxnSp>
        <p:nvCxnSpPr>
          <p:cNvPr id="22540" name="꺾인 연결선 57"/>
          <p:cNvCxnSpPr>
            <a:cxnSpLocks noChangeShapeType="1"/>
          </p:cNvCxnSpPr>
          <p:nvPr/>
        </p:nvCxnSpPr>
        <p:spPr bwMode="auto">
          <a:xfrm rot="16200000" flipH="1">
            <a:off x="6704867" y="21248"/>
            <a:ext cx="247650" cy="205154"/>
          </a:xfrm>
          <a:prstGeom prst="bentConnector2">
            <a:avLst/>
          </a:prstGeom>
          <a:noFill/>
          <a:ln w="3175" algn="ctr">
            <a:solidFill>
              <a:schemeClr val="bg1"/>
            </a:solidFill>
            <a:round/>
            <a:headEnd/>
            <a:tailEnd type="triangle" w="med" len="med"/>
          </a:ln>
        </p:spPr>
      </p:cxnSp>
      <p:sp>
        <p:nvSpPr>
          <p:cNvPr id="29" name="TextBox 6"/>
          <p:cNvSpPr txBox="1">
            <a:spLocks noChangeArrowheads="1"/>
          </p:cNvSpPr>
          <p:nvPr/>
        </p:nvSpPr>
        <p:spPr bwMode="auto">
          <a:xfrm>
            <a:off x="628723" y="35913"/>
            <a:ext cx="3611886"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빅데이터</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적용기술</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0" name="직사각형 29"/>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14</a:t>
            </a:fld>
            <a:endParaRPr kumimoji="0" lang="en-US" altLang="ko-KR"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12"/>
          <p:cNvSpPr>
            <a:spLocks noChangeArrowheads="1"/>
          </p:cNvSpPr>
          <p:nvPr/>
        </p:nvSpPr>
        <p:spPr bwMode="gray">
          <a:xfrm>
            <a:off x="373674" y="1092201"/>
            <a:ext cx="1718896" cy="633413"/>
          </a:xfrm>
          <a:prstGeom prst="homePlate">
            <a:avLst>
              <a:gd name="adj" fmla="val 16401"/>
            </a:avLst>
          </a:prstGeom>
          <a:solidFill>
            <a:srgbClr val="D6E5F2"/>
          </a:solidFill>
          <a:ln w="9525">
            <a:noFill/>
            <a:miter lim="800000"/>
            <a:headEnd/>
            <a:tailEnd/>
          </a:ln>
        </p:spPr>
        <p:txBody>
          <a:bodyPr rot="10800000" vert="eaVert" wrap="none" anchor="ctr"/>
          <a:lstStyle/>
          <a:p>
            <a:pPr defTabSz="922338"/>
            <a:endParaRPr lang="ko-KR" altLang="en-US" sz="1100">
              <a:solidFill>
                <a:srgbClr val="000000"/>
              </a:solidFill>
              <a:latin typeface="휴먼견출고딕"/>
            </a:endParaRPr>
          </a:p>
        </p:txBody>
      </p:sp>
      <p:sp>
        <p:nvSpPr>
          <p:cNvPr id="24579" name="AutoShape 214"/>
          <p:cNvSpPr>
            <a:spLocks noChangeArrowheads="1"/>
          </p:cNvSpPr>
          <p:nvPr/>
        </p:nvSpPr>
        <p:spPr bwMode="gray">
          <a:xfrm>
            <a:off x="1957754" y="1092201"/>
            <a:ext cx="1800958" cy="631825"/>
          </a:xfrm>
          <a:prstGeom prst="chevron">
            <a:avLst>
              <a:gd name="adj" fmla="val 16526"/>
            </a:avLst>
          </a:prstGeom>
          <a:solidFill>
            <a:srgbClr val="BDD4E9"/>
          </a:solidFill>
          <a:ln w="9525" algn="ctr">
            <a:noFill/>
            <a:miter lim="800000"/>
            <a:headEnd/>
            <a:tailEnd/>
          </a:ln>
        </p:spPr>
        <p:txBody>
          <a:bodyPr rot="10800000" vert="eaVert" wrap="none" anchor="ctr"/>
          <a:lstStyle/>
          <a:p>
            <a:pPr defTabSz="922338"/>
            <a:endParaRPr lang="ko-KR" altLang="en-US" sz="1100">
              <a:solidFill>
                <a:srgbClr val="000000"/>
              </a:solidFill>
              <a:latin typeface="휴먼견출고딕"/>
            </a:endParaRPr>
          </a:p>
        </p:txBody>
      </p:sp>
      <p:sp>
        <p:nvSpPr>
          <p:cNvPr id="24580" name="AutoShape 214"/>
          <p:cNvSpPr>
            <a:spLocks noChangeArrowheads="1"/>
          </p:cNvSpPr>
          <p:nvPr/>
        </p:nvSpPr>
        <p:spPr bwMode="gray">
          <a:xfrm>
            <a:off x="5291505" y="1092201"/>
            <a:ext cx="1800957" cy="631825"/>
          </a:xfrm>
          <a:prstGeom prst="chevron">
            <a:avLst>
              <a:gd name="adj" fmla="val 16526"/>
            </a:avLst>
          </a:prstGeom>
          <a:solidFill>
            <a:srgbClr val="81ADD5"/>
          </a:solidFill>
          <a:ln w="9525" algn="ctr">
            <a:noFill/>
            <a:miter lim="800000"/>
            <a:headEnd/>
            <a:tailEnd/>
          </a:ln>
        </p:spPr>
        <p:txBody>
          <a:bodyPr rot="10800000" vert="eaVert" wrap="none" lIns="77109" tIns="38555" rIns="77109" bIns="38555" anchor="ctr"/>
          <a:lstStyle/>
          <a:p>
            <a:endParaRPr lang="ko-KR" altLang="en-US" sz="900">
              <a:solidFill>
                <a:srgbClr val="000000"/>
              </a:solidFill>
              <a:latin typeface="굴림" pitchFamily="50" charset="-127"/>
              <a:ea typeface="굴림" pitchFamily="50" charset="-127"/>
            </a:endParaRPr>
          </a:p>
        </p:txBody>
      </p:sp>
      <p:sp>
        <p:nvSpPr>
          <p:cNvPr id="24581" name="AutoShape 214"/>
          <p:cNvSpPr>
            <a:spLocks noChangeArrowheads="1"/>
          </p:cNvSpPr>
          <p:nvPr/>
        </p:nvSpPr>
        <p:spPr bwMode="gray">
          <a:xfrm>
            <a:off x="3625362" y="1092201"/>
            <a:ext cx="1800958" cy="631825"/>
          </a:xfrm>
          <a:prstGeom prst="chevron">
            <a:avLst>
              <a:gd name="adj" fmla="val 16526"/>
            </a:avLst>
          </a:prstGeom>
          <a:solidFill>
            <a:srgbClr val="9ABEDE"/>
          </a:solidFill>
          <a:ln w="9525" algn="ctr">
            <a:noFill/>
            <a:miter lim="800000"/>
            <a:headEnd/>
            <a:tailEnd/>
          </a:ln>
        </p:spPr>
        <p:txBody>
          <a:bodyPr rot="10800000" vert="eaVert" wrap="none" lIns="77109" tIns="38555" rIns="77109" bIns="38555" anchor="ctr"/>
          <a:lstStyle/>
          <a:p>
            <a:endParaRPr lang="ko-KR" altLang="en-US" sz="900">
              <a:solidFill>
                <a:srgbClr val="000000"/>
              </a:solidFill>
              <a:latin typeface="굴림" pitchFamily="50" charset="-127"/>
              <a:ea typeface="굴림" pitchFamily="50" charset="-127"/>
            </a:endParaRPr>
          </a:p>
        </p:txBody>
      </p:sp>
      <p:sp>
        <p:nvSpPr>
          <p:cNvPr id="24582" name="AutoShape 214"/>
          <p:cNvSpPr>
            <a:spLocks noChangeArrowheads="1"/>
          </p:cNvSpPr>
          <p:nvPr/>
        </p:nvSpPr>
        <p:spPr bwMode="gray">
          <a:xfrm>
            <a:off x="6957646" y="1092201"/>
            <a:ext cx="1800958" cy="631825"/>
          </a:xfrm>
          <a:prstGeom prst="chevron">
            <a:avLst>
              <a:gd name="adj" fmla="val 16526"/>
            </a:avLst>
          </a:prstGeom>
          <a:solidFill>
            <a:srgbClr val="6399CB"/>
          </a:solidFill>
          <a:ln w="9525">
            <a:noFill/>
            <a:miter lim="800000"/>
            <a:headEnd/>
            <a:tailEnd/>
          </a:ln>
        </p:spPr>
        <p:txBody>
          <a:bodyPr rot="10800000" vert="eaVert" wrap="none" lIns="77109" tIns="38555" rIns="77109" bIns="38555" anchor="ctr"/>
          <a:lstStyle/>
          <a:p>
            <a:endParaRPr lang="ko-KR" altLang="en-US" sz="900">
              <a:solidFill>
                <a:srgbClr val="000000"/>
              </a:solidFill>
              <a:latin typeface="굴림" pitchFamily="50" charset="-127"/>
              <a:ea typeface="굴림" pitchFamily="50" charset="-127"/>
            </a:endParaRPr>
          </a:p>
        </p:txBody>
      </p:sp>
      <p:grpSp>
        <p:nvGrpSpPr>
          <p:cNvPr id="2" name="그룹 13"/>
          <p:cNvGrpSpPr>
            <a:grpSpLocks/>
          </p:cNvGrpSpPr>
          <p:nvPr/>
        </p:nvGrpSpPr>
        <p:grpSpPr bwMode="auto">
          <a:xfrm>
            <a:off x="389793" y="1862138"/>
            <a:ext cx="1607527" cy="4519612"/>
            <a:chOff x="368299" y="2422488"/>
            <a:chExt cx="3356949" cy="4520322"/>
          </a:xfrm>
        </p:grpSpPr>
        <p:sp>
          <p:nvSpPr>
            <p:cNvPr id="57" name="모서리가 둥근 직사각형 56"/>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sp>
          <p:nvSpPr>
            <p:cNvPr id="58" name="모서리가 둥근 직사각형 57"/>
            <p:cNvSpPr/>
            <p:nvPr/>
          </p:nvSpPr>
          <p:spPr>
            <a:xfrm>
              <a:off x="1118029" y="2422488"/>
              <a:ext cx="1857490" cy="4445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000" dirty="0" err="1">
                <a:solidFill>
                  <a:srgbClr val="FFFFFF"/>
                </a:solidFill>
                <a:latin typeface="Arial" charset="0"/>
              </a:endParaRPr>
            </a:p>
          </p:txBody>
        </p:sp>
        <p:sp>
          <p:nvSpPr>
            <p:cNvPr id="59" name="모서리가 둥근 직사각형 58"/>
            <p:cNvSpPr/>
            <p:nvPr/>
          </p:nvSpPr>
          <p:spPr>
            <a:xfrm flipV="1">
              <a:off x="368299" y="4426262"/>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grpSp>
      <p:grpSp>
        <p:nvGrpSpPr>
          <p:cNvPr id="3" name="그룹 13"/>
          <p:cNvGrpSpPr>
            <a:grpSpLocks/>
          </p:cNvGrpSpPr>
          <p:nvPr/>
        </p:nvGrpSpPr>
        <p:grpSpPr bwMode="auto">
          <a:xfrm>
            <a:off x="2053005" y="1862138"/>
            <a:ext cx="1607526" cy="4519612"/>
            <a:chOff x="368299" y="2422488"/>
            <a:chExt cx="3356949" cy="4520322"/>
          </a:xfrm>
        </p:grpSpPr>
        <p:sp>
          <p:nvSpPr>
            <p:cNvPr id="61" name="모서리가 둥근 직사각형 60"/>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mn-ea"/>
              </a:endParaRPr>
            </a:p>
          </p:txBody>
        </p:sp>
        <p:sp>
          <p:nvSpPr>
            <p:cNvPr id="62" name="모서리가 둥근 직사각형 61"/>
            <p:cNvSpPr/>
            <p:nvPr/>
          </p:nvSpPr>
          <p:spPr>
            <a:xfrm>
              <a:off x="1118027" y="2422488"/>
              <a:ext cx="1857493" cy="4445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000" dirty="0" err="1">
                <a:solidFill>
                  <a:srgbClr val="FFFFFF"/>
                </a:solidFill>
                <a:latin typeface="+mn-ea"/>
              </a:endParaRPr>
            </a:p>
          </p:txBody>
        </p:sp>
        <p:sp>
          <p:nvSpPr>
            <p:cNvPr id="63" name="모서리가 둥근 직사각형 62"/>
            <p:cNvSpPr/>
            <p:nvPr/>
          </p:nvSpPr>
          <p:spPr>
            <a:xfrm flipV="1">
              <a:off x="368299" y="4426262"/>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mn-ea"/>
              </a:endParaRPr>
            </a:p>
          </p:txBody>
        </p:sp>
      </p:grpSp>
      <p:grpSp>
        <p:nvGrpSpPr>
          <p:cNvPr id="4" name="그룹 13"/>
          <p:cNvGrpSpPr>
            <a:grpSpLocks/>
          </p:cNvGrpSpPr>
          <p:nvPr/>
        </p:nvGrpSpPr>
        <p:grpSpPr bwMode="auto">
          <a:xfrm>
            <a:off x="3714751" y="1862138"/>
            <a:ext cx="1608992" cy="4519612"/>
            <a:chOff x="368299" y="2422488"/>
            <a:chExt cx="3356949" cy="4520322"/>
          </a:xfrm>
        </p:grpSpPr>
        <p:sp>
          <p:nvSpPr>
            <p:cNvPr id="65" name="모서리가 둥근 직사각형 64"/>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sp>
          <p:nvSpPr>
            <p:cNvPr id="66" name="모서리가 둥근 직사각형 65"/>
            <p:cNvSpPr/>
            <p:nvPr/>
          </p:nvSpPr>
          <p:spPr>
            <a:xfrm>
              <a:off x="1117344" y="2422488"/>
              <a:ext cx="1858857" cy="4445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000" dirty="0" err="1">
                <a:solidFill>
                  <a:srgbClr val="FFFFFF"/>
                </a:solidFill>
                <a:latin typeface="Arial" charset="0"/>
              </a:endParaRPr>
            </a:p>
          </p:txBody>
        </p:sp>
        <p:sp>
          <p:nvSpPr>
            <p:cNvPr id="67" name="모서리가 둥근 직사각형 66"/>
            <p:cNvSpPr/>
            <p:nvPr/>
          </p:nvSpPr>
          <p:spPr>
            <a:xfrm flipV="1">
              <a:off x="368299" y="4426262"/>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grpSp>
      <p:grpSp>
        <p:nvGrpSpPr>
          <p:cNvPr id="5" name="그룹 13"/>
          <p:cNvGrpSpPr>
            <a:grpSpLocks/>
          </p:cNvGrpSpPr>
          <p:nvPr/>
        </p:nvGrpSpPr>
        <p:grpSpPr bwMode="auto">
          <a:xfrm>
            <a:off x="5377962" y="1862138"/>
            <a:ext cx="1607527" cy="4519612"/>
            <a:chOff x="368299" y="2422488"/>
            <a:chExt cx="3356949" cy="4520322"/>
          </a:xfrm>
        </p:grpSpPr>
        <p:sp>
          <p:nvSpPr>
            <p:cNvPr id="69" name="모서리가 둥근 직사각형 68"/>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sp>
          <p:nvSpPr>
            <p:cNvPr id="70" name="모서리가 둥근 직사각형 69"/>
            <p:cNvSpPr/>
            <p:nvPr/>
          </p:nvSpPr>
          <p:spPr>
            <a:xfrm>
              <a:off x="1118029" y="2422488"/>
              <a:ext cx="1857490" cy="4445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000" dirty="0" err="1">
                <a:solidFill>
                  <a:srgbClr val="FFFFFF"/>
                </a:solidFill>
                <a:latin typeface="Arial" charset="0"/>
              </a:endParaRPr>
            </a:p>
          </p:txBody>
        </p:sp>
        <p:sp>
          <p:nvSpPr>
            <p:cNvPr id="71" name="모서리가 둥근 직사각형 70"/>
            <p:cNvSpPr/>
            <p:nvPr/>
          </p:nvSpPr>
          <p:spPr>
            <a:xfrm flipV="1">
              <a:off x="368299" y="4426262"/>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grpSp>
      <p:grpSp>
        <p:nvGrpSpPr>
          <p:cNvPr id="6" name="그룹 13"/>
          <p:cNvGrpSpPr>
            <a:grpSpLocks/>
          </p:cNvGrpSpPr>
          <p:nvPr/>
        </p:nvGrpSpPr>
        <p:grpSpPr bwMode="auto">
          <a:xfrm>
            <a:off x="7039708" y="1862138"/>
            <a:ext cx="1608992" cy="4519612"/>
            <a:chOff x="368299" y="2422488"/>
            <a:chExt cx="3356949" cy="4520322"/>
          </a:xfrm>
        </p:grpSpPr>
        <p:sp>
          <p:nvSpPr>
            <p:cNvPr id="73" name="모서리가 둥근 직사각형 72"/>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sp>
          <p:nvSpPr>
            <p:cNvPr id="74" name="모서리가 둥근 직사각형 73"/>
            <p:cNvSpPr/>
            <p:nvPr/>
          </p:nvSpPr>
          <p:spPr>
            <a:xfrm>
              <a:off x="1117346" y="2422488"/>
              <a:ext cx="1858857" cy="44457"/>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000" dirty="0" err="1">
                <a:solidFill>
                  <a:srgbClr val="FFFFFF"/>
                </a:solidFill>
                <a:latin typeface="Arial" charset="0"/>
              </a:endParaRPr>
            </a:p>
          </p:txBody>
        </p:sp>
        <p:sp>
          <p:nvSpPr>
            <p:cNvPr id="75" name="모서리가 둥근 직사각형 74"/>
            <p:cNvSpPr/>
            <p:nvPr/>
          </p:nvSpPr>
          <p:spPr>
            <a:xfrm flipV="1">
              <a:off x="368299" y="4426262"/>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800" kern="0">
                <a:solidFill>
                  <a:prstClr val="white"/>
                </a:solidFill>
                <a:latin typeface="맑은 고딕"/>
                <a:ea typeface="맑은 고딕"/>
              </a:endParaRPr>
            </a:p>
          </p:txBody>
        </p:sp>
      </p:grpSp>
      <p:sp>
        <p:nvSpPr>
          <p:cNvPr id="38" name="Rectangle 14"/>
          <p:cNvSpPr>
            <a:spLocks noChangeArrowheads="1"/>
          </p:cNvSpPr>
          <p:nvPr/>
        </p:nvSpPr>
        <p:spPr bwMode="auto">
          <a:xfrm>
            <a:off x="730647" y="1200839"/>
            <a:ext cx="927000" cy="414166"/>
          </a:xfrm>
          <a:prstGeom prst="rect">
            <a:avLst/>
          </a:prstGeom>
          <a:noFill/>
          <a:ln w="12700" algn="ctr">
            <a:noFill/>
            <a:miter lim="800000"/>
            <a:headEnd/>
            <a:tailEnd/>
          </a:ln>
        </p:spPr>
        <p:txBody>
          <a:bodyPr lIns="0" tIns="0" rIns="0" bIns="0" anchor="ctr">
            <a:scene3d>
              <a:camera prst="orthographicFront"/>
              <a:lightRig rig="threePt" dir="t"/>
            </a:scene3d>
            <a:sp3d extrusionH="57150" contourW="31750">
              <a:bevelT w="0" h="38100" prst="artDeco"/>
              <a:contourClr>
                <a:srgbClr val="09366D"/>
              </a:contourClr>
            </a:sp3d>
          </a:bodyPr>
          <a:lstStyle/>
          <a:p>
            <a:pPr algn="ctr" eaLnBrk="0" hangingPunct="0">
              <a:lnSpc>
                <a:spcPct val="120000"/>
              </a:lnSpc>
              <a:defRPr/>
            </a:pPr>
            <a:r>
              <a:rPr lang="ko-KR" altLang="en-US" dirty="0">
                <a:solidFill>
                  <a:srgbClr val="FFFFFF"/>
                </a:solidFill>
                <a:effectLst>
                  <a:outerShdw blurRad="50800" dist="38100" dir="5400000" algn="t" rotWithShape="0">
                    <a:prstClr val="black">
                      <a:alpha val="40000"/>
                    </a:prstClr>
                  </a:outerShdw>
                </a:effectLst>
                <a:latin typeface="다음_SemiBold" pitchFamily="2" charset="-127"/>
              </a:rPr>
              <a:t>소스</a:t>
            </a:r>
            <a:endParaRPr lang="en-US" altLang="ko-KR" dirty="0">
              <a:solidFill>
                <a:srgbClr val="FFFFFF"/>
              </a:solidFill>
              <a:effectLst>
                <a:outerShdw blurRad="50800" dist="38100" dir="5400000" algn="t" rotWithShape="0">
                  <a:prstClr val="black">
                    <a:alpha val="40000"/>
                  </a:prstClr>
                </a:outerShdw>
              </a:effectLst>
              <a:latin typeface="다음_SemiBold" pitchFamily="2" charset="-127"/>
            </a:endParaRPr>
          </a:p>
        </p:txBody>
      </p:sp>
      <p:sp>
        <p:nvSpPr>
          <p:cNvPr id="24590" name="갈매기형 수장 3"/>
          <p:cNvSpPr>
            <a:spLocks noChangeArrowheads="1"/>
          </p:cNvSpPr>
          <p:nvPr/>
        </p:nvSpPr>
        <p:spPr bwMode="auto">
          <a:xfrm>
            <a:off x="1968012" y="1268413"/>
            <a:ext cx="134815" cy="292100"/>
          </a:xfrm>
          <a:prstGeom prst="chevron">
            <a:avLst>
              <a:gd name="adj" fmla="val 50000"/>
            </a:avLst>
          </a:prstGeom>
          <a:solidFill>
            <a:schemeClr val="bg1"/>
          </a:solidFill>
          <a:ln w="9525" algn="ctr">
            <a:noFill/>
            <a:round/>
            <a:headEnd/>
            <a:tailEnd/>
          </a:ln>
        </p:spPr>
        <p:txBody>
          <a:bodyPr wrap="none" lIns="90000" tIns="46800" rIns="90000" bIns="46800" anchor="ctr"/>
          <a:lstStyle/>
          <a:p>
            <a:pPr marL="73025" indent="-73025"/>
            <a:endParaRPr lang="ko-KR" altLang="en-US"/>
          </a:p>
        </p:txBody>
      </p:sp>
      <p:sp>
        <p:nvSpPr>
          <p:cNvPr id="24591" name="갈매기형 수장 114"/>
          <p:cNvSpPr>
            <a:spLocks noChangeArrowheads="1"/>
          </p:cNvSpPr>
          <p:nvPr/>
        </p:nvSpPr>
        <p:spPr bwMode="auto">
          <a:xfrm>
            <a:off x="3626827" y="1268413"/>
            <a:ext cx="133350" cy="292100"/>
          </a:xfrm>
          <a:prstGeom prst="chevron">
            <a:avLst>
              <a:gd name="adj" fmla="val 50000"/>
            </a:avLst>
          </a:prstGeom>
          <a:solidFill>
            <a:schemeClr val="bg1"/>
          </a:solidFill>
          <a:ln w="9525" algn="ctr">
            <a:noFill/>
            <a:round/>
            <a:headEnd/>
            <a:tailEnd/>
          </a:ln>
        </p:spPr>
        <p:txBody>
          <a:bodyPr wrap="none" lIns="90000" tIns="46800" rIns="90000" bIns="46800" anchor="ctr"/>
          <a:lstStyle/>
          <a:p>
            <a:pPr marL="73025" indent="-73025"/>
            <a:endParaRPr lang="ko-KR" altLang="en-US"/>
          </a:p>
        </p:txBody>
      </p:sp>
      <p:sp>
        <p:nvSpPr>
          <p:cNvPr id="24592" name="갈매기형 수장 115"/>
          <p:cNvSpPr>
            <a:spLocks noChangeArrowheads="1"/>
          </p:cNvSpPr>
          <p:nvPr/>
        </p:nvSpPr>
        <p:spPr bwMode="auto">
          <a:xfrm>
            <a:off x="5336931" y="1268413"/>
            <a:ext cx="134815" cy="292100"/>
          </a:xfrm>
          <a:prstGeom prst="chevron">
            <a:avLst>
              <a:gd name="adj" fmla="val 50000"/>
            </a:avLst>
          </a:prstGeom>
          <a:solidFill>
            <a:schemeClr val="bg1"/>
          </a:solidFill>
          <a:ln w="9525" algn="ctr">
            <a:noFill/>
            <a:round/>
            <a:headEnd/>
            <a:tailEnd/>
          </a:ln>
        </p:spPr>
        <p:txBody>
          <a:bodyPr wrap="none" lIns="90000" tIns="46800" rIns="90000" bIns="46800" anchor="ctr"/>
          <a:lstStyle/>
          <a:p>
            <a:pPr marL="73025" indent="-73025"/>
            <a:endParaRPr lang="ko-KR" altLang="en-US"/>
          </a:p>
        </p:txBody>
      </p:sp>
      <p:sp>
        <p:nvSpPr>
          <p:cNvPr id="24593" name="갈매기형 수장 116"/>
          <p:cNvSpPr>
            <a:spLocks noChangeArrowheads="1"/>
          </p:cNvSpPr>
          <p:nvPr/>
        </p:nvSpPr>
        <p:spPr bwMode="auto">
          <a:xfrm>
            <a:off x="6967905" y="1268413"/>
            <a:ext cx="134815" cy="292100"/>
          </a:xfrm>
          <a:prstGeom prst="chevron">
            <a:avLst>
              <a:gd name="adj" fmla="val 50000"/>
            </a:avLst>
          </a:prstGeom>
          <a:solidFill>
            <a:schemeClr val="bg1"/>
          </a:solidFill>
          <a:ln w="9525" algn="ctr">
            <a:noFill/>
            <a:round/>
            <a:headEnd/>
            <a:tailEnd/>
          </a:ln>
        </p:spPr>
        <p:txBody>
          <a:bodyPr wrap="none" lIns="90000" tIns="46800" rIns="90000" bIns="46800" anchor="ctr"/>
          <a:lstStyle/>
          <a:p>
            <a:pPr marL="73025" indent="-73025"/>
            <a:endParaRPr lang="ko-KR" altLang="en-US"/>
          </a:p>
        </p:txBody>
      </p:sp>
      <p:sp>
        <p:nvSpPr>
          <p:cNvPr id="118" name="Rectangle 14"/>
          <p:cNvSpPr>
            <a:spLocks noChangeArrowheads="1"/>
          </p:cNvSpPr>
          <p:nvPr/>
        </p:nvSpPr>
        <p:spPr bwMode="auto">
          <a:xfrm>
            <a:off x="2393138" y="1200839"/>
            <a:ext cx="927000" cy="414166"/>
          </a:xfrm>
          <a:prstGeom prst="rect">
            <a:avLst/>
          </a:prstGeom>
          <a:noFill/>
          <a:ln w="12700" algn="ctr">
            <a:noFill/>
            <a:miter lim="800000"/>
            <a:headEnd/>
            <a:tailEnd/>
          </a:ln>
        </p:spPr>
        <p:txBody>
          <a:bodyPr lIns="0" tIns="0" rIns="0" bIns="0" anchor="ctr">
            <a:scene3d>
              <a:camera prst="orthographicFront"/>
              <a:lightRig rig="threePt" dir="t"/>
            </a:scene3d>
            <a:sp3d extrusionH="57150" contourW="31750">
              <a:bevelT w="0" h="38100" prst="artDeco"/>
              <a:contourClr>
                <a:srgbClr val="09366D"/>
              </a:contourClr>
            </a:sp3d>
          </a:bodyPr>
          <a:lstStyle/>
          <a:p>
            <a:pPr algn="ctr" eaLnBrk="0" hangingPunct="0">
              <a:lnSpc>
                <a:spcPct val="120000"/>
              </a:lnSpc>
              <a:defRPr/>
            </a:pPr>
            <a:r>
              <a:rPr lang="ko-KR" altLang="en-US" dirty="0">
                <a:solidFill>
                  <a:srgbClr val="FFFFFF"/>
                </a:solidFill>
                <a:effectLst>
                  <a:outerShdw blurRad="50800" dist="38100" dir="5400000" algn="t" rotWithShape="0">
                    <a:prstClr val="black">
                      <a:alpha val="40000"/>
                    </a:prstClr>
                  </a:outerShdw>
                </a:effectLst>
                <a:latin typeface="다음_SemiBold" pitchFamily="2" charset="-127"/>
              </a:rPr>
              <a:t>수집</a:t>
            </a:r>
            <a:endParaRPr lang="en-US" altLang="ko-KR" dirty="0">
              <a:solidFill>
                <a:srgbClr val="FFFFFF"/>
              </a:solidFill>
              <a:effectLst>
                <a:outerShdw blurRad="50800" dist="38100" dir="5400000" algn="t" rotWithShape="0">
                  <a:prstClr val="black">
                    <a:alpha val="40000"/>
                  </a:prstClr>
                </a:outerShdw>
              </a:effectLst>
              <a:latin typeface="다음_SemiBold" pitchFamily="2" charset="-127"/>
            </a:endParaRPr>
          </a:p>
        </p:txBody>
      </p:sp>
      <p:sp>
        <p:nvSpPr>
          <p:cNvPr id="121" name="Rectangle 14"/>
          <p:cNvSpPr>
            <a:spLocks noChangeArrowheads="1"/>
          </p:cNvSpPr>
          <p:nvPr/>
        </p:nvSpPr>
        <p:spPr bwMode="auto">
          <a:xfrm>
            <a:off x="4055629" y="1200839"/>
            <a:ext cx="927000" cy="414166"/>
          </a:xfrm>
          <a:prstGeom prst="rect">
            <a:avLst/>
          </a:prstGeom>
          <a:noFill/>
          <a:ln w="12700" algn="ctr">
            <a:noFill/>
            <a:miter lim="800000"/>
            <a:headEnd/>
            <a:tailEnd/>
          </a:ln>
        </p:spPr>
        <p:txBody>
          <a:bodyPr lIns="0" tIns="0" rIns="0" bIns="0" anchor="ctr">
            <a:scene3d>
              <a:camera prst="orthographicFront"/>
              <a:lightRig rig="threePt" dir="t"/>
            </a:scene3d>
            <a:sp3d extrusionH="57150" contourW="31750">
              <a:bevelT w="0" h="38100" prst="artDeco"/>
              <a:contourClr>
                <a:srgbClr val="09366D"/>
              </a:contourClr>
            </a:sp3d>
          </a:bodyPr>
          <a:lstStyle/>
          <a:p>
            <a:pPr algn="ctr" eaLnBrk="0" hangingPunct="0">
              <a:lnSpc>
                <a:spcPct val="120000"/>
              </a:lnSpc>
              <a:defRPr/>
            </a:pPr>
            <a:r>
              <a:rPr lang="ko-KR" altLang="en-US" dirty="0">
                <a:solidFill>
                  <a:srgbClr val="FFFFFF"/>
                </a:solidFill>
                <a:effectLst>
                  <a:outerShdw blurRad="50800" dist="38100" dir="5400000" algn="t" rotWithShape="0">
                    <a:prstClr val="black">
                      <a:alpha val="40000"/>
                    </a:prstClr>
                  </a:outerShdw>
                </a:effectLst>
                <a:latin typeface="다음_SemiBold" pitchFamily="2" charset="-127"/>
              </a:rPr>
              <a:t>저장</a:t>
            </a:r>
            <a:endParaRPr lang="en-US" altLang="ko-KR" dirty="0">
              <a:solidFill>
                <a:srgbClr val="FFFFFF"/>
              </a:solidFill>
              <a:effectLst>
                <a:outerShdw blurRad="50800" dist="38100" dir="5400000" algn="t" rotWithShape="0">
                  <a:prstClr val="black">
                    <a:alpha val="40000"/>
                  </a:prstClr>
                </a:outerShdw>
              </a:effectLst>
              <a:latin typeface="다음_SemiBold" pitchFamily="2" charset="-127"/>
            </a:endParaRPr>
          </a:p>
        </p:txBody>
      </p:sp>
      <p:sp>
        <p:nvSpPr>
          <p:cNvPr id="122" name="Rectangle 14"/>
          <p:cNvSpPr>
            <a:spLocks noChangeArrowheads="1"/>
          </p:cNvSpPr>
          <p:nvPr/>
        </p:nvSpPr>
        <p:spPr bwMode="auto">
          <a:xfrm>
            <a:off x="5718120" y="1200839"/>
            <a:ext cx="927000" cy="414166"/>
          </a:xfrm>
          <a:prstGeom prst="rect">
            <a:avLst/>
          </a:prstGeom>
          <a:noFill/>
          <a:ln w="12700" algn="ctr">
            <a:noFill/>
            <a:miter lim="800000"/>
            <a:headEnd/>
            <a:tailEnd/>
          </a:ln>
        </p:spPr>
        <p:txBody>
          <a:bodyPr lIns="0" tIns="0" rIns="0" bIns="0" anchor="ctr">
            <a:scene3d>
              <a:camera prst="orthographicFront"/>
              <a:lightRig rig="threePt" dir="t"/>
            </a:scene3d>
            <a:sp3d extrusionH="57150" contourW="31750">
              <a:bevelT w="0" h="38100" prst="artDeco"/>
              <a:contourClr>
                <a:srgbClr val="09366D"/>
              </a:contourClr>
            </a:sp3d>
          </a:bodyPr>
          <a:lstStyle/>
          <a:p>
            <a:pPr algn="ctr" eaLnBrk="0" hangingPunct="0">
              <a:lnSpc>
                <a:spcPct val="120000"/>
              </a:lnSpc>
              <a:defRPr/>
            </a:pPr>
            <a:r>
              <a:rPr lang="ko-KR" altLang="en-US" dirty="0">
                <a:solidFill>
                  <a:srgbClr val="FFFFFF"/>
                </a:solidFill>
                <a:effectLst>
                  <a:outerShdw blurRad="50800" dist="38100" dir="5400000" algn="t" rotWithShape="0">
                    <a:prstClr val="black">
                      <a:alpha val="40000"/>
                    </a:prstClr>
                  </a:outerShdw>
                </a:effectLst>
                <a:latin typeface="다음_SemiBold" pitchFamily="2" charset="-127"/>
              </a:rPr>
              <a:t>분석</a:t>
            </a:r>
            <a:endParaRPr lang="en-US" altLang="ko-KR" dirty="0">
              <a:solidFill>
                <a:srgbClr val="FFFFFF"/>
              </a:solidFill>
              <a:effectLst>
                <a:outerShdw blurRad="50800" dist="38100" dir="5400000" algn="t" rotWithShape="0">
                  <a:prstClr val="black">
                    <a:alpha val="40000"/>
                  </a:prstClr>
                </a:outerShdw>
              </a:effectLst>
              <a:latin typeface="다음_SemiBold" pitchFamily="2" charset="-127"/>
            </a:endParaRPr>
          </a:p>
        </p:txBody>
      </p:sp>
      <p:sp>
        <p:nvSpPr>
          <p:cNvPr id="123" name="Rectangle 14"/>
          <p:cNvSpPr>
            <a:spLocks noChangeArrowheads="1"/>
          </p:cNvSpPr>
          <p:nvPr/>
        </p:nvSpPr>
        <p:spPr bwMode="auto">
          <a:xfrm>
            <a:off x="7380612" y="1200839"/>
            <a:ext cx="927000" cy="414166"/>
          </a:xfrm>
          <a:prstGeom prst="rect">
            <a:avLst/>
          </a:prstGeom>
          <a:noFill/>
          <a:ln w="12700" algn="ctr">
            <a:noFill/>
            <a:miter lim="800000"/>
            <a:headEnd/>
            <a:tailEnd/>
          </a:ln>
        </p:spPr>
        <p:txBody>
          <a:bodyPr lIns="0" tIns="0" rIns="0" bIns="0" anchor="ctr">
            <a:scene3d>
              <a:camera prst="orthographicFront"/>
              <a:lightRig rig="threePt" dir="t"/>
            </a:scene3d>
            <a:sp3d extrusionH="57150" contourW="31750">
              <a:bevelT w="0" h="38100" prst="artDeco"/>
              <a:contourClr>
                <a:srgbClr val="09366D"/>
              </a:contourClr>
            </a:sp3d>
          </a:bodyPr>
          <a:lstStyle/>
          <a:p>
            <a:pPr algn="ctr" eaLnBrk="0" hangingPunct="0">
              <a:lnSpc>
                <a:spcPct val="120000"/>
              </a:lnSpc>
              <a:defRPr/>
            </a:pPr>
            <a:r>
              <a:rPr lang="ko-KR" altLang="en-US" dirty="0">
                <a:solidFill>
                  <a:srgbClr val="FFFFFF"/>
                </a:solidFill>
                <a:effectLst>
                  <a:outerShdw blurRad="50800" dist="38100" dir="5400000" algn="t" rotWithShape="0">
                    <a:prstClr val="black">
                      <a:alpha val="40000"/>
                    </a:prstClr>
                  </a:outerShdw>
                </a:effectLst>
                <a:latin typeface="다음_SemiBold" pitchFamily="2" charset="-127"/>
              </a:rPr>
              <a:t>표현</a:t>
            </a:r>
            <a:endParaRPr lang="en-US" altLang="ko-KR" dirty="0">
              <a:solidFill>
                <a:srgbClr val="FFFFFF"/>
              </a:solidFill>
              <a:effectLst>
                <a:outerShdw blurRad="50800" dist="38100" dir="5400000" algn="t" rotWithShape="0">
                  <a:prstClr val="black">
                    <a:alpha val="40000"/>
                  </a:prstClr>
                </a:outerShdw>
              </a:effectLst>
              <a:latin typeface="다음_SemiBold" pitchFamily="2" charset="-127"/>
            </a:endParaRPr>
          </a:p>
        </p:txBody>
      </p:sp>
      <p:grpSp>
        <p:nvGrpSpPr>
          <p:cNvPr id="7" name="그룹 1"/>
          <p:cNvGrpSpPr>
            <a:grpSpLocks/>
          </p:cNvGrpSpPr>
          <p:nvPr/>
        </p:nvGrpSpPr>
        <p:grpSpPr bwMode="auto">
          <a:xfrm>
            <a:off x="2187820" y="2089150"/>
            <a:ext cx="1336431" cy="577850"/>
            <a:chOff x="4680725" y="6394986"/>
            <a:chExt cx="2395898" cy="178317"/>
          </a:xfrm>
        </p:grpSpPr>
        <p:pic>
          <p:nvPicPr>
            <p:cNvPr id="24615"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4680725" y="6394986"/>
              <a:ext cx="2395898" cy="178317"/>
            </a:xfrm>
            <a:prstGeom prst="rect">
              <a:avLst/>
            </a:prstGeom>
            <a:noFill/>
            <a:ln w="9525">
              <a:noFill/>
              <a:miter lim="800000"/>
              <a:headEnd/>
              <a:tailEnd/>
            </a:ln>
          </p:spPr>
        </p:pic>
        <p:sp>
          <p:nvSpPr>
            <p:cNvPr id="24616" name="AutoShape 6"/>
            <p:cNvSpPr>
              <a:spLocks noChangeArrowheads="1"/>
            </p:cNvSpPr>
            <p:nvPr/>
          </p:nvSpPr>
          <p:spPr bwMode="auto">
            <a:xfrm>
              <a:off x="4740420" y="6403545"/>
              <a:ext cx="2249440" cy="161823"/>
            </a:xfrm>
            <a:prstGeom prst="roundRect">
              <a:avLst>
                <a:gd name="adj" fmla="val 16667"/>
              </a:avLst>
            </a:prstGeom>
            <a:noFill/>
            <a:ln w="9525" algn="ctr">
              <a:noFill/>
              <a:round/>
              <a:headEnd/>
              <a:tailEnd/>
            </a:ln>
          </p:spPr>
          <p:txBody>
            <a:bodyPr lIns="0" tIns="0" rIns="0" bIns="0" anchor="ctr">
              <a:spAutoFit/>
            </a:bodyPr>
            <a:lstStyle/>
            <a:p>
              <a:pPr marL="73025" indent="-73025" algn="ctr" eaLnBrk="0" latinLnBrk="1" hangingPunct="0">
                <a:lnSpc>
                  <a:spcPct val="110000"/>
                </a:lnSpc>
                <a:spcBef>
                  <a:spcPct val="0"/>
                </a:spcBef>
                <a:buSzPct val="120000"/>
              </a:pPr>
              <a:r>
                <a:rPr lang="ko-KR" altLang="en-US" sz="1400">
                  <a:solidFill>
                    <a:srgbClr val="FFFFFF"/>
                  </a:solidFill>
                  <a:latin typeface="+mn-ea"/>
                </a:rPr>
                <a:t>로그</a:t>
              </a:r>
              <a:endParaRPr lang="en-US" altLang="ko-KR" sz="1400">
                <a:solidFill>
                  <a:srgbClr val="FFFFFF"/>
                </a:solidFill>
                <a:latin typeface="+mn-ea"/>
              </a:endParaRPr>
            </a:p>
            <a:p>
              <a:pPr marL="73025" indent="-73025" algn="ctr" eaLnBrk="0" latinLnBrk="1" hangingPunct="0">
                <a:lnSpc>
                  <a:spcPct val="110000"/>
                </a:lnSpc>
                <a:spcBef>
                  <a:spcPct val="0"/>
                </a:spcBef>
                <a:buSzPct val="120000"/>
              </a:pPr>
              <a:r>
                <a:rPr lang="ko-KR" altLang="en-US" sz="1400">
                  <a:solidFill>
                    <a:srgbClr val="FFFFFF"/>
                  </a:solidFill>
                  <a:latin typeface="+mn-ea"/>
                </a:rPr>
                <a:t>수집기</a:t>
              </a:r>
            </a:p>
          </p:txBody>
        </p:sp>
      </p:grpSp>
      <p:grpSp>
        <p:nvGrpSpPr>
          <p:cNvPr id="8" name="그룹 1"/>
          <p:cNvGrpSpPr>
            <a:grpSpLocks/>
          </p:cNvGrpSpPr>
          <p:nvPr/>
        </p:nvGrpSpPr>
        <p:grpSpPr bwMode="auto">
          <a:xfrm>
            <a:off x="2187820" y="2973388"/>
            <a:ext cx="1336431" cy="576262"/>
            <a:chOff x="4680725" y="6394986"/>
            <a:chExt cx="2395898" cy="178317"/>
          </a:xfrm>
        </p:grpSpPr>
        <p:pic>
          <p:nvPicPr>
            <p:cNvPr id="24613"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4680725" y="6394986"/>
              <a:ext cx="2395898" cy="178317"/>
            </a:xfrm>
            <a:prstGeom prst="rect">
              <a:avLst/>
            </a:prstGeom>
            <a:noFill/>
            <a:ln w="9525">
              <a:noFill/>
              <a:miter lim="800000"/>
              <a:headEnd/>
              <a:tailEnd/>
            </a:ln>
          </p:spPr>
        </p:pic>
        <p:sp>
          <p:nvSpPr>
            <p:cNvPr id="24614" name="AutoShape 6"/>
            <p:cNvSpPr>
              <a:spLocks noChangeArrowheads="1"/>
            </p:cNvSpPr>
            <p:nvPr/>
          </p:nvSpPr>
          <p:spPr bwMode="auto">
            <a:xfrm>
              <a:off x="4740420" y="6403322"/>
              <a:ext cx="2249440" cy="162269"/>
            </a:xfrm>
            <a:prstGeom prst="roundRect">
              <a:avLst>
                <a:gd name="adj" fmla="val 16667"/>
              </a:avLst>
            </a:prstGeom>
            <a:noFill/>
            <a:ln w="9525" algn="ctr">
              <a:noFill/>
              <a:round/>
              <a:headEnd/>
              <a:tailEnd/>
            </a:ln>
          </p:spPr>
          <p:txBody>
            <a:bodyPr lIns="0" tIns="0" rIns="0" bIns="0" anchor="ctr">
              <a:spAutoFit/>
            </a:bodyPr>
            <a:lstStyle/>
            <a:p>
              <a:pPr algn="ctr" eaLnBrk="0" latinLnBrk="1" hangingPunct="0">
                <a:lnSpc>
                  <a:spcPct val="110000"/>
                </a:lnSpc>
                <a:spcBef>
                  <a:spcPct val="0"/>
                </a:spcBef>
                <a:buSzPct val="120000"/>
              </a:pPr>
              <a:r>
                <a:rPr lang="ko-KR" altLang="en-US" sz="1400" dirty="0" smtClean="0">
                  <a:solidFill>
                    <a:srgbClr val="FFFFFF"/>
                  </a:solidFill>
                  <a:latin typeface="+mn-ea"/>
                </a:rPr>
                <a:t>데이터</a:t>
              </a:r>
              <a:endParaRPr lang="en-US" altLang="ko-KR" sz="1400" dirty="0">
                <a:solidFill>
                  <a:srgbClr val="FFFFFF"/>
                </a:solidFill>
                <a:latin typeface="+mn-ea"/>
              </a:endParaRPr>
            </a:p>
            <a:p>
              <a:pPr algn="ctr" eaLnBrk="0" latinLnBrk="1" hangingPunct="0">
                <a:lnSpc>
                  <a:spcPct val="110000"/>
                </a:lnSpc>
                <a:spcBef>
                  <a:spcPct val="0"/>
                </a:spcBef>
                <a:buSzPct val="120000"/>
              </a:pPr>
              <a:r>
                <a:rPr lang="en-US" altLang="ko-KR" sz="1400" dirty="0">
                  <a:solidFill>
                    <a:srgbClr val="FFFFFF"/>
                  </a:solidFill>
                  <a:latin typeface="+mn-ea"/>
                </a:rPr>
                <a:t>Integration</a:t>
              </a:r>
              <a:endParaRPr lang="ko-KR" altLang="en-US" sz="1400" dirty="0">
                <a:solidFill>
                  <a:srgbClr val="FFFFFF"/>
                </a:solidFill>
                <a:latin typeface="+mn-ea"/>
              </a:endParaRPr>
            </a:p>
          </p:txBody>
        </p:sp>
      </p:grpSp>
      <p:grpSp>
        <p:nvGrpSpPr>
          <p:cNvPr id="9" name="그룹 1"/>
          <p:cNvGrpSpPr>
            <a:grpSpLocks/>
          </p:cNvGrpSpPr>
          <p:nvPr/>
        </p:nvGrpSpPr>
        <p:grpSpPr bwMode="auto">
          <a:xfrm>
            <a:off x="2187820" y="3857625"/>
            <a:ext cx="1336431" cy="576263"/>
            <a:chOff x="4680725" y="6394986"/>
            <a:chExt cx="2395898" cy="178317"/>
          </a:xfrm>
        </p:grpSpPr>
        <p:pic>
          <p:nvPicPr>
            <p:cNvPr id="24611"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4680725" y="6394986"/>
              <a:ext cx="2395898" cy="178317"/>
            </a:xfrm>
            <a:prstGeom prst="rect">
              <a:avLst/>
            </a:prstGeom>
            <a:noFill/>
            <a:ln w="9525">
              <a:noFill/>
              <a:miter lim="800000"/>
              <a:headEnd/>
              <a:tailEnd/>
            </a:ln>
          </p:spPr>
        </p:pic>
        <p:sp>
          <p:nvSpPr>
            <p:cNvPr id="24612" name="AutoShape 6"/>
            <p:cNvSpPr>
              <a:spLocks noChangeArrowheads="1"/>
            </p:cNvSpPr>
            <p:nvPr/>
          </p:nvSpPr>
          <p:spPr bwMode="auto">
            <a:xfrm>
              <a:off x="4740420" y="6443889"/>
              <a:ext cx="2249440" cy="81134"/>
            </a:xfrm>
            <a:prstGeom prst="roundRect">
              <a:avLst>
                <a:gd name="adj" fmla="val 16667"/>
              </a:avLst>
            </a:prstGeom>
            <a:noFill/>
            <a:ln w="9525" algn="ctr">
              <a:noFill/>
              <a:round/>
              <a:headEnd/>
              <a:tailEnd/>
            </a:ln>
          </p:spPr>
          <p:txBody>
            <a:bodyPr lIns="0" tIns="0" rIns="0" bIns="0" anchor="ctr">
              <a:spAutoFit/>
            </a:bodyPr>
            <a:lstStyle/>
            <a:p>
              <a:pPr marL="73025" indent="-73025" algn="ctr" eaLnBrk="0" latinLnBrk="1" hangingPunct="0">
                <a:lnSpc>
                  <a:spcPct val="110000"/>
                </a:lnSpc>
                <a:spcBef>
                  <a:spcPct val="0"/>
                </a:spcBef>
                <a:buSzPct val="120000"/>
              </a:pPr>
              <a:r>
                <a:rPr lang="ko-KR" altLang="en-US" sz="1400" dirty="0" err="1" smtClean="0">
                  <a:solidFill>
                    <a:srgbClr val="FFFFFF"/>
                  </a:solidFill>
                  <a:latin typeface="+mn-ea"/>
                </a:rPr>
                <a:t>웹로봇</a:t>
              </a:r>
              <a:endParaRPr lang="ko-KR" altLang="en-US" sz="1400" dirty="0">
                <a:solidFill>
                  <a:srgbClr val="FFFFFF"/>
                </a:solidFill>
                <a:latin typeface="+mn-ea"/>
              </a:endParaRPr>
            </a:p>
          </p:txBody>
        </p:sp>
      </p:grpSp>
      <p:grpSp>
        <p:nvGrpSpPr>
          <p:cNvPr id="10" name="그룹 1"/>
          <p:cNvGrpSpPr>
            <a:grpSpLocks/>
          </p:cNvGrpSpPr>
          <p:nvPr/>
        </p:nvGrpSpPr>
        <p:grpSpPr bwMode="auto">
          <a:xfrm>
            <a:off x="2187820" y="4741863"/>
            <a:ext cx="1336431" cy="576262"/>
            <a:chOff x="4680725" y="6394986"/>
            <a:chExt cx="2395898" cy="178317"/>
          </a:xfrm>
        </p:grpSpPr>
        <p:pic>
          <p:nvPicPr>
            <p:cNvPr id="24609"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4680725" y="6394986"/>
              <a:ext cx="2395898" cy="178317"/>
            </a:xfrm>
            <a:prstGeom prst="rect">
              <a:avLst/>
            </a:prstGeom>
            <a:noFill/>
            <a:ln w="9525">
              <a:noFill/>
              <a:miter lim="800000"/>
              <a:headEnd/>
              <a:tailEnd/>
            </a:ln>
          </p:spPr>
        </p:pic>
        <p:sp>
          <p:nvSpPr>
            <p:cNvPr id="24610" name="AutoShape 6"/>
            <p:cNvSpPr>
              <a:spLocks noChangeArrowheads="1"/>
            </p:cNvSpPr>
            <p:nvPr/>
          </p:nvSpPr>
          <p:spPr bwMode="auto">
            <a:xfrm>
              <a:off x="4740420" y="6403322"/>
              <a:ext cx="2249440" cy="162269"/>
            </a:xfrm>
            <a:prstGeom prst="roundRect">
              <a:avLst>
                <a:gd name="adj" fmla="val 16667"/>
              </a:avLst>
            </a:prstGeom>
            <a:noFill/>
            <a:ln w="9525" algn="ctr">
              <a:noFill/>
              <a:round/>
              <a:headEnd/>
              <a:tailEnd/>
            </a:ln>
          </p:spPr>
          <p:txBody>
            <a:bodyPr lIns="0" tIns="0" rIns="0" bIns="0" anchor="ctr">
              <a:spAutoFit/>
            </a:bodyPr>
            <a:lstStyle/>
            <a:p>
              <a:pPr marL="73025" indent="-73025" algn="ctr" eaLnBrk="0" latinLnBrk="1" hangingPunct="0">
                <a:lnSpc>
                  <a:spcPct val="110000"/>
                </a:lnSpc>
                <a:spcBef>
                  <a:spcPct val="0"/>
                </a:spcBef>
                <a:buSzPct val="120000"/>
              </a:pPr>
              <a:r>
                <a:rPr lang="en-US" altLang="ko-KR" sz="1400">
                  <a:solidFill>
                    <a:srgbClr val="FFFFFF"/>
                  </a:solidFill>
                  <a:latin typeface="+mn-ea"/>
                </a:rPr>
                <a:t>RSS</a:t>
              </a:r>
            </a:p>
            <a:p>
              <a:pPr marL="73025" indent="-73025" algn="ctr" eaLnBrk="0" latinLnBrk="1" hangingPunct="0">
                <a:lnSpc>
                  <a:spcPct val="110000"/>
                </a:lnSpc>
                <a:spcBef>
                  <a:spcPct val="0"/>
                </a:spcBef>
                <a:buSzPct val="120000"/>
              </a:pPr>
              <a:r>
                <a:rPr lang="en-US" altLang="ko-KR" sz="1400">
                  <a:solidFill>
                    <a:srgbClr val="FFFFFF"/>
                  </a:solidFill>
                  <a:latin typeface="+mn-ea"/>
                </a:rPr>
                <a:t>Feed</a:t>
              </a:r>
              <a:endParaRPr lang="ko-KR" altLang="en-US" sz="1400">
                <a:solidFill>
                  <a:srgbClr val="FFFFFF"/>
                </a:solidFill>
                <a:latin typeface="+mn-ea"/>
              </a:endParaRPr>
            </a:p>
          </p:txBody>
        </p:sp>
      </p:grpSp>
      <p:grpSp>
        <p:nvGrpSpPr>
          <p:cNvPr id="11" name="그룹 1"/>
          <p:cNvGrpSpPr>
            <a:grpSpLocks/>
          </p:cNvGrpSpPr>
          <p:nvPr/>
        </p:nvGrpSpPr>
        <p:grpSpPr bwMode="auto">
          <a:xfrm>
            <a:off x="2187820" y="5624513"/>
            <a:ext cx="1336431" cy="576262"/>
            <a:chOff x="4680725" y="6394986"/>
            <a:chExt cx="2395898" cy="178317"/>
          </a:xfrm>
        </p:grpSpPr>
        <p:pic>
          <p:nvPicPr>
            <p:cNvPr id="24607"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4680725" y="6394986"/>
              <a:ext cx="2395898" cy="178317"/>
            </a:xfrm>
            <a:prstGeom prst="rect">
              <a:avLst/>
            </a:prstGeom>
            <a:noFill/>
            <a:ln w="9525">
              <a:noFill/>
              <a:miter lim="800000"/>
              <a:headEnd/>
              <a:tailEnd/>
            </a:ln>
          </p:spPr>
        </p:pic>
        <p:sp>
          <p:nvSpPr>
            <p:cNvPr id="24608" name="AutoShape 6"/>
            <p:cNvSpPr>
              <a:spLocks noChangeArrowheads="1"/>
            </p:cNvSpPr>
            <p:nvPr/>
          </p:nvSpPr>
          <p:spPr bwMode="auto">
            <a:xfrm>
              <a:off x="4740420" y="6403322"/>
              <a:ext cx="2249440" cy="162269"/>
            </a:xfrm>
            <a:prstGeom prst="roundRect">
              <a:avLst>
                <a:gd name="adj" fmla="val 16667"/>
              </a:avLst>
            </a:prstGeom>
            <a:noFill/>
            <a:ln w="9525" algn="ctr">
              <a:noFill/>
              <a:round/>
              <a:headEnd/>
              <a:tailEnd/>
            </a:ln>
          </p:spPr>
          <p:txBody>
            <a:bodyPr lIns="0" tIns="0" rIns="0" bIns="0" anchor="ctr">
              <a:spAutoFit/>
            </a:bodyPr>
            <a:lstStyle/>
            <a:p>
              <a:pPr marL="73025" indent="-73025" algn="ctr" eaLnBrk="0" latinLnBrk="1" hangingPunct="0">
                <a:lnSpc>
                  <a:spcPct val="110000"/>
                </a:lnSpc>
                <a:spcBef>
                  <a:spcPct val="0"/>
                </a:spcBef>
                <a:buSzPct val="120000"/>
              </a:pPr>
              <a:r>
                <a:rPr lang="en-US" altLang="ko-KR" sz="1400">
                  <a:solidFill>
                    <a:srgbClr val="FFFFFF"/>
                  </a:solidFill>
                  <a:latin typeface="+mn-ea"/>
                </a:rPr>
                <a:t>Open</a:t>
              </a:r>
            </a:p>
            <a:p>
              <a:pPr marL="73025" indent="-73025" algn="ctr" eaLnBrk="0" latinLnBrk="1" hangingPunct="0">
                <a:lnSpc>
                  <a:spcPct val="110000"/>
                </a:lnSpc>
                <a:spcBef>
                  <a:spcPct val="0"/>
                </a:spcBef>
                <a:buSzPct val="120000"/>
              </a:pPr>
              <a:r>
                <a:rPr lang="en-US" altLang="ko-KR" sz="1400">
                  <a:solidFill>
                    <a:srgbClr val="FFFFFF"/>
                  </a:solidFill>
                  <a:latin typeface="+mn-ea"/>
                </a:rPr>
                <a:t>API</a:t>
              </a:r>
              <a:endParaRPr lang="ko-KR" altLang="en-US" sz="1400">
                <a:solidFill>
                  <a:srgbClr val="FFFFFF"/>
                </a:solidFill>
                <a:latin typeface="+mn-ea"/>
              </a:endParaRPr>
            </a:p>
          </p:txBody>
        </p:sp>
      </p:grpSp>
      <p:pic>
        <p:nvPicPr>
          <p:cNvPr id="24603" name="Picture 2"/>
          <p:cNvPicPr>
            <a:picLocks noChangeAspect="1" noChangeArrowheads="1"/>
          </p:cNvPicPr>
          <p:nvPr/>
        </p:nvPicPr>
        <p:blipFill>
          <a:blip r:embed="rId3" cstate="print"/>
          <a:srcRect l="957" r="81047" b="10461"/>
          <a:stretch>
            <a:fillRect/>
          </a:stretch>
        </p:blipFill>
        <p:spPr bwMode="auto">
          <a:xfrm>
            <a:off x="451338" y="1987550"/>
            <a:ext cx="1465385" cy="4292600"/>
          </a:xfrm>
          <a:prstGeom prst="rect">
            <a:avLst/>
          </a:prstGeom>
          <a:noFill/>
          <a:ln w="9525" algn="ctr">
            <a:noFill/>
            <a:miter lim="800000"/>
            <a:headEnd/>
            <a:tailEnd/>
          </a:ln>
        </p:spPr>
      </p:pic>
      <p:pic>
        <p:nvPicPr>
          <p:cNvPr id="24604" name="Picture 2"/>
          <p:cNvPicPr>
            <a:picLocks noChangeAspect="1" noChangeArrowheads="1"/>
          </p:cNvPicPr>
          <p:nvPr/>
        </p:nvPicPr>
        <p:blipFill>
          <a:blip r:embed="rId3" cstate="print"/>
          <a:srcRect l="41541" t="2158" r="40913" b="8498"/>
          <a:stretch>
            <a:fillRect/>
          </a:stretch>
        </p:blipFill>
        <p:spPr bwMode="auto">
          <a:xfrm>
            <a:off x="3795346" y="1985963"/>
            <a:ext cx="1436077" cy="4284662"/>
          </a:xfrm>
          <a:prstGeom prst="rect">
            <a:avLst/>
          </a:prstGeom>
          <a:noFill/>
          <a:ln w="9525" algn="ctr">
            <a:noFill/>
            <a:miter lim="800000"/>
            <a:headEnd/>
            <a:tailEnd/>
          </a:ln>
        </p:spPr>
      </p:pic>
      <p:pic>
        <p:nvPicPr>
          <p:cNvPr id="24605" name="Picture 2"/>
          <p:cNvPicPr>
            <a:picLocks noChangeAspect="1" noChangeArrowheads="1"/>
          </p:cNvPicPr>
          <p:nvPr/>
        </p:nvPicPr>
        <p:blipFill>
          <a:blip r:embed="rId3" cstate="print"/>
          <a:srcRect l="82489" t="2696" r="4506" b="15196"/>
          <a:stretch>
            <a:fillRect/>
          </a:stretch>
        </p:blipFill>
        <p:spPr bwMode="auto">
          <a:xfrm>
            <a:off x="7205297" y="1989139"/>
            <a:ext cx="1332034" cy="4319587"/>
          </a:xfrm>
          <a:prstGeom prst="rect">
            <a:avLst/>
          </a:prstGeom>
          <a:noFill/>
          <a:ln w="9525" algn="ctr">
            <a:noFill/>
            <a:miter lim="800000"/>
            <a:headEnd/>
            <a:tailEnd/>
          </a:ln>
        </p:spPr>
      </p:pic>
      <p:pic>
        <p:nvPicPr>
          <p:cNvPr id="24606" name="Picture 2"/>
          <p:cNvPicPr>
            <a:picLocks noChangeAspect="1" noChangeArrowheads="1"/>
          </p:cNvPicPr>
          <p:nvPr/>
        </p:nvPicPr>
        <p:blipFill>
          <a:blip r:embed="rId3" cstate="print"/>
          <a:srcRect l="63454" t="4169" r="22337" b="13153"/>
          <a:stretch>
            <a:fillRect/>
          </a:stretch>
        </p:blipFill>
        <p:spPr bwMode="auto">
          <a:xfrm>
            <a:off x="5568462" y="2024063"/>
            <a:ext cx="1263162" cy="4233862"/>
          </a:xfrm>
          <a:prstGeom prst="rect">
            <a:avLst/>
          </a:prstGeom>
          <a:noFill/>
          <a:ln w="9525" algn="ctr">
            <a:noFill/>
            <a:miter lim="800000"/>
            <a:headEnd/>
            <a:tailEnd/>
          </a:ln>
        </p:spPr>
      </p:pic>
      <p:sp>
        <p:nvSpPr>
          <p:cNvPr id="56" name="TextBox 6"/>
          <p:cNvSpPr txBox="1">
            <a:spLocks noChangeArrowheads="1"/>
          </p:cNvSpPr>
          <p:nvPr/>
        </p:nvSpPr>
        <p:spPr bwMode="auto">
          <a:xfrm>
            <a:off x="628723" y="44624"/>
            <a:ext cx="3756156"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빅데이터</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처리 흐름</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60" name="직사각형 59"/>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15</a:t>
            </a:fld>
            <a:endParaRPr kumimoji="0" lang="en-US" altLang="ko-KR"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624"/>
          <p:cNvSpPr>
            <a:spLocks noChangeArrowheads="1"/>
          </p:cNvSpPr>
          <p:nvPr/>
        </p:nvSpPr>
        <p:spPr bwMode="auto">
          <a:xfrm>
            <a:off x="5724451" y="138218"/>
            <a:ext cx="2268250"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en-US" altLang="ko-KR" sz="2000" dirty="0">
                <a:solidFill>
                  <a:prstClr val="white"/>
                </a:solidFill>
                <a:latin typeface="다음_SemiBold" pitchFamily="2" charset="-127"/>
              </a:rPr>
              <a:t>Target Marketing</a:t>
            </a:r>
          </a:p>
        </p:txBody>
      </p:sp>
      <p:cxnSp>
        <p:nvCxnSpPr>
          <p:cNvPr id="26628" name="꺾인 연결선 40"/>
          <p:cNvCxnSpPr>
            <a:cxnSpLocks noChangeShapeType="1"/>
          </p:cNvCxnSpPr>
          <p:nvPr/>
        </p:nvCxnSpPr>
        <p:spPr bwMode="auto">
          <a:xfrm rot="16200000" flipH="1">
            <a:off x="5607295" y="21248"/>
            <a:ext cx="247650" cy="205154"/>
          </a:xfrm>
          <a:prstGeom prst="bentConnector2">
            <a:avLst/>
          </a:prstGeom>
          <a:noFill/>
          <a:ln w="3175" algn="ctr">
            <a:solidFill>
              <a:schemeClr val="bg1"/>
            </a:solidFill>
            <a:round/>
            <a:headEnd/>
            <a:tailEnd type="triangle" w="med" len="med"/>
          </a:ln>
        </p:spPr>
      </p:cxnSp>
      <p:sp>
        <p:nvSpPr>
          <p:cNvPr id="35" name="TextBox 6"/>
          <p:cNvSpPr txBox="1">
            <a:spLocks noChangeArrowheads="1"/>
          </p:cNvSpPr>
          <p:nvPr/>
        </p:nvSpPr>
        <p:spPr bwMode="auto">
          <a:xfrm>
            <a:off x="628723" y="44624"/>
            <a:ext cx="365356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활용사례</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0768"/>
            <a:ext cx="8372475" cy="494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직사각형 5"/>
          <p:cNvSpPr/>
          <p:nvPr/>
        </p:nvSpPr>
        <p:spPr>
          <a:xfrm>
            <a:off x="251520" y="76658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76470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115616" y="77301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16</a:t>
            </a:fld>
            <a:endParaRPr kumimoji="0" lang="en-US" altLang="ko-KR" dirty="0" smtClean="0"/>
          </a:p>
        </p:txBody>
      </p:sp>
      <p:cxnSp>
        <p:nvCxnSpPr>
          <p:cNvPr id="3" name="직선 연결선 2"/>
          <p:cNvCxnSpPr/>
          <p:nvPr/>
        </p:nvCxnSpPr>
        <p:spPr>
          <a:xfrm>
            <a:off x="2411760" y="4365104"/>
            <a:ext cx="5788903"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624"/>
          <p:cNvSpPr>
            <a:spLocks noChangeArrowheads="1"/>
          </p:cNvSpPr>
          <p:nvPr/>
        </p:nvSpPr>
        <p:spPr bwMode="auto">
          <a:xfrm>
            <a:off x="5863913" y="138218"/>
            <a:ext cx="2128788"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위치기반 프로모션</a:t>
            </a:r>
          </a:p>
        </p:txBody>
      </p:sp>
      <p:cxnSp>
        <p:nvCxnSpPr>
          <p:cNvPr id="27652" name="꺾인 연결선 40"/>
          <p:cNvCxnSpPr>
            <a:cxnSpLocks noChangeShapeType="1"/>
          </p:cNvCxnSpPr>
          <p:nvPr/>
        </p:nvCxnSpPr>
        <p:spPr bwMode="auto">
          <a:xfrm rot="16200000" flipH="1">
            <a:off x="5745041" y="21248"/>
            <a:ext cx="247650" cy="205154"/>
          </a:xfrm>
          <a:prstGeom prst="bentConnector2">
            <a:avLst/>
          </a:prstGeom>
          <a:noFill/>
          <a:ln w="3175" algn="ctr">
            <a:solidFill>
              <a:schemeClr val="bg1"/>
            </a:solidFill>
            <a:round/>
            <a:headEnd/>
            <a:tailEnd type="triangle" w="med" len="med"/>
          </a:ln>
        </p:spPr>
      </p:cxnSp>
      <p:sp>
        <p:nvSpPr>
          <p:cNvPr id="26" name="TextBox 6"/>
          <p:cNvSpPr txBox="1">
            <a:spLocks noChangeArrowheads="1"/>
          </p:cNvSpPr>
          <p:nvPr/>
        </p:nvSpPr>
        <p:spPr bwMode="auto">
          <a:xfrm>
            <a:off x="628723" y="116632"/>
            <a:ext cx="365356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활용사례</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124743"/>
            <a:ext cx="8517812" cy="523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직사각형 5"/>
          <p:cNvSpPr/>
          <p:nvPr/>
        </p:nvSpPr>
        <p:spPr>
          <a:xfrm>
            <a:off x="251520" y="76658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76470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115616" y="77301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17</a:t>
            </a:fld>
            <a:endParaRPr kumimoji="0" lang="en-US" altLang="ko-KR"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04" y="3255766"/>
            <a:ext cx="8517812" cy="357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624"/>
          <p:cNvSpPr>
            <a:spLocks noChangeArrowheads="1"/>
          </p:cNvSpPr>
          <p:nvPr/>
        </p:nvSpPr>
        <p:spPr bwMode="auto">
          <a:xfrm>
            <a:off x="5863913" y="138218"/>
            <a:ext cx="2128788"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위치기반 프로모션</a:t>
            </a:r>
          </a:p>
        </p:txBody>
      </p:sp>
      <p:cxnSp>
        <p:nvCxnSpPr>
          <p:cNvPr id="27652" name="꺾인 연결선 40"/>
          <p:cNvCxnSpPr>
            <a:cxnSpLocks noChangeShapeType="1"/>
          </p:cNvCxnSpPr>
          <p:nvPr/>
        </p:nvCxnSpPr>
        <p:spPr bwMode="auto">
          <a:xfrm rot="16200000" flipH="1">
            <a:off x="5745041" y="21248"/>
            <a:ext cx="247650" cy="205154"/>
          </a:xfrm>
          <a:prstGeom prst="bentConnector2">
            <a:avLst/>
          </a:prstGeom>
          <a:noFill/>
          <a:ln w="3175" algn="ctr">
            <a:solidFill>
              <a:schemeClr val="bg1"/>
            </a:solidFill>
            <a:round/>
            <a:headEnd/>
            <a:tailEnd type="triangle" w="med" len="med"/>
          </a:ln>
        </p:spPr>
      </p:cxnSp>
      <p:sp>
        <p:nvSpPr>
          <p:cNvPr id="26" name="TextBox 6"/>
          <p:cNvSpPr txBox="1">
            <a:spLocks noChangeArrowheads="1"/>
          </p:cNvSpPr>
          <p:nvPr/>
        </p:nvSpPr>
        <p:spPr bwMode="auto">
          <a:xfrm>
            <a:off x="628723" y="44624"/>
            <a:ext cx="365356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활용사례</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12776"/>
            <a:ext cx="8029575"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직사각형 5"/>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18</a:t>
            </a:r>
          </a:p>
        </p:txBody>
      </p:sp>
    </p:spTree>
    <p:extLst>
      <p:ext uri="{BB962C8B-B14F-4D97-AF65-F5344CB8AC3E}">
        <p14:creationId xmlns:p14="http://schemas.microsoft.com/office/powerpoint/2010/main" val="354649096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9" descr="SocialNetworkAnalysis_Graph"/>
          <p:cNvPicPr>
            <a:picLocks noChangeAspect="1" noChangeArrowheads="1"/>
          </p:cNvPicPr>
          <p:nvPr/>
        </p:nvPicPr>
        <p:blipFill>
          <a:blip r:embed="rId3" cstate="print"/>
          <a:srcRect/>
          <a:stretch>
            <a:fillRect/>
          </a:stretch>
        </p:blipFill>
        <p:spPr bwMode="auto">
          <a:xfrm>
            <a:off x="5063838" y="2439988"/>
            <a:ext cx="3839308" cy="3683000"/>
          </a:xfrm>
          <a:prstGeom prst="rect">
            <a:avLst/>
          </a:prstGeom>
          <a:noFill/>
          <a:ln w="6350" algn="ctr">
            <a:solidFill>
              <a:srgbClr val="6E9BC8"/>
            </a:solidFill>
            <a:round/>
            <a:headEnd/>
            <a:tailEnd/>
          </a:ln>
        </p:spPr>
      </p:pic>
      <p:grpSp>
        <p:nvGrpSpPr>
          <p:cNvPr id="2" name="그룹 1"/>
          <p:cNvGrpSpPr>
            <a:grpSpLocks/>
          </p:cNvGrpSpPr>
          <p:nvPr/>
        </p:nvGrpSpPr>
        <p:grpSpPr bwMode="auto">
          <a:xfrm>
            <a:off x="5057976" y="2078038"/>
            <a:ext cx="2187820" cy="355600"/>
            <a:chOff x="6285148" y="2004281"/>
            <a:chExt cx="2370459" cy="355742"/>
          </a:xfrm>
        </p:grpSpPr>
        <p:pic>
          <p:nvPicPr>
            <p:cNvPr id="29718" name="Picture 88" descr="01"/>
            <p:cNvPicPr>
              <a:picLocks noChangeAspect="1" noChangeArrowheads="1"/>
            </p:cNvPicPr>
            <p:nvPr/>
          </p:nvPicPr>
          <p:blipFill>
            <a:blip r:embed="rId4" cstate="print">
              <a:lum bright="6000" contrast="-18000"/>
            </a:blip>
            <a:srcRect l="36015" t="54559" r="35695" b="3918"/>
            <a:stretch>
              <a:fillRect/>
            </a:stretch>
          </p:blipFill>
          <p:spPr bwMode="gray">
            <a:xfrm>
              <a:off x="6285148" y="2004281"/>
              <a:ext cx="2370459" cy="355742"/>
            </a:xfrm>
            <a:prstGeom prst="rect">
              <a:avLst/>
            </a:prstGeom>
            <a:noFill/>
            <a:ln w="9525">
              <a:noFill/>
              <a:miter lim="800000"/>
              <a:headEnd/>
              <a:tailEnd/>
            </a:ln>
          </p:spPr>
        </p:pic>
        <p:sp>
          <p:nvSpPr>
            <p:cNvPr id="29719" name="AutoShape 6"/>
            <p:cNvSpPr>
              <a:spLocks noChangeArrowheads="1"/>
            </p:cNvSpPr>
            <p:nvPr/>
          </p:nvSpPr>
          <p:spPr bwMode="auto">
            <a:xfrm>
              <a:off x="6316452" y="2074430"/>
              <a:ext cx="2307851" cy="215444"/>
            </a:xfrm>
            <a:prstGeom prst="roundRect">
              <a:avLst>
                <a:gd name="adj" fmla="val 0"/>
              </a:avLst>
            </a:prstGeom>
            <a:noFill/>
            <a:ln w="9525" algn="ctr">
              <a:noFill/>
              <a:round/>
              <a:headEnd/>
              <a:tailEnd/>
            </a:ln>
          </p:spPr>
          <p:txBody>
            <a:bodyPr lIns="0" tIns="0" rIns="0" bIns="0" anchor="ctr">
              <a:spAutoFit/>
            </a:bodyPr>
            <a:lstStyle/>
            <a:p>
              <a:pPr algn="ctr"/>
              <a:r>
                <a:rPr lang="ko-KR" altLang="en-US" sz="1400">
                  <a:solidFill>
                    <a:srgbClr val="FFFFFF"/>
                  </a:solidFill>
                  <a:latin typeface="다음_SemiBold" pitchFamily="2" charset="-127"/>
                </a:rPr>
                <a:t>알카에다 네트워크 구성도</a:t>
              </a:r>
              <a:endParaRPr lang="en-US" altLang="ko-KR" sz="1400">
                <a:solidFill>
                  <a:srgbClr val="FFFFFF"/>
                </a:solidFill>
                <a:latin typeface="다음_SemiBold" pitchFamily="2" charset="-127"/>
              </a:endParaRPr>
            </a:p>
          </p:txBody>
        </p:sp>
      </p:grpSp>
      <p:grpSp>
        <p:nvGrpSpPr>
          <p:cNvPr id="3" name="그룹 6"/>
          <p:cNvGrpSpPr>
            <a:grpSpLocks/>
          </p:cNvGrpSpPr>
          <p:nvPr/>
        </p:nvGrpSpPr>
        <p:grpSpPr bwMode="auto">
          <a:xfrm>
            <a:off x="4945143" y="1897063"/>
            <a:ext cx="4084026" cy="4459287"/>
            <a:chOff x="5031522" y="1897063"/>
            <a:chExt cx="4424401" cy="4459287"/>
          </a:xfrm>
        </p:grpSpPr>
        <p:sp>
          <p:nvSpPr>
            <p:cNvPr id="29716" name="Freeform 5"/>
            <p:cNvSpPr>
              <a:spLocks/>
            </p:cNvSpPr>
            <p:nvPr/>
          </p:nvSpPr>
          <p:spPr bwMode="auto">
            <a:xfrm rot="5400000">
              <a:off x="7154815" y="-226229"/>
              <a:ext cx="177815" cy="4424400"/>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p>
          </p:txBody>
        </p:sp>
        <p:sp>
          <p:nvSpPr>
            <p:cNvPr id="29717" name="Freeform 6"/>
            <p:cNvSpPr>
              <a:spLocks/>
            </p:cNvSpPr>
            <p:nvPr/>
          </p:nvSpPr>
          <p:spPr bwMode="auto">
            <a:xfrm rot="16200000" flipV="1">
              <a:off x="7155522" y="4055950"/>
              <a:ext cx="176400" cy="4424400"/>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p>
          </p:txBody>
        </p:sp>
      </p:grpSp>
      <p:sp>
        <p:nvSpPr>
          <p:cNvPr id="70" name="직사각형 69"/>
          <p:cNvSpPr/>
          <p:nvPr/>
        </p:nvSpPr>
        <p:spPr bwMode="auto">
          <a:xfrm>
            <a:off x="686734" y="1884363"/>
            <a:ext cx="4095750" cy="4487862"/>
          </a:xfrm>
          <a:prstGeom prst="rect">
            <a:avLst/>
          </a:prstGeom>
          <a:gradFill>
            <a:gsLst>
              <a:gs pos="0">
                <a:schemeClr val="bg1">
                  <a:lumMod val="95000"/>
                  <a:alpha val="0"/>
                </a:schemeClr>
              </a:gs>
              <a:gs pos="97083">
                <a:srgbClr val="D5D5D5">
                  <a:alpha val="77000"/>
                </a:srgbClr>
              </a:gs>
              <a:gs pos="56000">
                <a:srgbClr val="D5D5D5">
                  <a:alpha val="77000"/>
                </a:srgbClr>
              </a:gs>
            </a:gsLst>
            <a:lin ang="5400000" scaled="0"/>
          </a:gradFill>
          <a:ln w="9525" cap="flat" cmpd="sng" algn="ctr">
            <a:noFill/>
            <a:prstDash val="solid"/>
            <a:round/>
            <a:headEnd type="none" w="med" len="med"/>
            <a:tailEnd type="none" w="med" len="med"/>
          </a:ln>
          <a:effectLst/>
        </p:spPr>
        <p:txBody>
          <a:bodyPr/>
          <a:lstStyle/>
          <a:p>
            <a:pPr defTabSz="1393825">
              <a:defRPr/>
            </a:pPr>
            <a:endParaRPr lang="ko-KR" altLang="en-US" sz="1400">
              <a:latin typeface="+mn-ea"/>
            </a:endParaRPr>
          </a:p>
        </p:txBody>
      </p:sp>
      <p:sp>
        <p:nvSpPr>
          <p:cNvPr id="29703" name="Rectangle 7"/>
          <p:cNvSpPr>
            <a:spLocks noChangeArrowheads="1"/>
          </p:cNvSpPr>
          <p:nvPr/>
        </p:nvSpPr>
        <p:spPr bwMode="auto">
          <a:xfrm>
            <a:off x="891889" y="2178051"/>
            <a:ext cx="3846634" cy="3654425"/>
          </a:xfrm>
          <a:prstGeom prst="rect">
            <a:avLst/>
          </a:prstGeom>
          <a:noFill/>
          <a:ln w="12700" algn="ctr">
            <a:noFill/>
            <a:miter lim="800000"/>
            <a:headEnd/>
            <a:tailEnd/>
          </a:ln>
        </p:spPr>
        <p:txBody>
          <a:bodyPr wrap="none" lIns="79200" tIns="0" rIns="79200" bIns="79200"/>
          <a:lstStyle/>
          <a:p>
            <a:pPr marL="127000" lvl="1" indent="-127000" defTabSz="1327150" eaLnBrk="0" latinLnBrk="1" hangingPunct="0">
              <a:lnSpc>
                <a:spcPct val="140000"/>
              </a:lnSpc>
              <a:spcBef>
                <a:spcPct val="0"/>
              </a:spcBef>
              <a:buFontTx/>
              <a:buBlip>
                <a:blip r:embed="rId5"/>
              </a:buBlip>
            </a:pPr>
            <a:r>
              <a:rPr kumimoji="0" lang="en-US" altLang="ko-KR" sz="1400" dirty="0">
                <a:solidFill>
                  <a:srgbClr val="C00000"/>
                </a:solidFill>
                <a:latin typeface="+mn-ea"/>
              </a:rPr>
              <a:t>9.11</a:t>
            </a:r>
            <a:r>
              <a:rPr kumimoji="0" lang="ko-KR" altLang="en-US" sz="1400" dirty="0">
                <a:solidFill>
                  <a:srgbClr val="C00000"/>
                </a:solidFill>
                <a:latin typeface="+mn-ea"/>
              </a:rPr>
              <a:t>이후 </a:t>
            </a:r>
            <a:r>
              <a:rPr kumimoji="0" lang="ko-KR" altLang="en-US" sz="1400" dirty="0" err="1">
                <a:solidFill>
                  <a:srgbClr val="C00000"/>
                </a:solidFill>
                <a:latin typeface="+mn-ea"/>
              </a:rPr>
              <a:t>국토안보부를</a:t>
            </a:r>
            <a:r>
              <a:rPr kumimoji="0" lang="ko-KR" altLang="en-US" sz="1400" dirty="0">
                <a:solidFill>
                  <a:srgbClr val="C00000"/>
                </a:solidFill>
                <a:latin typeface="+mn-ea"/>
              </a:rPr>
              <a:t> 중심으로</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테러</a:t>
            </a:r>
            <a:r>
              <a:rPr kumimoji="0" lang="en-US" altLang="ko-KR" sz="1400" dirty="0">
                <a:solidFill>
                  <a:srgbClr val="C00000"/>
                </a:solidFill>
                <a:latin typeface="+mn-ea"/>
              </a:rPr>
              <a:t>,</a:t>
            </a:r>
            <a:r>
              <a:rPr kumimoji="0" lang="ko-KR" altLang="en-US" sz="1400" dirty="0">
                <a:solidFill>
                  <a:srgbClr val="C00000"/>
                </a:solidFill>
                <a:latin typeface="+mn-ea"/>
              </a:rPr>
              <a:t>범죄 방지를 위한 </a:t>
            </a:r>
            <a:r>
              <a:rPr kumimoji="0" lang="ko-KR" altLang="en-US" sz="1400" dirty="0" err="1">
                <a:solidFill>
                  <a:srgbClr val="C00000"/>
                </a:solidFill>
                <a:latin typeface="+mn-ea"/>
              </a:rPr>
              <a:t>범정부적</a:t>
            </a:r>
            <a:r>
              <a:rPr kumimoji="0" lang="ko-KR" altLang="en-US" sz="1400" dirty="0">
                <a:solidFill>
                  <a:srgbClr val="C00000"/>
                </a:solidFill>
                <a:latin typeface="+mn-ea"/>
              </a:rPr>
              <a:t> </a:t>
            </a:r>
            <a:r>
              <a:rPr kumimoji="0" lang="ko-KR" altLang="en-US" sz="1400" dirty="0" err="1">
                <a:solidFill>
                  <a:srgbClr val="C00000"/>
                </a:solidFill>
                <a:latin typeface="+mn-ea"/>
              </a:rPr>
              <a:t>빅데이터</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수집</a:t>
            </a:r>
            <a:r>
              <a:rPr kumimoji="0" lang="en-US" altLang="ko-KR" sz="1400" dirty="0">
                <a:solidFill>
                  <a:srgbClr val="C00000"/>
                </a:solidFill>
                <a:latin typeface="+mn-ea"/>
              </a:rPr>
              <a:t>, </a:t>
            </a:r>
            <a:r>
              <a:rPr kumimoji="0" lang="ko-KR" altLang="en-US" sz="1400" dirty="0">
                <a:solidFill>
                  <a:srgbClr val="C00000"/>
                </a:solidFill>
                <a:latin typeface="+mn-ea"/>
              </a:rPr>
              <a:t>분석 및 예측체계를 도입 </a:t>
            </a:r>
          </a:p>
          <a:p>
            <a:pPr marL="127000" lvl="1" indent="-127000" defTabSz="1327150" eaLnBrk="0" latinLnBrk="1" hangingPunct="0">
              <a:lnSpc>
                <a:spcPct val="140000"/>
              </a:lnSpc>
              <a:spcBef>
                <a:spcPct val="0"/>
              </a:spcBef>
              <a:buFontTx/>
              <a:buBlip>
                <a:blip r:embed="rId5"/>
              </a:buBlip>
            </a:pPr>
            <a:r>
              <a:rPr kumimoji="0" lang="ko-KR" altLang="en-US" sz="1400" dirty="0">
                <a:solidFill>
                  <a:srgbClr val="C00000"/>
                </a:solidFill>
                <a:latin typeface="+mn-ea"/>
              </a:rPr>
              <a:t>미국 </a:t>
            </a:r>
            <a:r>
              <a:rPr kumimoji="0" lang="en-US" altLang="ko-KR" sz="1400" dirty="0">
                <a:solidFill>
                  <a:srgbClr val="C00000"/>
                </a:solidFill>
                <a:latin typeface="+mn-ea"/>
              </a:rPr>
              <a:t>‘</a:t>
            </a:r>
            <a:r>
              <a:rPr kumimoji="0" lang="ko-KR" altLang="en-US" sz="1400" dirty="0">
                <a:solidFill>
                  <a:srgbClr val="C00000"/>
                </a:solidFill>
                <a:latin typeface="+mn-ea"/>
              </a:rPr>
              <a:t>국가테러방지센터</a:t>
            </a:r>
            <a:r>
              <a:rPr kumimoji="0" lang="en-US" altLang="ko-KR" sz="1400" dirty="0">
                <a:solidFill>
                  <a:srgbClr val="C00000"/>
                </a:solidFill>
                <a:latin typeface="+mn-ea"/>
              </a:rPr>
              <a:t>’</a:t>
            </a:r>
            <a:r>
              <a:rPr kumimoji="0" lang="ko-KR" altLang="en-US" sz="1400" dirty="0">
                <a:solidFill>
                  <a:srgbClr val="C00000"/>
                </a:solidFill>
                <a:latin typeface="+mn-ea"/>
              </a:rPr>
              <a:t>는 </a:t>
            </a:r>
            <a:r>
              <a:rPr kumimoji="0" lang="en-US" altLang="ko-KR" sz="1400" dirty="0">
                <a:solidFill>
                  <a:srgbClr val="C00000"/>
                </a:solidFill>
                <a:latin typeface="+mn-ea"/>
              </a:rPr>
              <a:t>24</a:t>
            </a:r>
            <a:r>
              <a:rPr kumimoji="0" lang="ko-KR" altLang="en-US" sz="1400" dirty="0">
                <a:solidFill>
                  <a:srgbClr val="C00000"/>
                </a:solidFill>
                <a:latin typeface="+mn-ea"/>
              </a:rPr>
              <a:t>시간 운영되며</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매일 </a:t>
            </a:r>
            <a:r>
              <a:rPr kumimoji="0" lang="en-US" altLang="ko-KR" sz="1400" dirty="0">
                <a:solidFill>
                  <a:srgbClr val="C00000"/>
                </a:solidFill>
                <a:latin typeface="+mn-ea"/>
              </a:rPr>
              <a:t>10,000</a:t>
            </a:r>
            <a:r>
              <a:rPr kumimoji="0" lang="ko-KR" altLang="en-US" sz="1400" dirty="0">
                <a:solidFill>
                  <a:srgbClr val="C00000"/>
                </a:solidFill>
                <a:latin typeface="+mn-ea"/>
              </a:rPr>
              <a:t>개 이상의 테러관련 정보를</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수집 및 분석</a:t>
            </a:r>
          </a:p>
          <a:p>
            <a:pPr marL="127000" lvl="1" indent="-127000" defTabSz="1327150" eaLnBrk="0" latinLnBrk="1" hangingPunct="0">
              <a:lnSpc>
                <a:spcPct val="140000"/>
              </a:lnSpc>
              <a:spcBef>
                <a:spcPct val="0"/>
              </a:spcBef>
              <a:buFontTx/>
              <a:buBlip>
                <a:blip r:embed="rId5"/>
              </a:buBlip>
            </a:pPr>
            <a:r>
              <a:rPr kumimoji="0" lang="en-US" altLang="ko-KR" sz="1400" dirty="0">
                <a:solidFill>
                  <a:srgbClr val="C00000"/>
                </a:solidFill>
                <a:latin typeface="+mn-ea"/>
              </a:rPr>
              <a:t>5</a:t>
            </a:r>
            <a:r>
              <a:rPr kumimoji="0" lang="ko-KR" altLang="en-US" sz="1400" dirty="0">
                <a:solidFill>
                  <a:srgbClr val="C00000"/>
                </a:solidFill>
                <a:latin typeface="+mn-ea"/>
              </a:rPr>
              <a:t>세대 </a:t>
            </a:r>
            <a:r>
              <a:rPr kumimoji="0" lang="ko-KR" altLang="en-US" sz="1400" dirty="0" smtClean="0">
                <a:solidFill>
                  <a:srgbClr val="C00000"/>
                </a:solidFill>
                <a:latin typeface="+mn-ea"/>
              </a:rPr>
              <a:t>전쟁 </a:t>
            </a:r>
            <a:r>
              <a:rPr kumimoji="0" lang="ko-KR" altLang="en-US" sz="1000" dirty="0" smtClean="0">
                <a:solidFill>
                  <a:srgbClr val="C00000"/>
                </a:solidFill>
                <a:latin typeface="+mn-ea"/>
              </a:rPr>
              <a:t>㈜</a:t>
            </a:r>
            <a:r>
              <a:rPr lang="en-US" altLang="ko-KR" sz="1400" baseline="30000" dirty="0" smtClean="0">
                <a:solidFill>
                  <a:srgbClr val="C00000"/>
                </a:solidFill>
                <a:latin typeface="+mn-ea"/>
              </a:rPr>
              <a:t> </a:t>
            </a:r>
            <a:r>
              <a:rPr kumimoji="0" lang="ko-KR" altLang="en-US" sz="1400" dirty="0" smtClean="0">
                <a:solidFill>
                  <a:srgbClr val="C00000"/>
                </a:solidFill>
                <a:latin typeface="+mn-ea"/>
              </a:rPr>
              <a:t>으로 </a:t>
            </a:r>
            <a:r>
              <a:rPr kumimoji="0" lang="ko-KR" altLang="en-US" sz="1400" dirty="0">
                <a:solidFill>
                  <a:srgbClr val="C00000"/>
                </a:solidFill>
                <a:latin typeface="+mn-ea"/>
              </a:rPr>
              <a:t>정의되는 안보위협의</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복잡 다양성을 네트워크 분석을 통해</a:t>
            </a:r>
            <a:r>
              <a:rPr kumimoji="0" lang="en-US" altLang="ko-KR" sz="1400" dirty="0">
                <a:solidFill>
                  <a:srgbClr val="C00000"/>
                </a:solidFill>
                <a:latin typeface="+mn-ea"/>
              </a:rPr>
              <a:t/>
            </a:r>
            <a:br>
              <a:rPr kumimoji="0" lang="en-US" altLang="ko-KR" sz="1400" dirty="0">
                <a:solidFill>
                  <a:srgbClr val="C00000"/>
                </a:solidFill>
                <a:latin typeface="+mn-ea"/>
              </a:rPr>
            </a:br>
            <a:r>
              <a:rPr kumimoji="0" lang="ko-KR" altLang="en-US" sz="1400" dirty="0">
                <a:solidFill>
                  <a:srgbClr val="C00000"/>
                </a:solidFill>
                <a:latin typeface="+mn-ea"/>
              </a:rPr>
              <a:t>해결하고자 노력</a:t>
            </a:r>
          </a:p>
        </p:txBody>
      </p:sp>
      <p:grpSp>
        <p:nvGrpSpPr>
          <p:cNvPr id="4" name="그룹 13"/>
          <p:cNvGrpSpPr>
            <a:grpSpLocks/>
          </p:cNvGrpSpPr>
          <p:nvPr/>
        </p:nvGrpSpPr>
        <p:grpSpPr bwMode="auto">
          <a:xfrm>
            <a:off x="680873" y="1871663"/>
            <a:ext cx="4106008" cy="2527300"/>
            <a:chOff x="368299" y="2422488"/>
            <a:chExt cx="3356949" cy="2527663"/>
          </a:xfrm>
        </p:grpSpPr>
        <p:sp>
          <p:nvSpPr>
            <p:cNvPr id="73" name="모서리가 둥근 직사각형 72"/>
            <p:cNvSpPr/>
            <p:nvPr/>
          </p:nvSpPr>
          <p:spPr>
            <a:xfrm>
              <a:off x="368299" y="2433603"/>
              <a:ext cx="3356949" cy="2516548"/>
            </a:xfrm>
            <a:prstGeom prst="roundRect">
              <a:avLst>
                <a:gd name="adj" fmla="val 1713"/>
              </a:avLst>
            </a:prstGeom>
            <a:noFill/>
            <a:ln w="15875" cap="flat" cmpd="sng" algn="ctr">
              <a:gradFill flip="none" rotWithShape="1">
                <a:gsLst>
                  <a:gs pos="0">
                    <a:srgbClr val="000000">
                      <a:lumMod val="65000"/>
                      <a:lumOff val="35000"/>
                    </a:srgbClr>
                  </a:gs>
                  <a:gs pos="100000">
                    <a:sysClr val="window" lastClr="FFFFFF">
                      <a:lumMod val="65000"/>
                      <a:alpha val="0"/>
                    </a:sysClr>
                  </a:gs>
                </a:gsLst>
                <a:lin ang="5400000" scaled="1"/>
                <a:tileRect/>
              </a:gradFill>
              <a:prstDash val="solid"/>
            </a:ln>
            <a:effectLst/>
          </p:spPr>
          <p:txBody>
            <a:bodyPr anchor="ctr"/>
            <a:lstStyle/>
            <a:p>
              <a:pPr algn="ctr" fontAlgn="auto">
                <a:spcBef>
                  <a:spcPts val="0"/>
                </a:spcBef>
                <a:spcAft>
                  <a:spcPts val="0"/>
                </a:spcAft>
                <a:defRPr/>
              </a:pPr>
              <a:endParaRPr lang="ko-KR" altLang="en-US" sz="1400" kern="0">
                <a:solidFill>
                  <a:prstClr val="white"/>
                </a:solidFill>
                <a:latin typeface="+mn-ea"/>
              </a:endParaRPr>
            </a:p>
          </p:txBody>
        </p:sp>
        <p:sp>
          <p:nvSpPr>
            <p:cNvPr id="74" name="모서리가 둥근 직사각형 73"/>
            <p:cNvSpPr/>
            <p:nvPr/>
          </p:nvSpPr>
          <p:spPr>
            <a:xfrm>
              <a:off x="1117083" y="2422488"/>
              <a:ext cx="1859381" cy="44456"/>
            </a:xfrm>
            <a:prstGeom prst="roundRect">
              <a:avLst>
                <a:gd name="adj" fmla="val 12223"/>
              </a:avLst>
            </a:prstGeom>
            <a:solidFill>
              <a:srgbClr val="2C5FB2"/>
            </a:solidFill>
            <a:ln w="9525" algn="ctr">
              <a:noFill/>
              <a:round/>
              <a:headEnd/>
              <a:tailEnd/>
            </a:ln>
          </p:spPr>
          <p:txBody>
            <a:bodyPr wrap="none" lIns="0" tIns="0" rIns="0" bIns="0" anchor="ctr">
              <a:scene3d>
                <a:camera prst="orthographicFront"/>
                <a:lightRig rig="threePt" dir="t"/>
              </a:scene3d>
              <a:sp3d>
                <a:bevelT w="0" h="38100"/>
              </a:sp3d>
            </a:bodyPr>
            <a:lstStyle/>
            <a:p>
              <a:pPr algn="ctr">
                <a:defRPr/>
              </a:pPr>
              <a:endParaRPr lang="ko-KR" altLang="en-US" sz="1400" dirty="0" err="1">
                <a:solidFill>
                  <a:srgbClr val="FFFFFF"/>
                </a:solidFill>
                <a:latin typeface="+mn-ea"/>
              </a:endParaRPr>
            </a:p>
          </p:txBody>
        </p:sp>
      </p:grpSp>
      <p:grpSp>
        <p:nvGrpSpPr>
          <p:cNvPr id="5" name="그룹 5"/>
          <p:cNvGrpSpPr>
            <a:grpSpLocks/>
          </p:cNvGrpSpPr>
          <p:nvPr/>
        </p:nvGrpSpPr>
        <p:grpSpPr bwMode="auto">
          <a:xfrm>
            <a:off x="749746" y="5511795"/>
            <a:ext cx="3977054" cy="801723"/>
            <a:chOff x="708345" y="5337212"/>
            <a:chExt cx="3863498" cy="802167"/>
          </a:xfrm>
        </p:grpSpPr>
        <p:sp>
          <p:nvSpPr>
            <p:cNvPr id="29710" name="직사각형 186"/>
            <p:cNvSpPr>
              <a:spLocks noChangeArrowheads="1"/>
            </p:cNvSpPr>
            <p:nvPr/>
          </p:nvSpPr>
          <p:spPr bwMode="auto">
            <a:xfrm>
              <a:off x="708345" y="5337212"/>
              <a:ext cx="3850379" cy="791012"/>
            </a:xfrm>
            <a:prstGeom prst="rect">
              <a:avLst/>
            </a:prstGeom>
            <a:solidFill>
              <a:schemeClr val="bg1"/>
            </a:solidFill>
            <a:ln w="19050" algn="ctr">
              <a:solidFill>
                <a:srgbClr val="6E9BC8"/>
              </a:solidFill>
              <a:round/>
              <a:headEnd/>
              <a:tailEnd/>
            </a:ln>
          </p:spPr>
          <p:txBody>
            <a:bodyPr lIns="0" tIns="0" rIns="0" bIns="0" anchor="ctr"/>
            <a:lstStyle/>
            <a:p>
              <a:pPr defTabSz="633413" eaLnBrk="0" hangingPunct="0">
                <a:spcAft>
                  <a:spcPct val="30000"/>
                </a:spcAft>
                <a:buClr>
                  <a:srgbClr val="7BA8D5"/>
                </a:buClr>
              </a:pPr>
              <a:endParaRPr lang="ko-KR" altLang="en-US" sz="1400" b="1">
                <a:solidFill>
                  <a:srgbClr val="000000"/>
                </a:solidFill>
                <a:latin typeface="+mn-ea"/>
              </a:endParaRPr>
            </a:p>
          </p:txBody>
        </p:sp>
        <p:sp>
          <p:nvSpPr>
            <p:cNvPr id="29711" name="Rectangle 219"/>
            <p:cNvSpPr>
              <a:spLocks noChangeArrowheads="1"/>
            </p:cNvSpPr>
            <p:nvPr/>
          </p:nvSpPr>
          <p:spPr bwMode="gray">
            <a:xfrm>
              <a:off x="790476" y="5428021"/>
              <a:ext cx="3781367" cy="711358"/>
            </a:xfrm>
            <a:prstGeom prst="rect">
              <a:avLst/>
            </a:prstGeom>
            <a:noFill/>
            <a:ln w="6350">
              <a:noFill/>
              <a:miter lim="800000"/>
              <a:headEnd/>
              <a:tailEnd/>
            </a:ln>
          </p:spPr>
          <p:txBody>
            <a:bodyPr lIns="0" tIns="0" rIns="0" bIns="0">
              <a:spAutoFit/>
            </a:bodyPr>
            <a:lstStyle/>
            <a:p>
              <a:pPr marL="0" lvl="1" defTabSz="1327150" eaLnBrk="0" hangingPunct="0">
                <a:lnSpc>
                  <a:spcPct val="110000"/>
                </a:lnSpc>
                <a:spcAft>
                  <a:spcPts val="200"/>
                </a:spcAft>
                <a:buClr>
                  <a:srgbClr val="000000"/>
                </a:buClr>
              </a:pPr>
              <a:r>
                <a:rPr kumimoji="0" lang="ko-KR" altLang="en-US" sz="1400" dirty="0" smtClean="0">
                  <a:solidFill>
                    <a:srgbClr val="000000"/>
                  </a:solidFill>
                  <a:latin typeface="+mn-ea"/>
                </a:rPr>
                <a:t>주</a:t>
              </a:r>
              <a:r>
                <a:rPr kumimoji="0" lang="en-US" altLang="ko-KR" sz="1400" dirty="0" smtClean="0">
                  <a:solidFill>
                    <a:srgbClr val="000000"/>
                  </a:solidFill>
                  <a:latin typeface="+mn-ea"/>
                </a:rPr>
                <a:t>)  </a:t>
              </a:r>
              <a:r>
                <a:rPr kumimoji="0" lang="en-US" altLang="ko-KR" sz="1400" dirty="0">
                  <a:solidFill>
                    <a:srgbClr val="000000"/>
                  </a:solidFill>
                  <a:latin typeface="+mn-ea"/>
                </a:rPr>
                <a:t>5</a:t>
              </a:r>
              <a:r>
                <a:rPr kumimoji="0" lang="ko-KR" altLang="en-US" sz="1400" dirty="0">
                  <a:solidFill>
                    <a:srgbClr val="000000"/>
                  </a:solidFill>
                  <a:latin typeface="+mn-ea"/>
                </a:rPr>
                <a:t>세대 전쟁 </a:t>
              </a:r>
              <a:r>
                <a:rPr kumimoji="0" lang="en-US" altLang="ko-KR" sz="1400" dirty="0">
                  <a:solidFill>
                    <a:srgbClr val="000000"/>
                  </a:solidFill>
                  <a:latin typeface="+mn-ea"/>
                </a:rPr>
                <a:t>: </a:t>
              </a:r>
              <a:r>
                <a:rPr kumimoji="0" lang="ko-KR" altLang="en-US" sz="1400" dirty="0">
                  <a:solidFill>
                    <a:srgbClr val="000000"/>
                  </a:solidFill>
                  <a:latin typeface="+mn-ea"/>
                </a:rPr>
                <a:t>전통적인 전쟁에 정치</a:t>
              </a:r>
              <a:r>
                <a:rPr kumimoji="0" lang="en-US" altLang="ko-KR" sz="1400" dirty="0">
                  <a:solidFill>
                    <a:srgbClr val="000000"/>
                  </a:solidFill>
                  <a:latin typeface="+mn-ea"/>
                </a:rPr>
                <a:t>, </a:t>
              </a:r>
              <a:r>
                <a:rPr kumimoji="0" lang="ko-KR" altLang="en-US" sz="1400" dirty="0">
                  <a:solidFill>
                    <a:srgbClr val="000000"/>
                  </a:solidFill>
                  <a:latin typeface="+mn-ea"/>
                </a:rPr>
                <a:t>경제</a:t>
              </a:r>
              <a:r>
                <a:rPr kumimoji="0" lang="en-US" altLang="ko-KR" sz="1400" dirty="0">
                  <a:solidFill>
                    <a:srgbClr val="000000"/>
                  </a:solidFill>
                  <a:latin typeface="+mn-ea"/>
                </a:rPr>
                <a:t>,</a:t>
              </a:r>
              <a:br>
                <a:rPr kumimoji="0" lang="en-US" altLang="ko-KR" sz="1400" dirty="0">
                  <a:solidFill>
                    <a:srgbClr val="000000"/>
                  </a:solidFill>
                  <a:latin typeface="+mn-ea"/>
                </a:rPr>
              </a:br>
              <a:r>
                <a:rPr kumimoji="0" lang="ko-KR" altLang="en-US" sz="1400" dirty="0" smtClean="0">
                  <a:solidFill>
                    <a:srgbClr val="000000"/>
                  </a:solidFill>
                  <a:latin typeface="+mn-ea"/>
                </a:rPr>
                <a:t>사회문화적 </a:t>
              </a:r>
              <a:r>
                <a:rPr kumimoji="0" lang="ko-KR" altLang="en-US" sz="1400" dirty="0">
                  <a:solidFill>
                    <a:srgbClr val="000000"/>
                  </a:solidFill>
                  <a:latin typeface="+mn-ea"/>
                </a:rPr>
                <a:t>요소와 사이버공간 </a:t>
              </a:r>
              <a:r>
                <a:rPr kumimoji="0" lang="ko-KR" altLang="en-US" sz="1400" dirty="0" smtClean="0">
                  <a:solidFill>
                    <a:srgbClr val="000000"/>
                  </a:solidFill>
                  <a:latin typeface="+mn-ea"/>
                </a:rPr>
                <a:t>등이</a:t>
              </a:r>
              <a:r>
                <a:rPr kumimoji="0" lang="en-US" altLang="ko-KR" sz="1400" dirty="0" smtClean="0">
                  <a:solidFill>
                    <a:srgbClr val="000000"/>
                  </a:solidFill>
                  <a:latin typeface="+mn-ea"/>
                </a:rPr>
                <a:t> </a:t>
              </a:r>
              <a:r>
                <a:rPr kumimoji="0" lang="ko-KR" altLang="en-US" sz="1400" dirty="0" smtClean="0">
                  <a:solidFill>
                    <a:srgbClr val="000000"/>
                  </a:solidFill>
                  <a:latin typeface="+mn-ea"/>
                </a:rPr>
                <a:t>추가되어 </a:t>
              </a:r>
              <a:r>
                <a:rPr kumimoji="0" lang="ko-KR" altLang="en-US" sz="1400" dirty="0">
                  <a:solidFill>
                    <a:srgbClr val="000000"/>
                  </a:solidFill>
                  <a:latin typeface="+mn-ea"/>
                </a:rPr>
                <a:t>전쟁과 범죄가 융합되는 현상</a:t>
              </a:r>
            </a:p>
          </p:txBody>
        </p:sp>
      </p:grpSp>
      <p:sp>
        <p:nvSpPr>
          <p:cNvPr id="101" name="AutoShape 6"/>
          <p:cNvSpPr>
            <a:spLocks noChangeArrowheads="1"/>
          </p:cNvSpPr>
          <p:nvPr/>
        </p:nvSpPr>
        <p:spPr bwMode="gray">
          <a:xfrm>
            <a:off x="698458" y="980729"/>
            <a:ext cx="8338038" cy="792088"/>
          </a:xfrm>
          <a:prstGeom prst="roundRect">
            <a:avLst>
              <a:gd name="adj" fmla="val 50000"/>
            </a:avLst>
          </a:prstGeom>
          <a:blipFill>
            <a:blip r:embed="rId6" cstate="print"/>
            <a:stretch>
              <a:fillRect/>
            </a:stretch>
          </a:blipFill>
          <a:ln w="38100">
            <a:solidFill>
              <a:srgbClr val="4A7088"/>
            </a:solidFill>
            <a:round/>
            <a:headEnd/>
            <a:tailEnd/>
          </a:ln>
          <a:effectLst/>
        </p:spPr>
        <p:txBody>
          <a:bodyPr wrap="none" anchor="ctr"/>
          <a:lstStyle/>
          <a:p>
            <a:pPr defTabSz="793750" fontAlgn="auto">
              <a:spcBef>
                <a:spcPts val="0"/>
              </a:spcBef>
              <a:spcAft>
                <a:spcPts val="0"/>
              </a:spcAft>
              <a:defRPr/>
            </a:pPr>
            <a:endParaRPr lang="ko-KR" altLang="ko-KR" sz="1100" kern="0">
              <a:solidFill>
                <a:sysClr val="windowText" lastClr="000000"/>
              </a:solidFill>
              <a:latin typeface="Arial" charset="0"/>
            </a:endParaRPr>
          </a:p>
        </p:txBody>
      </p:sp>
      <p:sp>
        <p:nvSpPr>
          <p:cNvPr id="102" name="Text Box 37"/>
          <p:cNvSpPr txBox="1">
            <a:spLocks noChangeArrowheads="1"/>
          </p:cNvSpPr>
          <p:nvPr/>
        </p:nvSpPr>
        <p:spPr bwMode="auto">
          <a:xfrm>
            <a:off x="768882" y="1066853"/>
            <a:ext cx="8137041" cy="705964"/>
          </a:xfrm>
          <a:prstGeom prst="rect">
            <a:avLst/>
          </a:prstGeom>
          <a:noFill/>
          <a:ln w="12700" algn="ctr">
            <a:noFill/>
            <a:miter lim="800000"/>
            <a:headEnd/>
            <a:tailEnd/>
          </a:ln>
        </p:spPr>
        <p:txBody>
          <a:bodyPr lIns="0" tIns="0" rIns="0" bIns="0" anchor="ctr">
            <a:scene3d>
              <a:camera prst="orthographicFront"/>
              <a:lightRig rig="threePt" dir="t"/>
            </a:scene3d>
            <a:sp3d extrusionH="57150" contourW="44450">
              <a:bevelT w="0" h="38100" prst="artDeco"/>
              <a:contourClr>
                <a:srgbClr val="09366D"/>
              </a:contourClr>
            </a:sp3d>
          </a:bodyPr>
          <a:lstStyle/>
          <a:p>
            <a:pPr marL="84138" indent="-107950" algn="ctr" eaLnBrk="0" hangingPunct="0">
              <a:lnSpc>
                <a:spcPct val="120000"/>
              </a:lnSpc>
              <a:buSzPct val="80000"/>
              <a:defRPr/>
            </a:pPr>
            <a:r>
              <a:rPr lang="ko-KR" altLang="en-US" sz="2000" dirty="0" err="1">
                <a:solidFill>
                  <a:prstClr val="white"/>
                </a:solidFill>
                <a:effectLst>
                  <a:outerShdw blurRad="50800" dist="25400" dir="5400000" algn="t" rotWithShape="0">
                    <a:prstClr val="black">
                      <a:alpha val="40000"/>
                    </a:prstClr>
                  </a:outerShdw>
                </a:effectLst>
                <a:latin typeface="다음_SemiBold" pitchFamily="2" charset="-127"/>
              </a:rPr>
              <a:t>소셜</a:t>
            </a:r>
            <a:r>
              <a:rPr lang="ko-KR" altLang="en-US" sz="2000" dirty="0">
                <a:solidFill>
                  <a:prstClr val="white"/>
                </a:solidFill>
                <a:effectLst>
                  <a:outerShdw blurRad="50800" dist="25400" dir="5400000" algn="t" rotWithShape="0">
                    <a:prstClr val="black">
                      <a:alpha val="40000"/>
                    </a:prstClr>
                  </a:outerShdw>
                </a:effectLst>
                <a:latin typeface="다음_SemiBold" pitchFamily="2" charset="-127"/>
              </a:rPr>
              <a:t> 네트워크</a:t>
            </a:r>
            <a:r>
              <a:rPr lang="en-US" altLang="ko-KR" sz="2000" dirty="0">
                <a:solidFill>
                  <a:prstClr val="white"/>
                </a:solidFill>
                <a:effectLst>
                  <a:outerShdw blurRad="50800" dist="25400" dir="5400000" algn="t" rotWithShape="0">
                    <a:prstClr val="black">
                      <a:alpha val="40000"/>
                    </a:prstClr>
                  </a:outerShdw>
                </a:effectLst>
                <a:latin typeface="다음_SemiBold" pitchFamily="2" charset="-127"/>
              </a:rPr>
              <a:t>, </a:t>
            </a:r>
            <a:r>
              <a:rPr lang="ko-KR" altLang="en-US" sz="2000" dirty="0">
                <a:solidFill>
                  <a:prstClr val="white"/>
                </a:solidFill>
                <a:effectLst>
                  <a:outerShdw blurRad="50800" dist="25400" dir="5400000" algn="t" rotWithShape="0">
                    <a:prstClr val="black">
                      <a:alpha val="40000"/>
                    </a:prstClr>
                  </a:outerShdw>
                </a:effectLst>
                <a:latin typeface="다음_SemiBold" pitchFamily="2" charset="-127"/>
              </a:rPr>
              <a:t>신문</a:t>
            </a:r>
            <a:r>
              <a:rPr lang="en-US" altLang="ko-KR" sz="2000" dirty="0">
                <a:solidFill>
                  <a:prstClr val="white"/>
                </a:solidFill>
                <a:effectLst>
                  <a:outerShdw blurRad="50800" dist="25400" dir="5400000" algn="t" rotWithShape="0">
                    <a:prstClr val="black">
                      <a:alpha val="40000"/>
                    </a:prstClr>
                  </a:outerShdw>
                </a:effectLst>
                <a:latin typeface="다음_SemiBold" pitchFamily="2" charset="-127"/>
              </a:rPr>
              <a:t>, </a:t>
            </a:r>
            <a:r>
              <a:rPr lang="ko-KR" altLang="en-US" sz="2000" dirty="0">
                <a:solidFill>
                  <a:prstClr val="white"/>
                </a:solidFill>
                <a:effectLst>
                  <a:outerShdw blurRad="50800" dist="25400" dir="5400000" algn="t" rotWithShape="0">
                    <a:prstClr val="black">
                      <a:alpha val="40000"/>
                    </a:prstClr>
                  </a:outerShdw>
                </a:effectLst>
                <a:latin typeface="다음_SemiBold" pitchFamily="2" charset="-127"/>
              </a:rPr>
              <a:t>잡지</a:t>
            </a:r>
            <a:r>
              <a:rPr lang="en-US" altLang="ko-KR" sz="2000" dirty="0">
                <a:solidFill>
                  <a:prstClr val="white"/>
                </a:solidFill>
                <a:effectLst>
                  <a:outerShdw blurRad="50800" dist="25400" dir="5400000" algn="t" rotWithShape="0">
                    <a:prstClr val="black">
                      <a:alpha val="40000"/>
                    </a:prstClr>
                  </a:outerShdw>
                </a:effectLst>
                <a:latin typeface="다음_SemiBold" pitchFamily="2" charset="-127"/>
              </a:rPr>
              <a:t>, </a:t>
            </a:r>
            <a:r>
              <a:rPr lang="ko-KR" altLang="en-US" sz="2000" dirty="0">
                <a:solidFill>
                  <a:prstClr val="white"/>
                </a:solidFill>
                <a:effectLst>
                  <a:outerShdw blurRad="50800" dist="25400" dir="5400000" algn="t" rotWithShape="0">
                    <a:prstClr val="black">
                      <a:alpha val="40000"/>
                    </a:prstClr>
                  </a:outerShdw>
                </a:effectLst>
                <a:latin typeface="다음_SemiBold" pitchFamily="2" charset="-127"/>
              </a:rPr>
              <a:t>기사 등으로부터 수집된 </a:t>
            </a:r>
            <a:endParaRPr lang="en-US" altLang="ko-KR" sz="2000" dirty="0" smtClean="0">
              <a:solidFill>
                <a:prstClr val="white"/>
              </a:solidFill>
              <a:effectLst>
                <a:outerShdw blurRad="50800" dist="25400" dir="5400000" algn="t" rotWithShape="0">
                  <a:prstClr val="black">
                    <a:alpha val="40000"/>
                  </a:prstClr>
                </a:outerShdw>
              </a:effectLst>
              <a:latin typeface="다음_SemiBold" pitchFamily="2" charset="-127"/>
            </a:endParaRPr>
          </a:p>
          <a:p>
            <a:pPr marL="84138" indent="-107950" algn="ctr" eaLnBrk="0" hangingPunct="0">
              <a:lnSpc>
                <a:spcPct val="120000"/>
              </a:lnSpc>
              <a:buSzPct val="80000"/>
              <a:defRPr/>
            </a:pPr>
            <a:r>
              <a:rPr lang="ko-KR" altLang="en-US" sz="2000" dirty="0" smtClean="0">
                <a:solidFill>
                  <a:prstClr val="white"/>
                </a:solidFill>
                <a:effectLst>
                  <a:outerShdw blurRad="50800" dist="25400" dir="5400000" algn="t" rotWithShape="0">
                    <a:prstClr val="black">
                      <a:alpha val="40000"/>
                    </a:prstClr>
                  </a:outerShdw>
                </a:effectLst>
                <a:latin typeface="다음_SemiBold" pitchFamily="2" charset="-127"/>
              </a:rPr>
              <a:t>정보를 </a:t>
            </a:r>
            <a:r>
              <a:rPr lang="ko-KR" altLang="en-US" sz="2000" dirty="0">
                <a:solidFill>
                  <a:prstClr val="white"/>
                </a:solidFill>
                <a:effectLst>
                  <a:outerShdw blurRad="50800" dist="25400" dir="5400000" algn="t" rotWithShape="0">
                    <a:prstClr val="black">
                      <a:alpha val="40000"/>
                    </a:prstClr>
                  </a:outerShdw>
                </a:effectLst>
                <a:latin typeface="다음_SemiBold" pitchFamily="2" charset="-127"/>
              </a:rPr>
              <a:t>분석하여 테러 징후 사전예측</a:t>
            </a:r>
          </a:p>
        </p:txBody>
      </p:sp>
      <p:sp>
        <p:nvSpPr>
          <p:cNvPr id="21" name="Rectangle 1624"/>
          <p:cNvSpPr>
            <a:spLocks noChangeArrowheads="1"/>
          </p:cNvSpPr>
          <p:nvPr/>
        </p:nvSpPr>
        <p:spPr bwMode="auto">
          <a:xfrm>
            <a:off x="6966779" y="138218"/>
            <a:ext cx="1025922"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국가안보</a:t>
            </a:r>
          </a:p>
        </p:txBody>
      </p:sp>
      <p:cxnSp>
        <p:nvCxnSpPr>
          <p:cNvPr id="29709" name="꺾인 연결선 40"/>
          <p:cNvCxnSpPr>
            <a:cxnSpLocks noChangeShapeType="1"/>
          </p:cNvCxnSpPr>
          <p:nvPr/>
        </p:nvCxnSpPr>
        <p:spPr bwMode="auto">
          <a:xfrm rot="16200000" flipH="1">
            <a:off x="6772275" y="21248"/>
            <a:ext cx="247650" cy="205154"/>
          </a:xfrm>
          <a:prstGeom prst="bentConnector2">
            <a:avLst/>
          </a:prstGeom>
          <a:noFill/>
          <a:ln w="3175" algn="ctr">
            <a:solidFill>
              <a:schemeClr val="bg1"/>
            </a:solidFill>
            <a:round/>
            <a:headEnd/>
            <a:tailEnd type="triangle" w="med" len="med"/>
          </a:ln>
        </p:spPr>
      </p:cxnSp>
      <p:sp>
        <p:nvSpPr>
          <p:cNvPr id="22" name="TextBox 6"/>
          <p:cNvSpPr txBox="1">
            <a:spLocks noChangeArrowheads="1"/>
          </p:cNvSpPr>
          <p:nvPr/>
        </p:nvSpPr>
        <p:spPr bwMode="auto">
          <a:xfrm>
            <a:off x="628723" y="44624"/>
            <a:ext cx="365356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활용사례</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23" name="직사각형 22"/>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19</a:t>
            </a:fld>
            <a:endParaRPr kumimoji="0" lang="en-US" altLang="ko-KR" dirty="0" smtClean="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506"/>
            <a:ext cx="8064896" cy="646331"/>
          </a:xfrm>
          <a:prstGeom prst="rect">
            <a:avLst/>
          </a:prstGeom>
          <a:noFill/>
        </p:spPr>
        <p:txBody>
          <a:bodyPr wrap="square" rtlCol="0">
            <a:spAutoFit/>
          </a:bodyPr>
          <a:lstStyle/>
          <a:p>
            <a:pPr algn="ctr"/>
            <a:r>
              <a:rPr lang="en-US" altLang="ko-KR" sz="3600" b="1" dirty="0" smtClean="0">
                <a:latin typeface="맑은 고딕" panose="020B0503020000020004" pitchFamily="50" charset="-127"/>
                <a:ea typeface="맑은 고딕" panose="020B0503020000020004" pitchFamily="50" charset="-127"/>
              </a:rPr>
              <a:t>4</a:t>
            </a:r>
            <a:r>
              <a:rPr lang="ko-KR" altLang="en-US" sz="3600" b="1" dirty="0" smtClean="0">
                <a:latin typeface="맑은 고딕" panose="020B0503020000020004" pitchFamily="50" charset="-127"/>
                <a:ea typeface="맑은 고딕" panose="020B0503020000020004" pitchFamily="50" charset="-127"/>
              </a:rPr>
              <a:t>차산업혁명과 빅데이터 기술</a:t>
            </a:r>
            <a:endParaRPr lang="ko-KR" altLang="en-US" sz="3600" b="1" dirty="0">
              <a:latin typeface="맑은 고딕" panose="020B0503020000020004" pitchFamily="50" charset="-127"/>
              <a:ea typeface="맑은 고딕" panose="020B0503020000020004" pitchFamily="50" charset="-127"/>
            </a:endParaRPr>
          </a:p>
        </p:txBody>
      </p:sp>
      <p:pic>
        <p:nvPicPr>
          <p:cNvPr id="3" name="그림 2"/>
          <p:cNvPicPr>
            <a:picLocks noChangeAspect="1"/>
          </p:cNvPicPr>
          <p:nvPr/>
        </p:nvPicPr>
        <p:blipFill>
          <a:blip r:embed="rId3"/>
          <a:stretch>
            <a:fillRect/>
          </a:stretch>
        </p:blipFill>
        <p:spPr>
          <a:xfrm>
            <a:off x="538697" y="1196752"/>
            <a:ext cx="8497799" cy="5328592"/>
          </a:xfrm>
          <a:prstGeom prst="rect">
            <a:avLst/>
          </a:prstGeom>
        </p:spPr>
      </p:pic>
      <p:sp>
        <p:nvSpPr>
          <p:cNvPr id="6" name="직사각형 5"/>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24"/>
          <p:cNvSpPr>
            <a:spLocks noChangeArrowheads="1"/>
          </p:cNvSpPr>
          <p:nvPr/>
        </p:nvSpPr>
        <p:spPr bwMode="auto">
          <a:xfrm>
            <a:off x="7223260" y="138218"/>
            <a:ext cx="769441"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보험사</a:t>
            </a:r>
          </a:p>
        </p:txBody>
      </p:sp>
      <p:cxnSp>
        <p:nvCxnSpPr>
          <p:cNvPr id="30730" name="꺾인 연결선 40"/>
          <p:cNvCxnSpPr>
            <a:cxnSpLocks noChangeShapeType="1"/>
          </p:cNvCxnSpPr>
          <p:nvPr/>
        </p:nvCxnSpPr>
        <p:spPr bwMode="auto">
          <a:xfrm rot="16200000" flipH="1">
            <a:off x="7003806" y="21248"/>
            <a:ext cx="247650" cy="205154"/>
          </a:xfrm>
          <a:prstGeom prst="bentConnector2">
            <a:avLst/>
          </a:prstGeom>
          <a:noFill/>
          <a:ln w="3175" algn="ctr">
            <a:solidFill>
              <a:schemeClr val="bg1"/>
            </a:solidFill>
            <a:round/>
            <a:headEnd/>
            <a:tailEnd type="triangle" w="med" len="med"/>
          </a:ln>
        </p:spPr>
      </p:cxnSp>
      <p:sp>
        <p:nvSpPr>
          <p:cNvPr id="12" name="TextBox 6"/>
          <p:cNvSpPr txBox="1">
            <a:spLocks noChangeArrowheads="1"/>
          </p:cNvSpPr>
          <p:nvPr/>
        </p:nvSpPr>
        <p:spPr bwMode="auto">
          <a:xfrm>
            <a:off x="628723" y="116632"/>
            <a:ext cx="4884671"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2" name="직사각형 1"/>
          <p:cNvSpPr/>
          <p:nvPr/>
        </p:nvSpPr>
        <p:spPr>
          <a:xfrm>
            <a:off x="2940153" y="5463063"/>
            <a:ext cx="5400600" cy="369332"/>
          </a:xfrm>
          <a:prstGeom prst="rect">
            <a:avLst/>
          </a:prstGeom>
        </p:spPr>
        <p:txBody>
          <a:bodyPr wrap="square">
            <a:spAutoFit/>
          </a:bodyPr>
          <a:lstStyle/>
          <a:p>
            <a:r>
              <a:rPr lang="en-US" altLang="ko-KR" dirty="0"/>
              <a:t>http://dawn.dbsdataprojects.com/tag/hadoop/</a:t>
            </a:r>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00" y="1484784"/>
            <a:ext cx="739654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직사각형 6"/>
          <p:cNvSpPr/>
          <p:nvPr/>
        </p:nvSpPr>
        <p:spPr>
          <a:xfrm>
            <a:off x="251520" y="76658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67544" y="76470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115616" y="77301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21</a:t>
            </a:r>
          </a:p>
        </p:txBody>
      </p:sp>
    </p:spTree>
    <p:extLst>
      <p:ext uri="{BB962C8B-B14F-4D97-AF65-F5344CB8AC3E}">
        <p14:creationId xmlns:p14="http://schemas.microsoft.com/office/powerpoint/2010/main" val="977743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24"/>
          <p:cNvSpPr>
            <a:spLocks noChangeArrowheads="1"/>
          </p:cNvSpPr>
          <p:nvPr/>
        </p:nvSpPr>
        <p:spPr bwMode="auto">
          <a:xfrm>
            <a:off x="7223260" y="138218"/>
            <a:ext cx="769441" cy="276999"/>
          </a:xfrm>
          <a:prstGeom prst="rect">
            <a:avLst/>
          </a:prstGeom>
          <a:noFill/>
          <a:ln w="9525">
            <a:noFill/>
            <a:miter lim="800000"/>
            <a:headEnd/>
            <a:tailEnd/>
          </a:ln>
        </p:spPr>
        <p:txBody>
          <a:bodyPr wrap="none" lIns="0" tIns="0" rIns="0" bIns="0" anchor="ctr">
            <a:spAutoFit/>
            <a:scene3d>
              <a:camera prst="orthographicFront"/>
              <a:lightRig rig="threePt" dir="t"/>
            </a:scene3d>
            <a:sp3d>
              <a:bevelT w="0" h="63500"/>
            </a:sp3d>
          </a:bodyPr>
          <a:lstStyle/>
          <a:p>
            <a:pPr algn="r" defTabSz="839788" eaLnBrk="0" latinLnBrk="1" hangingPunct="0">
              <a:lnSpc>
                <a:spcPct val="90000"/>
              </a:lnSpc>
              <a:defRPr/>
            </a:pPr>
            <a:r>
              <a:rPr lang="ko-KR" altLang="en-US" sz="2000" dirty="0">
                <a:solidFill>
                  <a:prstClr val="white"/>
                </a:solidFill>
                <a:latin typeface="다음_SemiBold" pitchFamily="2" charset="-127"/>
              </a:rPr>
              <a:t>보험사</a:t>
            </a:r>
          </a:p>
        </p:txBody>
      </p:sp>
      <p:cxnSp>
        <p:nvCxnSpPr>
          <p:cNvPr id="30730" name="꺾인 연결선 40"/>
          <p:cNvCxnSpPr>
            <a:cxnSpLocks noChangeShapeType="1"/>
          </p:cNvCxnSpPr>
          <p:nvPr/>
        </p:nvCxnSpPr>
        <p:spPr bwMode="auto">
          <a:xfrm rot="16200000" flipH="1">
            <a:off x="7003806" y="21248"/>
            <a:ext cx="247650" cy="205154"/>
          </a:xfrm>
          <a:prstGeom prst="bentConnector2">
            <a:avLst/>
          </a:prstGeom>
          <a:noFill/>
          <a:ln w="3175" algn="ctr">
            <a:solidFill>
              <a:schemeClr val="bg1"/>
            </a:solidFill>
            <a:round/>
            <a:headEnd/>
            <a:tailEnd type="triangle" w="med" len="med"/>
          </a:ln>
        </p:spPr>
      </p:cxnSp>
      <p:sp>
        <p:nvSpPr>
          <p:cNvPr id="12" name="TextBox 6"/>
          <p:cNvSpPr txBox="1">
            <a:spLocks noChangeArrowheads="1"/>
          </p:cNvSpPr>
          <p:nvPr/>
        </p:nvSpPr>
        <p:spPr bwMode="auto">
          <a:xfrm>
            <a:off x="628723" y="116632"/>
            <a:ext cx="4884671"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pic>
        <p:nvPicPr>
          <p:cNvPr id="13" name="Picture 2" descr="C:\Users\Sanghyun\Desktop\%C7ϵӿ%A1%C4ڽý%BA%C5%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39162"/>
            <a:ext cx="8784975" cy="529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51520" y="76658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76470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115616" y="77301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22</a:t>
            </a:r>
          </a:p>
        </p:txBody>
      </p:sp>
    </p:spTree>
    <p:extLst>
      <p:ext uri="{BB962C8B-B14F-4D97-AF65-F5344CB8AC3E}">
        <p14:creationId xmlns:p14="http://schemas.microsoft.com/office/powerpoint/2010/main" val="2673949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a:spLocks noGrp="1" noChangeArrowheads="1"/>
          </p:cNvSpPr>
          <p:nvPr>
            <p:ph type="title"/>
          </p:nvPr>
        </p:nvSpPr>
        <p:spPr bwMode="auto">
          <a:xfrm>
            <a:off x="628650" y="116632"/>
            <a:ext cx="7886700" cy="1325563"/>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479596" y="1556792"/>
            <a:ext cx="8268868" cy="4680520"/>
          </a:xfrm>
        </p:spPr>
        <p:txBody>
          <a:bodyPr>
            <a:noAutofit/>
          </a:bodyPr>
          <a:lstStyle/>
          <a:p>
            <a:pPr eaLnBrk="1" hangingPunct="1">
              <a:defRPr/>
            </a:pPr>
            <a:r>
              <a:rPr lang="ko-KR" altLang="en-US" sz="2200" b="1" dirty="0" smtClean="0">
                <a:solidFill>
                  <a:srgbClr val="FF0000"/>
                </a:solidFill>
                <a:latin typeface="+mn-ea"/>
              </a:rPr>
              <a:t>분산 데이터를 저장</a:t>
            </a:r>
            <a:r>
              <a:rPr lang="ko-KR" altLang="en-US" sz="2200" dirty="0" smtClean="0">
                <a:latin typeface="+mn-ea"/>
              </a:rPr>
              <a:t>하는 </a:t>
            </a:r>
            <a:r>
              <a:rPr lang="en-US" altLang="ko-KR" sz="2200" u="sng" dirty="0" smtClean="0">
                <a:latin typeface="+mn-ea"/>
              </a:rPr>
              <a:t>HDFS</a:t>
            </a:r>
            <a:r>
              <a:rPr lang="ko-KR" altLang="en-US" sz="2200" dirty="0" smtClean="0">
                <a:latin typeface="+mn-ea"/>
              </a:rPr>
              <a:t>와 </a:t>
            </a:r>
            <a:r>
              <a:rPr lang="ko-KR" altLang="en-US" sz="2200" b="1" dirty="0" smtClean="0">
                <a:solidFill>
                  <a:srgbClr val="FF0000"/>
                </a:solidFill>
                <a:latin typeface="+mn-ea"/>
              </a:rPr>
              <a:t>분산 데이터를 처리</a:t>
            </a:r>
            <a:r>
              <a:rPr lang="ko-KR" altLang="en-US" sz="2200" dirty="0" smtClean="0">
                <a:latin typeface="+mn-ea"/>
              </a:rPr>
              <a:t>하는 </a:t>
            </a:r>
            <a:r>
              <a:rPr lang="ko-KR" altLang="en-US" sz="2200" u="sng" dirty="0" err="1" smtClean="0">
                <a:latin typeface="+mn-ea"/>
              </a:rPr>
              <a:t>맵리듀스</a:t>
            </a:r>
            <a:r>
              <a:rPr lang="ko-KR" altLang="en-US" sz="2200" dirty="0" err="1" smtClean="0">
                <a:latin typeface="+mn-ea"/>
              </a:rPr>
              <a:t>가</a:t>
            </a:r>
            <a:r>
              <a:rPr lang="ko-KR" altLang="en-US" sz="2200" dirty="0" smtClean="0">
                <a:latin typeface="+mn-ea"/>
              </a:rPr>
              <a:t> </a:t>
            </a:r>
            <a:r>
              <a:rPr lang="ko-KR" altLang="en-US" sz="2200" dirty="0" err="1" smtClean="0">
                <a:latin typeface="+mn-ea"/>
              </a:rPr>
              <a:t>하둡</a:t>
            </a:r>
            <a:r>
              <a:rPr lang="ko-KR" altLang="en-US" sz="2200" dirty="0" smtClean="0">
                <a:latin typeface="+mn-ea"/>
              </a:rPr>
              <a:t> 코어 프로젝트에 해당하며 나머지는 모두 </a:t>
            </a:r>
            <a:r>
              <a:rPr lang="ko-KR" altLang="en-US" sz="2200" dirty="0" err="1" smtClean="0">
                <a:latin typeface="+mn-ea"/>
              </a:rPr>
              <a:t>하둡의</a:t>
            </a:r>
            <a:r>
              <a:rPr lang="ko-KR" altLang="en-US" sz="2200" dirty="0" smtClean="0">
                <a:latin typeface="+mn-ea"/>
              </a:rPr>
              <a:t> 서브 프로젝트</a:t>
            </a:r>
            <a:r>
              <a:rPr lang="en-US" altLang="ko-KR" sz="2200" dirty="0" smtClean="0">
                <a:latin typeface="+mn-ea"/>
              </a:rPr>
              <a:t/>
            </a:r>
            <a:br>
              <a:rPr lang="en-US" altLang="ko-KR" sz="2200" dirty="0" smtClean="0">
                <a:latin typeface="+mn-ea"/>
              </a:rPr>
            </a:br>
            <a:endParaRPr lang="en-US" altLang="ko-KR" sz="2200" dirty="0" smtClean="0">
              <a:latin typeface="+mn-ea"/>
            </a:endParaRPr>
          </a:p>
          <a:p>
            <a:pPr eaLnBrk="1" hangingPunct="1">
              <a:defRPr/>
            </a:pPr>
            <a:r>
              <a:rPr lang="en-US" altLang="ko-KR" sz="2200" u="sng" dirty="0" smtClean="0">
                <a:latin typeface="+mn-ea"/>
              </a:rPr>
              <a:t>Zookeeper(</a:t>
            </a:r>
            <a:r>
              <a:rPr lang="ko-KR" altLang="en-US" sz="2200" u="sng" dirty="0" smtClean="0">
                <a:latin typeface="+mn-ea"/>
              </a:rPr>
              <a:t>분산 코디네이터</a:t>
            </a:r>
            <a:r>
              <a:rPr lang="en-US" altLang="ko-KR" sz="2200" u="sng" dirty="0" smtClean="0">
                <a:latin typeface="+mn-ea"/>
              </a:rPr>
              <a:t>)</a:t>
            </a:r>
            <a:r>
              <a:rPr lang="ko-KR" altLang="en-US" sz="2200" dirty="0" smtClean="0">
                <a:latin typeface="+mn-ea"/>
              </a:rPr>
              <a:t>는 분산 환경에서 서버 간의 상호 조정이 필요한 다양한 서비스를 제공하는 시스템</a:t>
            </a:r>
            <a:r>
              <a:rPr lang="en-US" altLang="ko-KR" sz="2200" dirty="0" smtClean="0">
                <a:latin typeface="+mn-ea"/>
              </a:rPr>
              <a:t/>
            </a:r>
            <a:br>
              <a:rPr lang="en-US" altLang="ko-KR" sz="2200" dirty="0" smtClean="0">
                <a:latin typeface="+mn-ea"/>
              </a:rPr>
            </a:br>
            <a:endParaRPr lang="en-US" altLang="ko-KR" sz="2200" dirty="0" smtClean="0">
              <a:latin typeface="+mn-ea"/>
            </a:endParaRPr>
          </a:p>
          <a:p>
            <a:pPr eaLnBrk="1" hangingPunct="1">
              <a:defRPr/>
            </a:pPr>
            <a:r>
              <a:rPr lang="en-US" altLang="ko-KR" sz="2200" u="sng" dirty="0" err="1" smtClean="0">
                <a:latin typeface="+mn-ea"/>
              </a:rPr>
              <a:t>Oozie</a:t>
            </a:r>
            <a:r>
              <a:rPr lang="en-US" altLang="ko-KR" sz="2200" u="sng" dirty="0" smtClean="0">
                <a:latin typeface="+mn-ea"/>
              </a:rPr>
              <a:t>(</a:t>
            </a:r>
            <a:r>
              <a:rPr lang="ko-KR" altLang="en-US" sz="2200" u="sng" dirty="0" err="1" smtClean="0">
                <a:latin typeface="+mn-ea"/>
              </a:rPr>
              <a:t>워크플로우</a:t>
            </a:r>
            <a:r>
              <a:rPr lang="ko-KR" altLang="en-US" sz="2200" u="sng" dirty="0" smtClean="0">
                <a:latin typeface="+mn-ea"/>
              </a:rPr>
              <a:t> 관리</a:t>
            </a:r>
            <a:r>
              <a:rPr lang="en-US" altLang="ko-KR" sz="2200" u="sng" dirty="0" smtClean="0">
                <a:latin typeface="+mn-ea"/>
              </a:rPr>
              <a:t>)</a:t>
            </a:r>
            <a:r>
              <a:rPr lang="ko-KR" altLang="en-US" sz="2200" dirty="0" smtClean="0">
                <a:latin typeface="+mn-ea"/>
              </a:rPr>
              <a:t>는 </a:t>
            </a:r>
            <a:r>
              <a:rPr lang="ko-KR" altLang="en-US" sz="2200" dirty="0" err="1" smtClean="0">
                <a:latin typeface="+mn-ea"/>
              </a:rPr>
              <a:t>하둡</a:t>
            </a:r>
            <a:r>
              <a:rPr lang="ko-KR" altLang="en-US" sz="2200" dirty="0" smtClean="0">
                <a:latin typeface="+mn-ea"/>
              </a:rPr>
              <a:t> 작업을 관리하는 </a:t>
            </a:r>
            <a:r>
              <a:rPr lang="ko-KR" altLang="en-US" sz="2200" dirty="0" err="1" smtClean="0">
                <a:latin typeface="+mn-ea"/>
              </a:rPr>
              <a:t>워크플로우</a:t>
            </a:r>
            <a:r>
              <a:rPr lang="ko-KR" altLang="en-US" sz="2200" dirty="0" smtClean="0">
                <a:latin typeface="+mn-ea"/>
              </a:rPr>
              <a:t> 및 코디네이터 시스템</a:t>
            </a:r>
            <a:r>
              <a:rPr lang="en-US" altLang="ko-KR" sz="2200" dirty="0" smtClean="0">
                <a:latin typeface="+mn-ea"/>
              </a:rPr>
              <a:t/>
            </a:r>
            <a:br>
              <a:rPr lang="en-US" altLang="ko-KR" sz="2200" dirty="0" smtClean="0">
                <a:latin typeface="+mn-ea"/>
              </a:rPr>
            </a:br>
            <a:endParaRPr lang="en-US" altLang="ko-KR" sz="2200" dirty="0" smtClean="0">
              <a:latin typeface="+mn-ea"/>
            </a:endParaRPr>
          </a:p>
          <a:p>
            <a:pPr eaLnBrk="1" hangingPunct="1">
              <a:defRPr/>
            </a:pPr>
            <a:r>
              <a:rPr lang="en-US" altLang="ko-KR" sz="2200" u="sng" dirty="0" err="1" smtClean="0">
                <a:latin typeface="+mn-ea"/>
              </a:rPr>
              <a:t>HBase</a:t>
            </a:r>
            <a:r>
              <a:rPr lang="en-US" altLang="ko-KR" sz="2200" u="sng" dirty="0" smtClean="0">
                <a:latin typeface="+mn-ea"/>
              </a:rPr>
              <a:t>(</a:t>
            </a:r>
            <a:r>
              <a:rPr lang="ko-KR" altLang="en-US" sz="2200" u="sng" dirty="0" smtClean="0">
                <a:latin typeface="+mn-ea"/>
              </a:rPr>
              <a:t>분산 데이터베이스</a:t>
            </a:r>
            <a:r>
              <a:rPr lang="en-US" altLang="ko-KR" sz="2200" u="sng" dirty="0" smtClean="0">
                <a:latin typeface="+mn-ea"/>
              </a:rPr>
              <a:t>)</a:t>
            </a:r>
            <a:r>
              <a:rPr lang="ko-KR" altLang="en-US" sz="2200" dirty="0" smtClean="0">
                <a:latin typeface="+mn-ea"/>
              </a:rPr>
              <a:t>는 </a:t>
            </a:r>
            <a:r>
              <a:rPr lang="en-US" altLang="ko-KR" sz="2200" b="1" dirty="0" smtClean="0">
                <a:solidFill>
                  <a:srgbClr val="FF0000"/>
                </a:solidFill>
                <a:latin typeface="+mn-ea"/>
              </a:rPr>
              <a:t>HDFS </a:t>
            </a:r>
            <a:r>
              <a:rPr lang="ko-KR" altLang="en-US" sz="2200" b="1" dirty="0" smtClean="0">
                <a:solidFill>
                  <a:srgbClr val="FF0000"/>
                </a:solidFill>
                <a:latin typeface="+mn-ea"/>
              </a:rPr>
              <a:t>기반</a:t>
            </a:r>
            <a:r>
              <a:rPr lang="ko-KR" altLang="en-US" sz="2200" b="1" dirty="0">
                <a:solidFill>
                  <a:srgbClr val="FF0000"/>
                </a:solidFill>
                <a:latin typeface="+mn-ea"/>
              </a:rPr>
              <a:t>의</a:t>
            </a:r>
            <a:r>
              <a:rPr lang="ko-KR" altLang="en-US" sz="2200" b="1" dirty="0" smtClean="0">
                <a:solidFill>
                  <a:srgbClr val="FF0000"/>
                </a:solidFill>
                <a:latin typeface="+mn-ea"/>
              </a:rPr>
              <a:t> </a:t>
            </a:r>
            <a:r>
              <a:rPr lang="ko-KR" altLang="en-US" sz="2200" b="1" dirty="0" err="1" smtClean="0">
                <a:solidFill>
                  <a:srgbClr val="FF0000"/>
                </a:solidFill>
                <a:latin typeface="+mn-ea"/>
              </a:rPr>
              <a:t>컬럼</a:t>
            </a:r>
            <a:r>
              <a:rPr lang="ko-KR" altLang="en-US" sz="2200" b="1" dirty="0" smtClean="0">
                <a:solidFill>
                  <a:srgbClr val="FF0000"/>
                </a:solidFill>
                <a:latin typeface="+mn-ea"/>
              </a:rPr>
              <a:t> 데이터베이스</a:t>
            </a:r>
            <a:r>
              <a:rPr lang="ko-KR" altLang="en-US" sz="2200" dirty="0" smtClean="0">
                <a:latin typeface="+mn-ea"/>
              </a:rPr>
              <a:t>이며 </a:t>
            </a:r>
            <a:r>
              <a:rPr lang="ko-KR" altLang="en-US" sz="2200" dirty="0" err="1" smtClean="0">
                <a:latin typeface="+mn-ea"/>
              </a:rPr>
              <a:t>구글의</a:t>
            </a:r>
            <a:r>
              <a:rPr lang="ko-KR" altLang="en-US" sz="2200" dirty="0" smtClean="0">
                <a:latin typeface="+mn-ea"/>
              </a:rPr>
              <a:t> </a:t>
            </a:r>
            <a:r>
              <a:rPr lang="en-US" altLang="ko-KR" sz="2200" dirty="0" err="1" smtClean="0">
                <a:latin typeface="+mn-ea"/>
              </a:rPr>
              <a:t>BigTable</a:t>
            </a:r>
            <a:r>
              <a:rPr lang="ko-KR" altLang="en-US" sz="2200" dirty="0" smtClean="0">
                <a:latin typeface="+mn-ea"/>
              </a:rPr>
              <a:t>을 기반으로 개발되었음</a:t>
            </a:r>
            <a:r>
              <a:rPr lang="en-US" altLang="ko-KR" sz="2200" dirty="0" smtClean="0">
                <a:latin typeface="+mn-ea"/>
              </a:rPr>
              <a:t>. </a:t>
            </a:r>
            <a:r>
              <a:rPr lang="ko-KR" altLang="en-US" sz="2200" dirty="0" smtClean="0">
                <a:latin typeface="+mn-ea"/>
              </a:rPr>
              <a:t>실시간 랜덤 조회 및 업데이트가 가능함</a:t>
            </a:r>
            <a:r>
              <a:rPr lang="en-US" altLang="ko-KR" sz="2200" dirty="0" smtClean="0">
                <a:latin typeface="+mn-ea"/>
              </a:rPr>
              <a:t>. </a:t>
            </a:r>
            <a:r>
              <a:rPr lang="ko-KR" altLang="en-US" sz="2200" dirty="0" smtClean="0">
                <a:latin typeface="+mn-ea"/>
              </a:rPr>
              <a:t>얼마 전 </a:t>
            </a:r>
            <a:r>
              <a:rPr lang="en-US" altLang="ko-KR" sz="2200" dirty="0" smtClean="0">
                <a:latin typeface="+mn-ea"/>
              </a:rPr>
              <a:t>NHN</a:t>
            </a:r>
            <a:r>
              <a:rPr lang="ko-KR" altLang="en-US" sz="2200" dirty="0" smtClean="0">
                <a:latin typeface="+mn-ea"/>
              </a:rPr>
              <a:t>이 </a:t>
            </a:r>
            <a:r>
              <a:rPr lang="ko-KR" altLang="en-US" sz="2200" dirty="0" err="1" smtClean="0">
                <a:latin typeface="+mn-ea"/>
              </a:rPr>
              <a:t>모바일</a:t>
            </a:r>
            <a:r>
              <a:rPr lang="ko-KR" altLang="en-US" sz="2200" dirty="0" smtClean="0">
                <a:latin typeface="+mn-ea"/>
              </a:rPr>
              <a:t> 메신저 라인에 </a:t>
            </a:r>
            <a:r>
              <a:rPr lang="en-US" altLang="ko-KR" sz="2200" dirty="0" err="1" smtClean="0">
                <a:latin typeface="+mn-ea"/>
              </a:rPr>
              <a:t>HBase</a:t>
            </a:r>
            <a:r>
              <a:rPr lang="ko-KR" altLang="en-US" sz="2200" dirty="0" smtClean="0">
                <a:latin typeface="+mn-ea"/>
              </a:rPr>
              <a:t>를 적용한 시스템 아키텍처를 발표했음 </a:t>
            </a:r>
            <a:endParaRPr lang="en-US" altLang="ko-KR" sz="2200" dirty="0" smtClean="0">
              <a:latin typeface="+mn-ea"/>
            </a:endParaRPr>
          </a:p>
        </p:txBody>
      </p:sp>
      <p:sp>
        <p:nvSpPr>
          <p:cNvPr id="4" name="직사각형 3"/>
          <p:cNvSpPr/>
          <p:nvPr/>
        </p:nvSpPr>
        <p:spPr>
          <a:xfrm>
            <a:off x="251520" y="1168191"/>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67544" y="1166310"/>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1174623"/>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23</a:t>
            </a:r>
          </a:p>
        </p:txBody>
      </p:sp>
    </p:spTree>
    <p:extLst>
      <p:ext uri="{BB962C8B-B14F-4D97-AF65-F5344CB8AC3E}">
        <p14:creationId xmlns:p14="http://schemas.microsoft.com/office/powerpoint/2010/main" val="272177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Grp="1" noChangeArrowheads="1"/>
          </p:cNvSpPr>
          <p:nvPr>
            <p:ph type="title"/>
          </p:nvPr>
        </p:nvSpPr>
        <p:spPr bwMode="auto">
          <a:xfrm>
            <a:off x="628650" y="-27384"/>
            <a:ext cx="7886700" cy="1325563"/>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467544" y="1298179"/>
            <a:ext cx="8280920" cy="4351338"/>
          </a:xfrm>
        </p:spPr>
        <p:txBody>
          <a:bodyPr>
            <a:noAutofit/>
          </a:bodyPr>
          <a:lstStyle/>
          <a:p>
            <a:pPr eaLnBrk="1" hangingPunct="1">
              <a:defRPr/>
            </a:pPr>
            <a:r>
              <a:rPr lang="en-US" altLang="ko-KR" sz="2400" u="sng" dirty="0" smtClean="0">
                <a:latin typeface="+mn-ea"/>
              </a:rPr>
              <a:t>Pig(</a:t>
            </a:r>
            <a:r>
              <a:rPr lang="ko-KR" altLang="en-US" sz="2400" u="sng" dirty="0" err="1" smtClean="0">
                <a:latin typeface="+mn-ea"/>
              </a:rPr>
              <a:t>하이레벨</a:t>
            </a:r>
            <a:r>
              <a:rPr lang="ko-KR" altLang="en-US" sz="2400" u="sng" dirty="0" smtClean="0">
                <a:latin typeface="+mn-ea"/>
              </a:rPr>
              <a:t> </a:t>
            </a:r>
            <a:r>
              <a:rPr lang="ko-KR" altLang="en-US" sz="2400" b="1" u="sng" dirty="0" smtClean="0">
                <a:solidFill>
                  <a:srgbClr val="FF0000"/>
                </a:solidFill>
                <a:latin typeface="+mn-ea"/>
              </a:rPr>
              <a:t>스크립트 언어 </a:t>
            </a:r>
            <a:r>
              <a:rPr lang="en-US" altLang="ko-KR" sz="2400" b="1" u="sng" dirty="0" smtClean="0">
                <a:solidFill>
                  <a:srgbClr val="FF0000"/>
                </a:solidFill>
                <a:latin typeface="+mn-ea"/>
              </a:rPr>
              <a:t>for </a:t>
            </a:r>
            <a:r>
              <a:rPr lang="ko-KR" altLang="en-US" sz="2400" b="1" u="sng" dirty="0" smtClean="0">
                <a:solidFill>
                  <a:srgbClr val="FF0000"/>
                </a:solidFill>
                <a:latin typeface="+mn-ea"/>
              </a:rPr>
              <a:t>데이터 분석</a:t>
            </a:r>
            <a:r>
              <a:rPr lang="en-US" altLang="ko-KR" sz="2400" u="sng" dirty="0" smtClean="0">
                <a:latin typeface="+mn-ea"/>
              </a:rPr>
              <a:t>)</a:t>
            </a:r>
            <a:r>
              <a:rPr lang="ko-KR" altLang="en-US" sz="2400" dirty="0" smtClean="0">
                <a:latin typeface="+mn-ea"/>
              </a:rPr>
              <a:t>는 복잡한 </a:t>
            </a:r>
            <a:r>
              <a:rPr lang="ko-KR" altLang="en-US" sz="2400" dirty="0" err="1" smtClean="0">
                <a:latin typeface="+mn-ea"/>
              </a:rPr>
              <a:t>맵리듀스</a:t>
            </a:r>
            <a:r>
              <a:rPr lang="ko-KR" altLang="en-US" sz="2400" dirty="0" smtClean="0">
                <a:latin typeface="+mn-ea"/>
              </a:rPr>
              <a:t> 프로그래밍을 대체할 </a:t>
            </a:r>
            <a:r>
              <a:rPr lang="en-US" altLang="ko-KR" sz="2400" dirty="0" smtClean="0">
                <a:latin typeface="+mn-ea"/>
              </a:rPr>
              <a:t>Pig Latin </a:t>
            </a:r>
            <a:r>
              <a:rPr lang="ko-KR" altLang="en-US" sz="2400" dirty="0" smtClean="0">
                <a:latin typeface="+mn-ea"/>
              </a:rPr>
              <a:t>이라는 자체 언어를 제공함</a:t>
            </a:r>
            <a:r>
              <a:rPr lang="en-US" altLang="ko-KR" sz="2400" dirty="0" smtClean="0">
                <a:latin typeface="+mn-ea"/>
              </a:rPr>
              <a:t>. </a:t>
            </a:r>
            <a:r>
              <a:rPr lang="ko-KR" altLang="en-US" sz="2400" dirty="0" err="1" smtClean="0">
                <a:latin typeface="+mn-ea"/>
              </a:rPr>
              <a:t>맵리듀스</a:t>
            </a:r>
            <a:r>
              <a:rPr lang="ko-KR" altLang="en-US" sz="2400" dirty="0" smtClean="0">
                <a:latin typeface="+mn-ea"/>
              </a:rPr>
              <a:t> </a:t>
            </a:r>
            <a:r>
              <a:rPr lang="en-US" altLang="ko-KR" sz="2400" dirty="0" smtClean="0">
                <a:latin typeface="+mn-ea"/>
              </a:rPr>
              <a:t>API</a:t>
            </a:r>
            <a:r>
              <a:rPr lang="ko-KR" altLang="en-US" sz="2400" dirty="0" smtClean="0">
                <a:latin typeface="+mn-ea"/>
              </a:rPr>
              <a:t>를 단순화 했으며</a:t>
            </a:r>
            <a:r>
              <a:rPr lang="en-US" altLang="ko-KR" sz="2400" dirty="0">
                <a:latin typeface="+mn-ea"/>
              </a:rPr>
              <a:t> </a:t>
            </a:r>
            <a:r>
              <a:rPr lang="en-US" altLang="ko-KR" sz="2400" dirty="0" smtClean="0">
                <a:solidFill>
                  <a:srgbClr val="FF0000"/>
                </a:solidFill>
                <a:latin typeface="+mn-ea"/>
              </a:rPr>
              <a:t>SQL </a:t>
            </a:r>
            <a:r>
              <a:rPr lang="ko-KR" altLang="en-US" sz="2400" dirty="0" smtClean="0">
                <a:solidFill>
                  <a:srgbClr val="FF0000"/>
                </a:solidFill>
                <a:latin typeface="+mn-ea"/>
              </a:rPr>
              <a:t>과 유사한 형태</a:t>
            </a:r>
            <a:r>
              <a:rPr lang="ko-KR" altLang="en-US" sz="2400" dirty="0" smtClean="0">
                <a:latin typeface="+mn-ea"/>
              </a:rPr>
              <a:t>로 설계되었음</a:t>
            </a:r>
            <a:r>
              <a:rPr lang="en-US" altLang="ko-KR" sz="2400" dirty="0" smtClean="0">
                <a:latin typeface="+mn-ea"/>
              </a:rPr>
              <a:t>. </a:t>
            </a:r>
            <a:r>
              <a:rPr lang="ko-KR" altLang="en-US" sz="2400" dirty="0" err="1" smtClean="0">
                <a:latin typeface="+mn-ea"/>
              </a:rPr>
              <a:t>야후에서</a:t>
            </a:r>
            <a:r>
              <a:rPr lang="ko-KR" altLang="en-US" sz="2400" dirty="0" smtClean="0">
                <a:latin typeface="+mn-ea"/>
              </a:rPr>
              <a:t> 개발됨</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defRPr/>
            </a:pPr>
            <a:r>
              <a:rPr lang="en-US" altLang="ko-KR" sz="2400" u="sng" dirty="0" smtClean="0">
                <a:latin typeface="+mn-ea"/>
              </a:rPr>
              <a:t>Hive(</a:t>
            </a:r>
            <a:r>
              <a:rPr lang="ko-KR" altLang="en-US" sz="2400" u="sng" dirty="0" smtClean="0">
                <a:latin typeface="+mn-ea"/>
              </a:rPr>
              <a:t>데이터 분석</a:t>
            </a:r>
            <a:r>
              <a:rPr lang="en-US" altLang="ko-KR" sz="2400" u="sng" dirty="0" smtClean="0">
                <a:latin typeface="+mn-ea"/>
              </a:rPr>
              <a:t>)</a:t>
            </a:r>
            <a:r>
              <a:rPr lang="ko-KR" altLang="en-US" sz="2400" dirty="0" smtClean="0">
                <a:latin typeface="+mn-ea"/>
              </a:rPr>
              <a:t>는 </a:t>
            </a:r>
            <a:r>
              <a:rPr lang="ko-KR" altLang="en-US" sz="2400" b="1" dirty="0" err="1" smtClean="0">
                <a:solidFill>
                  <a:srgbClr val="FF0000"/>
                </a:solidFill>
                <a:latin typeface="+mn-ea"/>
              </a:rPr>
              <a:t>페이스북에서</a:t>
            </a:r>
            <a:r>
              <a:rPr lang="ko-KR" altLang="en-US" sz="2400" b="1" dirty="0" smtClean="0">
                <a:solidFill>
                  <a:srgbClr val="FF0000"/>
                </a:solidFill>
                <a:latin typeface="+mn-ea"/>
              </a:rPr>
              <a:t> 개발된 </a:t>
            </a:r>
            <a:r>
              <a:rPr lang="ko-KR" altLang="en-US" sz="2400" b="1" dirty="0" err="1" smtClean="0">
                <a:solidFill>
                  <a:srgbClr val="FF0000"/>
                </a:solidFill>
                <a:latin typeface="+mn-ea"/>
              </a:rPr>
              <a:t>하둡</a:t>
            </a:r>
            <a:r>
              <a:rPr lang="ko-KR" altLang="en-US" sz="2400" b="1" dirty="0" smtClean="0">
                <a:solidFill>
                  <a:srgbClr val="FF0000"/>
                </a:solidFill>
                <a:latin typeface="+mn-ea"/>
              </a:rPr>
              <a:t> 기반의 </a:t>
            </a:r>
            <a:r>
              <a:rPr lang="en-US" altLang="ko-KR" sz="2400" b="1" dirty="0" smtClean="0">
                <a:solidFill>
                  <a:srgbClr val="FF0000"/>
                </a:solidFill>
                <a:latin typeface="+mn-ea"/>
              </a:rPr>
              <a:t>DW</a:t>
            </a:r>
            <a:r>
              <a:rPr lang="ko-KR" altLang="en-US" sz="2400" b="1" dirty="0" smtClean="0">
                <a:solidFill>
                  <a:srgbClr val="FF0000"/>
                </a:solidFill>
                <a:latin typeface="+mn-ea"/>
              </a:rPr>
              <a:t>용 솔루션</a:t>
            </a:r>
            <a:r>
              <a:rPr lang="ko-KR" altLang="en-US" sz="2400" dirty="0" smtClean="0">
                <a:latin typeface="+mn-ea"/>
              </a:rPr>
              <a:t>임</a:t>
            </a:r>
            <a:r>
              <a:rPr lang="en-US" altLang="ko-KR" sz="2400" dirty="0" smtClean="0">
                <a:latin typeface="+mn-ea"/>
              </a:rPr>
              <a:t>.</a:t>
            </a:r>
            <a:r>
              <a:rPr lang="ko-KR" altLang="en-US" sz="2400" dirty="0">
                <a:latin typeface="+mn-ea"/>
              </a:rPr>
              <a:t> </a:t>
            </a:r>
            <a:r>
              <a:rPr lang="en-US" altLang="ko-KR" sz="2400" dirty="0" smtClean="0">
                <a:latin typeface="+mn-ea"/>
              </a:rPr>
              <a:t>SQL</a:t>
            </a:r>
            <a:r>
              <a:rPr lang="ko-KR" altLang="en-US" sz="2400" dirty="0" smtClean="0">
                <a:latin typeface="+mn-ea"/>
              </a:rPr>
              <a:t>과 매우 유사한 </a:t>
            </a:r>
            <a:r>
              <a:rPr lang="en-US" altLang="ko-KR" sz="2400" b="1" dirty="0" err="1" smtClean="0">
                <a:solidFill>
                  <a:srgbClr val="FF0000"/>
                </a:solidFill>
                <a:latin typeface="+mn-ea"/>
              </a:rPr>
              <a:t>HiveQL</a:t>
            </a:r>
            <a:r>
              <a:rPr lang="en-US" altLang="ko-KR" sz="2400" dirty="0" smtClean="0">
                <a:latin typeface="+mn-ea"/>
              </a:rPr>
              <a:t> </a:t>
            </a:r>
            <a:r>
              <a:rPr lang="ko-KR" altLang="en-US" sz="2400" dirty="0" smtClean="0">
                <a:latin typeface="+mn-ea"/>
              </a:rPr>
              <a:t>이라는 쿼리를 제공함</a:t>
            </a:r>
            <a:r>
              <a:rPr lang="en-US" altLang="ko-KR" sz="2400" dirty="0" smtClean="0">
                <a:latin typeface="+mn-ea"/>
              </a:rPr>
              <a:t>. </a:t>
            </a:r>
            <a:r>
              <a:rPr lang="en-US" altLang="ko-KR" sz="2400" dirty="0" err="1" smtClean="0">
                <a:latin typeface="+mn-ea"/>
              </a:rPr>
              <a:t>HiveQL</a:t>
            </a:r>
            <a:r>
              <a:rPr lang="ko-KR" altLang="en-US" sz="2400" dirty="0" smtClean="0">
                <a:latin typeface="+mn-ea"/>
              </a:rPr>
              <a:t>은 내부적으로 </a:t>
            </a:r>
            <a:r>
              <a:rPr lang="ko-KR" altLang="en-US" sz="2400" dirty="0" err="1" smtClean="0">
                <a:latin typeface="+mn-ea"/>
              </a:rPr>
              <a:t>맵리듀스</a:t>
            </a:r>
            <a:r>
              <a:rPr lang="ko-KR" altLang="en-US" sz="2400" dirty="0" smtClean="0">
                <a:latin typeface="+mn-ea"/>
              </a:rPr>
              <a:t> </a:t>
            </a:r>
            <a:r>
              <a:rPr lang="ko-KR" altLang="en-US" sz="2400" dirty="0" err="1" smtClean="0">
                <a:latin typeface="+mn-ea"/>
              </a:rPr>
              <a:t>잡으로</a:t>
            </a:r>
            <a:r>
              <a:rPr lang="ko-KR" altLang="en-US" sz="2400" dirty="0" smtClean="0">
                <a:latin typeface="+mn-ea"/>
              </a:rPr>
              <a:t> 변환되어 실행됨</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defRPr/>
            </a:pPr>
            <a:r>
              <a:rPr lang="en-US" altLang="ko-KR" sz="2400" u="sng" dirty="0" smtClean="0">
                <a:latin typeface="+mn-ea"/>
              </a:rPr>
              <a:t>Mahout(</a:t>
            </a:r>
            <a:r>
              <a:rPr lang="ko-KR" altLang="en-US" sz="2400" u="sng" dirty="0" smtClean="0">
                <a:latin typeface="+mn-ea"/>
              </a:rPr>
              <a:t>데이터 </a:t>
            </a:r>
            <a:r>
              <a:rPr lang="ko-KR" altLang="en-US" sz="2400" u="sng" dirty="0" err="1" smtClean="0">
                <a:latin typeface="+mn-ea"/>
              </a:rPr>
              <a:t>마이닝</a:t>
            </a:r>
            <a:r>
              <a:rPr lang="en-US" altLang="ko-KR" sz="2400" u="sng" dirty="0" smtClean="0">
                <a:latin typeface="+mn-ea"/>
              </a:rPr>
              <a:t>)</a:t>
            </a:r>
            <a:r>
              <a:rPr lang="ko-KR" altLang="en-US" sz="2400" dirty="0" smtClean="0">
                <a:latin typeface="+mn-ea"/>
              </a:rPr>
              <a:t>은 </a:t>
            </a:r>
            <a:r>
              <a:rPr lang="ko-KR" altLang="en-US" sz="2400" dirty="0" err="1">
                <a:latin typeface="+mn-ea"/>
              </a:rPr>
              <a:t>하둡</a:t>
            </a:r>
            <a:r>
              <a:rPr lang="ko-KR" altLang="en-US" sz="2400" dirty="0">
                <a:latin typeface="+mn-ea"/>
              </a:rPr>
              <a:t> 기반으로 데이터 </a:t>
            </a:r>
            <a:r>
              <a:rPr lang="ko-KR" altLang="en-US" sz="2400" dirty="0" err="1">
                <a:latin typeface="+mn-ea"/>
              </a:rPr>
              <a:t>마이닝</a:t>
            </a:r>
            <a:r>
              <a:rPr lang="ko-KR" altLang="en-US" sz="2400" dirty="0">
                <a:latin typeface="+mn-ea"/>
              </a:rPr>
              <a:t> 알고리즘을 구현한 </a:t>
            </a:r>
            <a:r>
              <a:rPr lang="ko-KR" altLang="en-US" sz="2400" dirty="0" err="1" smtClean="0">
                <a:latin typeface="+mn-ea"/>
              </a:rPr>
              <a:t>오픈소스임</a:t>
            </a:r>
            <a:r>
              <a:rPr lang="en-US" altLang="ko-KR" sz="2400" b="1" dirty="0" smtClean="0">
                <a:solidFill>
                  <a:srgbClr val="FF0000"/>
                </a:solidFill>
                <a:latin typeface="+mn-ea"/>
              </a:rPr>
              <a:t>. </a:t>
            </a:r>
            <a:r>
              <a:rPr lang="en-US" altLang="ko-KR" sz="2400" b="1" dirty="0">
                <a:solidFill>
                  <a:srgbClr val="FF0000"/>
                </a:solidFill>
                <a:latin typeface="+mn-ea"/>
              </a:rPr>
              <a:t>Classification, clustering, </a:t>
            </a:r>
            <a:r>
              <a:rPr lang="ko-KR" altLang="en-US" sz="2400" b="1" dirty="0" smtClean="0">
                <a:solidFill>
                  <a:srgbClr val="FF0000"/>
                </a:solidFill>
                <a:latin typeface="+mn-ea"/>
              </a:rPr>
              <a:t>추천 </a:t>
            </a:r>
            <a:r>
              <a:rPr lang="ko-KR" altLang="en-US" sz="2400" b="1" dirty="0">
                <a:solidFill>
                  <a:srgbClr val="FF0000"/>
                </a:solidFill>
                <a:latin typeface="+mn-ea"/>
              </a:rPr>
              <a:t>및 협업 </a:t>
            </a:r>
            <a:r>
              <a:rPr lang="ko-KR" altLang="en-US" sz="2400" b="1" dirty="0" err="1" smtClean="0">
                <a:solidFill>
                  <a:srgbClr val="FF0000"/>
                </a:solidFill>
                <a:latin typeface="+mn-ea"/>
              </a:rPr>
              <a:t>필터링</a:t>
            </a:r>
            <a:r>
              <a:rPr lang="en-US" altLang="ko-KR" sz="2400" b="1" dirty="0" smtClean="0">
                <a:solidFill>
                  <a:srgbClr val="FF0000"/>
                </a:solidFill>
                <a:latin typeface="+mn-ea"/>
              </a:rPr>
              <a:t>, </a:t>
            </a:r>
            <a:r>
              <a:rPr lang="ko-KR" altLang="en-US" sz="2400" b="1" dirty="0">
                <a:solidFill>
                  <a:srgbClr val="FF0000"/>
                </a:solidFill>
                <a:latin typeface="+mn-ea"/>
              </a:rPr>
              <a:t>회귀 분석</a:t>
            </a:r>
            <a:r>
              <a:rPr lang="en-US" altLang="ko-KR" sz="2400" b="1" dirty="0">
                <a:solidFill>
                  <a:srgbClr val="FF0000"/>
                </a:solidFill>
                <a:latin typeface="+mn-ea"/>
              </a:rPr>
              <a:t>, </a:t>
            </a:r>
            <a:r>
              <a:rPr lang="ko-KR" altLang="en-US" sz="2400" b="1" dirty="0">
                <a:solidFill>
                  <a:srgbClr val="FF0000"/>
                </a:solidFill>
                <a:latin typeface="+mn-ea"/>
              </a:rPr>
              <a:t>차원 </a:t>
            </a:r>
            <a:r>
              <a:rPr lang="ko-KR" altLang="en-US" sz="2400" b="1" dirty="0" err="1">
                <a:solidFill>
                  <a:srgbClr val="FF0000"/>
                </a:solidFill>
                <a:latin typeface="+mn-ea"/>
              </a:rPr>
              <a:t>리덕션</a:t>
            </a:r>
            <a:r>
              <a:rPr lang="en-US" altLang="ko-KR" sz="2400" b="1" dirty="0">
                <a:solidFill>
                  <a:srgbClr val="FF0000"/>
                </a:solidFill>
                <a:latin typeface="+mn-ea"/>
              </a:rPr>
              <a:t>, </a:t>
            </a:r>
            <a:r>
              <a:rPr lang="ko-KR" altLang="en-US" sz="2400" b="1" dirty="0">
                <a:solidFill>
                  <a:srgbClr val="FF0000"/>
                </a:solidFill>
                <a:latin typeface="+mn-ea"/>
              </a:rPr>
              <a:t>진화 알고리즘 등을 </a:t>
            </a:r>
            <a:r>
              <a:rPr lang="ko-KR" altLang="en-US" sz="2400" b="1" dirty="0" smtClean="0">
                <a:solidFill>
                  <a:srgbClr val="FF0000"/>
                </a:solidFill>
                <a:latin typeface="+mn-ea"/>
              </a:rPr>
              <a:t>지원</a:t>
            </a:r>
            <a:r>
              <a:rPr lang="ko-KR" altLang="en-US" sz="2400" dirty="0" smtClean="0">
                <a:latin typeface="+mn-ea"/>
              </a:rPr>
              <a:t>함</a:t>
            </a:r>
            <a:endParaRPr lang="en-US" altLang="ko-KR" sz="2400" dirty="0" smtClean="0">
              <a:latin typeface="+mn-ea"/>
            </a:endParaRPr>
          </a:p>
        </p:txBody>
      </p:sp>
      <p:sp>
        <p:nvSpPr>
          <p:cNvPr id="4" name="직사각형 3"/>
          <p:cNvSpPr/>
          <p:nvPr/>
        </p:nvSpPr>
        <p:spPr>
          <a:xfrm>
            <a:off x="251520" y="102417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102229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103060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24</a:t>
            </a:r>
          </a:p>
        </p:txBody>
      </p:sp>
    </p:spTree>
    <p:extLst>
      <p:ext uri="{BB962C8B-B14F-4D97-AF65-F5344CB8AC3E}">
        <p14:creationId xmlns:p14="http://schemas.microsoft.com/office/powerpoint/2010/main" val="2131582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Grp="1" noChangeArrowheads="1"/>
          </p:cNvSpPr>
          <p:nvPr>
            <p:ph type="title"/>
          </p:nvPr>
        </p:nvSpPr>
        <p:spPr bwMode="auto">
          <a:xfrm>
            <a:off x="395288" y="44624"/>
            <a:ext cx="8362950" cy="922337"/>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724931" y="1484784"/>
            <a:ext cx="7886700" cy="4351338"/>
          </a:xfrm>
        </p:spPr>
        <p:txBody>
          <a:bodyPr>
            <a:normAutofit/>
          </a:bodyPr>
          <a:lstStyle/>
          <a:p>
            <a:pPr eaLnBrk="1" hangingPunct="1"/>
            <a:r>
              <a:rPr lang="en-US" altLang="ko-KR" sz="2400" u="sng" dirty="0" err="1" smtClean="0">
                <a:latin typeface="+mn-ea"/>
              </a:rPr>
              <a:t>Hcatalog</a:t>
            </a:r>
            <a:r>
              <a:rPr lang="en-US" altLang="ko-KR" sz="2400" u="sng" dirty="0" smtClean="0">
                <a:latin typeface="+mn-ea"/>
              </a:rPr>
              <a:t> (</a:t>
            </a:r>
            <a:r>
              <a:rPr lang="ko-KR" altLang="en-US" sz="2400" u="sng" dirty="0" err="1" smtClean="0">
                <a:latin typeface="+mn-ea"/>
              </a:rPr>
              <a:t>메티데이터</a:t>
            </a:r>
            <a:r>
              <a:rPr lang="ko-KR" altLang="en-US" sz="2400" u="sng" dirty="0" smtClean="0">
                <a:latin typeface="+mn-ea"/>
              </a:rPr>
              <a:t> 관리</a:t>
            </a:r>
            <a:r>
              <a:rPr lang="en-US" altLang="ko-KR" sz="2400" u="sng" dirty="0" smtClean="0">
                <a:latin typeface="+mn-ea"/>
              </a:rPr>
              <a:t>)</a:t>
            </a:r>
            <a:r>
              <a:rPr lang="ko-KR" altLang="en-US" sz="2400" dirty="0" smtClean="0">
                <a:latin typeface="+mn-ea"/>
              </a:rPr>
              <a:t>는 </a:t>
            </a:r>
            <a:r>
              <a:rPr lang="ko-KR" altLang="en-US" sz="2400" dirty="0" err="1" smtClean="0">
                <a:latin typeface="+mn-ea"/>
              </a:rPr>
              <a:t>하둡으로</a:t>
            </a:r>
            <a:r>
              <a:rPr lang="ko-KR" altLang="en-US" sz="2400" dirty="0" smtClean="0">
                <a:latin typeface="+mn-ea"/>
              </a:rPr>
              <a:t> 생성한 데이터를 위한 </a:t>
            </a:r>
            <a:r>
              <a:rPr lang="ko-KR" altLang="en-US" sz="2400" b="1" dirty="0" smtClean="0">
                <a:solidFill>
                  <a:srgbClr val="FF0000"/>
                </a:solidFill>
                <a:latin typeface="+mn-ea"/>
              </a:rPr>
              <a:t>테이블 및 스토리지 관리 </a:t>
            </a:r>
            <a:r>
              <a:rPr lang="ko-KR" altLang="en-US" sz="2400" dirty="0" smtClean="0">
                <a:latin typeface="+mn-ea"/>
              </a:rPr>
              <a:t>서비스</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r>
              <a:rPr lang="en-US" altLang="ko-KR" sz="2400" u="sng" dirty="0" smtClean="0">
                <a:latin typeface="+mn-ea"/>
              </a:rPr>
              <a:t>Avro(</a:t>
            </a:r>
            <a:r>
              <a:rPr lang="ko-KR" altLang="en-US" sz="2400" u="sng" dirty="0" smtClean="0">
                <a:latin typeface="+mn-ea"/>
              </a:rPr>
              <a:t>직렬화</a:t>
            </a:r>
            <a:r>
              <a:rPr lang="en-US" altLang="ko-KR" sz="2400" u="sng" dirty="0" smtClean="0">
                <a:latin typeface="+mn-ea"/>
              </a:rPr>
              <a:t>)</a:t>
            </a:r>
            <a:r>
              <a:rPr lang="ko-KR" altLang="en-US" sz="2400" dirty="0" smtClean="0">
                <a:latin typeface="+mn-ea"/>
              </a:rPr>
              <a:t>는 </a:t>
            </a:r>
            <a:r>
              <a:rPr lang="en-US" altLang="ko-KR" sz="2400" dirty="0" smtClean="0">
                <a:latin typeface="+mn-ea"/>
              </a:rPr>
              <a:t>RPC(Remote Procedure Call)</a:t>
            </a:r>
            <a:r>
              <a:rPr lang="ko-KR" altLang="en-US" sz="2400" dirty="0" smtClean="0">
                <a:latin typeface="+mn-ea"/>
              </a:rPr>
              <a:t>와 데이터 직렬화를 지원하는 프레임워크</a:t>
            </a:r>
            <a:r>
              <a:rPr lang="en-US" altLang="ko-KR" sz="2400" dirty="0" smtClean="0">
                <a:latin typeface="+mn-ea"/>
              </a:rPr>
              <a:t>. JSON</a:t>
            </a:r>
            <a:r>
              <a:rPr lang="ko-KR" altLang="en-US" sz="2400" dirty="0" smtClean="0">
                <a:latin typeface="+mn-ea"/>
              </a:rPr>
              <a:t>을 이용해 데이터 형식과 프로토콜을 정의하며 작고 빠른 바이너리 포맷으로 데이터를 직렬화 함</a:t>
            </a:r>
            <a:r>
              <a:rPr lang="en-US" altLang="ko-KR" sz="2400" dirty="0" smtClean="0">
                <a:latin typeface="+mn-ea"/>
              </a:rPr>
              <a:t/>
            </a:r>
            <a:br>
              <a:rPr lang="en-US" altLang="ko-KR" sz="2400" dirty="0" smtClean="0">
                <a:latin typeface="+mn-ea"/>
              </a:rPr>
            </a:br>
            <a:r>
              <a:rPr lang="ko-KR" altLang="en-US" sz="2400" dirty="0" smtClean="0">
                <a:latin typeface="+mn-ea"/>
              </a:rPr>
              <a:t> </a:t>
            </a:r>
            <a:endParaRPr lang="en-US" altLang="ko-KR" sz="2400" dirty="0" smtClean="0">
              <a:latin typeface="+mn-ea"/>
            </a:endParaRPr>
          </a:p>
        </p:txBody>
      </p:sp>
      <p:sp>
        <p:nvSpPr>
          <p:cNvPr id="5" name="직사각형 4"/>
          <p:cNvSpPr/>
          <p:nvPr/>
        </p:nvSpPr>
        <p:spPr>
          <a:xfrm>
            <a:off x="251520" y="95216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95028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95859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25</a:t>
            </a:r>
          </a:p>
        </p:txBody>
      </p:sp>
    </p:spTree>
    <p:extLst>
      <p:ext uri="{BB962C8B-B14F-4D97-AF65-F5344CB8AC3E}">
        <p14:creationId xmlns:p14="http://schemas.microsoft.com/office/powerpoint/2010/main" val="1167598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Grp="1" noChangeArrowheads="1"/>
          </p:cNvSpPr>
          <p:nvPr>
            <p:ph type="title"/>
          </p:nvPr>
        </p:nvSpPr>
        <p:spPr bwMode="auto">
          <a:xfrm>
            <a:off x="395288" y="44624"/>
            <a:ext cx="8362950" cy="922337"/>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467544" y="1268760"/>
            <a:ext cx="8280920" cy="4351338"/>
          </a:xfrm>
        </p:spPr>
        <p:txBody>
          <a:bodyPr>
            <a:noAutofit/>
          </a:bodyPr>
          <a:lstStyle/>
          <a:p>
            <a:pPr eaLnBrk="1" hangingPunct="1">
              <a:defRPr/>
            </a:pPr>
            <a:r>
              <a:rPr lang="en-US" altLang="ko-KR" sz="2400" u="sng" dirty="0" err="1">
                <a:latin typeface="+mn-ea"/>
              </a:rPr>
              <a:t>Chukwa</a:t>
            </a:r>
            <a:r>
              <a:rPr lang="en-US" altLang="ko-KR" sz="2400" u="sng" dirty="0">
                <a:latin typeface="+mn-ea"/>
              </a:rPr>
              <a:t>(</a:t>
            </a:r>
            <a:r>
              <a:rPr lang="ko-KR" altLang="en-US" sz="2400" u="sng" dirty="0">
                <a:latin typeface="+mn-ea"/>
              </a:rPr>
              <a:t>비정형 데이터 수집</a:t>
            </a:r>
            <a:r>
              <a:rPr lang="en-US" altLang="ko-KR" sz="2400" u="sng" dirty="0">
                <a:latin typeface="+mn-ea"/>
              </a:rPr>
              <a:t>)</a:t>
            </a:r>
            <a:r>
              <a:rPr lang="ko-KR" altLang="en-US" sz="2400" dirty="0">
                <a:latin typeface="+mn-ea"/>
              </a:rPr>
              <a:t>는 분산 환경에서 생성되는 데이터를 </a:t>
            </a:r>
            <a:r>
              <a:rPr lang="en-US" altLang="ko-KR" sz="2400" dirty="0">
                <a:latin typeface="+mn-ea"/>
              </a:rPr>
              <a:t>HDFS</a:t>
            </a:r>
            <a:r>
              <a:rPr lang="ko-KR" altLang="en-US" sz="2400" dirty="0">
                <a:latin typeface="+mn-ea"/>
              </a:rPr>
              <a:t>에 안정적으로 저장하는 플랫폼</a:t>
            </a:r>
            <a:r>
              <a:rPr lang="en-US" altLang="ko-KR" sz="2400" dirty="0">
                <a:latin typeface="+mn-ea"/>
              </a:rPr>
              <a:t>. </a:t>
            </a:r>
            <a:r>
              <a:rPr lang="ko-KR" altLang="en-US" sz="2400" dirty="0">
                <a:latin typeface="+mn-ea"/>
              </a:rPr>
              <a:t>분산된 각 서버에서 에이전트를 실행하고 </a:t>
            </a:r>
            <a:r>
              <a:rPr lang="ko-KR" altLang="en-US" sz="2400" dirty="0" err="1">
                <a:latin typeface="+mn-ea"/>
              </a:rPr>
              <a:t>콜렉터가</a:t>
            </a:r>
            <a:r>
              <a:rPr lang="ko-KR" altLang="en-US" sz="2400" dirty="0">
                <a:latin typeface="+mn-ea"/>
              </a:rPr>
              <a:t> 에이전트로부터 데이터를 받아 </a:t>
            </a:r>
            <a:r>
              <a:rPr lang="en-US" altLang="ko-KR" sz="2400" dirty="0">
                <a:latin typeface="+mn-ea"/>
              </a:rPr>
              <a:t>HDFS</a:t>
            </a:r>
            <a:r>
              <a:rPr lang="ko-KR" altLang="en-US" sz="2400" dirty="0">
                <a:latin typeface="+mn-ea"/>
              </a:rPr>
              <a:t>에 </a:t>
            </a:r>
            <a:r>
              <a:rPr lang="ko-KR" altLang="en-US" sz="2400" dirty="0" smtClean="0">
                <a:latin typeface="+mn-ea"/>
              </a:rPr>
              <a:t>저장함</a:t>
            </a:r>
            <a:r>
              <a:rPr lang="en-US" altLang="ko-KR" sz="2400" dirty="0" smtClean="0">
                <a:latin typeface="+mn-ea"/>
              </a:rPr>
              <a:t/>
            </a:r>
            <a:br>
              <a:rPr lang="en-US" altLang="ko-KR" sz="2400" dirty="0" smtClean="0">
                <a:latin typeface="+mn-ea"/>
              </a:rPr>
            </a:br>
            <a:endParaRPr lang="en-US" altLang="ko-KR" sz="2400" dirty="0">
              <a:latin typeface="+mn-ea"/>
            </a:endParaRPr>
          </a:p>
          <a:p>
            <a:pPr eaLnBrk="1" hangingPunct="1">
              <a:defRPr/>
            </a:pPr>
            <a:r>
              <a:rPr lang="en-US" altLang="ko-KR" sz="2400" u="sng" dirty="0" smtClean="0">
                <a:latin typeface="+mn-ea"/>
              </a:rPr>
              <a:t>Flume</a:t>
            </a:r>
            <a:r>
              <a:rPr lang="en-US" altLang="ko-KR" sz="2400" u="sng" dirty="0">
                <a:latin typeface="+mn-ea"/>
              </a:rPr>
              <a:t>(</a:t>
            </a:r>
            <a:r>
              <a:rPr lang="ko-KR" altLang="en-US" sz="2400" u="sng" dirty="0">
                <a:latin typeface="+mn-ea"/>
              </a:rPr>
              <a:t>비정형 데이터 수집</a:t>
            </a:r>
            <a:r>
              <a:rPr lang="en-US" altLang="ko-KR" sz="2400" u="sng" dirty="0">
                <a:latin typeface="+mn-ea"/>
              </a:rPr>
              <a:t>)</a:t>
            </a:r>
            <a:r>
              <a:rPr lang="ko-KR" altLang="en-US" sz="2400" dirty="0">
                <a:latin typeface="+mn-ea"/>
              </a:rPr>
              <a:t>은 </a:t>
            </a:r>
            <a:r>
              <a:rPr lang="en-US" altLang="ko-KR" sz="2400" dirty="0" err="1">
                <a:latin typeface="+mn-ea"/>
              </a:rPr>
              <a:t>Chukwa</a:t>
            </a:r>
            <a:r>
              <a:rPr lang="en-US" altLang="ko-KR" sz="2400" dirty="0">
                <a:latin typeface="+mn-ea"/>
              </a:rPr>
              <a:t> </a:t>
            </a:r>
            <a:r>
              <a:rPr lang="ko-KR" altLang="en-US" sz="2400" dirty="0">
                <a:latin typeface="+mn-ea"/>
              </a:rPr>
              <a:t>처럼 분산된 서버에 에이전트가 설치되고</a:t>
            </a:r>
            <a:r>
              <a:rPr lang="en-US" altLang="ko-KR" sz="2400" dirty="0">
                <a:latin typeface="+mn-ea"/>
              </a:rPr>
              <a:t>, </a:t>
            </a:r>
            <a:r>
              <a:rPr lang="ko-KR" altLang="en-US" sz="2400" dirty="0">
                <a:latin typeface="+mn-ea"/>
              </a:rPr>
              <a:t>에이전트로부터 데이터를 전달받는 </a:t>
            </a:r>
            <a:r>
              <a:rPr lang="ko-KR" altLang="en-US" sz="2400" dirty="0" err="1">
                <a:latin typeface="+mn-ea"/>
              </a:rPr>
              <a:t>콜렉터로</a:t>
            </a:r>
            <a:r>
              <a:rPr lang="ko-KR" altLang="en-US" sz="2400" dirty="0">
                <a:latin typeface="+mn-ea"/>
              </a:rPr>
              <a:t> 구성</a:t>
            </a:r>
            <a:r>
              <a:rPr lang="en-US" altLang="ko-KR" sz="2400" dirty="0">
                <a:latin typeface="+mn-ea"/>
              </a:rPr>
              <a:t>. </a:t>
            </a:r>
            <a:r>
              <a:rPr lang="ko-KR" altLang="en-US" sz="2400" dirty="0">
                <a:latin typeface="+mn-ea"/>
              </a:rPr>
              <a:t>차이점은 전체 데이터의 흐름을 관리하는 마스터 서버가 있어서 데이터를 어디서 수집하고 어떤 방식으로 전달할지를 동적으로 변경할 수 있음</a:t>
            </a:r>
            <a:r>
              <a:rPr lang="en-US" altLang="ko-KR" sz="2400" dirty="0">
                <a:latin typeface="+mn-ea"/>
              </a:rPr>
              <a:t>. </a:t>
            </a:r>
            <a:r>
              <a:rPr lang="ko-KR" altLang="en-US" sz="2400" dirty="0" err="1">
                <a:latin typeface="+mn-ea"/>
              </a:rPr>
              <a:t>클라우데라에서</a:t>
            </a:r>
            <a:r>
              <a:rPr lang="ko-KR" altLang="en-US" sz="2400" dirty="0">
                <a:latin typeface="+mn-ea"/>
              </a:rPr>
              <a:t> 개발</a:t>
            </a:r>
            <a:r>
              <a:rPr lang="en-US" altLang="ko-KR" sz="2400" dirty="0">
                <a:latin typeface="+mn-ea"/>
              </a:rPr>
              <a:t/>
            </a:r>
            <a:br>
              <a:rPr lang="en-US" altLang="ko-KR" sz="2400" dirty="0">
                <a:latin typeface="+mn-ea"/>
              </a:rPr>
            </a:br>
            <a:endParaRPr lang="en-US" altLang="ko-KR" sz="2400" dirty="0">
              <a:latin typeface="+mn-ea"/>
            </a:endParaRPr>
          </a:p>
          <a:p>
            <a:pPr eaLnBrk="1" hangingPunct="1">
              <a:defRPr/>
            </a:pPr>
            <a:r>
              <a:rPr lang="en-US" altLang="ko-KR" sz="2400" u="sng" dirty="0" smtClean="0">
                <a:latin typeface="+mn-ea"/>
              </a:rPr>
              <a:t>Scribe(</a:t>
            </a:r>
            <a:r>
              <a:rPr lang="ko-KR" altLang="en-US" sz="2400" u="sng" dirty="0" smtClean="0">
                <a:latin typeface="+mn-ea"/>
              </a:rPr>
              <a:t>비정형 데이터 수집</a:t>
            </a:r>
            <a:r>
              <a:rPr lang="en-US" altLang="ko-KR" sz="2400" u="sng" dirty="0" smtClean="0">
                <a:latin typeface="+mn-ea"/>
              </a:rPr>
              <a:t>)</a:t>
            </a:r>
            <a:r>
              <a:rPr lang="ko-KR" altLang="en-US" sz="2400" dirty="0" smtClean="0">
                <a:latin typeface="+mn-ea"/>
              </a:rPr>
              <a:t>는 </a:t>
            </a:r>
            <a:r>
              <a:rPr lang="ko-KR" altLang="en-US" sz="2400" dirty="0" err="1" smtClean="0">
                <a:latin typeface="+mn-ea"/>
              </a:rPr>
              <a:t>페이스북에서</a:t>
            </a:r>
            <a:r>
              <a:rPr lang="ko-KR" altLang="en-US" sz="2400" dirty="0" smtClean="0">
                <a:latin typeface="+mn-ea"/>
              </a:rPr>
              <a:t> 개발한 데이터 수집 플랫폼이며</a:t>
            </a:r>
            <a:r>
              <a:rPr lang="en-US" altLang="ko-KR" sz="2400" dirty="0" smtClean="0">
                <a:latin typeface="+mn-ea"/>
              </a:rPr>
              <a:t>, </a:t>
            </a:r>
            <a:r>
              <a:rPr lang="en-US" altLang="ko-KR" sz="2400" dirty="0" err="1" smtClean="0">
                <a:latin typeface="+mn-ea"/>
              </a:rPr>
              <a:t>Chuckwa</a:t>
            </a:r>
            <a:r>
              <a:rPr lang="en-US" altLang="ko-KR" sz="2400" dirty="0" smtClean="0">
                <a:latin typeface="+mn-ea"/>
              </a:rPr>
              <a:t> </a:t>
            </a:r>
            <a:r>
              <a:rPr lang="ko-KR" altLang="en-US" sz="2400" dirty="0" smtClean="0">
                <a:latin typeface="+mn-ea"/>
              </a:rPr>
              <a:t>와는 다르게 중앙 집중 서버로 전송하는 방식을 사용함</a:t>
            </a:r>
            <a:endParaRPr lang="en-US" altLang="ko-KR" sz="2400" dirty="0" smtClean="0">
              <a:latin typeface="+mn-ea"/>
            </a:endParaRPr>
          </a:p>
        </p:txBody>
      </p:sp>
      <p:sp>
        <p:nvSpPr>
          <p:cNvPr id="4" name="직사각형 3"/>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26</a:t>
            </a:r>
          </a:p>
        </p:txBody>
      </p:sp>
    </p:spTree>
    <p:extLst>
      <p:ext uri="{BB962C8B-B14F-4D97-AF65-F5344CB8AC3E}">
        <p14:creationId xmlns:p14="http://schemas.microsoft.com/office/powerpoint/2010/main" val="3246399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Grp="1" noChangeArrowheads="1"/>
          </p:cNvSpPr>
          <p:nvPr>
            <p:ph type="title"/>
          </p:nvPr>
        </p:nvSpPr>
        <p:spPr bwMode="auto">
          <a:xfrm>
            <a:off x="395288" y="44624"/>
            <a:ext cx="8362950" cy="922337"/>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457270" y="1196752"/>
            <a:ext cx="8291194" cy="4351338"/>
          </a:xfrm>
        </p:spPr>
        <p:txBody>
          <a:bodyPr/>
          <a:lstStyle/>
          <a:p>
            <a:pPr eaLnBrk="1" hangingPunct="1"/>
            <a:r>
              <a:rPr lang="en-US" altLang="ko-KR" sz="2400" u="sng" dirty="0" smtClean="0">
                <a:latin typeface="+mn-ea"/>
              </a:rPr>
              <a:t>Scoop(</a:t>
            </a:r>
            <a:r>
              <a:rPr lang="ko-KR" altLang="en-US" sz="2400" u="sng" dirty="0" smtClean="0">
                <a:latin typeface="+mn-ea"/>
              </a:rPr>
              <a:t>대용량 데이터 전송 솔루션</a:t>
            </a:r>
            <a:r>
              <a:rPr lang="en-US" altLang="ko-KR" sz="2400" u="sng" dirty="0" smtClean="0">
                <a:latin typeface="+mn-ea"/>
              </a:rPr>
              <a:t>)</a:t>
            </a:r>
            <a:r>
              <a:rPr lang="ko-KR" altLang="en-US" sz="2400" dirty="0" smtClean="0">
                <a:latin typeface="+mn-ea"/>
              </a:rPr>
              <a:t>은 </a:t>
            </a:r>
            <a:r>
              <a:rPr lang="en-US" altLang="ko-KR" sz="2400" dirty="0" smtClean="0">
                <a:latin typeface="+mn-ea"/>
              </a:rPr>
              <a:t>HDFS, RDBMS, DW, </a:t>
            </a:r>
            <a:r>
              <a:rPr lang="en-US" altLang="ko-KR" sz="2400" dirty="0" err="1" smtClean="0">
                <a:latin typeface="+mn-ea"/>
              </a:rPr>
              <a:t>NoSQL</a:t>
            </a:r>
            <a:r>
              <a:rPr lang="en-US" altLang="ko-KR" sz="2400" dirty="0" smtClean="0">
                <a:latin typeface="+mn-ea"/>
              </a:rPr>
              <a:t> </a:t>
            </a:r>
            <a:r>
              <a:rPr lang="ko-KR" altLang="en-US" sz="2400" dirty="0" smtClean="0">
                <a:latin typeface="+mn-ea"/>
              </a:rPr>
              <a:t>등 다양한 저장소에 대용량 데이터를 신속하게 전송할 수 있는 방법을 제공함</a:t>
            </a:r>
            <a:endParaRPr lang="en-US" altLang="ko-KR" sz="2400" dirty="0" smtClean="0">
              <a:latin typeface="+mn-ea"/>
            </a:endParaRPr>
          </a:p>
          <a:p>
            <a:pPr eaLnBrk="1" hangingPunct="1"/>
            <a:endParaRPr lang="en-US" altLang="ko-KR" sz="2400" dirty="0" smtClean="0">
              <a:latin typeface="+mn-ea"/>
            </a:endParaRPr>
          </a:p>
          <a:p>
            <a:pPr eaLnBrk="1" hangingPunct="1"/>
            <a:r>
              <a:rPr lang="en-US" altLang="ko-KR" sz="2400" u="sng" dirty="0" err="1" smtClean="0">
                <a:latin typeface="+mn-ea"/>
              </a:rPr>
              <a:t>Hiho</a:t>
            </a:r>
            <a:r>
              <a:rPr lang="en-US" altLang="ko-KR" sz="2400" u="sng" dirty="0" smtClean="0">
                <a:latin typeface="+mn-ea"/>
              </a:rPr>
              <a:t>(</a:t>
            </a:r>
            <a:r>
              <a:rPr lang="ko-KR" altLang="en-US" sz="2400" u="sng" dirty="0" smtClean="0">
                <a:latin typeface="+mn-ea"/>
              </a:rPr>
              <a:t>대용량 데이터 전송 솔루션</a:t>
            </a:r>
            <a:r>
              <a:rPr lang="en-US" altLang="ko-KR" sz="2400" u="sng" dirty="0" smtClean="0">
                <a:latin typeface="+mn-ea"/>
              </a:rPr>
              <a:t>)</a:t>
            </a:r>
            <a:r>
              <a:rPr lang="ko-KR" altLang="en-US" sz="2400" dirty="0" smtClean="0">
                <a:latin typeface="+mn-ea"/>
              </a:rPr>
              <a:t>는 </a:t>
            </a:r>
            <a:r>
              <a:rPr lang="en-US" altLang="ko-KR" sz="2400" dirty="0" err="1" smtClean="0">
                <a:latin typeface="+mn-ea"/>
              </a:rPr>
              <a:t>Sqoop</a:t>
            </a:r>
            <a:r>
              <a:rPr lang="ko-KR" altLang="en-US" sz="2400" dirty="0" smtClean="0">
                <a:latin typeface="+mn-ea"/>
              </a:rPr>
              <a:t>과 같은 대용량 데이터 전송 솔루션이며 </a:t>
            </a:r>
            <a:r>
              <a:rPr lang="en-US" altLang="ko-KR" sz="2400" dirty="0" err="1" smtClean="0">
                <a:latin typeface="+mn-ea"/>
              </a:rPr>
              <a:t>GitHub</a:t>
            </a:r>
            <a:r>
              <a:rPr lang="ko-KR" altLang="en-US" sz="2400" dirty="0" smtClean="0">
                <a:latin typeface="+mn-ea"/>
              </a:rPr>
              <a:t>에 공개돼 있음</a:t>
            </a:r>
            <a:r>
              <a:rPr lang="en-US" altLang="ko-KR" sz="2400" dirty="0" smtClean="0">
                <a:latin typeface="+mn-ea"/>
              </a:rPr>
              <a:t>. </a:t>
            </a:r>
            <a:r>
              <a:rPr lang="ko-KR" altLang="en-US" sz="2400" dirty="0" err="1" smtClean="0">
                <a:latin typeface="+mn-ea"/>
              </a:rPr>
              <a:t>오라클과</a:t>
            </a:r>
            <a:r>
              <a:rPr lang="ko-KR" altLang="en-US" sz="2400" dirty="0" smtClean="0">
                <a:latin typeface="+mn-ea"/>
              </a:rPr>
              <a:t> </a:t>
            </a:r>
            <a:r>
              <a:rPr lang="en-US" altLang="ko-KR" sz="2400" dirty="0" smtClean="0">
                <a:latin typeface="+mn-ea"/>
              </a:rPr>
              <a:t>MySQL</a:t>
            </a:r>
            <a:r>
              <a:rPr lang="ko-KR" altLang="en-US" sz="2400" dirty="0" smtClean="0">
                <a:latin typeface="+mn-ea"/>
              </a:rPr>
              <a:t>의 데이터 전송만 지원함</a:t>
            </a:r>
            <a:endParaRPr lang="en-US" altLang="ko-KR" sz="2400" dirty="0" smtClean="0">
              <a:latin typeface="+mn-ea"/>
            </a:endParaRPr>
          </a:p>
        </p:txBody>
      </p:sp>
      <p:sp>
        <p:nvSpPr>
          <p:cNvPr id="5" name="직사각형 4"/>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27</a:t>
            </a:r>
          </a:p>
        </p:txBody>
      </p:sp>
    </p:spTree>
    <p:extLst>
      <p:ext uri="{BB962C8B-B14F-4D97-AF65-F5344CB8AC3E}">
        <p14:creationId xmlns:p14="http://schemas.microsoft.com/office/powerpoint/2010/main" val="398186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Grp="1" noChangeArrowheads="1"/>
          </p:cNvSpPr>
          <p:nvPr>
            <p:ph type="title"/>
          </p:nvPr>
        </p:nvSpPr>
        <p:spPr bwMode="auto">
          <a:xfrm>
            <a:off x="395288" y="116632"/>
            <a:ext cx="8362950" cy="922337"/>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Big Data </a:t>
            </a:r>
            <a:r>
              <a:rPr kumimoji="0" lang="ko-KR" altLang="en-US" sz="3200" b="1" dirty="0" err="1" smtClean="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rPr>
              <a:t>하둡운영시스템</a:t>
            </a:r>
            <a:endPar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itchFamily="50" charset="-127"/>
              <a:ea typeface="맑은 고딕" pitchFamily="50" charset="-127"/>
            </a:endParaRPr>
          </a:p>
        </p:txBody>
      </p:sp>
      <p:sp>
        <p:nvSpPr>
          <p:cNvPr id="369667" name="Rectangle 3"/>
          <p:cNvSpPr>
            <a:spLocks noGrp="1" noChangeArrowheads="1"/>
          </p:cNvSpPr>
          <p:nvPr>
            <p:ph idx="1"/>
          </p:nvPr>
        </p:nvSpPr>
        <p:spPr>
          <a:xfrm>
            <a:off x="478974" y="1268760"/>
            <a:ext cx="8125474" cy="4351338"/>
          </a:xfrm>
        </p:spPr>
        <p:txBody>
          <a:bodyPr>
            <a:normAutofit/>
          </a:bodyPr>
          <a:lstStyle/>
          <a:p>
            <a:pPr eaLnBrk="1" hangingPunct="1"/>
            <a:r>
              <a:rPr lang="en-US" altLang="ko-KR" sz="2400" u="sng" dirty="0" smtClean="0">
                <a:latin typeface="+mn-ea"/>
              </a:rPr>
              <a:t>Impala</a:t>
            </a:r>
            <a:r>
              <a:rPr lang="ko-KR" altLang="en-US" sz="2400" dirty="0" smtClean="0">
                <a:latin typeface="+mn-ea"/>
              </a:rPr>
              <a:t>는 </a:t>
            </a:r>
            <a:r>
              <a:rPr lang="ko-KR" altLang="en-US" sz="2400" dirty="0" err="1" smtClean="0">
                <a:latin typeface="+mn-ea"/>
              </a:rPr>
              <a:t>클라우데라에서</a:t>
            </a:r>
            <a:r>
              <a:rPr lang="ko-KR" altLang="en-US" sz="2400" dirty="0" smtClean="0">
                <a:latin typeface="+mn-ea"/>
              </a:rPr>
              <a:t> 개발한 </a:t>
            </a:r>
            <a:r>
              <a:rPr lang="ko-KR" altLang="en-US" sz="2400" b="1" dirty="0" err="1" smtClean="0">
                <a:solidFill>
                  <a:srgbClr val="FF0000"/>
                </a:solidFill>
                <a:latin typeface="+mn-ea"/>
              </a:rPr>
              <a:t>하둡</a:t>
            </a:r>
            <a:r>
              <a:rPr lang="ko-KR" altLang="en-US" sz="2400" b="1" dirty="0" smtClean="0">
                <a:solidFill>
                  <a:srgbClr val="FF0000"/>
                </a:solidFill>
                <a:latin typeface="+mn-ea"/>
              </a:rPr>
              <a:t> 기반의 실시간 </a:t>
            </a:r>
            <a:r>
              <a:rPr lang="en-US" altLang="ko-KR" sz="2400" b="1" dirty="0" smtClean="0">
                <a:solidFill>
                  <a:srgbClr val="FF0000"/>
                </a:solidFill>
                <a:latin typeface="+mn-ea"/>
              </a:rPr>
              <a:t>SQL </a:t>
            </a:r>
            <a:r>
              <a:rPr lang="ko-KR" altLang="en-US" sz="2400" b="1" dirty="0" smtClean="0">
                <a:solidFill>
                  <a:srgbClr val="FF0000"/>
                </a:solidFill>
                <a:latin typeface="+mn-ea"/>
              </a:rPr>
              <a:t>질의시스템</a:t>
            </a:r>
            <a:r>
              <a:rPr lang="ko-KR" altLang="en-US" sz="2400" dirty="0" smtClean="0">
                <a:latin typeface="+mn-ea"/>
              </a:rPr>
              <a:t> 이며</a:t>
            </a:r>
            <a:r>
              <a:rPr lang="en-US" altLang="ko-KR" sz="2400" dirty="0" smtClean="0">
                <a:latin typeface="+mn-ea"/>
              </a:rPr>
              <a:t>, </a:t>
            </a:r>
            <a:r>
              <a:rPr lang="ko-KR" altLang="en-US" sz="2400" dirty="0" err="1" smtClean="0">
                <a:latin typeface="+mn-ea"/>
              </a:rPr>
              <a:t>맵리듀스를</a:t>
            </a:r>
            <a:r>
              <a:rPr lang="ko-KR" altLang="en-US" sz="2400" dirty="0" smtClean="0">
                <a:latin typeface="+mn-ea"/>
              </a:rPr>
              <a:t> 사용하지 않고 자체 개발한 엔진을 사용해 빠른 성능을 보여줌</a:t>
            </a:r>
            <a:r>
              <a:rPr lang="en-US" altLang="ko-KR" sz="2400" dirty="0" smtClean="0">
                <a:latin typeface="+mn-ea"/>
              </a:rPr>
              <a:t>. </a:t>
            </a:r>
            <a:r>
              <a:rPr lang="ko-KR" altLang="en-US" sz="2400" dirty="0" smtClean="0">
                <a:latin typeface="+mn-ea"/>
              </a:rPr>
              <a:t>데이터 조회를 위한 인터페이스로 </a:t>
            </a:r>
            <a:r>
              <a:rPr lang="en-US" altLang="ko-KR" sz="2400" dirty="0" err="1" smtClean="0">
                <a:latin typeface="+mn-ea"/>
              </a:rPr>
              <a:t>HiveQL</a:t>
            </a:r>
            <a:r>
              <a:rPr lang="ko-KR" altLang="en-US" sz="2400" dirty="0" smtClean="0">
                <a:latin typeface="+mn-ea"/>
              </a:rPr>
              <a:t>을 사용하며 </a:t>
            </a:r>
            <a:r>
              <a:rPr lang="en-US" altLang="ko-KR" sz="2400" dirty="0" err="1" smtClean="0">
                <a:latin typeface="+mn-ea"/>
              </a:rPr>
              <a:t>Hbase</a:t>
            </a:r>
            <a:r>
              <a:rPr lang="ko-KR" altLang="en-US" sz="2400" dirty="0" smtClean="0">
                <a:latin typeface="+mn-ea"/>
              </a:rPr>
              <a:t>와도 연동할 수 있음</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r>
              <a:rPr lang="en-US" altLang="ko-KR" sz="2400" u="sng" dirty="0" smtClean="0">
                <a:latin typeface="+mn-ea"/>
              </a:rPr>
              <a:t>Tajo</a:t>
            </a:r>
            <a:r>
              <a:rPr lang="ko-KR" altLang="en-US" sz="2400" dirty="0" smtClean="0">
                <a:latin typeface="+mn-ea"/>
              </a:rPr>
              <a:t>는 고려대학교 박사 과정 학생들이 주도해서 개발한 </a:t>
            </a:r>
            <a:r>
              <a:rPr lang="ko-KR" altLang="en-US" sz="2400" dirty="0" err="1" smtClean="0">
                <a:latin typeface="+mn-ea"/>
              </a:rPr>
              <a:t>하둡</a:t>
            </a:r>
            <a:r>
              <a:rPr lang="ko-KR" altLang="en-US" sz="2400" dirty="0" smtClean="0">
                <a:latin typeface="+mn-ea"/>
              </a:rPr>
              <a:t> 기반의 </a:t>
            </a:r>
            <a:r>
              <a:rPr lang="en-US" altLang="ko-KR" sz="2400" dirty="0" smtClean="0">
                <a:latin typeface="+mn-ea"/>
              </a:rPr>
              <a:t>SW </a:t>
            </a:r>
            <a:r>
              <a:rPr lang="ko-KR" altLang="en-US" sz="2400" dirty="0" smtClean="0">
                <a:latin typeface="+mn-ea"/>
              </a:rPr>
              <a:t>시스템이며</a:t>
            </a:r>
            <a:r>
              <a:rPr lang="en-US" altLang="ko-KR" sz="2400" dirty="0" smtClean="0">
                <a:latin typeface="+mn-ea"/>
              </a:rPr>
              <a:t>, 2013</a:t>
            </a:r>
            <a:r>
              <a:rPr lang="ko-KR" altLang="en-US" sz="2400" dirty="0" smtClean="0">
                <a:latin typeface="+mn-ea"/>
              </a:rPr>
              <a:t>년 아파치 재단의 </a:t>
            </a:r>
            <a:r>
              <a:rPr lang="ko-KR" altLang="en-US" sz="2400" dirty="0" err="1" smtClean="0">
                <a:latin typeface="+mn-ea"/>
              </a:rPr>
              <a:t>인큐베이션</a:t>
            </a:r>
            <a:r>
              <a:rPr lang="ko-KR" altLang="en-US" sz="2400" dirty="0" smtClean="0">
                <a:latin typeface="+mn-ea"/>
              </a:rPr>
              <a:t> 프로젝트로 선정됐음</a:t>
            </a:r>
            <a:r>
              <a:rPr lang="en-US" altLang="ko-KR" sz="2400" dirty="0" smtClean="0">
                <a:latin typeface="+mn-ea"/>
              </a:rPr>
              <a:t>. </a:t>
            </a:r>
            <a:r>
              <a:rPr lang="ko-KR" altLang="en-US" sz="2400" dirty="0" smtClean="0">
                <a:latin typeface="+mn-ea"/>
              </a:rPr>
              <a:t>데이터 저장소는 </a:t>
            </a:r>
            <a:r>
              <a:rPr lang="en-US" altLang="ko-KR" sz="2400" dirty="0" smtClean="0">
                <a:latin typeface="+mn-ea"/>
              </a:rPr>
              <a:t>HDFS</a:t>
            </a:r>
            <a:r>
              <a:rPr lang="ko-KR" altLang="en-US" sz="2400" dirty="0" smtClean="0">
                <a:latin typeface="+mn-ea"/>
              </a:rPr>
              <a:t>를 사용하되</a:t>
            </a:r>
            <a:r>
              <a:rPr lang="en-US" altLang="ko-KR" sz="2400" dirty="0" smtClean="0">
                <a:latin typeface="+mn-ea"/>
              </a:rPr>
              <a:t>, </a:t>
            </a:r>
            <a:r>
              <a:rPr lang="en-US" altLang="ko-KR" sz="2400" b="1" dirty="0" smtClean="0">
                <a:solidFill>
                  <a:srgbClr val="FF0000"/>
                </a:solidFill>
                <a:latin typeface="+mn-ea"/>
              </a:rPr>
              <a:t>SQL </a:t>
            </a:r>
            <a:r>
              <a:rPr lang="ko-KR" altLang="en-US" sz="2400" b="1" dirty="0" smtClean="0">
                <a:solidFill>
                  <a:srgbClr val="FF0000"/>
                </a:solidFill>
                <a:latin typeface="+mn-ea"/>
              </a:rPr>
              <a:t>언어를 사용하여 실시간으로 데이터를 조회</a:t>
            </a:r>
            <a:r>
              <a:rPr lang="ko-KR" altLang="en-US" sz="2400" dirty="0" smtClean="0">
                <a:latin typeface="+mn-ea"/>
              </a:rPr>
              <a:t>할 수 있음</a:t>
            </a:r>
            <a:endParaRPr lang="en-US" altLang="ko-KR" sz="2400" dirty="0" smtClean="0">
              <a:latin typeface="+mn-ea"/>
            </a:endParaRPr>
          </a:p>
        </p:txBody>
      </p:sp>
      <p:sp>
        <p:nvSpPr>
          <p:cNvPr id="5" name="직사각형 4"/>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28</a:t>
            </a:r>
          </a:p>
        </p:txBody>
      </p:sp>
    </p:spTree>
    <p:extLst>
      <p:ext uri="{BB962C8B-B14F-4D97-AF65-F5344CB8AC3E}">
        <p14:creationId xmlns:p14="http://schemas.microsoft.com/office/powerpoint/2010/main" val="4090698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8" y="44624"/>
            <a:ext cx="8362950" cy="922337"/>
          </a:xfrm>
        </p:spPr>
        <p:txBody>
          <a:bodyPr/>
          <a:lstStyle/>
          <a:p>
            <a:pPr eaLnBrk="1" hangingPunct="1"/>
            <a:r>
              <a:rPr lang="en-US" altLang="ko-KR" b="1" dirty="0" err="1" smtClean="0">
                <a:latin typeface="+mn-ea"/>
                <a:ea typeface="+mn-ea"/>
              </a:rPr>
              <a:t>NoSQL</a:t>
            </a:r>
            <a:r>
              <a:rPr lang="en-US" altLang="ko-KR" b="1" dirty="0" smtClean="0">
                <a:latin typeface="+mn-ea"/>
                <a:ea typeface="+mn-ea"/>
              </a:rPr>
              <a:t> </a:t>
            </a:r>
            <a:r>
              <a:rPr lang="ko-KR" altLang="en-US" b="1" dirty="0" smtClean="0">
                <a:latin typeface="+mn-ea"/>
                <a:ea typeface="+mn-ea"/>
              </a:rPr>
              <a:t>이란</a:t>
            </a:r>
            <a:r>
              <a:rPr lang="en-US" altLang="ko-KR" b="1" dirty="0" smtClean="0">
                <a:latin typeface="+mn-ea"/>
                <a:ea typeface="+mn-ea"/>
              </a:rPr>
              <a:t>?</a:t>
            </a:r>
          </a:p>
        </p:txBody>
      </p:sp>
      <p:sp>
        <p:nvSpPr>
          <p:cNvPr id="369667" name="Rectangle 3"/>
          <p:cNvSpPr>
            <a:spLocks noGrp="1" noChangeArrowheads="1"/>
          </p:cNvSpPr>
          <p:nvPr>
            <p:ph idx="1"/>
          </p:nvPr>
        </p:nvSpPr>
        <p:spPr>
          <a:xfrm>
            <a:off x="395288" y="1196752"/>
            <a:ext cx="8281168" cy="4351338"/>
          </a:xfrm>
        </p:spPr>
        <p:txBody>
          <a:bodyPr>
            <a:noAutofit/>
          </a:bodyPr>
          <a:lstStyle/>
          <a:p>
            <a:pPr eaLnBrk="1" hangingPunct="1">
              <a:defRPr/>
            </a:pPr>
            <a:r>
              <a:rPr lang="en-US" altLang="ko-KR" sz="2400" dirty="0" smtClean="0">
                <a:latin typeface="+mn-ea"/>
              </a:rPr>
              <a:t>NoSQL</a:t>
            </a:r>
            <a:r>
              <a:rPr lang="ko-KR" altLang="en-US" sz="2400" dirty="0" smtClean="0">
                <a:latin typeface="+mn-ea"/>
              </a:rPr>
              <a:t>이란 </a:t>
            </a:r>
            <a:r>
              <a:rPr lang="ko-KR" altLang="en-US" sz="2400" dirty="0" err="1" smtClean="0">
                <a:latin typeface="+mn-ea"/>
              </a:rPr>
              <a:t>관계형</a:t>
            </a:r>
            <a:r>
              <a:rPr lang="ko-KR" altLang="en-US" sz="2400" dirty="0" smtClean="0">
                <a:latin typeface="+mn-ea"/>
              </a:rPr>
              <a:t> 데이터 모델과 </a:t>
            </a:r>
            <a:r>
              <a:rPr lang="en-US" altLang="ko-KR" sz="2400" dirty="0" smtClean="0">
                <a:latin typeface="+mn-ea"/>
              </a:rPr>
              <a:t>SQL</a:t>
            </a:r>
            <a:r>
              <a:rPr lang="ko-KR" altLang="en-US" sz="2400" dirty="0" smtClean="0">
                <a:latin typeface="+mn-ea"/>
              </a:rPr>
              <a:t>문을 사용하지 않는 데이터베이스 시스템 혹은 데이터 저장소를 의미함</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defRPr/>
            </a:pPr>
            <a:r>
              <a:rPr lang="ko-KR" altLang="en-US" sz="2400" dirty="0" smtClean="0">
                <a:latin typeface="+mn-ea"/>
              </a:rPr>
              <a:t>기존 </a:t>
            </a:r>
            <a:r>
              <a:rPr lang="en-US" altLang="ko-KR" sz="2400" dirty="0" smtClean="0">
                <a:latin typeface="+mn-ea"/>
              </a:rPr>
              <a:t>RDBMS</a:t>
            </a:r>
            <a:r>
              <a:rPr lang="ko-KR" altLang="en-US" sz="2400" dirty="0" smtClean="0">
                <a:latin typeface="+mn-ea"/>
              </a:rPr>
              <a:t>가 분산 환경에 적합하지 않기 때문에 이를 극복하기 위해 </a:t>
            </a:r>
            <a:r>
              <a:rPr lang="en-US" altLang="ko-KR" sz="2400" dirty="0" smtClean="0">
                <a:latin typeface="+mn-ea"/>
              </a:rPr>
              <a:t>NoSQL</a:t>
            </a:r>
            <a:r>
              <a:rPr lang="ko-KR" altLang="en-US" sz="2400" dirty="0" smtClean="0">
                <a:latin typeface="+mn-ea"/>
              </a:rPr>
              <a:t>이 고안되었음</a:t>
            </a:r>
            <a:r>
              <a:rPr lang="en-US" altLang="ko-KR" sz="2400" dirty="0" smtClean="0">
                <a:latin typeface="+mn-ea"/>
              </a:rPr>
              <a:t/>
            </a:r>
            <a:br>
              <a:rPr lang="en-US" altLang="ko-KR" sz="2400" dirty="0" smtClean="0">
                <a:latin typeface="+mn-ea"/>
              </a:rPr>
            </a:br>
            <a:endParaRPr lang="en-US" altLang="ko-KR" sz="2400" dirty="0" smtClean="0">
              <a:latin typeface="+mn-ea"/>
            </a:endParaRPr>
          </a:p>
          <a:p>
            <a:pPr eaLnBrk="1" hangingPunct="1">
              <a:defRPr/>
            </a:pPr>
            <a:r>
              <a:rPr lang="en-US" altLang="ko-KR" sz="2400" dirty="0" smtClean="0">
                <a:latin typeface="+mn-ea"/>
              </a:rPr>
              <a:t>NoSQL</a:t>
            </a:r>
            <a:r>
              <a:rPr lang="ko-KR" altLang="en-US" sz="2400" dirty="0" smtClean="0">
                <a:latin typeface="+mn-ea"/>
              </a:rPr>
              <a:t>의 데이터베이스는 단순히 키와 값의 쌍으로만 이뤄져 있고</a:t>
            </a:r>
            <a:r>
              <a:rPr lang="en-US" altLang="ko-KR" sz="2400" dirty="0" smtClean="0">
                <a:latin typeface="+mn-ea"/>
              </a:rPr>
              <a:t>, </a:t>
            </a:r>
            <a:r>
              <a:rPr lang="ko-KR" altLang="en-US" sz="2400" dirty="0" smtClean="0">
                <a:latin typeface="+mn-ea"/>
              </a:rPr>
              <a:t>인덱스와 데이터가 분리되어 별도로 운영됨</a:t>
            </a:r>
            <a:r>
              <a:rPr lang="en-US" altLang="ko-KR" sz="2400" dirty="0" smtClean="0">
                <a:latin typeface="+mn-ea"/>
              </a:rPr>
              <a:t>. </a:t>
            </a:r>
            <a:r>
              <a:rPr lang="ko-KR" altLang="en-US" sz="2400" dirty="0" smtClean="0">
                <a:latin typeface="+mn-ea"/>
              </a:rPr>
              <a:t>또한 조인이 없으며</a:t>
            </a:r>
            <a:r>
              <a:rPr lang="en-US" altLang="ko-KR" sz="2400" dirty="0" smtClean="0">
                <a:latin typeface="+mn-ea"/>
              </a:rPr>
              <a:t>, </a:t>
            </a:r>
            <a:r>
              <a:rPr lang="ko-KR" altLang="en-US" sz="2400" dirty="0" err="1" smtClean="0">
                <a:latin typeface="+mn-ea"/>
              </a:rPr>
              <a:t>샤딩</a:t>
            </a:r>
            <a:r>
              <a:rPr lang="en-US" altLang="ko-KR" sz="2400" dirty="0" smtClean="0">
                <a:latin typeface="+mn-ea"/>
              </a:rPr>
              <a:t>(</a:t>
            </a:r>
            <a:r>
              <a:rPr lang="en-US" altLang="ko-KR" sz="2400" dirty="0" err="1" smtClean="0">
                <a:latin typeface="+mn-ea"/>
              </a:rPr>
              <a:t>Sharding</a:t>
            </a:r>
            <a:r>
              <a:rPr lang="en-US" altLang="ko-KR" sz="2400" dirty="0" smtClean="0">
                <a:latin typeface="+mn-ea"/>
              </a:rPr>
              <a:t>)</a:t>
            </a:r>
            <a:r>
              <a:rPr lang="ko-KR" altLang="en-US" sz="2400" dirty="0" smtClean="0">
                <a:latin typeface="+mn-ea"/>
              </a:rPr>
              <a:t>이라는 기능을 이용해 데이터를 분할해서 다른 서버에 나눠 저장함</a:t>
            </a:r>
            <a:r>
              <a:rPr lang="en-US" altLang="ko-KR" sz="2400" dirty="0">
                <a:latin typeface="+mn-ea"/>
              </a:rPr>
              <a:t/>
            </a:r>
            <a:br>
              <a:rPr lang="en-US" altLang="ko-KR" sz="2400" dirty="0">
                <a:latin typeface="+mn-ea"/>
              </a:rPr>
            </a:br>
            <a:endParaRPr lang="en-US" altLang="ko-KR" sz="2400" dirty="0" smtClean="0">
              <a:latin typeface="+mn-ea"/>
            </a:endParaRPr>
          </a:p>
          <a:p>
            <a:pPr eaLnBrk="1" hangingPunct="1">
              <a:defRPr/>
            </a:pPr>
            <a:r>
              <a:rPr lang="en-US" altLang="ko-KR" sz="2400" dirty="0" err="1" smtClean="0">
                <a:latin typeface="+mn-ea"/>
              </a:rPr>
              <a:t>MongoDB</a:t>
            </a:r>
            <a:r>
              <a:rPr lang="en-US" altLang="ko-KR" sz="2400" dirty="0" smtClean="0">
                <a:latin typeface="+mn-ea"/>
              </a:rPr>
              <a:t>, </a:t>
            </a:r>
            <a:r>
              <a:rPr lang="en-US" altLang="ko-KR" sz="2400" dirty="0" err="1" smtClean="0">
                <a:latin typeface="+mn-ea"/>
              </a:rPr>
              <a:t>HBase</a:t>
            </a:r>
            <a:r>
              <a:rPr lang="en-US" altLang="ko-KR" sz="2400" dirty="0" smtClean="0">
                <a:latin typeface="+mn-ea"/>
              </a:rPr>
              <a:t>, </a:t>
            </a:r>
            <a:r>
              <a:rPr lang="en-US" altLang="ko-KR" sz="2400" dirty="0" err="1" smtClean="0">
                <a:latin typeface="+mn-ea"/>
              </a:rPr>
              <a:t>CouchDB</a:t>
            </a:r>
            <a:r>
              <a:rPr lang="en-US" altLang="ko-KR" sz="2400" dirty="0" smtClean="0">
                <a:latin typeface="+mn-ea"/>
              </a:rPr>
              <a:t>, Casandra, </a:t>
            </a:r>
            <a:r>
              <a:rPr lang="en-US" altLang="ko-KR" sz="2400" dirty="0" err="1" smtClean="0">
                <a:latin typeface="+mn-ea"/>
              </a:rPr>
              <a:t>Redis</a:t>
            </a:r>
            <a:r>
              <a:rPr lang="en-US" altLang="ko-KR" sz="2400" dirty="0" smtClean="0">
                <a:latin typeface="+mn-ea"/>
              </a:rPr>
              <a:t> </a:t>
            </a:r>
            <a:r>
              <a:rPr lang="ko-KR" altLang="en-US" sz="2400" dirty="0" smtClean="0">
                <a:latin typeface="+mn-ea"/>
              </a:rPr>
              <a:t>등 다양한 </a:t>
            </a:r>
            <a:r>
              <a:rPr lang="en-US" altLang="ko-KR" sz="2400" dirty="0" smtClean="0">
                <a:latin typeface="+mn-ea"/>
              </a:rPr>
              <a:t>NoSQL </a:t>
            </a:r>
            <a:r>
              <a:rPr lang="ko-KR" altLang="en-US" sz="2400" dirty="0" smtClean="0">
                <a:latin typeface="+mn-ea"/>
              </a:rPr>
              <a:t>솔루션이 출시되고 있으며</a:t>
            </a:r>
            <a:r>
              <a:rPr lang="en-US" altLang="ko-KR" sz="2400" dirty="0" smtClean="0">
                <a:latin typeface="+mn-ea"/>
              </a:rPr>
              <a:t>, </a:t>
            </a:r>
            <a:r>
              <a:rPr lang="ko-KR" altLang="en-US" sz="2400" dirty="0" smtClean="0">
                <a:latin typeface="+mn-ea"/>
              </a:rPr>
              <a:t>국내에서는 </a:t>
            </a:r>
            <a:r>
              <a:rPr lang="en-US" altLang="ko-KR" sz="2400" dirty="0" err="1" smtClean="0">
                <a:latin typeface="+mn-ea"/>
              </a:rPr>
              <a:t>MongoDB</a:t>
            </a:r>
            <a:r>
              <a:rPr lang="ko-KR" altLang="en-US" sz="2400" dirty="0" smtClean="0">
                <a:latin typeface="+mn-ea"/>
              </a:rPr>
              <a:t>가 가장 많이 사용됨</a:t>
            </a:r>
            <a:endParaRPr lang="en-US" altLang="ko-KR" sz="2400" dirty="0" smtClean="0">
              <a:latin typeface="+mn-ea"/>
            </a:endParaRPr>
          </a:p>
        </p:txBody>
      </p:sp>
      <p:sp>
        <p:nvSpPr>
          <p:cNvPr id="4" name="직사각형 3"/>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7EA2AEE-AEAB-4267-81CA-FC649A81ADC4}" type="slidenum">
              <a:rPr kumimoji="0" lang="en-US" altLang="ko-KR" smtClean="0"/>
              <a:pPr eaLnBrk="1" hangingPunct="1"/>
              <a:t>28</a:t>
            </a:fld>
            <a:endParaRPr kumimoji="0" lang="en-US" altLang="ko-KR" dirty="0" smtClean="0"/>
          </a:p>
        </p:txBody>
      </p:sp>
    </p:spTree>
    <p:extLst>
      <p:ext uri="{BB962C8B-B14F-4D97-AF65-F5344CB8AC3E}">
        <p14:creationId xmlns:p14="http://schemas.microsoft.com/office/powerpoint/2010/main" val="2740104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506"/>
            <a:ext cx="8064896" cy="646331"/>
          </a:xfrm>
          <a:prstGeom prst="rect">
            <a:avLst/>
          </a:prstGeom>
          <a:noFill/>
        </p:spPr>
        <p:txBody>
          <a:bodyPr wrap="square" rtlCol="0">
            <a:spAutoFit/>
          </a:bodyPr>
          <a:lstStyle/>
          <a:p>
            <a:pPr algn="ctr"/>
            <a:r>
              <a:rPr lang="en-US" altLang="ko-KR" sz="3600" b="1" dirty="0" smtClean="0">
                <a:latin typeface="맑은 고딕" panose="020B0503020000020004" pitchFamily="50" charset="-127"/>
                <a:ea typeface="맑은 고딕" panose="020B0503020000020004" pitchFamily="50" charset="-127"/>
              </a:rPr>
              <a:t>4</a:t>
            </a:r>
            <a:r>
              <a:rPr lang="ko-KR" altLang="en-US" sz="3600" b="1" dirty="0" smtClean="0">
                <a:latin typeface="맑은 고딕" panose="020B0503020000020004" pitchFamily="50" charset="-127"/>
                <a:ea typeface="맑은 고딕" panose="020B0503020000020004" pitchFamily="50" charset="-127"/>
              </a:rPr>
              <a:t>차산업혁명과 빅데이터 기술</a:t>
            </a:r>
            <a:endParaRPr lang="ko-KR" altLang="en-US" sz="3600" b="1" dirty="0">
              <a:latin typeface="맑은 고딕" panose="020B0503020000020004" pitchFamily="50" charset="-127"/>
              <a:ea typeface="맑은 고딕" panose="020B0503020000020004" pitchFamily="50" charset="-127"/>
            </a:endParaRPr>
          </a:p>
        </p:txBody>
      </p:sp>
      <p:pic>
        <p:nvPicPr>
          <p:cNvPr id="4" name="그림 3"/>
          <p:cNvPicPr>
            <a:picLocks noChangeAspect="1"/>
          </p:cNvPicPr>
          <p:nvPr/>
        </p:nvPicPr>
        <p:blipFill>
          <a:blip r:embed="rId3"/>
          <a:stretch>
            <a:fillRect/>
          </a:stretch>
        </p:blipFill>
        <p:spPr>
          <a:xfrm>
            <a:off x="611560" y="1340768"/>
            <a:ext cx="8424936" cy="5256584"/>
          </a:xfrm>
          <a:prstGeom prst="rect">
            <a:avLst/>
          </a:prstGeom>
        </p:spPr>
      </p:pic>
      <p:sp>
        <p:nvSpPr>
          <p:cNvPr id="5" name="직사각형 4"/>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3</a:t>
            </a:r>
          </a:p>
        </p:txBody>
      </p:sp>
    </p:spTree>
    <p:extLst>
      <p:ext uri="{BB962C8B-B14F-4D97-AF65-F5344CB8AC3E}">
        <p14:creationId xmlns:p14="http://schemas.microsoft.com/office/powerpoint/2010/main" val="2639198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506"/>
            <a:ext cx="8064896" cy="646331"/>
          </a:xfrm>
          <a:prstGeom prst="rect">
            <a:avLst/>
          </a:prstGeom>
          <a:noFill/>
        </p:spPr>
        <p:txBody>
          <a:bodyPr wrap="square" rtlCol="0">
            <a:spAutoFit/>
          </a:bodyPr>
          <a:lstStyle/>
          <a:p>
            <a:pPr algn="ctr"/>
            <a:r>
              <a:rPr lang="ko-KR" altLang="en-US" sz="3600" b="1" dirty="0" smtClean="0">
                <a:latin typeface="맑은 고딕" panose="020B0503020000020004" pitchFamily="50" charset="-127"/>
                <a:ea typeface="맑은 고딕" panose="020B0503020000020004" pitchFamily="50" charset="-127"/>
              </a:rPr>
              <a:t>빅데이터 산업의 변화</a:t>
            </a:r>
            <a:endParaRPr lang="ko-KR" altLang="en-US" sz="3600" b="1" dirty="0">
              <a:latin typeface="맑은 고딕" panose="020B0503020000020004" pitchFamily="50" charset="-127"/>
              <a:ea typeface="맑은 고딕" panose="020B0503020000020004" pitchFamily="50" charset="-127"/>
            </a:endParaRPr>
          </a:p>
        </p:txBody>
      </p:sp>
      <p:pic>
        <p:nvPicPr>
          <p:cNvPr id="3" name="그림 2"/>
          <p:cNvPicPr>
            <a:picLocks noChangeAspect="1"/>
          </p:cNvPicPr>
          <p:nvPr/>
        </p:nvPicPr>
        <p:blipFill>
          <a:blip r:embed="rId3"/>
          <a:stretch>
            <a:fillRect/>
          </a:stretch>
        </p:blipFill>
        <p:spPr>
          <a:xfrm>
            <a:off x="611559" y="1124744"/>
            <a:ext cx="8354413" cy="4896544"/>
          </a:xfrm>
          <a:prstGeom prst="rect">
            <a:avLst/>
          </a:prstGeom>
        </p:spPr>
      </p:pic>
      <p:sp>
        <p:nvSpPr>
          <p:cNvPr id="6" name="직사각형 5"/>
          <p:cNvSpPr/>
          <p:nvPr/>
        </p:nvSpPr>
        <p:spPr>
          <a:xfrm>
            <a:off x="713826" y="6165304"/>
            <a:ext cx="8034638" cy="646331"/>
          </a:xfrm>
          <a:prstGeom prst="rect">
            <a:avLst/>
          </a:prstGeom>
        </p:spPr>
        <p:txBody>
          <a:bodyPr wrap="square">
            <a:spAutoFit/>
          </a:bodyPr>
          <a:lstStyle/>
          <a:p>
            <a:pPr fontAlgn="base" latinLnBrk="1"/>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 </a:t>
            </a:r>
            <a:r>
              <a:rPr lang="en-US" b="1" kern="0" spc="-100" dirty="0" err="1">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출처</a:t>
            </a:r>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 Worldwide Big Data Technology and Services Forecast 2016–2020(`16, IDC), </a:t>
            </a:r>
            <a:r>
              <a:rPr lang="en-US" b="1" kern="0" spc="-100" dirty="0" smtClean="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 2016</a:t>
            </a:r>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년 빅데이터 </a:t>
            </a:r>
            <a:r>
              <a:rPr lang="en-US" b="1" kern="0" spc="-100" dirty="0" err="1">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시장현황</a:t>
            </a:r>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 </a:t>
            </a:r>
            <a:r>
              <a:rPr lang="en-US" b="1" kern="0" spc="-100" dirty="0" err="1">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조사</a:t>
            </a:r>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(`16, </a:t>
            </a:r>
            <a:r>
              <a:rPr lang="en-US" b="1" kern="0" spc="-100" dirty="0" err="1">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NIA・인사이트플러스</a:t>
            </a:r>
            <a:r>
              <a:rPr lang="en-US" b="1" kern="0" spc="-100" dirty="0">
                <a:ln>
                  <a:solidFill>
                    <a:schemeClr val="bg1">
                      <a:alpha val="5000"/>
                    </a:schemeClr>
                  </a:solidFill>
                </a:ln>
                <a:solidFill>
                  <a:srgbClr val="002060"/>
                </a:solidFill>
                <a:latin typeface="맑은 고딕" panose="020B0503020000020004" pitchFamily="50" charset="-127"/>
                <a:ea typeface="맑은 고딕" panose="020B0503020000020004" pitchFamily="50" charset="-127"/>
                <a:cs typeface="Arial" panose="020B0604020202020204" pitchFamily="34" charset="0"/>
              </a:rPr>
              <a:t>)</a:t>
            </a:r>
          </a:p>
        </p:txBody>
      </p:sp>
      <p:sp>
        <p:nvSpPr>
          <p:cNvPr id="8" name="직사각형 7"/>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5"/>
          <p:cNvSpPr>
            <a:spLocks noGrp="1" noChangeArrowheads="1"/>
          </p:cNvSpPr>
          <p:nvPr>
            <p:ph type="sldNum" sz="quarter" idx="12"/>
          </p:nvPr>
        </p:nvSpPr>
        <p:spPr>
          <a:xfrm>
            <a:off x="7051104"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4</a:t>
            </a:r>
          </a:p>
        </p:txBody>
      </p:sp>
    </p:spTree>
    <p:extLst>
      <p:ext uri="{BB962C8B-B14F-4D97-AF65-F5344CB8AC3E}">
        <p14:creationId xmlns:p14="http://schemas.microsoft.com/office/powerpoint/2010/main" val="78119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506"/>
            <a:ext cx="8064896" cy="646331"/>
          </a:xfrm>
          <a:prstGeom prst="rect">
            <a:avLst/>
          </a:prstGeom>
          <a:noFill/>
        </p:spPr>
        <p:txBody>
          <a:bodyPr wrap="square" rtlCol="0">
            <a:spAutoFit/>
          </a:bodyPr>
          <a:lstStyle/>
          <a:p>
            <a:pPr algn="ctr"/>
            <a:r>
              <a:rPr lang="ko-KR" altLang="en-US" sz="3600" b="1" dirty="0" smtClean="0">
                <a:latin typeface="맑은 고딕" panose="020B0503020000020004" pitchFamily="50" charset="-127"/>
                <a:ea typeface="맑은 고딕" panose="020B0503020000020004" pitchFamily="50" charset="-127"/>
              </a:rPr>
              <a:t>데이터의 가치사슬</a:t>
            </a:r>
            <a:endParaRPr lang="ko-KR" altLang="en-US" sz="3600" b="1" dirty="0">
              <a:latin typeface="맑은 고딕" panose="020B0503020000020004" pitchFamily="50" charset="-127"/>
              <a:ea typeface="맑은 고딕" panose="020B0503020000020004" pitchFamily="50" charset="-127"/>
            </a:endParaRPr>
          </a:p>
        </p:txBody>
      </p:sp>
      <p:sp>
        <p:nvSpPr>
          <p:cNvPr id="5" name="TextBox 4"/>
          <p:cNvSpPr txBox="1"/>
          <p:nvPr/>
        </p:nvSpPr>
        <p:spPr>
          <a:xfrm>
            <a:off x="611560" y="2635363"/>
            <a:ext cx="2433128" cy="646331"/>
          </a:xfrm>
          <a:prstGeom prst="rect">
            <a:avLst/>
          </a:prstGeom>
          <a:noFill/>
          <a:ln>
            <a:noFill/>
          </a:ln>
        </p:spPr>
        <p:txBody>
          <a:bodyPr wrap="square" rtlCol="0">
            <a:spAutoFit/>
          </a:bodyPr>
          <a:lstStyle/>
          <a:p>
            <a:pPr indent="-457200" algn="ctr">
              <a:spcBef>
                <a:spcPct val="0"/>
              </a:spcBef>
            </a:pPr>
            <a:r>
              <a:rPr lang="en-US" altLang="ko-KR" b="1" dirty="0" smtClean="0">
                <a:ln>
                  <a:solidFill>
                    <a:schemeClr val="bg1">
                      <a:alpha val="5000"/>
                    </a:schemeClr>
                  </a:solidFill>
                </a:ln>
                <a:solidFill>
                  <a:srgbClr val="002060"/>
                </a:solidFill>
                <a:ea typeface="Malgun Gothic" charset="0"/>
                <a:cs typeface="Malgun Gothic" charset="0"/>
              </a:rPr>
              <a:t>(</a:t>
            </a:r>
            <a:r>
              <a:rPr lang="ko-KR" altLang="en-US" b="1" smtClean="0">
                <a:ln>
                  <a:solidFill>
                    <a:schemeClr val="bg1">
                      <a:alpha val="5000"/>
                    </a:schemeClr>
                  </a:solidFill>
                </a:ln>
                <a:solidFill>
                  <a:srgbClr val="002060"/>
                </a:solidFill>
                <a:ea typeface="Malgun Gothic" charset="0"/>
                <a:cs typeface="Malgun Gothic" charset="0"/>
              </a:rPr>
              <a:t>실시간</a:t>
            </a:r>
            <a:r>
              <a:rPr lang="en-US" altLang="ko-KR" b="1" dirty="0" smtClean="0">
                <a:ln>
                  <a:solidFill>
                    <a:schemeClr val="bg1">
                      <a:alpha val="5000"/>
                    </a:schemeClr>
                  </a:solidFill>
                </a:ln>
                <a:solidFill>
                  <a:srgbClr val="002060"/>
                </a:solidFill>
                <a:ea typeface="Malgun Gothic" charset="0"/>
                <a:cs typeface="Malgun Gothic" charset="0"/>
              </a:rPr>
              <a:t>)</a:t>
            </a:r>
          </a:p>
          <a:p>
            <a:pPr indent="-457200" algn="ctr">
              <a:spcBef>
                <a:spcPct val="0"/>
              </a:spcBef>
            </a:pPr>
            <a:r>
              <a:rPr lang="ko-KR" altLang="en-US" b="1" dirty="0" smtClean="0">
                <a:ln>
                  <a:solidFill>
                    <a:schemeClr val="bg1">
                      <a:alpha val="5000"/>
                    </a:schemeClr>
                  </a:solidFill>
                </a:ln>
                <a:solidFill>
                  <a:srgbClr val="002060"/>
                </a:solidFill>
                <a:ea typeface="Malgun Gothic" charset="0"/>
                <a:cs typeface="Malgun Gothic" charset="0"/>
              </a:rPr>
              <a:t>데이터 수집과 축적</a:t>
            </a:r>
            <a:endParaRPr lang="ko-KR" altLang="en-US" b="1" dirty="0">
              <a:ln>
                <a:solidFill>
                  <a:schemeClr val="bg1">
                    <a:alpha val="5000"/>
                  </a:schemeClr>
                </a:solidFill>
              </a:ln>
              <a:solidFill>
                <a:srgbClr val="002060"/>
              </a:solidFill>
              <a:ea typeface="Malgun Gothic" charset="0"/>
              <a:cs typeface="Malgun Gothic" charset="0"/>
            </a:endParaRPr>
          </a:p>
        </p:txBody>
      </p:sp>
      <p:sp>
        <p:nvSpPr>
          <p:cNvPr id="7" name="TextBox 6"/>
          <p:cNvSpPr txBox="1"/>
          <p:nvPr/>
        </p:nvSpPr>
        <p:spPr>
          <a:xfrm>
            <a:off x="3404954" y="2795700"/>
            <a:ext cx="2329560" cy="369332"/>
          </a:xfrm>
          <a:prstGeom prst="rect">
            <a:avLst/>
          </a:prstGeom>
          <a:noFill/>
          <a:ln>
            <a:noFill/>
          </a:ln>
        </p:spPr>
        <p:txBody>
          <a:bodyPr wrap="square" rtlCol="0">
            <a:spAutoFit/>
          </a:bodyPr>
          <a:lstStyle/>
          <a:p>
            <a:pPr indent="-457200" algn="ctr">
              <a:spcBef>
                <a:spcPct val="0"/>
              </a:spcBef>
            </a:pPr>
            <a:r>
              <a:rPr lang="ko-KR" altLang="en-US" b="1" dirty="0" smtClean="0">
                <a:ln>
                  <a:solidFill>
                    <a:schemeClr val="bg1">
                      <a:alpha val="5000"/>
                    </a:schemeClr>
                  </a:solidFill>
                </a:ln>
                <a:solidFill>
                  <a:srgbClr val="002060"/>
                </a:solidFill>
                <a:ea typeface="Malgun Gothic" charset="0"/>
                <a:cs typeface="Malgun Gothic" charset="0"/>
              </a:rPr>
              <a:t>가공 및 분석</a:t>
            </a:r>
            <a:endParaRPr lang="ko-KR" altLang="en-US" b="1" dirty="0">
              <a:ln>
                <a:solidFill>
                  <a:schemeClr val="bg1">
                    <a:alpha val="5000"/>
                  </a:schemeClr>
                </a:solidFill>
              </a:ln>
              <a:solidFill>
                <a:srgbClr val="002060"/>
              </a:solidFill>
              <a:ea typeface="Malgun Gothic" charset="0"/>
              <a:cs typeface="Malgun Gothic" charset="0"/>
            </a:endParaRPr>
          </a:p>
        </p:txBody>
      </p:sp>
      <p:sp>
        <p:nvSpPr>
          <p:cNvPr id="8" name="TextBox 7"/>
          <p:cNvSpPr txBox="1"/>
          <p:nvPr/>
        </p:nvSpPr>
        <p:spPr>
          <a:xfrm>
            <a:off x="6067424" y="2564904"/>
            <a:ext cx="2609032" cy="783612"/>
          </a:xfrm>
          <a:prstGeom prst="rect">
            <a:avLst/>
          </a:prstGeom>
          <a:noFill/>
          <a:ln w="3175" cap="sq" cmpd="sng" algn="ctr">
            <a:noFill/>
            <a:prstDash val="solid"/>
            <a:miter lim="800000"/>
          </a:ln>
          <a:effectLst>
            <a:innerShdw dist="12700" dir="16200000">
              <a:sysClr val="window" lastClr="FFFFFF">
                <a:alpha val="20000"/>
              </a:sysClr>
            </a:innerShdw>
          </a:effectLst>
        </p:spPr>
        <p:txBody>
          <a:bodyPr wrap="square" lIns="0" tIns="0" rIns="0" bIns="0" rtlCol="0" anchor="ctr" anchorCtr="0">
            <a:scene3d>
              <a:camera prst="orthographicFront"/>
              <a:lightRig rig="threePt" dir="t"/>
            </a:scene3d>
            <a:sp3d>
              <a:bevelT w="0" h="38100"/>
            </a:sp3d>
          </a:bodyPr>
          <a:lstStyle>
            <a:defPPr>
              <a:defRPr lang="ko-KR"/>
            </a:defPPr>
            <a:lvl1pPr indent="-457200" algn="ctr">
              <a:spcBef>
                <a:spcPct val="0"/>
              </a:spcBef>
              <a:defRPr sz="1600" spc="-20">
                <a:ln cap="sq">
                  <a:solidFill>
                    <a:schemeClr val="accent2">
                      <a:alpha val="0"/>
                    </a:schemeClr>
                  </a:solidFill>
                  <a:miter lim="800000"/>
                </a:ln>
                <a:solidFill>
                  <a:schemeClr val="bg1"/>
                </a:solidFill>
                <a:effectLst>
                  <a:outerShdw blurRad="127000" algn="ctr" rotWithShape="0">
                    <a:prstClr val="black">
                      <a:alpha val="40000"/>
                    </a:prstClr>
                  </a:outerShdw>
                </a:effectLst>
                <a:latin typeface="KoPub돋움체 Bold" panose="02020603020101020101" pitchFamily="18" charset="-127"/>
                <a:ea typeface="KoPub돋움체 Bold" panose="02020603020101020101" pitchFamily="18" charset="-127"/>
              </a:defRPr>
            </a:lvl1pPr>
          </a:lstStyle>
          <a:p>
            <a:pPr marL="0" marR="0" lvl="0" indent="-457200" algn="ctr" defTabSz="914400" eaLnBrk="1" fontAlgn="auto" latinLnBrk="0" hangingPunct="1">
              <a:lnSpc>
                <a:spcPct val="100000"/>
              </a:lnSpc>
              <a:spcBef>
                <a:spcPct val="0"/>
              </a:spcBef>
              <a:spcAft>
                <a:spcPts val="0"/>
              </a:spcAft>
              <a:buClrTx/>
              <a:buSzTx/>
              <a:buFontTx/>
              <a:buNone/>
              <a:tabLst/>
              <a:defRPr/>
            </a:pPr>
            <a:r>
              <a:rPr lang="ko-KR" altLang="en-US" sz="1800" b="1" dirty="0" smtClean="0">
                <a:ln>
                  <a:solidFill>
                    <a:schemeClr val="bg1">
                      <a:alpha val="5000"/>
                    </a:schemeClr>
                  </a:solidFill>
                </a:ln>
                <a:solidFill>
                  <a:srgbClr val="002060"/>
                </a:solidFill>
                <a:effectLst/>
                <a:latin typeface="+mn-lt"/>
                <a:ea typeface="Malgun Gothic" charset="0"/>
                <a:cs typeface="Malgun Gothic" charset="0"/>
              </a:rPr>
              <a:t>제품 및 서비스 적용</a:t>
            </a:r>
            <a:endParaRPr lang="ko-KR" altLang="en-US" sz="1800" b="1" dirty="0">
              <a:ln>
                <a:solidFill>
                  <a:schemeClr val="bg1">
                    <a:alpha val="5000"/>
                  </a:schemeClr>
                </a:solidFill>
              </a:ln>
              <a:solidFill>
                <a:srgbClr val="002060"/>
              </a:solidFill>
              <a:effectLst/>
              <a:latin typeface="+mn-lt"/>
              <a:ea typeface="Malgun Gothic" charset="0"/>
              <a:cs typeface="Malgun Gothic" charset="0"/>
            </a:endParaRPr>
          </a:p>
        </p:txBody>
      </p:sp>
      <p:sp>
        <p:nvSpPr>
          <p:cNvPr id="9" name="직사각형 8"/>
          <p:cNvSpPr/>
          <p:nvPr/>
        </p:nvSpPr>
        <p:spPr>
          <a:xfrm>
            <a:off x="3097219" y="3502579"/>
            <a:ext cx="2728310" cy="2521193"/>
          </a:xfrm>
          <a:prstGeom prst="rect">
            <a:avLst/>
          </a:prstGeom>
          <a:noFill/>
          <a:ln w="3175" cap="flat" cmpd="sng" algn="ctr">
            <a:solidFill>
              <a:srgbClr val="0D85F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10" name="직사각형 9"/>
          <p:cNvSpPr/>
          <p:nvPr/>
        </p:nvSpPr>
        <p:spPr>
          <a:xfrm>
            <a:off x="540060" y="3502579"/>
            <a:ext cx="908356" cy="2513816"/>
          </a:xfrm>
          <a:prstGeom prst="rect">
            <a:avLst/>
          </a:prstGeom>
          <a:solidFill>
            <a:sysClr val="window" lastClr="FFFFFF"/>
          </a:solidFill>
          <a:ln w="3175" cap="flat" cmpd="sng" algn="ctr">
            <a:solidFill>
              <a:srgbClr val="0D85F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11" name="직사각형 10"/>
          <p:cNvSpPr/>
          <p:nvPr/>
        </p:nvSpPr>
        <p:spPr>
          <a:xfrm>
            <a:off x="545544" y="3518244"/>
            <a:ext cx="902872" cy="150376"/>
          </a:xfrm>
          <a:prstGeom prst="rect">
            <a:avLst/>
          </a:prstGeom>
          <a:solidFill>
            <a:srgbClr val="1F497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2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rPr>
              <a:t>CCTV</a:t>
            </a:r>
            <a:endParaRPr kumimoji="0" lang="ko-KR" altLang="en-US" sz="1200" b="0" i="0" u="none" strike="noStrike" kern="0" cap="none" spc="-2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endParaRPr>
          </a:p>
        </p:txBody>
      </p:sp>
      <p:sp>
        <p:nvSpPr>
          <p:cNvPr id="12" name="직사각형 11"/>
          <p:cNvSpPr/>
          <p:nvPr/>
        </p:nvSpPr>
        <p:spPr>
          <a:xfrm>
            <a:off x="545544" y="4019809"/>
            <a:ext cx="902872" cy="150377"/>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7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rPr>
              <a:t>Traffic</a:t>
            </a:r>
            <a:endParaRPr kumimoji="0" lang="ko-KR" altLang="en-US" sz="1200" b="0" i="0" u="none" strike="noStrike" kern="0" cap="none" spc="-7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endParaRPr>
          </a:p>
        </p:txBody>
      </p:sp>
      <p:sp>
        <p:nvSpPr>
          <p:cNvPr id="13" name="직사각형 12"/>
          <p:cNvSpPr/>
          <p:nvPr/>
        </p:nvSpPr>
        <p:spPr>
          <a:xfrm>
            <a:off x="545544" y="4513376"/>
            <a:ext cx="902872" cy="150377"/>
          </a:xfrm>
          <a:prstGeom prst="rect">
            <a:avLst/>
          </a:prstGeom>
          <a:solidFill>
            <a:srgbClr val="4BACC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2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rPr>
              <a:t>Home</a:t>
            </a:r>
            <a:endParaRPr kumimoji="0" lang="ko-KR" altLang="en-US" sz="1200" b="0" i="0" u="none" strike="noStrike" kern="0" cap="none" spc="-2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endParaRPr>
          </a:p>
        </p:txBody>
      </p:sp>
      <p:sp>
        <p:nvSpPr>
          <p:cNvPr id="14" name="직사각형 13"/>
          <p:cNvSpPr/>
          <p:nvPr/>
        </p:nvSpPr>
        <p:spPr>
          <a:xfrm>
            <a:off x="545544" y="5006942"/>
            <a:ext cx="902872" cy="150377"/>
          </a:xfrm>
          <a:prstGeom prst="rect">
            <a:avLst/>
          </a:prstGeom>
          <a:solidFill>
            <a:srgbClr val="8064A2">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200" kern="0" spc="-2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ea typeface="맑은 고딕" panose="020B0503020000020004" pitchFamily="50" charset="-127"/>
              </a:rPr>
              <a:t>Medical</a:t>
            </a:r>
            <a:endParaRPr kumimoji="0" lang="ko-KR" altLang="en-US" sz="1200" b="0" i="0" u="none" strike="noStrike" kern="0" cap="none" spc="-2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endParaRPr>
          </a:p>
        </p:txBody>
      </p:sp>
      <p:sp>
        <p:nvSpPr>
          <p:cNvPr id="15" name="직사각형 14"/>
          <p:cNvSpPr/>
          <p:nvPr/>
        </p:nvSpPr>
        <p:spPr>
          <a:xfrm>
            <a:off x="545544" y="5500510"/>
            <a:ext cx="902872" cy="150377"/>
          </a:xfrm>
          <a:prstGeom prst="rect">
            <a:avLst/>
          </a:prstGeom>
          <a:solidFill>
            <a:srgbClr val="0031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15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rPr>
              <a:t>Infrastructure</a:t>
            </a:r>
            <a:endParaRPr kumimoji="0" lang="ko-KR" altLang="en-US" sz="1200" b="0" i="0" u="none" strike="noStrike" kern="0" cap="none" spc="-150" normalizeH="0" baseline="0" noProof="0" dirty="0" smtClean="0">
              <a:ln cap="sq">
                <a:solidFill>
                  <a:srgbClr val="C0504D">
                    <a:alpha val="0"/>
                  </a:srgbClr>
                </a:solidFill>
                <a:miter lim="800000"/>
              </a:ln>
              <a:solidFill>
                <a:prstClr val="white"/>
              </a:solidFill>
              <a:effectLst>
                <a:outerShdw blurRad="127000" algn="ctr" rotWithShape="0">
                  <a:prstClr val="black">
                    <a:alpha val="40000"/>
                  </a:prstClr>
                </a:outerShdw>
              </a:effectLst>
              <a:uLnTx/>
              <a:uFillTx/>
              <a:ea typeface="맑은 고딕" panose="020B0503020000020004" pitchFamily="50" charset="-127"/>
            </a:endParaRPr>
          </a:p>
        </p:txBody>
      </p:sp>
      <p:pic>
        <p:nvPicPr>
          <p:cNvPr id="16" name="Picture 2" descr="C:\Users\owner\Desktop\Untitle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889" y="3659578"/>
            <a:ext cx="292753" cy="292530"/>
          </a:xfrm>
          <a:prstGeom prst="rect">
            <a:avLst/>
          </a:prstGeom>
          <a:noFill/>
          <a:extLst>
            <a:ext uri="{909E8E84-426E-40DD-AFC4-6F175D3DCCD1}">
              <a14:hiddenFill xmlns:a14="http://schemas.microsoft.com/office/drawing/2010/main">
                <a:solidFill>
                  <a:srgbClr val="FFFFFF"/>
                </a:solidFill>
              </a14:hiddenFill>
            </a:ext>
          </a:extLst>
        </p:spPr>
      </p:pic>
      <p:pic>
        <p:nvPicPr>
          <p:cNvPr id="17" name="그림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22" y="4228225"/>
            <a:ext cx="461428" cy="210466"/>
          </a:xfrm>
          <a:prstGeom prst="rect">
            <a:avLst/>
          </a:prstGeom>
        </p:spPr>
      </p:pic>
      <p:pic>
        <p:nvPicPr>
          <p:cNvPr id="18" name="그림 17"/>
          <p:cNvPicPr>
            <a:picLocks noChangeAspect="1"/>
          </p:cNvPicPr>
          <p:nvPr/>
        </p:nvPicPr>
        <p:blipFill>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84374" y="5190197"/>
            <a:ext cx="367268" cy="268608"/>
          </a:xfrm>
          <a:prstGeom prst="rect">
            <a:avLst/>
          </a:prstGeom>
        </p:spPr>
      </p:pic>
      <p:pic>
        <p:nvPicPr>
          <p:cNvPr id="19" name="그림 18"/>
          <p:cNvPicPr>
            <a:picLocks noChangeAspect="1"/>
          </p:cNvPicPr>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63152" y="4695644"/>
            <a:ext cx="316482" cy="258615"/>
          </a:xfrm>
          <a:prstGeom prst="rect">
            <a:avLst/>
          </a:prstGeom>
        </p:spPr>
      </p:pic>
      <p:grpSp>
        <p:nvGrpSpPr>
          <p:cNvPr id="20" name="그룹 19"/>
          <p:cNvGrpSpPr/>
          <p:nvPr/>
        </p:nvGrpSpPr>
        <p:grpSpPr>
          <a:xfrm>
            <a:off x="702340" y="5665272"/>
            <a:ext cx="340989" cy="325479"/>
            <a:chOff x="392101" y="4346239"/>
            <a:chExt cx="296212" cy="307771"/>
          </a:xfrm>
        </p:grpSpPr>
        <p:pic>
          <p:nvPicPr>
            <p:cNvPr id="21" name="그림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695" y="4388392"/>
              <a:ext cx="265618" cy="265618"/>
            </a:xfrm>
            <a:prstGeom prst="rect">
              <a:avLst/>
            </a:prstGeom>
          </p:spPr>
        </p:pic>
        <p:sp>
          <p:nvSpPr>
            <p:cNvPr id="22" name="번개 21"/>
            <p:cNvSpPr/>
            <p:nvPr/>
          </p:nvSpPr>
          <p:spPr>
            <a:xfrm rot="1232328">
              <a:off x="392101" y="4346239"/>
              <a:ext cx="125229" cy="125229"/>
            </a:xfrm>
            <a:prstGeom prst="lightningBol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23" name="번개 22"/>
            <p:cNvSpPr/>
            <p:nvPr/>
          </p:nvSpPr>
          <p:spPr>
            <a:xfrm rot="3818269">
              <a:off x="587375" y="4386345"/>
              <a:ext cx="90158" cy="90158"/>
            </a:xfrm>
            <a:prstGeom prst="lightningBol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grpSp>
      <p:pic>
        <p:nvPicPr>
          <p:cNvPr id="24" name="Picture 14" descr="C:\Users\지서니\Downloads\bathroom-faucet-tool.png"/>
          <p:cNvPicPr>
            <a:picLocks noChangeAspect="1" noChangeArrowheads="1"/>
          </p:cNvPicPr>
          <p:nvPr/>
        </p:nvPicPr>
        <p:blipFill>
          <a:blip r:embed="rId10" cstate="print">
            <a:duotone>
              <a:srgbClr val="EEECE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82134" y="5792243"/>
            <a:ext cx="213524" cy="19850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owner\Desktop\Untitled-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7626" y="4756421"/>
            <a:ext cx="179801" cy="190807"/>
          </a:xfrm>
          <a:prstGeom prst="rect">
            <a:avLst/>
          </a:prstGeom>
          <a:noFill/>
          <a:extLst>
            <a:ext uri="{909E8E84-426E-40DD-AFC4-6F175D3DCCD1}">
              <a14:hiddenFill xmlns:a14="http://schemas.microsoft.com/office/drawing/2010/main">
                <a:solidFill>
                  <a:srgbClr val="FFFFFF"/>
                </a:solidFill>
              </a14:hiddenFill>
            </a:ext>
          </a:extLst>
        </p:spPr>
      </p:pic>
      <p:sp>
        <p:nvSpPr>
          <p:cNvPr id="26" name="직사각형 25"/>
          <p:cNvSpPr/>
          <p:nvPr/>
        </p:nvSpPr>
        <p:spPr>
          <a:xfrm>
            <a:off x="6984344" y="3507472"/>
            <a:ext cx="1661632" cy="2513816"/>
          </a:xfrm>
          <a:prstGeom prst="rect">
            <a:avLst/>
          </a:prstGeom>
          <a:solidFill>
            <a:sysClr val="window" lastClr="FFFFFF"/>
          </a:solidFill>
          <a:ln w="3175" cap="flat" cmpd="sng" algn="ctr">
            <a:solidFill>
              <a:srgbClr val="0D85F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27" name="직사각형 26"/>
          <p:cNvSpPr/>
          <p:nvPr/>
        </p:nvSpPr>
        <p:spPr>
          <a:xfrm>
            <a:off x="7593978" y="3573016"/>
            <a:ext cx="912558" cy="461665"/>
          </a:xfrm>
          <a:prstGeom prst="rect">
            <a:avLst/>
          </a:prstGeom>
        </p:spPr>
        <p:txBody>
          <a:bodyPr wrap="none">
            <a:spAutoFit/>
          </a:bodyPr>
          <a:lstStyle/>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Cost</a:t>
            </a:r>
          </a:p>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 Reduction</a:t>
            </a:r>
            <a:endParaRPr lang="en-US" altLang="ko-KR" sz="1200" b="1" dirty="0">
              <a:ln>
                <a:solidFill>
                  <a:srgbClr val="4F81BD">
                    <a:alpha val="0"/>
                  </a:srgbClr>
                </a:solidFill>
              </a:ln>
              <a:solidFill>
                <a:prstClr val="black">
                  <a:lumMod val="65000"/>
                  <a:lumOff val="35000"/>
                </a:prstClr>
              </a:solidFill>
              <a:ea typeface="맑은 고딕" panose="020B0503020000020004" pitchFamily="50" charset="-127"/>
            </a:endParaRPr>
          </a:p>
        </p:txBody>
      </p:sp>
      <p:pic>
        <p:nvPicPr>
          <p:cNvPr id="28" name="Picture 15" descr="C:\Users\지서니\Downloads\machiner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20911" y="3631678"/>
            <a:ext cx="359412" cy="301378"/>
          </a:xfrm>
          <a:prstGeom prst="rect">
            <a:avLst/>
          </a:prstGeom>
          <a:noFill/>
          <a:extLst>
            <a:ext uri="{909E8E84-426E-40DD-AFC4-6F175D3DCCD1}">
              <a14:hiddenFill xmlns:a14="http://schemas.microsoft.com/office/drawing/2010/main">
                <a:solidFill>
                  <a:srgbClr val="FFFFFF"/>
                </a:solidFill>
              </a14:hiddenFill>
            </a:ext>
          </a:extLst>
        </p:spPr>
      </p:pic>
      <p:sp>
        <p:nvSpPr>
          <p:cNvPr id="29" name="직사각형 28"/>
          <p:cNvSpPr/>
          <p:nvPr/>
        </p:nvSpPr>
        <p:spPr>
          <a:xfrm>
            <a:off x="7653627" y="4077072"/>
            <a:ext cx="780983" cy="461665"/>
          </a:xfrm>
          <a:prstGeom prst="rect">
            <a:avLst/>
          </a:prstGeom>
        </p:spPr>
        <p:txBody>
          <a:bodyPr wrap="none">
            <a:spAutoFit/>
          </a:bodyPr>
          <a:lstStyle/>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Social</a:t>
            </a:r>
          </a:p>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 Security</a:t>
            </a:r>
            <a:endParaRPr lang="en-US" altLang="ko-KR" sz="1200" b="1" dirty="0">
              <a:ln>
                <a:solidFill>
                  <a:srgbClr val="4F81BD">
                    <a:alpha val="0"/>
                  </a:srgbClr>
                </a:solidFill>
              </a:ln>
              <a:solidFill>
                <a:prstClr val="black">
                  <a:lumMod val="65000"/>
                  <a:lumOff val="35000"/>
                </a:prstClr>
              </a:solidFill>
              <a:ea typeface="맑은 고딕" panose="020B0503020000020004" pitchFamily="50" charset="-127"/>
            </a:endParaRPr>
          </a:p>
        </p:txBody>
      </p:sp>
      <p:grpSp>
        <p:nvGrpSpPr>
          <p:cNvPr id="30" name="그룹 29"/>
          <p:cNvGrpSpPr/>
          <p:nvPr/>
        </p:nvGrpSpPr>
        <p:grpSpPr>
          <a:xfrm>
            <a:off x="7042022" y="4676793"/>
            <a:ext cx="448480" cy="279999"/>
            <a:chOff x="7441503" y="2780928"/>
            <a:chExt cx="462158" cy="344100"/>
          </a:xfrm>
        </p:grpSpPr>
        <p:pic>
          <p:nvPicPr>
            <p:cNvPr id="31" name="Picture 18" descr="C:\Users\지서니\Downloads\house (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41503" y="2780928"/>
              <a:ext cx="268587" cy="2685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7" descr="C:\Users\지서니\Downloads\placeholde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04093" y="2825460"/>
              <a:ext cx="299568" cy="299568"/>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직사각형 32"/>
          <p:cNvSpPr/>
          <p:nvPr/>
        </p:nvSpPr>
        <p:spPr>
          <a:xfrm>
            <a:off x="7713738" y="4581128"/>
            <a:ext cx="660758" cy="461665"/>
          </a:xfrm>
          <a:prstGeom prst="rect">
            <a:avLst/>
          </a:prstGeom>
        </p:spPr>
        <p:txBody>
          <a:bodyPr wrap="none">
            <a:spAutoFit/>
          </a:bodyPr>
          <a:lstStyle/>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Quality</a:t>
            </a:r>
          </a:p>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 of Life</a:t>
            </a:r>
            <a:endParaRPr lang="en-US" altLang="ko-KR" sz="1200" b="1" dirty="0">
              <a:ln>
                <a:solidFill>
                  <a:srgbClr val="4F81BD">
                    <a:alpha val="0"/>
                  </a:srgbClr>
                </a:solidFill>
              </a:ln>
              <a:solidFill>
                <a:prstClr val="black">
                  <a:lumMod val="65000"/>
                  <a:lumOff val="35000"/>
                </a:prstClr>
              </a:solidFill>
              <a:ea typeface="맑은 고딕" panose="020B0503020000020004" pitchFamily="50" charset="-127"/>
            </a:endParaRPr>
          </a:p>
        </p:txBody>
      </p:sp>
      <p:sp>
        <p:nvSpPr>
          <p:cNvPr id="34" name="직사각형 33"/>
          <p:cNvSpPr/>
          <p:nvPr/>
        </p:nvSpPr>
        <p:spPr>
          <a:xfrm>
            <a:off x="7588192" y="5157192"/>
            <a:ext cx="911852" cy="461665"/>
          </a:xfrm>
          <a:prstGeom prst="rect">
            <a:avLst/>
          </a:prstGeom>
        </p:spPr>
        <p:txBody>
          <a:bodyPr wrap="none">
            <a:spAutoFit/>
          </a:bodyPr>
          <a:lstStyle/>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Smart </a:t>
            </a:r>
          </a:p>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Healthcare</a:t>
            </a:r>
            <a:endParaRPr lang="en-US" altLang="ko-KR" sz="1200" b="1" dirty="0">
              <a:ln>
                <a:solidFill>
                  <a:srgbClr val="4F81BD">
                    <a:alpha val="0"/>
                  </a:srgbClr>
                </a:solidFill>
              </a:ln>
              <a:solidFill>
                <a:prstClr val="black">
                  <a:lumMod val="65000"/>
                  <a:lumOff val="35000"/>
                </a:prstClr>
              </a:solidFill>
              <a:ea typeface="맑은 고딕" panose="020B0503020000020004" pitchFamily="50" charset="-127"/>
            </a:endParaRPr>
          </a:p>
        </p:txBody>
      </p:sp>
      <p:pic>
        <p:nvPicPr>
          <p:cNvPr id="35" name="Picture 20" descr="C:\Users\지서니\Downloads\battery.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14947" y="5661248"/>
            <a:ext cx="337373" cy="282898"/>
          </a:xfrm>
          <a:prstGeom prst="rect">
            <a:avLst/>
          </a:prstGeom>
          <a:noFill/>
          <a:extLst>
            <a:ext uri="{909E8E84-426E-40DD-AFC4-6F175D3DCCD1}">
              <a14:hiddenFill xmlns:a14="http://schemas.microsoft.com/office/drawing/2010/main">
                <a:solidFill>
                  <a:srgbClr val="FFFFFF"/>
                </a:solidFill>
              </a14:hiddenFill>
            </a:ext>
          </a:extLst>
        </p:spPr>
      </p:pic>
      <p:sp>
        <p:nvSpPr>
          <p:cNvPr id="36" name="직사각형 35"/>
          <p:cNvSpPr/>
          <p:nvPr/>
        </p:nvSpPr>
        <p:spPr>
          <a:xfrm>
            <a:off x="7666451" y="5589240"/>
            <a:ext cx="755335" cy="461665"/>
          </a:xfrm>
          <a:prstGeom prst="rect">
            <a:avLst/>
          </a:prstGeom>
        </p:spPr>
        <p:txBody>
          <a:bodyPr wrap="none">
            <a:spAutoFit/>
          </a:bodyPr>
          <a:lstStyle/>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Energy</a:t>
            </a:r>
          </a:p>
          <a:p>
            <a:pPr algn="ctr" fontAlgn="base"/>
            <a:r>
              <a:rPr lang="en-US" altLang="ko-KR" sz="1200" b="1" dirty="0" smtClean="0">
                <a:ln>
                  <a:solidFill>
                    <a:srgbClr val="4F81BD">
                      <a:alpha val="0"/>
                    </a:srgbClr>
                  </a:solidFill>
                </a:ln>
                <a:solidFill>
                  <a:prstClr val="black">
                    <a:lumMod val="65000"/>
                    <a:lumOff val="35000"/>
                  </a:prstClr>
                </a:solidFill>
                <a:ea typeface="맑은 고딕" panose="020B0503020000020004" pitchFamily="50" charset="-127"/>
              </a:rPr>
              <a:t> Savings</a:t>
            </a:r>
            <a:endParaRPr lang="en-US" altLang="ko-KR" sz="1200" b="1" dirty="0">
              <a:ln>
                <a:solidFill>
                  <a:srgbClr val="4F81BD">
                    <a:alpha val="0"/>
                  </a:srgbClr>
                </a:solidFill>
              </a:ln>
              <a:solidFill>
                <a:prstClr val="black">
                  <a:lumMod val="65000"/>
                  <a:lumOff val="35000"/>
                </a:prstClr>
              </a:solidFill>
              <a:ea typeface="맑은 고딕" panose="020B0503020000020004" pitchFamily="50" charset="-127"/>
            </a:endParaRPr>
          </a:p>
        </p:txBody>
      </p:sp>
      <p:grpSp>
        <p:nvGrpSpPr>
          <p:cNvPr id="37" name="그룹 36"/>
          <p:cNvGrpSpPr/>
          <p:nvPr/>
        </p:nvGrpSpPr>
        <p:grpSpPr>
          <a:xfrm>
            <a:off x="7042022" y="5203699"/>
            <a:ext cx="418509" cy="265069"/>
            <a:chOff x="7366570" y="3835962"/>
            <a:chExt cx="418509" cy="288538"/>
          </a:xfrm>
        </p:grpSpPr>
        <p:pic>
          <p:nvPicPr>
            <p:cNvPr id="38" name="Picture 19" descr="C:\Users\지서니\Downloads\first-aid-kit (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08510" y="3872055"/>
              <a:ext cx="276569" cy="252445"/>
            </a:xfrm>
            <a:prstGeom prst="rect">
              <a:avLst/>
            </a:prstGeom>
            <a:noFill/>
            <a:extLst>
              <a:ext uri="{909E8E84-426E-40DD-AFC4-6F175D3DCCD1}">
                <a14:hiddenFill xmlns:a14="http://schemas.microsoft.com/office/drawing/2010/main">
                  <a:solidFill>
                    <a:srgbClr val="FFFFFF"/>
                  </a:solidFill>
                </a14:hiddenFill>
              </a:ext>
            </a:extLst>
          </p:spPr>
        </p:pic>
        <p:pic>
          <p:nvPicPr>
            <p:cNvPr id="39" name="그림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6570" y="3835962"/>
              <a:ext cx="128732" cy="288538"/>
            </a:xfrm>
            <a:prstGeom prst="rect">
              <a:avLst/>
            </a:prstGeom>
          </p:spPr>
        </p:pic>
      </p:grpSp>
      <p:pic>
        <p:nvPicPr>
          <p:cNvPr id="40" name="그림 39"/>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9600668">
            <a:off x="7049135" y="4199027"/>
            <a:ext cx="108595" cy="99762"/>
          </a:xfrm>
          <a:prstGeom prst="rect">
            <a:avLst/>
          </a:prstGeom>
        </p:spPr>
      </p:pic>
      <p:pic>
        <p:nvPicPr>
          <p:cNvPr id="41" name="그림 4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37394" y="4149080"/>
            <a:ext cx="460776" cy="250402"/>
          </a:xfrm>
          <a:prstGeom prst="rect">
            <a:avLst/>
          </a:prstGeom>
        </p:spPr>
      </p:pic>
      <p:sp>
        <p:nvSpPr>
          <p:cNvPr id="42" name="직사각형 41"/>
          <p:cNvSpPr/>
          <p:nvPr/>
        </p:nvSpPr>
        <p:spPr>
          <a:xfrm>
            <a:off x="5896194" y="3508015"/>
            <a:ext cx="1016088" cy="2515758"/>
          </a:xfrm>
          <a:prstGeom prst="rect">
            <a:avLst/>
          </a:prstGeom>
          <a:noFill/>
          <a:ln w="3175"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43" name="타원 42"/>
          <p:cNvSpPr/>
          <p:nvPr/>
        </p:nvSpPr>
        <p:spPr>
          <a:xfrm>
            <a:off x="5957734" y="4333251"/>
            <a:ext cx="893009" cy="865287"/>
          </a:xfrm>
          <a:prstGeom prst="ellipse">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44" name="TextBox 43"/>
          <p:cNvSpPr txBox="1"/>
          <p:nvPr/>
        </p:nvSpPr>
        <p:spPr>
          <a:xfrm>
            <a:off x="6018384" y="5228189"/>
            <a:ext cx="883767" cy="461665"/>
          </a:xfrm>
          <a:prstGeom prst="rect">
            <a:avLst/>
          </a:prstGeom>
          <a:noFill/>
          <a:ln>
            <a:noFill/>
          </a:ln>
        </p:spPr>
        <p:txBody>
          <a:bodyPr wrap="square" rtlCol="0">
            <a:spAutoFit/>
          </a:bodyPr>
          <a:lstStyle/>
          <a:p>
            <a:r>
              <a:rPr lang="en-US" altLang="ko-KR" sz="1200" dirty="0" smtClean="0">
                <a:ln>
                  <a:solidFill>
                    <a:srgbClr val="4F81BD">
                      <a:shade val="50000"/>
                      <a:alpha val="0"/>
                    </a:srgbClr>
                  </a:solidFill>
                </a:ln>
                <a:solidFill>
                  <a:prstClr val="black"/>
                </a:solidFill>
                <a:ea typeface="맑은 고딕" panose="020B0503020000020004" pitchFamily="50" charset="-127"/>
              </a:rPr>
              <a:t>Machine</a:t>
            </a:r>
          </a:p>
          <a:p>
            <a:r>
              <a:rPr lang="en-US" altLang="ko-KR" sz="1200" dirty="0" smtClean="0">
                <a:ln>
                  <a:solidFill>
                    <a:srgbClr val="4F81BD">
                      <a:shade val="50000"/>
                      <a:alpha val="0"/>
                    </a:srgbClr>
                  </a:solidFill>
                </a:ln>
                <a:solidFill>
                  <a:prstClr val="black"/>
                </a:solidFill>
                <a:ea typeface="맑은 고딕" panose="020B0503020000020004" pitchFamily="50" charset="-127"/>
              </a:rPr>
              <a:t>Learning</a:t>
            </a:r>
            <a:endParaRPr lang="ko-KR" altLang="en-US" sz="1200" dirty="0">
              <a:ln>
                <a:solidFill>
                  <a:srgbClr val="4F81BD">
                    <a:shade val="50000"/>
                    <a:alpha val="0"/>
                  </a:srgbClr>
                </a:solidFill>
              </a:ln>
              <a:solidFill>
                <a:prstClr val="black"/>
              </a:solidFill>
              <a:ea typeface="맑은 고딕" panose="020B0503020000020004" pitchFamily="50" charset="-127"/>
            </a:endParaRPr>
          </a:p>
        </p:txBody>
      </p:sp>
      <p:sp>
        <p:nvSpPr>
          <p:cNvPr id="45" name="TextBox 44"/>
          <p:cNvSpPr txBox="1"/>
          <p:nvPr/>
        </p:nvSpPr>
        <p:spPr>
          <a:xfrm>
            <a:off x="4698095" y="3748922"/>
            <a:ext cx="991592" cy="276999"/>
          </a:xfrm>
          <a:prstGeom prst="rect">
            <a:avLst/>
          </a:prstGeom>
          <a:noFill/>
          <a:ln>
            <a:noFill/>
          </a:ln>
        </p:spPr>
        <p:txBody>
          <a:bodyPr wrap="square" rtlCol="0">
            <a:spAutoFit/>
          </a:bodyPr>
          <a:lstStyle/>
          <a:p>
            <a:r>
              <a:rPr lang="en-US" altLang="ko-KR" sz="1200" dirty="0">
                <a:ln>
                  <a:solidFill>
                    <a:srgbClr val="4F81BD">
                      <a:shade val="50000"/>
                      <a:alpha val="0"/>
                    </a:srgbClr>
                  </a:solidFill>
                </a:ln>
                <a:solidFill>
                  <a:prstClr val="black"/>
                </a:solidFill>
                <a:ea typeface="맑은 고딕" panose="020B0503020000020004" pitchFamily="50" charset="-127"/>
              </a:rPr>
              <a:t>Store</a:t>
            </a:r>
            <a:endParaRPr lang="ko-KR" altLang="en-US" sz="1200" dirty="0">
              <a:ln>
                <a:solidFill>
                  <a:srgbClr val="4F81BD">
                    <a:shade val="50000"/>
                    <a:alpha val="0"/>
                  </a:srgbClr>
                </a:solidFill>
              </a:ln>
              <a:solidFill>
                <a:prstClr val="black"/>
              </a:solidFill>
              <a:ea typeface="맑은 고딕" panose="020B0503020000020004" pitchFamily="50" charset="-127"/>
            </a:endParaRPr>
          </a:p>
        </p:txBody>
      </p:sp>
      <p:sp>
        <p:nvSpPr>
          <p:cNvPr id="46" name="TextBox 45"/>
          <p:cNvSpPr txBox="1"/>
          <p:nvPr/>
        </p:nvSpPr>
        <p:spPr>
          <a:xfrm>
            <a:off x="3815938" y="4532656"/>
            <a:ext cx="1023927" cy="276999"/>
          </a:xfrm>
          <a:prstGeom prst="rect">
            <a:avLst/>
          </a:prstGeom>
          <a:noFill/>
          <a:ln>
            <a:noFill/>
          </a:ln>
        </p:spPr>
        <p:txBody>
          <a:bodyPr wrap="square" rtlCol="0">
            <a:spAutoFit/>
          </a:bodyPr>
          <a:lstStyle/>
          <a:p>
            <a:r>
              <a:rPr lang="en-US" altLang="ko-KR" sz="1200" dirty="0">
                <a:ln>
                  <a:solidFill>
                    <a:srgbClr val="4F81BD">
                      <a:shade val="50000"/>
                      <a:alpha val="0"/>
                    </a:srgbClr>
                  </a:solidFill>
                </a:ln>
                <a:solidFill>
                  <a:prstClr val="black"/>
                </a:solidFill>
                <a:ea typeface="맑은 고딕" panose="020B0503020000020004" pitchFamily="50" charset="-127"/>
              </a:rPr>
              <a:t>Process</a:t>
            </a:r>
            <a:endParaRPr lang="ko-KR" altLang="en-US" sz="1200" dirty="0">
              <a:ln>
                <a:solidFill>
                  <a:srgbClr val="4F81BD">
                    <a:shade val="50000"/>
                    <a:alpha val="0"/>
                  </a:srgbClr>
                </a:solidFill>
              </a:ln>
              <a:solidFill>
                <a:prstClr val="black"/>
              </a:solidFill>
              <a:ea typeface="맑은 고딕" panose="020B0503020000020004" pitchFamily="50" charset="-127"/>
            </a:endParaRPr>
          </a:p>
        </p:txBody>
      </p:sp>
      <p:sp>
        <p:nvSpPr>
          <p:cNvPr id="47" name="TextBox 46"/>
          <p:cNvSpPr txBox="1"/>
          <p:nvPr/>
        </p:nvSpPr>
        <p:spPr>
          <a:xfrm>
            <a:off x="4698094" y="5393162"/>
            <a:ext cx="1137333" cy="276999"/>
          </a:xfrm>
          <a:prstGeom prst="rect">
            <a:avLst/>
          </a:prstGeom>
          <a:noFill/>
          <a:ln>
            <a:noFill/>
          </a:ln>
        </p:spPr>
        <p:txBody>
          <a:bodyPr wrap="square" rtlCol="0">
            <a:spAutoFit/>
          </a:bodyPr>
          <a:lstStyle/>
          <a:p>
            <a:r>
              <a:rPr lang="en-US" altLang="ko-KR" sz="1200" dirty="0">
                <a:ln>
                  <a:solidFill>
                    <a:srgbClr val="4F81BD">
                      <a:shade val="50000"/>
                      <a:alpha val="0"/>
                    </a:srgbClr>
                  </a:solidFill>
                </a:ln>
                <a:solidFill>
                  <a:prstClr val="black"/>
                </a:solidFill>
                <a:ea typeface="맑은 고딕" panose="020B0503020000020004" pitchFamily="50" charset="-127"/>
              </a:rPr>
              <a:t>Analytics</a:t>
            </a:r>
            <a:endParaRPr lang="ko-KR" altLang="en-US" sz="1200" dirty="0">
              <a:ln>
                <a:solidFill>
                  <a:srgbClr val="4F81BD">
                    <a:shade val="50000"/>
                    <a:alpha val="0"/>
                  </a:srgbClr>
                </a:solidFill>
              </a:ln>
              <a:solidFill>
                <a:prstClr val="black"/>
              </a:solidFill>
              <a:ea typeface="맑은 고딕" panose="020B0503020000020004" pitchFamily="50" charset="-127"/>
            </a:endParaRPr>
          </a:p>
        </p:txBody>
      </p:sp>
      <p:grpSp>
        <p:nvGrpSpPr>
          <p:cNvPr id="48" name="그룹 47"/>
          <p:cNvGrpSpPr/>
          <p:nvPr/>
        </p:nvGrpSpPr>
        <p:grpSpPr>
          <a:xfrm>
            <a:off x="4884512" y="4352907"/>
            <a:ext cx="673592" cy="669670"/>
            <a:chOff x="3928567" y="3564078"/>
            <a:chExt cx="479722" cy="476929"/>
          </a:xfrm>
        </p:grpSpPr>
        <p:sp>
          <p:nvSpPr>
            <p:cNvPr id="49" name="타원 48"/>
            <p:cNvSpPr/>
            <p:nvPr/>
          </p:nvSpPr>
          <p:spPr>
            <a:xfrm>
              <a:off x="3928567" y="3564078"/>
              <a:ext cx="479722" cy="476929"/>
            </a:xfrm>
            <a:prstGeom prst="ellipse">
              <a:avLst/>
            </a:prstGeom>
            <a:solidFill>
              <a:sysClr val="window" lastClr="FFFFFF">
                <a:lumMod val="50000"/>
              </a:sys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pic>
          <p:nvPicPr>
            <p:cNvPr id="50" name="그림 4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025238" y="3660185"/>
              <a:ext cx="286381" cy="284714"/>
            </a:xfrm>
            <a:prstGeom prst="rect">
              <a:avLst/>
            </a:prstGeom>
          </p:spPr>
        </p:pic>
      </p:grpSp>
      <p:grpSp>
        <p:nvGrpSpPr>
          <p:cNvPr id="51" name="그룹 50"/>
          <p:cNvGrpSpPr/>
          <p:nvPr/>
        </p:nvGrpSpPr>
        <p:grpSpPr>
          <a:xfrm>
            <a:off x="4013590" y="3607295"/>
            <a:ext cx="639445" cy="635723"/>
            <a:chOff x="3247480" y="2848938"/>
            <a:chExt cx="438598" cy="436045"/>
          </a:xfrm>
        </p:grpSpPr>
        <p:sp>
          <p:nvSpPr>
            <p:cNvPr id="52" name="타원 51"/>
            <p:cNvSpPr/>
            <p:nvPr/>
          </p:nvSpPr>
          <p:spPr>
            <a:xfrm>
              <a:off x="3247480" y="2848938"/>
              <a:ext cx="438598" cy="436045"/>
            </a:xfrm>
            <a:prstGeom prst="ellipse">
              <a:avLst/>
            </a:prstGeom>
            <a:solidFill>
              <a:sysClr val="window" lastClr="FFFFFF">
                <a:lumMod val="50000"/>
              </a:sys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pic>
          <p:nvPicPr>
            <p:cNvPr id="53" name="그림 5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19037" y="2920078"/>
              <a:ext cx="295484" cy="293764"/>
            </a:xfrm>
            <a:prstGeom prst="rect">
              <a:avLst/>
            </a:prstGeom>
          </p:spPr>
        </p:pic>
      </p:grpSp>
      <p:grpSp>
        <p:nvGrpSpPr>
          <p:cNvPr id="54" name="그룹 53"/>
          <p:cNvGrpSpPr/>
          <p:nvPr/>
        </p:nvGrpSpPr>
        <p:grpSpPr>
          <a:xfrm>
            <a:off x="4008554" y="5227816"/>
            <a:ext cx="692955" cy="688921"/>
            <a:chOff x="3234724" y="4467390"/>
            <a:chExt cx="440277" cy="437714"/>
          </a:xfrm>
        </p:grpSpPr>
        <p:sp>
          <p:nvSpPr>
            <p:cNvPr id="55" name="타원 54"/>
            <p:cNvSpPr/>
            <p:nvPr/>
          </p:nvSpPr>
          <p:spPr>
            <a:xfrm>
              <a:off x="3234724" y="4467390"/>
              <a:ext cx="440277" cy="437714"/>
            </a:xfrm>
            <a:prstGeom prst="ellipse">
              <a:avLst/>
            </a:prstGeom>
            <a:solidFill>
              <a:sysClr val="window" lastClr="FFFFFF">
                <a:lumMod val="50000"/>
              </a:sys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pic>
          <p:nvPicPr>
            <p:cNvPr id="56" name="그림 5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281041" y="4513438"/>
              <a:ext cx="347643" cy="345619"/>
            </a:xfrm>
            <a:prstGeom prst="rect">
              <a:avLst/>
            </a:prstGeom>
          </p:spPr>
        </p:pic>
      </p:grpSp>
      <p:grpSp>
        <p:nvGrpSpPr>
          <p:cNvPr id="57" name="그룹 56"/>
          <p:cNvGrpSpPr/>
          <p:nvPr/>
        </p:nvGrpSpPr>
        <p:grpSpPr>
          <a:xfrm>
            <a:off x="1295658" y="3502579"/>
            <a:ext cx="2595690" cy="2590717"/>
            <a:chOff x="1477596" y="2567486"/>
            <a:chExt cx="2562718" cy="2590717"/>
          </a:xfrm>
        </p:grpSpPr>
        <p:sp>
          <p:nvSpPr>
            <p:cNvPr id="58" name="직사각형 57"/>
            <p:cNvSpPr/>
            <p:nvPr/>
          </p:nvSpPr>
          <p:spPr>
            <a:xfrm>
              <a:off x="1716067" y="2567486"/>
              <a:ext cx="1471502" cy="2521194"/>
            </a:xfrm>
            <a:prstGeom prst="rect">
              <a:avLst/>
            </a:prstGeom>
            <a:solidFill>
              <a:sysClr val="window" lastClr="FFFFFF"/>
            </a:solidFill>
            <a:ln w="3175" cap="flat" cmpd="sng" algn="ctr">
              <a:solidFill>
                <a:srgbClr val="0D85F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59" name="직사각형 58"/>
            <p:cNvSpPr/>
            <p:nvPr/>
          </p:nvSpPr>
          <p:spPr>
            <a:xfrm>
              <a:off x="3296713" y="2574937"/>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50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50000"/>
                    </a:prstClr>
                  </a:solidFill>
                  <a:effectLst/>
                  <a:uLnTx/>
                  <a:uFillTx/>
                  <a:ea typeface="맑은 고딕" panose="020B0503020000020004" pitchFamily="50" charset="-127"/>
                </a:rPr>
                <a:t>0</a:t>
              </a:r>
            </a:p>
          </p:txBody>
        </p:sp>
        <p:sp>
          <p:nvSpPr>
            <p:cNvPr id="60" name="직사각형 59"/>
            <p:cNvSpPr/>
            <p:nvPr/>
          </p:nvSpPr>
          <p:spPr>
            <a:xfrm>
              <a:off x="3690233" y="3227912"/>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61" name="직사각형 60"/>
            <p:cNvSpPr/>
            <p:nvPr/>
          </p:nvSpPr>
          <p:spPr>
            <a:xfrm>
              <a:off x="3296713" y="4087876"/>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62" name="직사각형 61"/>
            <p:cNvSpPr/>
            <p:nvPr/>
          </p:nvSpPr>
          <p:spPr>
            <a:xfrm>
              <a:off x="3601548" y="4617085"/>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63" name="직사각형 62"/>
            <p:cNvSpPr/>
            <p:nvPr/>
          </p:nvSpPr>
          <p:spPr>
            <a:xfrm>
              <a:off x="3690233" y="3851756"/>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64" name="직사각형 63"/>
            <p:cNvSpPr/>
            <p:nvPr/>
          </p:nvSpPr>
          <p:spPr>
            <a:xfrm>
              <a:off x="3296713" y="2905693"/>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65" name="직사각형 64"/>
            <p:cNvSpPr/>
            <p:nvPr/>
          </p:nvSpPr>
          <p:spPr>
            <a:xfrm>
              <a:off x="3296713" y="3501053"/>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66" name="직사각형 65"/>
            <p:cNvSpPr/>
            <p:nvPr/>
          </p:nvSpPr>
          <p:spPr>
            <a:xfrm>
              <a:off x="3690233" y="4352481"/>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67" name="직사각형 66"/>
            <p:cNvSpPr/>
            <p:nvPr/>
          </p:nvSpPr>
          <p:spPr>
            <a:xfrm>
              <a:off x="3251570" y="4788871"/>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pic>
          <p:nvPicPr>
            <p:cNvPr id="68" name="그림 6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190098" y="3521173"/>
              <a:ext cx="585033" cy="625863"/>
            </a:xfrm>
            <a:prstGeom prst="rect">
              <a:avLst/>
            </a:prstGeom>
          </p:spPr>
        </p:pic>
        <p:cxnSp>
          <p:nvCxnSpPr>
            <p:cNvPr id="69" name="직선 화살표 연결선 68"/>
            <p:cNvCxnSpPr/>
            <p:nvPr/>
          </p:nvCxnSpPr>
          <p:spPr>
            <a:xfrm flipH="1">
              <a:off x="1477596" y="3000639"/>
              <a:ext cx="423307" cy="0"/>
            </a:xfrm>
            <a:prstGeom prst="straightConnector1">
              <a:avLst/>
            </a:prstGeom>
            <a:noFill/>
            <a:ln w="9525" cap="flat" cmpd="sng" algn="ctr">
              <a:solidFill>
                <a:sysClr val="window" lastClr="FFFFFF">
                  <a:lumMod val="50000"/>
                </a:sysClr>
              </a:solidFill>
              <a:prstDash val="solid"/>
              <a:headEnd type="triangle"/>
              <a:tailEnd type="triangle"/>
            </a:ln>
            <a:effectLst/>
          </p:spPr>
        </p:cxnSp>
        <p:sp>
          <p:nvSpPr>
            <p:cNvPr id="70" name="타원 69"/>
            <p:cNvSpPr/>
            <p:nvPr/>
          </p:nvSpPr>
          <p:spPr>
            <a:xfrm>
              <a:off x="2159793" y="2838140"/>
              <a:ext cx="540000" cy="446843"/>
            </a:xfrm>
            <a:prstGeom prst="ellipse">
              <a:avLst/>
            </a:prstGeom>
            <a:solidFill>
              <a:sysClr val="window" lastClr="FFFFFF">
                <a:lumMod val="50000"/>
              </a:sys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sp>
          <p:nvSpPr>
            <p:cNvPr id="71" name="타원 70"/>
            <p:cNvSpPr/>
            <p:nvPr/>
          </p:nvSpPr>
          <p:spPr>
            <a:xfrm>
              <a:off x="2159793" y="4467390"/>
              <a:ext cx="540000" cy="437713"/>
            </a:xfrm>
            <a:prstGeom prst="ellipse">
              <a:avLst/>
            </a:prstGeom>
            <a:solidFill>
              <a:sysClr val="window" lastClr="FFFFFF">
                <a:lumMod val="50000"/>
              </a:sys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smtClean="0">
                <a:ln>
                  <a:noFill/>
                </a:ln>
                <a:solidFill>
                  <a:prstClr val="white"/>
                </a:solidFill>
                <a:effectLst/>
                <a:uLnTx/>
                <a:uFillTx/>
                <a:ea typeface="맑은 고딕" panose="020B0503020000020004" pitchFamily="50" charset="-127"/>
              </a:endParaRPr>
            </a:p>
          </p:txBody>
        </p:sp>
        <p:cxnSp>
          <p:nvCxnSpPr>
            <p:cNvPr id="72" name="직선 화살표 연결선 71"/>
            <p:cNvCxnSpPr/>
            <p:nvPr/>
          </p:nvCxnSpPr>
          <p:spPr>
            <a:xfrm flipH="1">
              <a:off x="1477596" y="4509120"/>
              <a:ext cx="423307" cy="0"/>
            </a:xfrm>
            <a:prstGeom prst="straightConnector1">
              <a:avLst/>
            </a:prstGeom>
            <a:noFill/>
            <a:ln w="9525" cap="flat" cmpd="sng" algn="ctr">
              <a:solidFill>
                <a:sysClr val="window" lastClr="FFFFFF">
                  <a:lumMod val="50000"/>
                </a:sysClr>
              </a:solidFill>
              <a:prstDash val="solid"/>
              <a:headEnd type="triangle"/>
              <a:tailEnd type="triangle"/>
            </a:ln>
            <a:effectLst/>
          </p:spPr>
        </p:cxnSp>
        <p:sp>
          <p:nvSpPr>
            <p:cNvPr id="73" name="직사각형 72"/>
            <p:cNvSpPr/>
            <p:nvPr/>
          </p:nvSpPr>
          <p:spPr>
            <a:xfrm>
              <a:off x="1781999" y="4712163"/>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74" name="직사각형 73"/>
            <p:cNvSpPr/>
            <p:nvPr/>
          </p:nvSpPr>
          <p:spPr>
            <a:xfrm>
              <a:off x="2779984" y="4617085"/>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75" name="직사각형 74"/>
            <p:cNvSpPr/>
            <p:nvPr/>
          </p:nvSpPr>
          <p:spPr>
            <a:xfrm>
              <a:off x="1770776" y="4052580"/>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76" name="직사각형 75"/>
            <p:cNvSpPr/>
            <p:nvPr/>
          </p:nvSpPr>
          <p:spPr>
            <a:xfrm>
              <a:off x="2857126" y="3468873"/>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77" name="직사각형 76"/>
            <p:cNvSpPr/>
            <p:nvPr/>
          </p:nvSpPr>
          <p:spPr>
            <a:xfrm>
              <a:off x="1830345" y="3194747"/>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78" name="직사각형 77"/>
            <p:cNvSpPr/>
            <p:nvPr/>
          </p:nvSpPr>
          <p:spPr>
            <a:xfrm>
              <a:off x="2750774" y="2727874"/>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0</a:t>
              </a:r>
            </a:p>
          </p:txBody>
        </p:sp>
        <p:sp>
          <p:nvSpPr>
            <p:cNvPr id="79" name="직사각형 78"/>
            <p:cNvSpPr/>
            <p:nvPr/>
          </p:nvSpPr>
          <p:spPr>
            <a:xfrm>
              <a:off x="1830808" y="2640423"/>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80" name="직사각형 79"/>
            <p:cNvSpPr/>
            <p:nvPr/>
          </p:nvSpPr>
          <p:spPr>
            <a:xfrm>
              <a:off x="2600090" y="3173706"/>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81" name="직사각형 80"/>
            <p:cNvSpPr/>
            <p:nvPr/>
          </p:nvSpPr>
          <p:spPr>
            <a:xfrm>
              <a:off x="2572552" y="4087876"/>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82" name="직사각형 81"/>
            <p:cNvSpPr/>
            <p:nvPr/>
          </p:nvSpPr>
          <p:spPr>
            <a:xfrm>
              <a:off x="1744268" y="3651682"/>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sp>
          <p:nvSpPr>
            <p:cNvPr id="83" name="직사각형 82"/>
            <p:cNvSpPr/>
            <p:nvPr/>
          </p:nvSpPr>
          <p:spPr>
            <a:xfrm>
              <a:off x="3690233" y="2768762"/>
              <a:ext cx="350081" cy="369332"/>
            </a:xfrm>
            <a:prstGeom prst="rect">
              <a:avLst/>
            </a:prstGeom>
          </p:spPr>
          <p:txBody>
            <a:bodyPr wrap="non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ko-KR" altLang="en-US"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 </a:t>
              </a:r>
              <a:r>
                <a:rPr kumimoji="0" lang="en-US" altLang="ko-KR" sz="1800" b="0" i="0" u="none" strike="noStrike" kern="0" cap="none" spc="-150" normalizeH="0" baseline="0" noProof="0" dirty="0" smtClean="0">
                  <a:ln>
                    <a:solidFill>
                      <a:srgbClr val="4F81BD">
                        <a:alpha val="0"/>
                      </a:srgbClr>
                    </a:solidFill>
                  </a:ln>
                  <a:solidFill>
                    <a:prstClr val="white">
                      <a:lumMod val="75000"/>
                    </a:prstClr>
                  </a:solidFill>
                  <a:effectLst/>
                  <a:uLnTx/>
                  <a:uFillTx/>
                  <a:ea typeface="맑은 고딕" panose="020B0503020000020004" pitchFamily="50" charset="-127"/>
                </a:rPr>
                <a:t>1</a:t>
              </a:r>
            </a:p>
          </p:txBody>
        </p:sp>
        <p:pic>
          <p:nvPicPr>
            <p:cNvPr id="84" name="그림 8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277155" y="4519151"/>
              <a:ext cx="319668" cy="259117"/>
            </a:xfrm>
            <a:prstGeom prst="rect">
              <a:avLst/>
            </a:prstGeom>
          </p:spPr>
        </p:pic>
        <p:pic>
          <p:nvPicPr>
            <p:cNvPr id="85" name="그림 84"/>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263223" y="2916524"/>
              <a:ext cx="319668" cy="264522"/>
            </a:xfrm>
            <a:prstGeom prst="rect">
              <a:avLst/>
            </a:prstGeom>
          </p:spPr>
        </p:pic>
      </p:grpSp>
      <p:grpSp>
        <p:nvGrpSpPr>
          <p:cNvPr id="86" name="그룹 85"/>
          <p:cNvGrpSpPr/>
          <p:nvPr/>
        </p:nvGrpSpPr>
        <p:grpSpPr>
          <a:xfrm>
            <a:off x="6113802" y="4433533"/>
            <a:ext cx="580872" cy="664723"/>
            <a:chOff x="5913978" y="3367933"/>
            <a:chExt cx="689552" cy="762534"/>
          </a:xfrm>
        </p:grpSpPr>
        <p:pic>
          <p:nvPicPr>
            <p:cNvPr id="87" name="그림 86"/>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913978" y="3367933"/>
              <a:ext cx="689552" cy="762534"/>
            </a:xfrm>
            <a:prstGeom prst="rect">
              <a:avLst/>
            </a:prstGeom>
          </p:spPr>
        </p:pic>
        <p:pic>
          <p:nvPicPr>
            <p:cNvPr id="88" name="그림 87"/>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212175" y="3547560"/>
              <a:ext cx="303416" cy="303416"/>
            </a:xfrm>
            <a:prstGeom prst="rect">
              <a:avLst/>
            </a:prstGeom>
            <a:effectLst>
              <a:outerShdw dist="12700" dir="2700000" algn="tl" rotWithShape="0">
                <a:prstClr val="black">
                  <a:alpha val="36000"/>
                </a:prstClr>
              </a:outerShdw>
            </a:effectLst>
          </p:spPr>
        </p:pic>
      </p:grpSp>
      <p:sp>
        <p:nvSpPr>
          <p:cNvPr id="89" name="양쪽 모서리가 둥근 사각형 83"/>
          <p:cNvSpPr/>
          <p:nvPr/>
        </p:nvSpPr>
        <p:spPr>
          <a:xfrm>
            <a:off x="546697" y="1772413"/>
            <a:ext cx="901719" cy="612548"/>
          </a:xfrm>
          <a:prstGeom prst="round2SameRect">
            <a:avLst>
              <a:gd name="adj1" fmla="val 0"/>
              <a:gd name="adj2" fmla="val 0"/>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0" hangingPunct="0">
              <a:defRPr/>
            </a:pPr>
            <a:r>
              <a:rPr lang="en-US" altLang="ko-KR" kern="0" dirty="0" err="1" smtClean="0">
                <a:ln>
                  <a:solidFill>
                    <a:schemeClr val="bg1">
                      <a:alpha val="5000"/>
                    </a:schemeClr>
                  </a:solidFill>
                </a:ln>
                <a:solidFill>
                  <a:schemeClr val="bg1"/>
                </a:solidFill>
                <a:ea typeface="+mj-ea"/>
                <a:cs typeface="Arial" panose="020B0604020202020204" pitchFamily="34" charset="0"/>
              </a:rPr>
              <a:t>IoT</a:t>
            </a:r>
            <a:endParaRPr lang="ko-KR" altLang="en-US" kern="0" dirty="0">
              <a:ln>
                <a:solidFill>
                  <a:schemeClr val="bg1">
                    <a:alpha val="5000"/>
                  </a:schemeClr>
                </a:solidFill>
              </a:ln>
              <a:solidFill>
                <a:schemeClr val="bg1"/>
              </a:solidFill>
              <a:ea typeface="+mj-ea"/>
              <a:cs typeface="Arial" panose="020B0604020202020204" pitchFamily="34" charset="0"/>
            </a:endParaRPr>
          </a:p>
        </p:txBody>
      </p:sp>
      <p:sp>
        <p:nvSpPr>
          <p:cNvPr id="90" name="양쪽 모서리가 둥근 사각형 83"/>
          <p:cNvSpPr/>
          <p:nvPr/>
        </p:nvSpPr>
        <p:spPr>
          <a:xfrm>
            <a:off x="1520561" y="1771133"/>
            <a:ext cx="1526961" cy="612548"/>
          </a:xfrm>
          <a:prstGeom prst="round2SameRect">
            <a:avLst>
              <a:gd name="adj1" fmla="val 0"/>
              <a:gd name="adj2" fmla="val 0"/>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0" hangingPunct="0">
              <a:defRPr/>
            </a:pPr>
            <a:r>
              <a:rPr lang="en-US" altLang="ko-KR" kern="0" dirty="0" smtClean="0">
                <a:ln>
                  <a:solidFill>
                    <a:schemeClr val="bg1">
                      <a:alpha val="5000"/>
                    </a:schemeClr>
                  </a:solidFill>
                </a:ln>
                <a:solidFill>
                  <a:schemeClr val="bg1"/>
                </a:solidFill>
                <a:ea typeface="+mj-ea"/>
                <a:cs typeface="Arial" panose="020B0604020202020204" pitchFamily="34" charset="0"/>
              </a:rPr>
              <a:t>Mobile</a:t>
            </a:r>
            <a:endParaRPr lang="ko-KR" altLang="en-US" kern="0" dirty="0">
              <a:ln>
                <a:solidFill>
                  <a:schemeClr val="bg1">
                    <a:alpha val="5000"/>
                  </a:schemeClr>
                </a:solidFill>
              </a:ln>
              <a:solidFill>
                <a:schemeClr val="bg1"/>
              </a:solidFill>
              <a:ea typeface="+mj-ea"/>
              <a:cs typeface="Arial" panose="020B0604020202020204" pitchFamily="34" charset="0"/>
            </a:endParaRPr>
          </a:p>
        </p:txBody>
      </p:sp>
      <p:sp>
        <p:nvSpPr>
          <p:cNvPr id="91" name="양쪽 모서리가 둥근 사각형 83"/>
          <p:cNvSpPr/>
          <p:nvPr/>
        </p:nvSpPr>
        <p:spPr>
          <a:xfrm>
            <a:off x="3091711" y="1755969"/>
            <a:ext cx="2733818" cy="612548"/>
          </a:xfrm>
          <a:prstGeom prst="round2SameRect">
            <a:avLst>
              <a:gd name="adj1" fmla="val 0"/>
              <a:gd name="adj2" fmla="val 0"/>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0" hangingPunct="0">
              <a:defRPr/>
            </a:pPr>
            <a:r>
              <a:rPr lang="en-US" altLang="ko-KR" kern="0" dirty="0" smtClean="0">
                <a:ln>
                  <a:solidFill>
                    <a:schemeClr val="bg1">
                      <a:alpha val="5000"/>
                    </a:schemeClr>
                  </a:solidFill>
                </a:ln>
                <a:solidFill>
                  <a:schemeClr val="bg1"/>
                </a:solidFill>
                <a:ea typeface="+mj-ea"/>
                <a:cs typeface="Arial" panose="020B0604020202020204" pitchFamily="34" charset="0"/>
              </a:rPr>
              <a:t>Cloud &amp; Big Data</a:t>
            </a:r>
            <a:endParaRPr lang="ko-KR" altLang="en-US" kern="0" dirty="0">
              <a:ln>
                <a:solidFill>
                  <a:schemeClr val="bg1">
                    <a:alpha val="5000"/>
                  </a:schemeClr>
                </a:solidFill>
              </a:ln>
              <a:solidFill>
                <a:schemeClr val="bg1"/>
              </a:solidFill>
              <a:ea typeface="+mj-ea"/>
              <a:cs typeface="Arial" panose="020B0604020202020204" pitchFamily="34" charset="0"/>
            </a:endParaRPr>
          </a:p>
        </p:txBody>
      </p:sp>
      <p:sp>
        <p:nvSpPr>
          <p:cNvPr id="92" name="양쪽 모서리가 둥근 사각형 83"/>
          <p:cNvSpPr/>
          <p:nvPr/>
        </p:nvSpPr>
        <p:spPr>
          <a:xfrm>
            <a:off x="5869718" y="1755969"/>
            <a:ext cx="2776258" cy="612548"/>
          </a:xfrm>
          <a:prstGeom prst="round2SameRect">
            <a:avLst>
              <a:gd name="adj1" fmla="val 0"/>
              <a:gd name="adj2" fmla="val 0"/>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0" hangingPunct="0">
              <a:defRPr/>
            </a:pPr>
            <a:r>
              <a:rPr lang="en-US" altLang="ko-KR" kern="0" dirty="0" smtClean="0">
                <a:ln>
                  <a:solidFill>
                    <a:schemeClr val="bg1">
                      <a:alpha val="5000"/>
                    </a:schemeClr>
                  </a:solidFill>
                </a:ln>
                <a:solidFill>
                  <a:schemeClr val="bg1"/>
                </a:solidFill>
                <a:ea typeface="+mj-ea"/>
                <a:cs typeface="Arial" panose="020B0604020202020204" pitchFamily="34" charset="0"/>
              </a:rPr>
              <a:t>Artificial Intelligence</a:t>
            </a:r>
            <a:endParaRPr lang="ko-KR" altLang="en-US" kern="0" dirty="0">
              <a:ln>
                <a:solidFill>
                  <a:schemeClr val="bg1">
                    <a:alpha val="5000"/>
                  </a:schemeClr>
                </a:solidFill>
              </a:ln>
              <a:solidFill>
                <a:schemeClr val="bg1"/>
              </a:solidFill>
              <a:ea typeface="+mj-ea"/>
              <a:cs typeface="Arial" panose="020B0604020202020204" pitchFamily="34" charset="0"/>
            </a:endParaRPr>
          </a:p>
        </p:txBody>
      </p:sp>
      <p:cxnSp>
        <p:nvCxnSpPr>
          <p:cNvPr id="93" name="직선 화살표 연결선 92"/>
          <p:cNvCxnSpPr/>
          <p:nvPr/>
        </p:nvCxnSpPr>
        <p:spPr>
          <a:xfrm>
            <a:off x="3044562" y="2973072"/>
            <a:ext cx="66334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p:nvPr/>
        </p:nvCxnSpPr>
        <p:spPr>
          <a:xfrm>
            <a:off x="5492834" y="2972888"/>
            <a:ext cx="66334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직사각형 96"/>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5</a:t>
            </a:r>
          </a:p>
        </p:txBody>
      </p:sp>
    </p:spTree>
    <p:extLst>
      <p:ext uri="{BB962C8B-B14F-4D97-AF65-F5344CB8AC3E}">
        <p14:creationId xmlns:p14="http://schemas.microsoft.com/office/powerpoint/2010/main" val="25175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107"/>
          <p:cNvGrpSpPr>
            <a:grpSpLocks/>
          </p:cNvGrpSpPr>
          <p:nvPr/>
        </p:nvGrpSpPr>
        <p:grpSpPr bwMode="auto">
          <a:xfrm>
            <a:off x="262634" y="188640"/>
            <a:ext cx="5407475" cy="808310"/>
            <a:chOff x="5549652" y="1857364"/>
            <a:chExt cx="2880000" cy="602259"/>
          </a:xfrm>
        </p:grpSpPr>
        <p:sp>
          <p:nvSpPr>
            <p:cNvPr id="24" name="AutoShape 77"/>
            <p:cNvSpPr>
              <a:spLocks noChangeArrowheads="1"/>
            </p:cNvSpPr>
            <p:nvPr/>
          </p:nvSpPr>
          <p:spPr bwMode="auto">
            <a:xfrm>
              <a:off x="5549652" y="1857364"/>
              <a:ext cx="2880000" cy="602259"/>
            </a:xfrm>
            <a:prstGeom prst="roundRect">
              <a:avLst>
                <a:gd name="adj" fmla="val 50000"/>
              </a:avLst>
            </a:prstGeom>
            <a:gradFill flip="none" rotWithShape="1">
              <a:gsLst>
                <a:gs pos="0">
                  <a:srgbClr val="82A5D0"/>
                </a:gs>
                <a:gs pos="100000">
                  <a:srgbClr val="5887C0"/>
                </a:gs>
              </a:gsLst>
              <a:lin ang="5400000" scaled="1"/>
              <a:tileRect/>
            </a:gradFill>
            <a:ln w="19050">
              <a:noFill/>
            </a:ln>
            <a:effectLst/>
            <a:scene3d>
              <a:camera prst="perspectiveAbove" fov="0">
                <a:rot lat="0" lon="0" rev="0"/>
              </a:camera>
              <a:lightRig rig="balanced" dir="t"/>
            </a:scene3d>
            <a:sp3d prstMaterial="dkEdge">
              <a:bevelT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200" dirty="0">
                <a:latin typeface="맑은 고딕" panose="020B0503020000020004" pitchFamily="50" charset="-127"/>
                <a:ea typeface="맑은 고딕" panose="020B0503020000020004" pitchFamily="50" charset="-127"/>
              </a:endParaRPr>
            </a:p>
          </p:txBody>
        </p:sp>
        <p:sp>
          <p:nvSpPr>
            <p:cNvPr id="26" name="AutoShape 78"/>
            <p:cNvSpPr>
              <a:spLocks noChangeArrowheads="1"/>
            </p:cNvSpPr>
            <p:nvPr/>
          </p:nvSpPr>
          <p:spPr bwMode="auto">
            <a:xfrm>
              <a:off x="5716448" y="1893863"/>
              <a:ext cx="2533242" cy="303618"/>
            </a:xfrm>
            <a:prstGeom prst="roundRect">
              <a:avLst>
                <a:gd name="adj" fmla="val 42949"/>
              </a:avLst>
            </a:prstGeom>
            <a:gradFill rotWithShape="1">
              <a:gsLst>
                <a:gs pos="0">
                  <a:srgbClr val="FFFFFF">
                    <a:alpha val="70000"/>
                  </a:srgbClr>
                </a:gs>
                <a:gs pos="100000">
                  <a:srgbClr val="FFFFFF">
                    <a:alpha val="0"/>
                  </a:srgbClr>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p>
              <a:pPr algn="ctr"/>
              <a:endParaRPr lang="ko-KR" altLang="en-US" sz="3200" b="1">
                <a:solidFill>
                  <a:srgbClr val="000000"/>
                </a:solidFill>
                <a:latin typeface="맑은 고딕" panose="020B0503020000020004" pitchFamily="50" charset="-127"/>
                <a:ea typeface="맑은 고딕" panose="020B0503020000020004" pitchFamily="50" charset="-127"/>
              </a:endParaRPr>
            </a:p>
          </p:txBody>
        </p:sp>
        <p:sp>
          <p:nvSpPr>
            <p:cNvPr id="27" name="TextBox 9"/>
            <p:cNvSpPr txBox="1"/>
            <p:nvPr/>
          </p:nvSpPr>
          <p:spPr>
            <a:xfrm>
              <a:off x="5629558" y="1978729"/>
              <a:ext cx="2800094" cy="441067"/>
            </a:xfrm>
            <a:prstGeom prst="rect">
              <a:avLst/>
            </a:prstGeom>
            <a:noFill/>
            <a:effectLst/>
          </p:spPr>
          <p:txBody>
            <a:bodyPr anchor="ctr"/>
            <a:lstStyle/>
            <a:p>
              <a:pPr algn="ctr"/>
              <a:r>
                <a:rPr lang="ko-KR" altLang="en-US" sz="3200" dirty="0" smtClean="0">
                  <a:latin typeface="맑은 고딕" panose="020B0503020000020004" pitchFamily="50" charset="-127"/>
                  <a:ea typeface="맑은 고딕" panose="020B0503020000020004" pitchFamily="50" charset="-127"/>
                </a:rPr>
                <a:t>빅뱅</a:t>
              </a:r>
              <a:endParaRPr lang="en-US" altLang="ko-KR" sz="3200" dirty="0">
                <a:latin typeface="맑은 고딕" panose="020B0503020000020004" pitchFamily="50" charset="-127"/>
                <a:ea typeface="맑은 고딕" panose="020B0503020000020004" pitchFamily="50" charset="-127"/>
              </a:endParaRPr>
            </a:p>
          </p:txBody>
        </p:sp>
      </p:grpSp>
      <p:sp>
        <p:nvSpPr>
          <p:cNvPr id="2" name="슬라이드 번호 개체 틀 1"/>
          <p:cNvSpPr>
            <a:spLocks noGrp="1"/>
          </p:cNvSpPr>
          <p:nvPr>
            <p:ph type="sldNum" sz="quarter" idx="12"/>
          </p:nvPr>
        </p:nvSpPr>
        <p:spPr>
          <a:xfrm>
            <a:off x="6457950" y="6356351"/>
            <a:ext cx="2101154" cy="365125"/>
          </a:xfrm>
        </p:spPr>
        <p:txBody>
          <a:bodyPr/>
          <a:lstStyle/>
          <a:p>
            <a:fld id="{CE9A26BD-CE7C-472E-A979-9F44EF1151A1}" type="slidenum">
              <a:rPr lang="ko-KR" altLang="en-US" smtClean="0">
                <a:latin typeface="맑은 고딕" panose="020B0503020000020004" pitchFamily="50" charset="-127"/>
                <a:ea typeface="맑은 고딕" panose="020B0503020000020004" pitchFamily="50" charset="-127"/>
              </a:rPr>
              <a:t>6</a:t>
            </a:fld>
            <a:endParaRPr lang="ko-KR" altLang="en-US">
              <a:latin typeface="맑은 고딕" panose="020B0503020000020004" pitchFamily="50" charset="-127"/>
              <a:ea typeface="맑은 고딕" panose="020B0503020000020004" pitchFamily="50" charset="-127"/>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2049" name="_x192767600" descr="EMB00000ae421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64904"/>
            <a:ext cx="7103900" cy="387080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523498" y="1353542"/>
            <a:ext cx="8620502" cy="923330"/>
          </a:xfrm>
          <a:prstGeom prst="rect">
            <a:avLst/>
          </a:prstGeom>
        </p:spPr>
        <p:txBody>
          <a:bodyPr wrap="square">
            <a:spAutoFit/>
          </a:bodyPr>
          <a:lstStyle/>
          <a:p>
            <a:pPr fontAlgn="base">
              <a:lnSpc>
                <a:spcPct val="150000"/>
              </a:lnSpc>
            </a:pPr>
            <a:r>
              <a:rPr lang="en-US" altLang="ko-KR" b="1" dirty="0" smtClean="0">
                <a:latin typeface="맑은 고딕" panose="020B0503020000020004" pitchFamily="50" charset="-127"/>
                <a:ea typeface="맑은 고딕" panose="020B0503020000020004" pitchFamily="50" charset="-127"/>
              </a:rPr>
              <a:t>-</a:t>
            </a:r>
            <a:r>
              <a:rPr lang="ko-KR" altLang="en-US" b="1" dirty="0" smtClean="0">
                <a:latin typeface="맑은 고딕" panose="020B0503020000020004" pitchFamily="50" charset="-127"/>
                <a:ea typeface="맑은 고딕" panose="020B0503020000020004" pitchFamily="50" charset="-127"/>
              </a:rPr>
              <a:t>디바이스 빅뱅</a:t>
            </a:r>
            <a:r>
              <a:rPr lang="en-US" altLang="ko-KR" b="1" dirty="0" smtClean="0">
                <a:latin typeface="맑은 고딕" panose="020B0503020000020004" pitchFamily="50" charset="-127"/>
                <a:ea typeface="맑은 고딕" panose="020B0503020000020004" pitchFamily="50" charset="-127"/>
              </a:rPr>
              <a:t>: 2010</a:t>
            </a:r>
            <a:r>
              <a:rPr lang="ko-KR" altLang="en-US" b="1" dirty="0">
                <a:latin typeface="맑은 고딕" panose="020B0503020000020004" pitchFamily="50" charset="-127"/>
                <a:ea typeface="맑은 고딕" panose="020B0503020000020004" pitchFamily="50" charset="-127"/>
              </a:rPr>
              <a:t>년 </a:t>
            </a:r>
            <a:r>
              <a:rPr lang="en-US" altLang="ko-KR" b="1" dirty="0">
                <a:latin typeface="맑은 고딕" panose="020B0503020000020004" pitchFamily="50" charset="-127"/>
                <a:ea typeface="맑은 고딕" panose="020B0503020000020004" pitchFamily="50" charset="-127"/>
              </a:rPr>
              <a:t>100</a:t>
            </a:r>
            <a:r>
              <a:rPr lang="ko-KR" altLang="en-US" b="1" dirty="0">
                <a:latin typeface="맑은 고딕" panose="020B0503020000020004" pitchFamily="50" charset="-127"/>
                <a:ea typeface="맑은 고딕" panose="020B0503020000020004" pitchFamily="50" charset="-127"/>
              </a:rPr>
              <a:t>억 </a:t>
            </a:r>
            <a:r>
              <a:rPr lang="ko-KR" altLang="en-US" b="1" dirty="0" smtClean="0">
                <a:latin typeface="맑은 고딕" panose="020B0503020000020004" pitchFamily="50" charset="-127"/>
                <a:ea typeface="맑은 고딕" panose="020B0503020000020004" pitchFamily="50" charset="-127"/>
              </a:rPr>
              <a:t>개 </a:t>
            </a:r>
            <a:r>
              <a:rPr lang="ko-KR" altLang="en-US" b="1" dirty="0" err="1">
                <a:latin typeface="맑은 고딕" panose="020B0503020000020004" pitchFamily="50" charset="-127"/>
                <a:ea typeface="맑은 고딕" panose="020B0503020000020004" pitchFamily="50" charset="-127"/>
              </a:rPr>
              <a:t>모바일</a:t>
            </a:r>
            <a:r>
              <a:rPr lang="ko-KR" altLang="en-US" b="1" dirty="0">
                <a:latin typeface="맑은 고딕" panose="020B0503020000020004" pitchFamily="50" charset="-127"/>
                <a:ea typeface="맑은 고딕" panose="020B0503020000020004" pitchFamily="50" charset="-127"/>
              </a:rPr>
              <a:t> </a:t>
            </a:r>
            <a:r>
              <a:rPr lang="ko-KR" altLang="en-US" b="1" dirty="0" smtClean="0">
                <a:latin typeface="맑은 고딕" panose="020B0503020000020004" pitchFamily="50" charset="-127"/>
                <a:ea typeface="맑은 고딕" panose="020B0503020000020004" pitchFamily="50" charset="-127"/>
              </a:rPr>
              <a:t>기기</a:t>
            </a:r>
            <a:r>
              <a:rPr lang="en-US" altLang="ko-KR" b="1" dirty="0" smtClean="0">
                <a:latin typeface="맑은 고딕" panose="020B0503020000020004" pitchFamily="50" charset="-127"/>
                <a:ea typeface="맑은 고딕" panose="020B0503020000020004" pitchFamily="50" charset="-127"/>
              </a:rPr>
              <a:t>-&gt; 2017</a:t>
            </a:r>
            <a:r>
              <a:rPr lang="ko-KR" altLang="en-US" b="1" dirty="0" smtClean="0">
                <a:latin typeface="맑은 고딕" panose="020B0503020000020004" pitchFamily="50" charset="-127"/>
                <a:ea typeface="맑은 고딕" panose="020B0503020000020004" pitchFamily="50" charset="-127"/>
              </a:rPr>
              <a:t>년 </a:t>
            </a:r>
            <a:r>
              <a:rPr lang="en-US" altLang="ko-KR" b="1" dirty="0">
                <a:latin typeface="맑은 고딕" panose="020B0503020000020004" pitchFamily="50" charset="-127"/>
                <a:ea typeface="맑은 고딕" panose="020B0503020000020004" pitchFamily="50" charset="-127"/>
              </a:rPr>
              <a:t>7</a:t>
            </a:r>
            <a:r>
              <a:rPr lang="ko-KR" altLang="en-US" b="1" dirty="0" smtClean="0">
                <a:latin typeface="맑은 고딕" panose="020B0503020000020004" pitchFamily="50" charset="-127"/>
                <a:ea typeface="맑은 고딕" panose="020B0503020000020004" pitchFamily="50" charset="-127"/>
              </a:rPr>
              <a:t>조개 </a:t>
            </a:r>
            <a:r>
              <a:rPr lang="ko-KR" altLang="en-US" b="1" dirty="0">
                <a:latin typeface="맑은 고딕" panose="020B0503020000020004" pitchFamily="50" charset="-127"/>
                <a:ea typeface="맑은 고딕" panose="020B0503020000020004" pitchFamily="50" charset="-127"/>
              </a:rPr>
              <a:t>무선 단말로 </a:t>
            </a:r>
            <a:r>
              <a:rPr lang="ko-KR" altLang="en-US" b="1" dirty="0" smtClean="0">
                <a:latin typeface="맑은 고딕" panose="020B0503020000020004" pitchFamily="50" charset="-127"/>
                <a:ea typeface="맑은 고딕" panose="020B0503020000020004" pitchFamily="50" charset="-127"/>
              </a:rPr>
              <a:t>연결</a:t>
            </a:r>
            <a:endParaRPr lang="en-US" altLang="ko-KR" b="1" dirty="0" smtClean="0">
              <a:latin typeface="맑은 고딕" panose="020B0503020000020004" pitchFamily="50" charset="-127"/>
              <a:ea typeface="맑은 고딕" panose="020B0503020000020004" pitchFamily="50" charset="-127"/>
            </a:endParaRPr>
          </a:p>
          <a:p>
            <a:pPr fontAlgn="base">
              <a:lnSpc>
                <a:spcPct val="150000"/>
              </a:lnSpc>
            </a:pPr>
            <a:r>
              <a:rPr lang="en-US" altLang="ko-KR" b="1" dirty="0" smtClean="0">
                <a:latin typeface="맑은 고딕" panose="020B0503020000020004" pitchFamily="50" charset="-127"/>
                <a:ea typeface="맑은 고딕" panose="020B0503020000020004" pitchFamily="50" charset="-127"/>
              </a:rPr>
              <a:t>-</a:t>
            </a:r>
            <a:r>
              <a:rPr lang="ko-KR" altLang="en-US" b="1" dirty="0" smtClean="0">
                <a:latin typeface="맑은 고딕" panose="020B0503020000020004" pitchFamily="50" charset="-127"/>
                <a:ea typeface="맑은 고딕" panose="020B0503020000020004" pitchFamily="50" charset="-127"/>
              </a:rPr>
              <a:t>데이터 빅뱅</a:t>
            </a:r>
            <a:r>
              <a:rPr lang="en-US" altLang="ko-KR" b="1" dirty="0" smtClean="0">
                <a:latin typeface="맑은 고딕" panose="020B0503020000020004" pitchFamily="50" charset="-127"/>
                <a:ea typeface="맑은 고딕" panose="020B0503020000020004" pitchFamily="50" charset="-127"/>
              </a:rPr>
              <a:t>: 2010</a:t>
            </a:r>
            <a:r>
              <a:rPr lang="ko-KR" altLang="en-US" b="1" dirty="0" smtClean="0">
                <a:latin typeface="맑은 고딕" panose="020B0503020000020004" pitchFamily="50" charset="-127"/>
                <a:ea typeface="맑은 고딕" panose="020B0503020000020004" pitchFamily="50" charset="-127"/>
              </a:rPr>
              <a:t>년 </a:t>
            </a:r>
            <a:r>
              <a:rPr lang="en-US" altLang="ko-KR" b="1" dirty="0" smtClean="0">
                <a:latin typeface="맑은 고딕" panose="020B0503020000020004" pitchFamily="50" charset="-127"/>
                <a:ea typeface="맑은 고딕" panose="020B0503020000020004" pitchFamily="50" charset="-127"/>
              </a:rPr>
              <a:t>800EB(</a:t>
            </a:r>
            <a:r>
              <a:rPr lang="en-US" altLang="ko-KR" b="1" dirty="0" err="1" smtClean="0">
                <a:latin typeface="맑은 고딕" panose="020B0503020000020004" pitchFamily="50" charset="-127"/>
                <a:ea typeface="맑은 고딕" panose="020B0503020000020004" pitchFamily="50" charset="-127"/>
              </a:rPr>
              <a:t>Exa</a:t>
            </a:r>
            <a:r>
              <a:rPr lang="en-US" altLang="ko-KR" b="1" dirty="0" smtClean="0">
                <a:latin typeface="맑은 고딕" panose="020B0503020000020004" pitchFamily="50" charset="-127"/>
                <a:ea typeface="맑은 고딕" panose="020B0503020000020004" pitchFamily="50" charset="-127"/>
              </a:rPr>
              <a:t> </a:t>
            </a:r>
            <a:r>
              <a:rPr lang="en-US" altLang="ko-KR" b="1" dirty="0">
                <a:latin typeface="맑은 고딕" panose="020B0503020000020004" pitchFamily="50" charset="-127"/>
                <a:ea typeface="맑은 고딕" panose="020B0503020000020004" pitchFamily="50" charset="-127"/>
              </a:rPr>
              <a:t>Byte</a:t>
            </a:r>
            <a:r>
              <a:rPr lang="en-US" altLang="ko-KR" b="1" dirty="0" smtClean="0">
                <a:latin typeface="맑은 고딕" panose="020B0503020000020004" pitchFamily="50" charset="-127"/>
                <a:ea typeface="맑은 고딕" panose="020B0503020000020004" pitchFamily="50" charset="-127"/>
              </a:rPr>
              <a:t>)-&gt; 2020</a:t>
            </a:r>
            <a:r>
              <a:rPr lang="ko-KR" altLang="en-US" b="1" dirty="0" smtClean="0">
                <a:latin typeface="맑은 고딕" panose="020B0503020000020004" pitchFamily="50" charset="-127"/>
                <a:ea typeface="맑은 고딕" panose="020B0503020000020004" pitchFamily="50" charset="-127"/>
              </a:rPr>
              <a:t>년 </a:t>
            </a:r>
            <a:r>
              <a:rPr lang="en-US" altLang="ko-KR" b="1" dirty="0">
                <a:latin typeface="맑은 고딕" panose="020B0503020000020004" pitchFamily="50" charset="-127"/>
                <a:ea typeface="맑은 고딕" panose="020B0503020000020004" pitchFamily="50" charset="-127"/>
              </a:rPr>
              <a:t>35ZB</a:t>
            </a:r>
            <a:r>
              <a:rPr lang="ko-KR" altLang="en-US" b="1" dirty="0">
                <a:latin typeface="맑은 고딕" panose="020B0503020000020004" pitchFamily="50" charset="-127"/>
                <a:ea typeface="맑은 고딕" panose="020B0503020000020004" pitchFamily="50" charset="-127"/>
              </a:rPr>
              <a:t>로 </a:t>
            </a:r>
            <a:r>
              <a:rPr lang="ko-KR" altLang="en-US" b="1" dirty="0" smtClean="0">
                <a:latin typeface="맑은 고딕" panose="020B0503020000020004" pitchFamily="50" charset="-127"/>
                <a:ea typeface="맑은 고딕" panose="020B0503020000020004" pitchFamily="50" charset="-127"/>
              </a:rPr>
              <a:t>확대</a:t>
            </a:r>
            <a:endParaRPr lang="en-US" altLang="ko-KR" b="1" dirty="0" smtClean="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92972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115616" y="886591"/>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pic>
        <p:nvPicPr>
          <p:cNvPr id="11" name="그림 10" descr="2013_한컴학회_솔트룩스_최광선부장_MaskImg_4.png"/>
          <p:cNvPicPr>
            <a:picLocks/>
          </p:cNvPicPr>
          <p:nvPr/>
        </p:nvPicPr>
        <p:blipFill>
          <a:blip r:embed="rId3" cstate="print"/>
          <a:stretch>
            <a:fillRect/>
          </a:stretch>
        </p:blipFill>
        <p:spPr>
          <a:xfrm>
            <a:off x="771557" y="2702009"/>
            <a:ext cx="4777387" cy="3877055"/>
          </a:xfrm>
          <a:prstGeom prst="rect">
            <a:avLst/>
          </a:prstGeom>
        </p:spPr>
      </p:pic>
      <p:pic>
        <p:nvPicPr>
          <p:cNvPr id="12" name="그림 11" descr="2013_한컴학회_솔트룩스_최광선부장_MaskImg_5.png"/>
          <p:cNvPicPr>
            <a:picLocks/>
          </p:cNvPicPr>
          <p:nvPr/>
        </p:nvPicPr>
        <p:blipFill>
          <a:blip r:embed="rId4" cstate="print"/>
          <a:stretch>
            <a:fillRect/>
          </a:stretch>
        </p:blipFill>
        <p:spPr>
          <a:xfrm>
            <a:off x="5616470" y="2702008"/>
            <a:ext cx="2987978" cy="3895344"/>
          </a:xfrm>
          <a:prstGeom prst="rect">
            <a:avLst/>
          </a:prstGeom>
        </p:spPr>
      </p:pic>
      <p:sp>
        <p:nvSpPr>
          <p:cNvPr id="13" name="TextBox 12"/>
          <p:cNvSpPr txBox="1"/>
          <p:nvPr/>
        </p:nvSpPr>
        <p:spPr>
          <a:xfrm>
            <a:off x="655816" y="1192051"/>
            <a:ext cx="96774" cy="276999"/>
          </a:xfrm>
          <a:prstGeom prst="rect">
            <a:avLst/>
          </a:prstGeom>
          <a:noFill/>
        </p:spPr>
        <p:txBody>
          <a:bodyPr vert="horz" lIns="0" tIns="0" rIns="0" bIns="0" rtlCol="0">
            <a:spAutoFit/>
          </a:bodyPr>
          <a:lstStyle/>
          <a:p>
            <a:r>
              <a:rPr lang="ko-KR" altLang="en-US" sz="1802" b="1" smtClean="0">
                <a:solidFill>
                  <a:srgbClr val="0070C0"/>
                </a:solidFill>
                <a:latin typeface="맑은 고딕" panose="020B0503020000020004" pitchFamily="50" charset="-127"/>
                <a:ea typeface="맑은 고딕" panose="020B0503020000020004" pitchFamily="50" charset="-127"/>
                <a:sym typeface="Wingdings"/>
              </a:rPr>
              <a:t></a:t>
            </a:r>
            <a:endParaRPr lang="ko-KR" altLang="en-US" sz="1802" b="1">
              <a:solidFill>
                <a:srgbClr val="0070C0"/>
              </a:solidFill>
              <a:latin typeface="맑은 고딕" pitchFamily="50" charset="-127"/>
              <a:ea typeface="맑은 고딕" pitchFamily="50" charset="-127"/>
            </a:endParaRPr>
          </a:p>
        </p:txBody>
      </p:sp>
      <p:sp>
        <p:nvSpPr>
          <p:cNvPr id="14" name="TextBox 13"/>
          <p:cNvSpPr txBox="1"/>
          <p:nvPr/>
        </p:nvSpPr>
        <p:spPr>
          <a:xfrm>
            <a:off x="867396" y="1161488"/>
            <a:ext cx="2356171" cy="307777"/>
          </a:xfrm>
          <a:prstGeom prst="rect">
            <a:avLst/>
          </a:prstGeom>
          <a:noFill/>
        </p:spPr>
        <p:txBody>
          <a:bodyPr vert="horz" lIns="0" tIns="0" rIns="0" bIns="0" rtlCol="0">
            <a:spAutoFit/>
          </a:bodyPr>
          <a:lstStyle/>
          <a:p>
            <a:r>
              <a:rPr lang="ko-KR" altLang="en-US" sz="2000" b="1" dirty="0" err="1" smtClean="0">
                <a:solidFill>
                  <a:srgbClr val="0070C0"/>
                </a:solidFill>
                <a:latin typeface="맑은 고딕" pitchFamily="50" charset="-127"/>
                <a:ea typeface="맑은 고딕" pitchFamily="50" charset="-127"/>
              </a:rPr>
              <a:t>빅데이터</a:t>
            </a:r>
            <a:r>
              <a:rPr lang="ko-KR" altLang="en-US" sz="2000" b="1" dirty="0" smtClean="0">
                <a:solidFill>
                  <a:srgbClr val="0070C0"/>
                </a:solidFill>
                <a:latin typeface="맑은 고딕" pitchFamily="50" charset="-127"/>
                <a:ea typeface="맑은 고딕" pitchFamily="50" charset="-127"/>
              </a:rPr>
              <a:t> </a:t>
            </a:r>
            <a:r>
              <a:rPr lang="en-US" altLang="ko-KR" sz="2000" b="1" dirty="0" smtClean="0">
                <a:solidFill>
                  <a:srgbClr val="0070C0"/>
                </a:solidFill>
                <a:latin typeface="맑은 고딕" pitchFamily="50" charset="-127"/>
                <a:ea typeface="맑은 고딕" pitchFamily="50" charset="-127"/>
              </a:rPr>
              <a:t>(Big Data) </a:t>
            </a:r>
            <a:endParaRPr lang="ko-KR" altLang="en-US" sz="2000" b="1" dirty="0">
              <a:solidFill>
                <a:srgbClr val="0070C0"/>
              </a:solidFill>
              <a:latin typeface="맑은 고딕" pitchFamily="50" charset="-127"/>
              <a:ea typeface="맑은 고딕" pitchFamily="50" charset="-127"/>
            </a:endParaRPr>
          </a:p>
        </p:txBody>
      </p:sp>
      <p:sp>
        <p:nvSpPr>
          <p:cNvPr id="15" name="TextBox 14"/>
          <p:cNvSpPr txBox="1"/>
          <p:nvPr/>
        </p:nvSpPr>
        <p:spPr>
          <a:xfrm>
            <a:off x="865979" y="1602503"/>
            <a:ext cx="7482347" cy="230832"/>
          </a:xfrm>
          <a:prstGeom prst="rect">
            <a:avLst/>
          </a:prstGeom>
          <a:noFill/>
        </p:spPr>
        <p:txBody>
          <a:bodyPr vert="horz" lIns="0" tIns="0" rIns="0" bIns="0" rtlCol="0">
            <a:spAutoFit/>
          </a:bodyPr>
          <a:lstStyle/>
          <a:p>
            <a:r>
              <a:rPr lang="en-US" altLang="ko-KR" sz="1500" b="1" dirty="0" smtClean="0">
                <a:solidFill>
                  <a:srgbClr val="0070C0"/>
                </a:solidFill>
                <a:latin typeface="맑은 고딕" pitchFamily="50" charset="-127"/>
                <a:ea typeface="맑은 고딕" pitchFamily="50" charset="-127"/>
                <a:cs typeface="Times New Roman"/>
              </a:rPr>
              <a:t>- </a:t>
            </a:r>
            <a:r>
              <a:rPr lang="ko-KR" altLang="en-US" sz="1500" b="1" dirty="0" err="1" smtClean="0">
                <a:solidFill>
                  <a:srgbClr val="0070C0"/>
                </a:solidFill>
                <a:latin typeface="맑은 고딕" pitchFamily="50" charset="-127"/>
                <a:ea typeface="맑은 고딕" pitchFamily="50" charset="-127"/>
                <a:cs typeface="Times New Roman"/>
              </a:rPr>
              <a:t>빅</a:t>
            </a:r>
            <a:r>
              <a:rPr lang="ko-KR" altLang="en-US" sz="1500" b="1" dirty="0" smtClean="0">
                <a:solidFill>
                  <a:srgbClr val="0070C0"/>
                </a:solidFill>
                <a:latin typeface="맑은 고딕" pitchFamily="50" charset="-127"/>
                <a:ea typeface="맑은 고딕" pitchFamily="50" charset="-127"/>
                <a:cs typeface="Times New Roman"/>
              </a:rPr>
              <a:t> 데이터</a:t>
            </a:r>
            <a:r>
              <a:rPr lang="en-US" altLang="ko-KR" sz="1500" b="1" dirty="0" smtClean="0">
                <a:solidFill>
                  <a:srgbClr val="0070C0"/>
                </a:solidFill>
                <a:latin typeface="맑은 고딕" pitchFamily="50" charset="-127"/>
                <a:ea typeface="맑은 고딕" pitchFamily="50" charset="-127"/>
                <a:cs typeface="Times New Roman"/>
              </a:rPr>
              <a:t>(Big Data)</a:t>
            </a:r>
            <a:r>
              <a:rPr lang="ko-KR" altLang="en-US" sz="1500" b="1" dirty="0" smtClean="0">
                <a:solidFill>
                  <a:srgbClr val="0070C0"/>
                </a:solidFill>
                <a:latin typeface="맑은 고딕" pitchFamily="50" charset="-127"/>
                <a:ea typeface="맑은 고딕" pitchFamily="50" charset="-127"/>
                <a:cs typeface="Times New Roman"/>
              </a:rPr>
              <a:t>란 기존 데이터베이스 관리도구의 데이터 수집</a:t>
            </a:r>
            <a:r>
              <a:rPr lang="en-US" altLang="ko-KR" sz="1500" b="1" dirty="0" smtClean="0">
                <a:solidFill>
                  <a:srgbClr val="0070C0"/>
                </a:solidFill>
                <a:latin typeface="맑은 고딕" pitchFamily="50" charset="-127"/>
                <a:ea typeface="맑은 고딕" pitchFamily="50" charset="-127"/>
                <a:cs typeface="Times New Roman"/>
              </a:rPr>
              <a:t>·</a:t>
            </a:r>
            <a:r>
              <a:rPr lang="ko-KR" altLang="en-US" sz="1500" b="1" dirty="0" smtClean="0">
                <a:solidFill>
                  <a:srgbClr val="0070C0"/>
                </a:solidFill>
                <a:latin typeface="맑은 고딕" pitchFamily="50" charset="-127"/>
                <a:ea typeface="맑은 고딕" pitchFamily="50" charset="-127"/>
                <a:cs typeface="Times New Roman"/>
              </a:rPr>
              <a:t>저장</a:t>
            </a:r>
            <a:r>
              <a:rPr lang="en-US" altLang="ko-KR" sz="1500" b="1" dirty="0" smtClean="0">
                <a:solidFill>
                  <a:srgbClr val="0070C0"/>
                </a:solidFill>
                <a:latin typeface="맑은 고딕" pitchFamily="50" charset="-127"/>
                <a:ea typeface="맑은 고딕" pitchFamily="50" charset="-127"/>
                <a:cs typeface="Times New Roman"/>
              </a:rPr>
              <a:t>·</a:t>
            </a:r>
            <a:r>
              <a:rPr lang="ko-KR" altLang="en-US" sz="1500" b="1" dirty="0" smtClean="0">
                <a:solidFill>
                  <a:srgbClr val="0070C0"/>
                </a:solidFill>
                <a:latin typeface="맑은 고딕" pitchFamily="50" charset="-127"/>
                <a:ea typeface="맑은 고딕" pitchFamily="50" charset="-127"/>
                <a:cs typeface="Times New Roman"/>
              </a:rPr>
              <a:t>관리</a:t>
            </a:r>
            <a:r>
              <a:rPr lang="en-US" altLang="ko-KR" sz="1500" b="1" dirty="0" smtClean="0">
                <a:solidFill>
                  <a:srgbClr val="0070C0"/>
                </a:solidFill>
                <a:latin typeface="맑은 고딕" pitchFamily="50" charset="-127"/>
                <a:ea typeface="맑은 고딕" pitchFamily="50" charset="-127"/>
                <a:cs typeface="Times New Roman"/>
              </a:rPr>
              <a:t>·</a:t>
            </a:r>
            <a:r>
              <a:rPr lang="ko-KR" altLang="en-US" sz="1500" b="1" dirty="0" smtClean="0">
                <a:solidFill>
                  <a:srgbClr val="0070C0"/>
                </a:solidFill>
                <a:latin typeface="맑은 고딕" pitchFamily="50" charset="-127"/>
                <a:ea typeface="맑은 고딕" pitchFamily="50" charset="-127"/>
                <a:cs typeface="Times New Roman"/>
              </a:rPr>
              <a:t>분석의 </a:t>
            </a:r>
            <a:endParaRPr lang="ko-KR" altLang="en-US" sz="1500" b="1" dirty="0">
              <a:solidFill>
                <a:srgbClr val="0070C0"/>
              </a:solidFill>
              <a:latin typeface="맑은 고딕" pitchFamily="50" charset="-127"/>
              <a:ea typeface="맑은 고딕" pitchFamily="50" charset="-127"/>
            </a:endParaRPr>
          </a:p>
        </p:txBody>
      </p:sp>
      <p:sp>
        <p:nvSpPr>
          <p:cNvPr id="16" name="TextBox 15"/>
          <p:cNvSpPr txBox="1"/>
          <p:nvPr/>
        </p:nvSpPr>
        <p:spPr>
          <a:xfrm>
            <a:off x="964543" y="1968263"/>
            <a:ext cx="7639905" cy="230832"/>
          </a:xfrm>
          <a:prstGeom prst="rect">
            <a:avLst/>
          </a:prstGeom>
          <a:noFill/>
        </p:spPr>
        <p:txBody>
          <a:bodyPr vert="horz" lIns="0" tIns="0" rIns="0" bIns="0" rtlCol="0">
            <a:spAutoFit/>
          </a:bodyPr>
          <a:lstStyle/>
          <a:p>
            <a:r>
              <a:rPr lang="ko-KR" altLang="en-US" sz="1500" b="1" dirty="0" smtClean="0">
                <a:solidFill>
                  <a:srgbClr val="0070C0"/>
                </a:solidFill>
                <a:latin typeface="맑은 고딕" panose="020B0503020000020004" pitchFamily="50" charset="-127"/>
                <a:ea typeface="맑은 고딕" panose="020B0503020000020004" pitchFamily="50" charset="-127"/>
                <a:cs typeface="Times New Roman"/>
              </a:rPr>
              <a:t>역량을 넘어서는 대량의 정형 또는 비정형 데이터 세트 및 이러한 데이터로부터 가치를 </a:t>
            </a:r>
            <a:endParaRPr lang="ko-KR" altLang="en-US" sz="1500" b="1" dirty="0">
              <a:solidFill>
                <a:srgbClr val="0070C0"/>
              </a:solidFill>
              <a:latin typeface="맑은 고딕" pitchFamily="50" charset="-127"/>
              <a:ea typeface="맑은 고딕" pitchFamily="50" charset="-127"/>
            </a:endParaRPr>
          </a:p>
        </p:txBody>
      </p:sp>
      <p:sp>
        <p:nvSpPr>
          <p:cNvPr id="17" name="TextBox 16"/>
          <p:cNvSpPr txBox="1"/>
          <p:nvPr/>
        </p:nvSpPr>
        <p:spPr>
          <a:xfrm>
            <a:off x="998917" y="2334072"/>
            <a:ext cx="4732642" cy="230832"/>
          </a:xfrm>
          <a:prstGeom prst="rect">
            <a:avLst/>
          </a:prstGeom>
          <a:noFill/>
        </p:spPr>
        <p:txBody>
          <a:bodyPr vert="horz" lIns="0" tIns="0" rIns="0" bIns="0" rtlCol="0">
            <a:spAutoFit/>
          </a:bodyPr>
          <a:lstStyle/>
          <a:p>
            <a:r>
              <a:rPr lang="ko-KR" altLang="en-US" sz="1500" b="1" dirty="0" smtClean="0">
                <a:solidFill>
                  <a:srgbClr val="0070C0"/>
                </a:solidFill>
                <a:latin typeface="맑은 고딕" pitchFamily="50" charset="-127"/>
                <a:ea typeface="맑은 고딕" pitchFamily="50" charset="-127"/>
              </a:rPr>
              <a:t>추출하고 결과를 분석하는 기술을 의미 </a:t>
            </a:r>
            <a:r>
              <a:rPr lang="en-US" altLang="ko-KR" sz="1500" b="1" dirty="0" smtClean="0">
                <a:solidFill>
                  <a:srgbClr val="0070C0"/>
                </a:solidFill>
                <a:latin typeface="맑은 고딕" pitchFamily="50" charset="-127"/>
                <a:ea typeface="맑은 고딕" pitchFamily="50" charset="-127"/>
              </a:rPr>
              <a:t>[ </a:t>
            </a:r>
            <a:r>
              <a:rPr lang="ko-KR" altLang="en-US" sz="1500" b="1" dirty="0" err="1" smtClean="0">
                <a:solidFill>
                  <a:srgbClr val="0070C0"/>
                </a:solidFill>
                <a:latin typeface="맑은 고딕" pitchFamily="50" charset="-127"/>
                <a:ea typeface="맑은 고딕" pitchFamily="50" charset="-127"/>
              </a:rPr>
              <a:t>위키피디아</a:t>
            </a:r>
            <a:r>
              <a:rPr lang="ko-KR" altLang="en-US" sz="1500" b="1" dirty="0" smtClean="0">
                <a:solidFill>
                  <a:srgbClr val="0070C0"/>
                </a:solidFill>
                <a:latin typeface="맑은 고딕" pitchFamily="50" charset="-127"/>
                <a:ea typeface="맑은 고딕" pitchFamily="50" charset="-127"/>
              </a:rPr>
              <a:t> </a:t>
            </a:r>
            <a:r>
              <a:rPr lang="en-US" altLang="ko-KR" sz="1500" b="1" dirty="0" smtClean="0">
                <a:solidFill>
                  <a:srgbClr val="0070C0"/>
                </a:solidFill>
                <a:latin typeface="맑은 고딕" pitchFamily="50" charset="-127"/>
                <a:ea typeface="맑은 고딕" pitchFamily="50" charset="-127"/>
              </a:rPr>
              <a:t>] </a:t>
            </a:r>
            <a:endParaRPr lang="ko-KR" altLang="en-US" sz="1500" b="1" dirty="0">
              <a:solidFill>
                <a:srgbClr val="0070C0"/>
              </a:solidFill>
              <a:latin typeface="맑은 고딕" pitchFamily="50" charset="-127"/>
              <a:ea typeface="맑은 고딕" pitchFamily="50" charset="-127"/>
            </a:endParaRPr>
          </a:p>
        </p:txBody>
      </p:sp>
      <p:sp>
        <p:nvSpPr>
          <p:cNvPr id="10" name="TextBox 6"/>
          <p:cNvSpPr txBox="1">
            <a:spLocks noChangeArrowheads="1"/>
          </p:cNvSpPr>
          <p:nvPr/>
        </p:nvSpPr>
        <p:spPr bwMode="auto">
          <a:xfrm>
            <a:off x="580436" y="116632"/>
            <a:ext cx="255140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Big Data</a:t>
            </a:r>
            <a:r>
              <a:rPr kumimoji="0" lang="ko-KR" altLang="en-US"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란</a:t>
            </a: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a:t>
            </a:r>
          </a:p>
        </p:txBody>
      </p:sp>
      <p:pic>
        <p:nvPicPr>
          <p:cNvPr id="1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17355"/>
            <a:ext cx="2466824" cy="1619858"/>
          </a:xfrm>
          <a:prstGeom prst="rect">
            <a:avLst/>
          </a:prstGeom>
          <a:noFill/>
          <a:extLst>
            <a:ext uri="{909E8E84-426E-40DD-AFC4-6F175D3DCCD1}">
              <a14:hiddenFill xmlns:a14="http://schemas.microsoft.com/office/drawing/2010/main">
                <a:solidFill>
                  <a:srgbClr val="FFFFFF"/>
                </a:solidFill>
              </a14:hiddenFill>
            </a:ext>
          </a:extLst>
        </p:spPr>
      </p:pic>
      <p:sp>
        <p:nvSpPr>
          <p:cNvPr id="19" name="직사각형 18"/>
          <p:cNvSpPr/>
          <p:nvPr/>
        </p:nvSpPr>
        <p:spPr>
          <a:xfrm>
            <a:off x="251520" y="880159"/>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0" name="직사각형 19"/>
          <p:cNvSpPr/>
          <p:nvPr/>
        </p:nvSpPr>
        <p:spPr>
          <a:xfrm>
            <a:off x="467544" y="878278"/>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2" name="Rectangle 15"/>
          <p:cNvSpPr>
            <a:spLocks noGrp="1" noChangeArrowheads="1"/>
          </p:cNvSpPr>
          <p:nvPr>
            <p:ph type="sldNum" sz="quarter" idx="12"/>
          </p:nvPr>
        </p:nvSpPr>
        <p:spPr>
          <a:xfrm>
            <a:off x="6907088"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latin typeface="맑은 고딕" panose="020B0503020000020004" pitchFamily="50" charset="-127"/>
                <a:ea typeface="맑은 고딕" panose="020B0503020000020004" pitchFamily="50" charset="-127"/>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8" descr="01"/>
          <p:cNvPicPr>
            <a:picLocks noChangeAspect="1" noChangeArrowheads="1"/>
          </p:cNvPicPr>
          <p:nvPr/>
        </p:nvPicPr>
        <p:blipFill>
          <a:blip r:embed="rId2" cstate="print">
            <a:lum bright="6000" contrast="-18000"/>
          </a:blip>
          <a:srcRect l="36015" t="54559" r="35695" b="3918"/>
          <a:stretch>
            <a:fillRect/>
          </a:stretch>
        </p:blipFill>
        <p:spPr bwMode="gray">
          <a:xfrm>
            <a:off x="383931" y="1096964"/>
            <a:ext cx="8376138" cy="5284787"/>
          </a:xfrm>
          <a:prstGeom prst="rect">
            <a:avLst/>
          </a:prstGeom>
          <a:noFill/>
          <a:ln w="9525">
            <a:noFill/>
            <a:miter lim="800000"/>
            <a:headEnd/>
            <a:tailEnd/>
          </a:ln>
        </p:spPr>
      </p:pic>
      <p:sp>
        <p:nvSpPr>
          <p:cNvPr id="11" name="AutoShape 6"/>
          <p:cNvSpPr>
            <a:spLocks noChangeArrowheads="1"/>
          </p:cNvSpPr>
          <p:nvPr/>
        </p:nvSpPr>
        <p:spPr bwMode="auto">
          <a:xfrm>
            <a:off x="783982" y="1448912"/>
            <a:ext cx="6479931" cy="163449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p>
            <a:pPr eaLnBrk="0" fontAlgn="auto" hangingPunct="0">
              <a:spcBef>
                <a:spcPts val="0"/>
              </a:spcBef>
              <a:spcAft>
                <a:spcPts val="0"/>
              </a:spcAft>
              <a:buSzPct val="80000"/>
              <a:defRPr/>
            </a:pPr>
            <a:r>
              <a:rPr kumimoji="0" lang="ko-KR" altLang="en-US" sz="2000" kern="0" dirty="0">
                <a:solidFill>
                  <a:schemeClr val="bg1"/>
                </a:solidFill>
                <a:latin typeface="맑은 고딕" panose="020B0503020000020004" pitchFamily="50" charset="-127"/>
                <a:ea typeface="맑은 고딕" panose="020B0503020000020004" pitchFamily="50" charset="-127"/>
              </a:rPr>
              <a:t>정보시스템 통합 고도화</a:t>
            </a:r>
            <a:r>
              <a:rPr kumimoji="0" lang="en-US" altLang="ko-KR" sz="2000" kern="0" dirty="0">
                <a:solidFill>
                  <a:schemeClr val="bg1"/>
                </a:solidFill>
                <a:latin typeface="맑은 고딕" panose="020B0503020000020004" pitchFamily="50" charset="-127"/>
                <a:ea typeface="맑은 고딕" panose="020B0503020000020004" pitchFamily="50" charset="-127"/>
              </a:rPr>
              <a:t>, Mobile, Cloud, SNS </a:t>
            </a:r>
            <a:r>
              <a:rPr kumimoji="0" lang="ko-KR" altLang="en-US" sz="2000" kern="0" dirty="0">
                <a:solidFill>
                  <a:schemeClr val="bg1"/>
                </a:solidFill>
                <a:latin typeface="맑은 고딕" panose="020B0503020000020004" pitchFamily="50" charset="-127"/>
                <a:ea typeface="맑은 고딕" panose="020B0503020000020004" pitchFamily="50" charset="-127"/>
              </a:rPr>
              <a:t>등 </a:t>
            </a:r>
          </a:p>
          <a:p>
            <a:pPr eaLnBrk="0" fontAlgn="auto" hangingPunct="0">
              <a:spcBef>
                <a:spcPts val="0"/>
              </a:spcBef>
              <a:spcAft>
                <a:spcPts val="0"/>
              </a:spcAft>
              <a:buSzPct val="80000"/>
              <a:defRPr/>
            </a:pPr>
            <a:r>
              <a:rPr kumimoji="0" lang="ko-KR" altLang="en-US" sz="3600" kern="0" dirty="0" err="1">
                <a:solidFill>
                  <a:srgbClr val="C00000"/>
                </a:solidFill>
                <a:latin typeface="맑은 고딕" panose="020B0503020000020004" pitchFamily="50" charset="-127"/>
                <a:ea typeface="맑은 고딕" panose="020B0503020000020004" pitchFamily="50" charset="-127"/>
              </a:rPr>
              <a:t>제타바이트</a:t>
            </a:r>
            <a:r>
              <a:rPr kumimoji="0" lang="ko-KR" altLang="en-US" sz="3600" kern="0" dirty="0">
                <a:solidFill>
                  <a:srgbClr val="C00000"/>
                </a:solidFill>
                <a:latin typeface="맑은 고딕" panose="020B0503020000020004" pitchFamily="50" charset="-127"/>
                <a:ea typeface="맑은 고딕" panose="020B0503020000020004" pitchFamily="50" charset="-127"/>
              </a:rPr>
              <a:t> 시대 </a:t>
            </a:r>
            <a:r>
              <a:rPr kumimoji="0" lang="ko-KR" altLang="en-US" sz="2000" kern="0" dirty="0">
                <a:solidFill>
                  <a:schemeClr val="bg1"/>
                </a:solidFill>
                <a:latin typeface="맑은 고딕" panose="020B0503020000020004" pitchFamily="50" charset="-127"/>
                <a:ea typeface="맑은 고딕" panose="020B0503020000020004" pitchFamily="50" charset="-127"/>
              </a:rPr>
              <a:t>돌입 </a:t>
            </a:r>
          </a:p>
          <a:p>
            <a:pPr eaLnBrk="0" fontAlgn="auto" hangingPunct="0">
              <a:spcBef>
                <a:spcPts val="0"/>
              </a:spcBef>
              <a:spcAft>
                <a:spcPts val="0"/>
              </a:spcAft>
              <a:buSzPct val="80000"/>
              <a:defRPr/>
            </a:pPr>
            <a:r>
              <a:rPr kumimoji="0" lang="en-US" altLang="ko-KR" sz="2000" kern="0" dirty="0">
                <a:solidFill>
                  <a:schemeClr val="bg1"/>
                </a:solidFill>
                <a:latin typeface="맑은 고딕" panose="020B0503020000020004" pitchFamily="50" charset="-127"/>
                <a:ea typeface="맑은 고딕" panose="020B0503020000020004" pitchFamily="50" charset="-127"/>
              </a:rPr>
              <a:t>McKinsey (2011. 05) “Big Data: The next frontier for innovation, competition, and productivity” </a:t>
            </a:r>
          </a:p>
        </p:txBody>
      </p:sp>
      <p:sp>
        <p:nvSpPr>
          <p:cNvPr id="16" name="AutoShape 6"/>
          <p:cNvSpPr>
            <a:spLocks noChangeArrowheads="1"/>
          </p:cNvSpPr>
          <p:nvPr/>
        </p:nvSpPr>
        <p:spPr bwMode="auto">
          <a:xfrm>
            <a:off x="783982" y="3897314"/>
            <a:ext cx="6479931" cy="56038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p>
            <a:pPr eaLnBrk="0" fontAlgn="auto" hangingPunct="0">
              <a:lnSpc>
                <a:spcPct val="90000"/>
              </a:lnSpc>
              <a:spcBef>
                <a:spcPts val="0"/>
              </a:spcBef>
              <a:spcAft>
                <a:spcPts val="0"/>
              </a:spcAft>
              <a:buSzPct val="80000"/>
              <a:defRPr/>
            </a:pPr>
            <a:r>
              <a:rPr kumimoji="0" lang="ko-KR" altLang="en-US" sz="3600" kern="0" dirty="0">
                <a:solidFill>
                  <a:schemeClr val="bg1"/>
                </a:solidFill>
                <a:latin typeface="맑은 고딕" panose="020B0503020000020004" pitchFamily="50" charset="-127"/>
                <a:ea typeface="맑은 고딕" panose="020B0503020000020004" pitchFamily="50" charset="-127"/>
              </a:rPr>
              <a:t>정형</a:t>
            </a:r>
            <a:r>
              <a:rPr kumimoji="0" lang="en-US" altLang="ko-KR" sz="3600" kern="0" dirty="0">
                <a:solidFill>
                  <a:schemeClr val="bg1"/>
                </a:solidFill>
                <a:latin typeface="맑은 고딕" panose="020B0503020000020004" pitchFamily="50" charset="-127"/>
                <a:ea typeface="맑은 고딕" panose="020B0503020000020004" pitchFamily="50" charset="-127"/>
              </a:rPr>
              <a:t>/</a:t>
            </a:r>
            <a:r>
              <a:rPr kumimoji="0" lang="ko-KR" altLang="en-US" sz="3600" kern="0" dirty="0">
                <a:solidFill>
                  <a:schemeClr val="bg1"/>
                </a:solidFill>
                <a:latin typeface="맑은 고딕" panose="020B0503020000020004" pitchFamily="50" charset="-127"/>
                <a:ea typeface="맑은 고딕" panose="020B0503020000020004" pitchFamily="50" charset="-127"/>
              </a:rPr>
              <a:t>비정형 </a:t>
            </a:r>
            <a:r>
              <a:rPr kumimoji="0" lang="ko-KR" altLang="en-US" sz="3600" kern="0" dirty="0">
                <a:solidFill>
                  <a:srgbClr val="C00000"/>
                </a:solidFill>
                <a:latin typeface="맑은 고딕" panose="020B0503020000020004" pitchFamily="50" charset="-127"/>
                <a:ea typeface="맑은 고딕" panose="020B0503020000020004" pitchFamily="50" charset="-127"/>
              </a:rPr>
              <a:t>데이터</a:t>
            </a:r>
            <a:r>
              <a:rPr kumimoji="0" lang="ko-KR" altLang="en-US" sz="2000" kern="0" dirty="0">
                <a:solidFill>
                  <a:schemeClr val="bg1"/>
                </a:solidFill>
                <a:latin typeface="맑은 고딕" panose="020B0503020000020004" pitchFamily="50" charset="-127"/>
                <a:ea typeface="맑은 고딕" panose="020B0503020000020004" pitchFamily="50" charset="-127"/>
              </a:rPr>
              <a:t>의 </a:t>
            </a:r>
            <a:r>
              <a:rPr kumimoji="0" lang="ko-KR" altLang="en-US" sz="3600" kern="0" dirty="0">
                <a:solidFill>
                  <a:schemeClr val="bg1"/>
                </a:solidFill>
                <a:latin typeface="맑은 고딕" panose="020B0503020000020004" pitchFamily="50" charset="-127"/>
                <a:ea typeface="맑은 고딕" panose="020B0503020000020004" pitchFamily="50" charset="-127"/>
              </a:rPr>
              <a:t>폭증 </a:t>
            </a:r>
          </a:p>
        </p:txBody>
      </p:sp>
      <p:sp>
        <p:nvSpPr>
          <p:cNvPr id="17" name="AutoShape 6"/>
          <p:cNvSpPr>
            <a:spLocks noChangeArrowheads="1"/>
          </p:cNvSpPr>
          <p:nvPr/>
        </p:nvSpPr>
        <p:spPr bwMode="auto">
          <a:xfrm>
            <a:off x="783982" y="5307013"/>
            <a:ext cx="6479931" cy="558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p>
            <a:pPr eaLnBrk="0" fontAlgn="auto" hangingPunct="0">
              <a:lnSpc>
                <a:spcPct val="90000"/>
              </a:lnSpc>
              <a:spcBef>
                <a:spcPts val="0"/>
              </a:spcBef>
              <a:spcAft>
                <a:spcPts val="0"/>
              </a:spcAft>
              <a:buSzPct val="80000"/>
              <a:defRPr/>
            </a:pPr>
            <a:r>
              <a:rPr kumimoji="0" lang="ko-KR" altLang="en-US" sz="2000" kern="0" dirty="0">
                <a:solidFill>
                  <a:schemeClr val="bg1"/>
                </a:solidFill>
                <a:latin typeface="맑은 고딕" panose="020B0503020000020004" pitchFamily="50" charset="-127"/>
                <a:ea typeface="맑은 고딕" panose="020B0503020000020004" pitchFamily="50" charset="-127"/>
              </a:rPr>
              <a:t>전세계 </a:t>
            </a:r>
            <a:r>
              <a:rPr kumimoji="0" lang="ko-KR" altLang="en-US" sz="3600" kern="0" dirty="0">
                <a:solidFill>
                  <a:schemeClr val="bg1"/>
                </a:solidFill>
                <a:latin typeface="맑은 고딕" panose="020B0503020000020004" pitchFamily="50" charset="-127"/>
                <a:ea typeface="맑은 고딕" panose="020B0503020000020004" pitchFamily="50" charset="-127"/>
              </a:rPr>
              <a:t>데이터</a:t>
            </a:r>
            <a:r>
              <a:rPr kumimoji="0" lang="ko-KR" altLang="en-US" sz="2000" kern="0" dirty="0">
                <a:solidFill>
                  <a:schemeClr val="bg1"/>
                </a:solidFill>
                <a:latin typeface="맑은 고딕" panose="020B0503020000020004" pitchFamily="50" charset="-127"/>
                <a:ea typeface="맑은 고딕" panose="020B0503020000020004" pitchFamily="50" charset="-127"/>
              </a:rPr>
              <a:t>는 </a:t>
            </a:r>
            <a:r>
              <a:rPr kumimoji="0" lang="ko-KR" altLang="en-US" sz="2000" kern="0" dirty="0">
                <a:solidFill>
                  <a:srgbClr val="C00000"/>
                </a:solidFill>
                <a:latin typeface="맑은 고딕" panose="020B0503020000020004" pitchFamily="50" charset="-127"/>
                <a:ea typeface="맑은 고딕" panose="020B0503020000020004" pitchFamily="50" charset="-127"/>
              </a:rPr>
              <a:t>매년</a:t>
            </a:r>
            <a:r>
              <a:rPr kumimoji="0" lang="ko-KR" altLang="en-US" sz="2000" kern="0" dirty="0">
                <a:solidFill>
                  <a:schemeClr val="bg1"/>
                </a:solidFill>
                <a:latin typeface="맑은 고딕" panose="020B0503020000020004" pitchFamily="50" charset="-127"/>
                <a:ea typeface="맑은 고딕" panose="020B0503020000020004" pitchFamily="50" charset="-127"/>
              </a:rPr>
              <a:t> </a:t>
            </a:r>
            <a:r>
              <a:rPr kumimoji="0" lang="en-US" altLang="ko-KR" sz="3600" kern="0" dirty="0">
                <a:solidFill>
                  <a:srgbClr val="C00000"/>
                </a:solidFill>
                <a:latin typeface="맑은 고딕" panose="020B0503020000020004" pitchFamily="50" charset="-127"/>
                <a:ea typeface="맑은 고딕" panose="020B0503020000020004" pitchFamily="50" charset="-127"/>
              </a:rPr>
              <a:t>40%</a:t>
            </a:r>
            <a:r>
              <a:rPr kumimoji="0" lang="en-US" altLang="ko-KR" sz="2000" kern="0" dirty="0">
                <a:solidFill>
                  <a:schemeClr val="bg1"/>
                </a:solidFill>
                <a:latin typeface="맑은 고딕" panose="020B0503020000020004" pitchFamily="50" charset="-127"/>
                <a:ea typeface="맑은 고딕" panose="020B0503020000020004" pitchFamily="50" charset="-127"/>
              </a:rPr>
              <a:t> </a:t>
            </a:r>
            <a:r>
              <a:rPr kumimoji="0" lang="ko-KR" altLang="en-US" sz="2000" kern="0" dirty="0">
                <a:solidFill>
                  <a:srgbClr val="C00000"/>
                </a:solidFill>
                <a:latin typeface="맑은 고딕" panose="020B0503020000020004" pitchFamily="50" charset="-127"/>
                <a:ea typeface="맑은 고딕" panose="020B0503020000020004" pitchFamily="50" charset="-127"/>
              </a:rPr>
              <a:t>증가 </a:t>
            </a:r>
          </a:p>
        </p:txBody>
      </p:sp>
      <p:cxnSp>
        <p:nvCxnSpPr>
          <p:cNvPr id="11271" name="직선 연결선 2"/>
          <p:cNvCxnSpPr>
            <a:cxnSpLocks noChangeShapeType="1"/>
          </p:cNvCxnSpPr>
          <p:nvPr/>
        </p:nvCxnSpPr>
        <p:spPr bwMode="auto">
          <a:xfrm>
            <a:off x="404446" y="3371850"/>
            <a:ext cx="8317523" cy="0"/>
          </a:xfrm>
          <a:prstGeom prst="line">
            <a:avLst/>
          </a:prstGeom>
          <a:noFill/>
          <a:ln w="9525" algn="ctr">
            <a:solidFill>
              <a:schemeClr val="bg1"/>
            </a:solidFill>
            <a:prstDash val="sysDash"/>
            <a:round/>
            <a:headEnd/>
            <a:tailEnd/>
          </a:ln>
        </p:spPr>
      </p:cxnSp>
      <p:cxnSp>
        <p:nvCxnSpPr>
          <p:cNvPr id="11272" name="직선 연결선 20"/>
          <p:cNvCxnSpPr>
            <a:cxnSpLocks noChangeShapeType="1"/>
          </p:cNvCxnSpPr>
          <p:nvPr/>
        </p:nvCxnSpPr>
        <p:spPr bwMode="auto">
          <a:xfrm>
            <a:off x="404446" y="4876800"/>
            <a:ext cx="8317523" cy="0"/>
          </a:xfrm>
          <a:prstGeom prst="line">
            <a:avLst/>
          </a:prstGeom>
          <a:noFill/>
          <a:ln w="9525" algn="ctr">
            <a:solidFill>
              <a:schemeClr val="bg1"/>
            </a:solidFill>
            <a:prstDash val="sysDash"/>
            <a:round/>
            <a:headEnd/>
            <a:tailEnd/>
          </a:ln>
        </p:spPr>
      </p:cxnSp>
      <p:pic>
        <p:nvPicPr>
          <p:cNvPr id="11273" name="Picture 114" descr="asakyl_icon_25set_500_17_5"/>
          <p:cNvPicPr>
            <a:picLocks noChangeAspect="1" noChangeArrowheads="1"/>
          </p:cNvPicPr>
          <p:nvPr/>
        </p:nvPicPr>
        <p:blipFill>
          <a:blip r:embed="rId3" cstate="print"/>
          <a:srcRect/>
          <a:stretch>
            <a:fillRect/>
          </a:stretch>
        </p:blipFill>
        <p:spPr bwMode="auto">
          <a:xfrm>
            <a:off x="6532684" y="4162425"/>
            <a:ext cx="2227385" cy="2432050"/>
          </a:xfrm>
          <a:prstGeom prst="rect">
            <a:avLst/>
          </a:prstGeom>
          <a:noFill/>
          <a:ln w="9525">
            <a:noFill/>
            <a:miter lim="800000"/>
            <a:headEnd/>
            <a:tailEnd/>
          </a:ln>
        </p:spPr>
      </p:pic>
      <p:sp>
        <p:nvSpPr>
          <p:cNvPr id="2" name="직사각형 1"/>
          <p:cNvSpPr/>
          <p:nvPr/>
        </p:nvSpPr>
        <p:spPr bwMode="auto">
          <a:xfrm>
            <a:off x="376605" y="1274764"/>
            <a:ext cx="95250" cy="1946275"/>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90000" tIns="46800" rIns="90000" bIns="46800" anchor="ctr"/>
          <a:lstStyle/>
          <a:p>
            <a:pPr marL="73025" indent="-73025">
              <a:defRPr/>
            </a:pPr>
            <a:endParaRPr lang="ko-KR" altLang="en-US">
              <a:latin typeface="맑은 고딕" panose="020B0503020000020004" pitchFamily="50" charset="-127"/>
              <a:ea typeface="맑은 고딕" panose="020B0503020000020004" pitchFamily="50" charset="-127"/>
            </a:endParaRPr>
          </a:p>
        </p:txBody>
      </p:sp>
      <p:sp>
        <p:nvSpPr>
          <p:cNvPr id="18" name="직사각형 17"/>
          <p:cNvSpPr/>
          <p:nvPr/>
        </p:nvSpPr>
        <p:spPr bwMode="auto">
          <a:xfrm>
            <a:off x="376605" y="3522664"/>
            <a:ext cx="95250" cy="1216025"/>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90000" tIns="46800" rIns="90000" bIns="46800" anchor="ctr"/>
          <a:lstStyle/>
          <a:p>
            <a:pPr marL="73025" indent="-73025">
              <a:defRPr/>
            </a:pPr>
            <a:endParaRPr lang="ko-KR" altLang="en-US">
              <a:latin typeface="맑은 고딕" panose="020B0503020000020004" pitchFamily="50" charset="-127"/>
              <a:ea typeface="맑은 고딕" panose="020B0503020000020004" pitchFamily="50" charset="-127"/>
            </a:endParaRPr>
          </a:p>
        </p:txBody>
      </p:sp>
      <p:sp>
        <p:nvSpPr>
          <p:cNvPr id="19" name="직사각형 18"/>
          <p:cNvSpPr/>
          <p:nvPr/>
        </p:nvSpPr>
        <p:spPr bwMode="auto">
          <a:xfrm>
            <a:off x="376605" y="5032375"/>
            <a:ext cx="95250" cy="1214438"/>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lIns="90000" tIns="46800" rIns="90000" bIns="46800" anchor="ctr"/>
          <a:lstStyle/>
          <a:p>
            <a:pPr marL="73025" indent="-73025">
              <a:defRPr/>
            </a:pPr>
            <a:endParaRPr lang="ko-KR" altLang="en-US">
              <a:latin typeface="맑은 고딕" panose="020B0503020000020004" pitchFamily="50" charset="-127"/>
              <a:ea typeface="맑은 고딕" panose="020B0503020000020004" pitchFamily="50" charset="-127"/>
            </a:endParaRPr>
          </a:p>
        </p:txBody>
      </p:sp>
      <p:sp>
        <p:nvSpPr>
          <p:cNvPr id="13" name="TextBox 6"/>
          <p:cNvSpPr txBox="1">
            <a:spLocks noChangeArrowheads="1"/>
          </p:cNvSpPr>
          <p:nvPr/>
        </p:nvSpPr>
        <p:spPr bwMode="auto">
          <a:xfrm>
            <a:off x="580436" y="116632"/>
            <a:ext cx="2608663"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Big </a:t>
            </a:r>
            <a:r>
              <a:rPr kumimoji="0" lang="en-US" altLang="ko-KR" sz="3200" b="1" dirty="0" smtClean="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DATA</a:t>
            </a:r>
            <a:r>
              <a:rPr kumimoji="0" lang="ko-KR" altLang="en-US" sz="3200" b="1" dirty="0" smtClean="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란</a:t>
            </a: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a:t>
            </a:r>
          </a:p>
        </p:txBody>
      </p:sp>
      <p:sp>
        <p:nvSpPr>
          <p:cNvPr id="14" name="직사각형 13"/>
          <p:cNvSpPr/>
          <p:nvPr/>
        </p:nvSpPr>
        <p:spPr>
          <a:xfrm>
            <a:off x="251520" y="766585"/>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5" name="직사각형 14"/>
          <p:cNvSpPr/>
          <p:nvPr/>
        </p:nvSpPr>
        <p:spPr>
          <a:xfrm>
            <a:off x="467544" y="764704"/>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0" name="직사각형 19"/>
          <p:cNvSpPr/>
          <p:nvPr/>
        </p:nvSpPr>
        <p:spPr>
          <a:xfrm>
            <a:off x="1115616" y="773017"/>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1" name="Rectangle 15"/>
          <p:cNvSpPr>
            <a:spLocks noGrp="1" noChangeArrowheads="1"/>
          </p:cNvSpPr>
          <p:nvPr>
            <p:ph type="sldNum" sz="quarter" idx="12"/>
          </p:nvPr>
        </p:nvSpPr>
        <p:spPr>
          <a:xfrm>
            <a:off x="6457950" y="64482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latin typeface="맑은 고딕" panose="020B0503020000020004" pitchFamily="50" charset="-127"/>
                <a:ea typeface="맑은 고딕" panose="020B0503020000020004" pitchFamily="50" charset="-127"/>
              </a:rPr>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4"/>
          <p:cNvGrpSpPr>
            <a:grpSpLocks/>
          </p:cNvGrpSpPr>
          <p:nvPr/>
        </p:nvGrpSpPr>
        <p:grpSpPr bwMode="auto">
          <a:xfrm>
            <a:off x="383931" y="1098550"/>
            <a:ext cx="8338038" cy="5257800"/>
            <a:chOff x="2314575" y="1593679"/>
            <a:chExt cx="2276475" cy="4170426"/>
          </a:xfrm>
        </p:grpSpPr>
        <p:sp>
          <p:nvSpPr>
            <p:cNvPr id="12293" name="Freeform 5"/>
            <p:cNvSpPr>
              <a:spLocks/>
            </p:cNvSpPr>
            <p:nvPr/>
          </p:nvSpPr>
          <p:spPr bwMode="auto">
            <a:xfrm rot="5400000">
              <a:off x="3394851" y="513403"/>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latin typeface="맑은 고딕" panose="020B0503020000020004" pitchFamily="50" charset="-127"/>
                <a:ea typeface="맑은 고딕" panose="020B0503020000020004" pitchFamily="50" charset="-127"/>
              </a:endParaRPr>
            </a:p>
          </p:txBody>
        </p:sp>
        <p:sp>
          <p:nvSpPr>
            <p:cNvPr id="12294" name="Freeform 6"/>
            <p:cNvSpPr>
              <a:spLocks/>
            </p:cNvSpPr>
            <p:nvPr/>
          </p:nvSpPr>
          <p:spPr bwMode="auto">
            <a:xfrm rot="16200000" flipV="1">
              <a:off x="3394851" y="4567906"/>
              <a:ext cx="115923" cy="227647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noFill/>
            <a:ln w="44450" cap="flat" cmpd="sng">
              <a:solidFill>
                <a:srgbClr val="7FA9CF"/>
              </a:solidFill>
              <a:prstDash val="solid"/>
              <a:round/>
              <a:headEnd type="none" w="med" len="med"/>
              <a:tailEnd type="none" w="sm" len="sm"/>
            </a:ln>
          </p:spPr>
          <p:txBody>
            <a:bodyPr/>
            <a:lstStyle/>
            <a:p>
              <a:endParaRPr lang="ko-KR" altLang="en-US">
                <a:latin typeface="맑은 고딕" panose="020B0503020000020004" pitchFamily="50" charset="-127"/>
                <a:ea typeface="맑은 고딕" panose="020B0503020000020004" pitchFamily="50" charset="-127"/>
              </a:endParaRPr>
            </a:p>
          </p:txBody>
        </p:sp>
      </p:grpSp>
      <p:pic>
        <p:nvPicPr>
          <p:cNvPr id="12292" name="Picture 2"/>
          <p:cNvPicPr>
            <a:picLocks noChangeAspect="1" noChangeArrowheads="1"/>
          </p:cNvPicPr>
          <p:nvPr/>
        </p:nvPicPr>
        <p:blipFill>
          <a:blip r:embed="rId2" cstate="print"/>
          <a:srcRect/>
          <a:stretch>
            <a:fillRect/>
          </a:stretch>
        </p:blipFill>
        <p:spPr bwMode="auto">
          <a:xfrm>
            <a:off x="602274" y="1209675"/>
            <a:ext cx="7945315" cy="5057775"/>
          </a:xfrm>
          <a:prstGeom prst="rect">
            <a:avLst/>
          </a:prstGeom>
          <a:noFill/>
          <a:ln w="9525" algn="ctr">
            <a:noFill/>
            <a:miter lim="800000"/>
            <a:headEnd/>
            <a:tailEnd/>
          </a:ln>
        </p:spPr>
      </p:pic>
      <p:sp>
        <p:nvSpPr>
          <p:cNvPr id="7" name="TextBox 6"/>
          <p:cNvSpPr txBox="1">
            <a:spLocks noChangeArrowheads="1"/>
          </p:cNvSpPr>
          <p:nvPr/>
        </p:nvSpPr>
        <p:spPr bwMode="auto">
          <a:xfrm>
            <a:off x="580436" y="116632"/>
            <a:ext cx="2551404" cy="584775"/>
          </a:xfrm>
          <a:prstGeom prst="rect">
            <a:avLst/>
          </a:prstGeom>
          <a:noFill/>
          <a:ln w="9525">
            <a:noFill/>
            <a:miter lim="800000"/>
            <a:headEnd/>
            <a:tailEnd/>
          </a:ln>
        </p:spPr>
        <p:txBody>
          <a:bodyPr wrap="none">
            <a:spAutoFit/>
            <a:scene3d>
              <a:camera prst="orthographicFront"/>
              <a:lightRig rig="threePt" dir="t"/>
            </a:scene3d>
            <a:sp3d extrusionH="31750" contourW="31750">
              <a:bevelT w="57150" h="38100" prst="hardEdge"/>
              <a:contourClr>
                <a:schemeClr val="bg1"/>
              </a:contourClr>
            </a:sp3d>
          </a:bodyPr>
          <a:lstStyle/>
          <a:p>
            <a:pPr latinLnBrk="1">
              <a:spcBef>
                <a:spcPct val="0"/>
              </a:spcBef>
              <a:buClrTx/>
              <a:defRPr/>
            </a:pP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Big Data</a:t>
            </a:r>
            <a:r>
              <a:rPr kumimoji="0" lang="ko-KR" altLang="en-US"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란</a:t>
            </a:r>
            <a:r>
              <a:rPr kumimoji="0" lang="en-US" altLang="ko-KR" sz="3200" b="1" dirty="0">
                <a:gradFill>
                  <a:gsLst>
                    <a:gs pos="42000">
                      <a:schemeClr val="tx1">
                        <a:lumMod val="65000"/>
                        <a:lumOff val="35000"/>
                      </a:schemeClr>
                    </a:gs>
                    <a:gs pos="46000">
                      <a:schemeClr val="tx1">
                        <a:lumMod val="95000"/>
                        <a:lumOff val="5000"/>
                      </a:schemeClr>
                    </a:gs>
                  </a:gsLst>
                  <a:lin ang="5400000" scaled="0"/>
                </a:gradFill>
                <a:latin typeface="맑은 고딕" panose="020B0503020000020004" pitchFamily="50" charset="-127"/>
                <a:ea typeface="맑은 고딕" panose="020B0503020000020004" pitchFamily="50" charset="-127"/>
              </a:rPr>
              <a:t>?</a:t>
            </a:r>
          </a:p>
        </p:txBody>
      </p:sp>
      <p:sp>
        <p:nvSpPr>
          <p:cNvPr id="8" name="직사각형 7"/>
          <p:cNvSpPr/>
          <p:nvPr/>
        </p:nvSpPr>
        <p:spPr>
          <a:xfrm>
            <a:off x="251520" y="694577"/>
            <a:ext cx="144016"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9" name="직사각형 8"/>
          <p:cNvSpPr/>
          <p:nvPr/>
        </p:nvSpPr>
        <p:spPr>
          <a:xfrm>
            <a:off x="467544" y="692696"/>
            <a:ext cx="576064"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0" name="직사각형 9"/>
          <p:cNvSpPr/>
          <p:nvPr/>
        </p:nvSpPr>
        <p:spPr>
          <a:xfrm>
            <a:off x="1115616" y="701009"/>
            <a:ext cx="7632848" cy="166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1" name="Rectangle 15"/>
          <p:cNvSpPr>
            <a:spLocks noGrp="1" noChangeArrowheads="1"/>
          </p:cNvSpPr>
          <p:nvPr>
            <p:ph type="sldNum" sz="quarter" idx="12"/>
          </p:nvPr>
        </p:nvSpPr>
        <p:spPr>
          <a:xfrm>
            <a:off x="6457950" y="6356351"/>
            <a:ext cx="2057400" cy="365125"/>
          </a:xfrm>
          <a:noFill/>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en-US" altLang="ko-KR" dirty="0" smtClean="0"/>
              <a:t>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46831</TotalTime>
  <Words>1761</Words>
  <Application>Microsoft Office PowerPoint</Application>
  <PresentationFormat>화면 슬라이드 쇼(4:3)</PresentationFormat>
  <Paragraphs>299</Paragraphs>
  <Slides>28</Slides>
  <Notes>14</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28</vt:i4>
      </vt:variant>
    </vt:vector>
  </HeadingPairs>
  <TitlesOfParts>
    <vt:vector size="41" baseType="lpstr">
      <vt:lpstr>HY헤드라인M</vt:lpstr>
      <vt:lpstr>Monotype Sorts</vt:lpstr>
      <vt:lpstr>굴림</vt:lpstr>
      <vt:lpstr>다음_SemiBold</vt:lpstr>
      <vt:lpstr>돋움</vt:lpstr>
      <vt:lpstr>Malgun Gothic</vt:lpstr>
      <vt:lpstr>Malgun Gothic</vt:lpstr>
      <vt:lpstr>휴먼견출고딕</vt:lpstr>
      <vt:lpstr>Arial</vt:lpstr>
      <vt:lpstr>Symbol</vt:lpstr>
      <vt:lpstr>Times New Roman</vt:lpstr>
      <vt:lpstr>Wingdings</vt:lpstr>
      <vt:lpstr>Office 테마</vt:lpstr>
      <vt:lpstr>Big Data기술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Big Data 하둡운영시스템</vt:lpstr>
      <vt:lpstr>Big Data 하둡운영시스템</vt:lpstr>
      <vt:lpstr>Big Data 하둡운영시스템</vt:lpstr>
      <vt:lpstr>Big Data 하둡운영시스템</vt:lpstr>
      <vt:lpstr>Big Data 하둡운영시스템</vt:lpstr>
      <vt:lpstr>Big Data 하둡운영시스템</vt:lpstr>
      <vt:lpstr>NoSQL 이란?</vt:lpstr>
    </vt:vector>
  </TitlesOfParts>
  <Company>(주)신성이엔지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하철현</dc:creator>
  <cp:lastModifiedBy>Ryumduck Oh</cp:lastModifiedBy>
  <cp:revision>3472</cp:revision>
  <dcterms:created xsi:type="dcterms:W3CDTF">2001-09-13T06:26:38Z</dcterms:created>
  <dcterms:modified xsi:type="dcterms:W3CDTF">2020-09-27T14:35:36Z</dcterms:modified>
</cp:coreProperties>
</file>