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7"/>
  </p:notesMasterIdLst>
  <p:sldIdLst>
    <p:sldId id="343" r:id="rId2"/>
    <p:sldId id="365" r:id="rId3"/>
    <p:sldId id="372" r:id="rId4"/>
    <p:sldId id="366" r:id="rId5"/>
    <p:sldId id="371" r:id="rId6"/>
    <p:sldId id="367" r:id="rId7"/>
    <p:sldId id="368" r:id="rId8"/>
    <p:sldId id="369" r:id="rId9"/>
    <p:sldId id="363" r:id="rId10"/>
    <p:sldId id="364" r:id="rId11"/>
    <p:sldId id="373" r:id="rId12"/>
    <p:sldId id="374" r:id="rId13"/>
    <p:sldId id="345" r:id="rId14"/>
    <p:sldId id="347" r:id="rId15"/>
    <p:sldId id="348" r:id="rId16"/>
    <p:sldId id="349" r:id="rId17"/>
    <p:sldId id="354" r:id="rId18"/>
    <p:sldId id="356" r:id="rId19"/>
    <p:sldId id="359" r:id="rId20"/>
    <p:sldId id="361" r:id="rId21"/>
    <p:sldId id="362" r:id="rId22"/>
    <p:sldId id="360" r:id="rId23"/>
    <p:sldId id="258" r:id="rId24"/>
    <p:sldId id="261" r:id="rId25"/>
    <p:sldId id="259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145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2A9E12-6979-EF44-B3A1-88BA265430C8}" type="datetimeFigureOut">
              <a:rPr lang="en-US" smtClean="0"/>
              <a:pPr/>
              <a:t>10/4/2020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E2394B-616A-2648-B352-36A3B2703B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3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449B646-23B8-4D50-8A23-8A64B445DBE6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BD9FD3-0002-44DE-80ED-984D307ABA12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BD9FD3-0002-44DE-80ED-984D307ABA12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BD9FD3-0002-44DE-80ED-984D307ABA12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BFF892F-4070-4FDA-A1C3-FECD19A45687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BFF892F-4070-4FDA-A1C3-FECD19A45687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BFF892F-4070-4FDA-A1C3-FECD19A45687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 bwMode="gray">
          <a:xfrm>
            <a:off x="0" y="1929384"/>
            <a:ext cx="9144000" cy="49286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46" descr="2.png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165" b="15496"/>
          <a:stretch>
            <a:fillRect/>
          </a:stretch>
        </p:blipFill>
        <p:spPr bwMode="gray">
          <a:xfrm>
            <a:off x="5072066" y="3571876"/>
            <a:ext cx="3717091" cy="328612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758952" y="786384"/>
            <a:ext cx="6400800" cy="841248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26FD4-EE76-DB4B-B365-DBEFDA49619D}" type="datetimeFigureOut">
              <a:rPr lang="en-US" smtClean="0"/>
              <a:pPr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845AF-54FD-644C-8264-2618A4780179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20"/>
          <p:cNvGrpSpPr/>
          <p:nvPr/>
        </p:nvGrpSpPr>
        <p:grpSpPr bwMode="gray">
          <a:xfrm>
            <a:off x="7342632" y="740664"/>
            <a:ext cx="738052" cy="1640146"/>
            <a:chOff x="6869341" y="609600"/>
            <a:chExt cx="738052" cy="1640146"/>
          </a:xfrm>
        </p:grpSpPr>
        <p:sp>
          <p:nvSpPr>
            <p:cNvPr id="20" name="Rectangle 19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7" name="Rectangle 16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9" name="Group 26"/>
          <p:cNvGrpSpPr/>
          <p:nvPr/>
        </p:nvGrpSpPr>
        <p:grpSpPr bwMode="gray">
          <a:xfrm>
            <a:off x="7946136" y="1106424"/>
            <a:ext cx="753801" cy="1637570"/>
            <a:chOff x="7946136" y="1106424"/>
            <a:chExt cx="753801" cy="1637570"/>
          </a:xfrm>
        </p:grpSpPr>
        <p:sp>
          <p:nvSpPr>
            <p:cNvPr id="23" name="Rectangle 2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41"/>
          <p:cNvGrpSpPr/>
          <p:nvPr/>
        </p:nvGrpSpPr>
        <p:grpSpPr bwMode="gray">
          <a:xfrm>
            <a:off x="0" y="1810512"/>
            <a:ext cx="9144000" cy="120460"/>
            <a:chOff x="0" y="1810512"/>
            <a:chExt cx="9144000" cy="120460"/>
          </a:xfrm>
        </p:grpSpPr>
        <p:cxnSp>
          <p:nvCxnSpPr>
            <p:cNvPr id="32" name="Straight Connector 3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396513" y="2337123"/>
            <a:ext cx="1500199" cy="1416985"/>
            <a:chOff x="42" y="4085"/>
            <a:chExt cx="224" cy="224"/>
          </a:xfrm>
          <a:solidFill>
            <a:srgbClr val="F8F7F3">
              <a:alpha val="30196"/>
            </a:srgbClr>
          </a:solidFill>
        </p:grpSpPr>
        <p:sp>
          <p:nvSpPr>
            <p:cNvPr id="4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273552"/>
            <a:ext cx="7772400" cy="147002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856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0"/>
            <a:ext cx="9144000" cy="138988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7"/>
          <p:cNvGrpSpPr/>
          <p:nvPr/>
        </p:nvGrpSpPr>
        <p:grpSpPr bwMode="gray">
          <a:xfrm>
            <a:off x="0" y="1380744"/>
            <a:ext cx="9144000" cy="120460"/>
            <a:chOff x="0" y="1810512"/>
            <a:chExt cx="9144000" cy="120460"/>
          </a:xfrm>
        </p:grpSpPr>
        <p:cxnSp>
          <p:nvCxnSpPr>
            <p:cNvPr id="9" name="Straight Connector 8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26FD4-EE76-DB4B-B365-DBEFDA49619D}" type="datetimeFigureOut">
              <a:rPr lang="en-US" smtClean="0"/>
              <a:pPr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845AF-54FD-644C-8264-2618A47801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Vertical Text Placeholder 14"/>
          <p:cNvSpPr>
            <a:spLocks noGrp="1"/>
          </p:cNvSpPr>
          <p:nvPr>
            <p:ph type="body" orient="vert" sz="quarter" idx="13"/>
          </p:nvPr>
        </p:nvSpPr>
        <p:spPr>
          <a:xfrm>
            <a:off x="457200" y="1719072"/>
            <a:ext cx="8229600" cy="452628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891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세로 제목 및 텍스트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8604504" y="0"/>
            <a:ext cx="539496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8595360" y="0"/>
            <a:ext cx="393192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8"/>
          <p:cNvGrpSpPr/>
          <p:nvPr/>
        </p:nvGrpSpPr>
        <p:grpSpPr bwMode="gray">
          <a:xfrm>
            <a:off x="8019288" y="246888"/>
            <a:ext cx="1069848" cy="490035"/>
            <a:chOff x="8019288" y="246888"/>
            <a:chExt cx="1069848" cy="490035"/>
          </a:xfrm>
        </p:grpSpPr>
        <p:sp>
          <p:nvSpPr>
            <p:cNvPr id="10" name="Freeform 9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7004304" y="429768"/>
            <a:ext cx="1499616" cy="582472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A5C26FD4-EE76-DB4B-B365-DBEFDA49619D}" type="datetimeFigureOut">
              <a:rPr lang="en-US" smtClean="0"/>
              <a:pPr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1DD845AF-54FD-644C-8264-2618A47801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Vertical Text Placeholder 13"/>
          <p:cNvSpPr>
            <a:spLocks noGrp="1"/>
          </p:cNvSpPr>
          <p:nvPr>
            <p:ph type="body" orient="vert" sz="quarter" idx="13"/>
          </p:nvPr>
        </p:nvSpPr>
        <p:spPr bwMode="gray">
          <a:xfrm>
            <a:off x="457200" y="429768"/>
            <a:ext cx="6400800" cy="582472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0062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26FD4-EE76-DB4B-B365-DBEFDA49619D}" type="datetimeFigureOut">
              <a:rPr lang="en-US" smtClean="0"/>
              <a:pPr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845AF-54FD-644C-8264-2618A47801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853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26FD4-EE76-DB4B-B365-DBEFDA49619D}" type="datetimeFigureOut">
              <a:rPr lang="en-US" smtClean="0"/>
              <a:pPr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7" name="Straight Connector 6"/>
          <p:cNvCxnSpPr/>
          <p:nvPr/>
        </p:nvCxnSpPr>
        <p:spPr bwMode="gray">
          <a:xfrm>
            <a:off x="0" y="1316736"/>
            <a:ext cx="8577072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277"/>
          <p:cNvGrpSpPr>
            <a:grpSpLocks/>
          </p:cNvGrpSpPr>
          <p:nvPr/>
        </p:nvGrpSpPr>
        <p:grpSpPr bwMode="gray">
          <a:xfrm rot="5400000">
            <a:off x="301752" y="228600"/>
            <a:ext cx="996696" cy="969264"/>
            <a:chOff x="42" y="4085"/>
            <a:chExt cx="224" cy="224"/>
          </a:xfrm>
          <a:solidFill>
            <a:schemeClr val="bg2">
              <a:lumMod val="75000"/>
              <a:alpha val="30196"/>
            </a:schemeClr>
          </a:solidFill>
        </p:grpSpPr>
        <p:sp>
          <p:nvSpPr>
            <p:cNvPr id="1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" name="Rectangle 11"/>
          <p:cNvSpPr/>
          <p:nvPr/>
        </p:nvSpPr>
        <p:spPr bwMode="gray">
          <a:xfrm>
            <a:off x="8604504" y="0"/>
            <a:ext cx="539496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 bwMode="gray">
          <a:xfrm>
            <a:off x="8595360" y="0"/>
            <a:ext cx="393192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8"/>
          <p:cNvGrpSpPr/>
          <p:nvPr/>
        </p:nvGrpSpPr>
        <p:grpSpPr bwMode="gray">
          <a:xfrm>
            <a:off x="8019288" y="246888"/>
            <a:ext cx="1069848" cy="490035"/>
            <a:chOff x="8019288" y="246888"/>
            <a:chExt cx="1069848" cy="490035"/>
          </a:xfrm>
        </p:grpSpPr>
        <p:sp>
          <p:nvSpPr>
            <p:cNvPr id="15" name="Freeform 14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845AF-54FD-644C-8264-2618A47801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09857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373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gray">
          <a:xfrm>
            <a:off x="0" y="4718304"/>
            <a:ext cx="9144000" cy="17282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999232"/>
            <a:ext cx="6291072" cy="149961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26FD4-EE76-DB4B-B365-DBEFDA49619D}" type="datetimeFigureOut">
              <a:rPr lang="en-US" smtClean="0"/>
              <a:pPr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845AF-54FD-644C-8264-2618A4780179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7086600" y="3465576"/>
            <a:ext cx="738052" cy="1640146"/>
            <a:chOff x="6869341" y="609600"/>
            <a:chExt cx="738052" cy="1640146"/>
          </a:xfrm>
        </p:grpSpPr>
        <p:sp>
          <p:nvSpPr>
            <p:cNvPr id="8" name="Rectangle 7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0" name="Rectangle 9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2" name="Group 11"/>
          <p:cNvGrpSpPr/>
          <p:nvPr/>
        </p:nvGrpSpPr>
        <p:grpSpPr bwMode="gray">
          <a:xfrm>
            <a:off x="7708392" y="3831336"/>
            <a:ext cx="753801" cy="1637570"/>
            <a:chOff x="7946136" y="1106424"/>
            <a:chExt cx="753801" cy="1637570"/>
          </a:xfrm>
        </p:grpSpPr>
        <p:sp>
          <p:nvSpPr>
            <p:cNvPr id="13" name="Rectangle 1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 bwMode="gray">
          <a:xfrm>
            <a:off x="0" y="4575048"/>
            <a:ext cx="9144000" cy="120460"/>
            <a:chOff x="0" y="1810512"/>
            <a:chExt cx="9144000" cy="120460"/>
          </a:xfrm>
        </p:grpSpPr>
        <p:cxnSp>
          <p:nvCxnSpPr>
            <p:cNvPr id="16" name="Straight Connector 15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77"/>
          <p:cNvGrpSpPr>
            <a:grpSpLocks/>
          </p:cNvGrpSpPr>
          <p:nvPr/>
        </p:nvGrpSpPr>
        <p:grpSpPr bwMode="gray">
          <a:xfrm rot="5400000">
            <a:off x="320040" y="5038344"/>
            <a:ext cx="1069848" cy="996696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22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9616" y="4855464"/>
            <a:ext cx="6986016" cy="1362075"/>
          </a:xfrm>
        </p:spPr>
        <p:txBody>
          <a:bodyPr anchor="ctr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15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600199"/>
            <a:ext cx="3858768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8848" y="1600199"/>
            <a:ext cx="3858768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26FD4-EE76-DB4B-B365-DBEFDA49619D}" type="datetimeFigureOut">
              <a:rPr lang="en-US" smtClean="0"/>
              <a:pPr/>
              <a:t>10/4/2020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8604504" y="0"/>
            <a:ext cx="539496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8595360" y="0"/>
            <a:ext cx="393192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9"/>
          <p:cNvGrpSpPr/>
          <p:nvPr/>
        </p:nvGrpSpPr>
        <p:grpSpPr bwMode="gray">
          <a:xfrm>
            <a:off x="8019288" y="246888"/>
            <a:ext cx="1069848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" name="Straight Connector 13"/>
          <p:cNvCxnSpPr/>
          <p:nvPr/>
        </p:nvCxnSpPr>
        <p:spPr bwMode="gray">
          <a:xfrm>
            <a:off x="0" y="1316736"/>
            <a:ext cx="8577072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845AF-54FD-644C-8264-2618A47801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737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gray">
          <a:xfrm>
            <a:off x="0" y="0"/>
            <a:ext cx="9144000" cy="1143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9768" y="1535113"/>
            <a:ext cx="3931920" cy="639762"/>
          </a:xfrm>
          <a:solidFill>
            <a:srgbClr val="77933C">
              <a:alpha val="20000"/>
            </a:srgb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9768" y="2267712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82312" y="1535113"/>
            <a:ext cx="3931920" cy="639762"/>
          </a:xfrm>
          <a:solidFill>
            <a:srgbClr val="E46C0A">
              <a:alpha val="20000"/>
            </a:srgb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82312" y="2267712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26FD4-EE76-DB4B-B365-DBEFDA49619D}" type="datetimeFigureOut">
              <a:rPr lang="en-US" smtClean="0"/>
              <a:pPr/>
              <a:t>10/4/2020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845AF-54FD-644C-8264-2618A4780179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0"/>
          <p:cNvGrpSpPr/>
          <p:nvPr/>
        </p:nvGrpSpPr>
        <p:grpSpPr bwMode="gray">
          <a:xfrm>
            <a:off x="0" y="1143000"/>
            <a:ext cx="9144000" cy="120460"/>
            <a:chOff x="0" y="1810512"/>
            <a:chExt cx="9144000" cy="120460"/>
          </a:xfrm>
        </p:grpSpPr>
        <p:cxnSp>
          <p:nvCxnSpPr>
            <p:cNvPr id="12" name="Straight Connector 1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246888" y="182880"/>
            <a:ext cx="932688" cy="859536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16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1069848" y="146304"/>
            <a:ext cx="6931152" cy="99669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666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26FD4-EE76-DB4B-B365-DBEFDA49619D}" type="datetimeFigureOut">
              <a:rPr lang="en-US" smtClean="0"/>
              <a:pPr/>
              <a:t>10/4/2020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845AF-54FD-644C-8264-2618A47801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889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26FD4-EE76-DB4B-B365-DBEFDA49619D}" type="datetimeFigureOut">
              <a:rPr lang="en-US" smtClean="0"/>
              <a:pPr/>
              <a:t>10/4/2020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845AF-54FD-644C-8264-2618A47801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966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64" y="356616"/>
            <a:ext cx="8147304" cy="71323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1568" y="1216152"/>
            <a:ext cx="5029200" cy="50749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3464" y="1216152"/>
            <a:ext cx="3008313" cy="50749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26FD4-EE76-DB4B-B365-DBEFDA49619D}" type="datetimeFigureOut">
              <a:rPr lang="en-US" smtClean="0"/>
              <a:pPr/>
              <a:t>10/4/2020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845AF-54FD-644C-8264-2618A47801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8604504" y="0"/>
            <a:ext cx="539496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8595360" y="0"/>
            <a:ext cx="393192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 bwMode="gray">
          <a:xfrm>
            <a:off x="8019288" y="246888"/>
            <a:ext cx="1069848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29922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307592" y="1143000"/>
            <a:ext cx="6163056" cy="5029200"/>
          </a:xfrm>
          <a:solidFill>
            <a:srgbClr val="FFFFFF"/>
          </a:solidFill>
          <a:ln w="92075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 anchor="b">
            <a:normAutofit/>
          </a:bodyPr>
          <a:lstStyle>
            <a:lvl1pPr marL="0" indent="0">
              <a:buFont typeface="Arial" pitchFamily="34" charset="0"/>
              <a:buChar char="•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 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1216152" y="384048"/>
            <a:ext cx="6300216" cy="566738"/>
          </a:xfrm>
        </p:spPr>
        <p:txBody>
          <a:bodyPr anchor="b"/>
          <a:lstStyle>
            <a:lvl1pPr algn="l">
              <a:defRPr sz="2000" b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316736" y="1143000"/>
            <a:ext cx="6108192" cy="3867912"/>
          </a:xfrm>
          <a:solidFill>
            <a:srgbClr val="F8F8F8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26FD4-EE76-DB4B-B365-DBEFDA49619D}" type="datetimeFigureOut">
              <a:rPr lang="en-US" smtClean="0"/>
              <a:pPr/>
              <a:t>10/4/2020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845AF-54FD-644C-8264-2618A47801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8604504" y="0"/>
            <a:ext cx="539496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gray">
          <a:xfrm>
            <a:off x="8595360" y="0"/>
            <a:ext cx="393192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0"/>
          <p:cNvGrpSpPr/>
          <p:nvPr/>
        </p:nvGrpSpPr>
        <p:grpSpPr bwMode="gray">
          <a:xfrm>
            <a:off x="8019288" y="246888"/>
            <a:ext cx="1069848" cy="490035"/>
            <a:chOff x="8019288" y="246888"/>
            <a:chExt cx="1069848" cy="490035"/>
          </a:xfrm>
        </p:grpSpPr>
        <p:sp>
          <p:nvSpPr>
            <p:cNvPr id="12" name="Freeform 11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16845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3952"/>
            <a:ext cx="21336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C26FD4-EE76-DB4B-B365-DBEFDA49619D}" type="datetimeFigureOut">
              <a:rPr lang="en-US" smtClean="0"/>
              <a:pPr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3952"/>
            <a:ext cx="28956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73952" y="6473952"/>
            <a:ext cx="21336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845AF-54FD-644C-8264-2618A47801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165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2"/>
        </a:buClr>
        <a:buSzPct val="75000"/>
        <a:buFont typeface="Wingdings" pitchFamily="2" charset="2"/>
        <a:buChar char="q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3"/>
        </a:buClr>
        <a:buSzPct val="70000"/>
        <a:buFont typeface="Wingdings 2" pitchFamily="18" charset="2"/>
        <a:buChar char="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4"/>
        </a:buClr>
        <a:buSzPct val="70000"/>
        <a:buFont typeface="Wingdings 2" pitchFamily="18" charset="2"/>
        <a:buChar char="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5"/>
        </a:buClr>
        <a:buSzPct val="100000"/>
        <a:buFont typeface="Wingdings 2" pitchFamily="18" charset="2"/>
        <a:buChar char="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100000"/>
        <a:buFont typeface="Wingdings 2" pitchFamily="18" charset="2"/>
        <a:buChar char="¡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slideLayout" Target="../slideLayouts/slideLayout1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20.xml"/><Relationship Id="rId13" Type="http://schemas.openxmlformats.org/officeDocument/2006/relationships/tags" Target="../tags/tag25.xml"/><Relationship Id="rId3" Type="http://schemas.openxmlformats.org/officeDocument/2006/relationships/tags" Target="../tags/tag15.xml"/><Relationship Id="rId7" Type="http://schemas.openxmlformats.org/officeDocument/2006/relationships/tags" Target="../tags/tag19.xml"/><Relationship Id="rId12" Type="http://schemas.openxmlformats.org/officeDocument/2006/relationships/tags" Target="../tags/tag24.xml"/><Relationship Id="rId17" Type="http://schemas.openxmlformats.org/officeDocument/2006/relationships/slideLayout" Target="../slideLayouts/slideLayout12.xml"/><Relationship Id="rId2" Type="http://schemas.openxmlformats.org/officeDocument/2006/relationships/tags" Target="../tags/tag14.xml"/><Relationship Id="rId16" Type="http://schemas.openxmlformats.org/officeDocument/2006/relationships/tags" Target="../tags/tag28.xml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11" Type="http://schemas.openxmlformats.org/officeDocument/2006/relationships/tags" Target="../tags/tag23.xml"/><Relationship Id="rId5" Type="http://schemas.openxmlformats.org/officeDocument/2006/relationships/tags" Target="../tags/tag17.xml"/><Relationship Id="rId15" Type="http://schemas.openxmlformats.org/officeDocument/2006/relationships/tags" Target="../tags/tag27.xml"/><Relationship Id="rId10" Type="http://schemas.openxmlformats.org/officeDocument/2006/relationships/tags" Target="../tags/tag22.xml"/><Relationship Id="rId4" Type="http://schemas.openxmlformats.org/officeDocument/2006/relationships/tags" Target="../tags/tag16.xml"/><Relationship Id="rId9" Type="http://schemas.openxmlformats.org/officeDocument/2006/relationships/tags" Target="../tags/tag21.xml"/><Relationship Id="rId14" Type="http://schemas.openxmlformats.org/officeDocument/2006/relationships/tags" Target="../tags/tag2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792841"/>
            <a:ext cx="6400800" cy="1316115"/>
          </a:xfrm>
        </p:spPr>
        <p:txBody>
          <a:bodyPr>
            <a:normAutofit/>
          </a:bodyPr>
          <a:lstStyle/>
          <a:p>
            <a:r>
              <a:rPr lang="en-US" altLang="ko-KR" sz="2800" b="1" dirty="0" smtClean="0">
                <a:solidFill>
                  <a:schemeClr val="tx1"/>
                </a:solidFill>
                <a:latin typeface="+mn-ea"/>
              </a:rPr>
              <a:t>2020.10</a:t>
            </a:r>
            <a:endParaRPr lang="en-US" altLang="ko-KR" sz="28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845" y="61547"/>
            <a:ext cx="7772400" cy="1837592"/>
          </a:xfrm>
        </p:spPr>
        <p:txBody>
          <a:bodyPr>
            <a:normAutofit/>
          </a:bodyPr>
          <a:lstStyle/>
          <a:p>
            <a:r>
              <a:rPr lang="ko-KR" altLang="en-US" b="1" dirty="0" err="1" smtClean="0">
                <a:latin typeface="+mn-ea"/>
                <a:ea typeface="+mn-ea"/>
              </a:rPr>
              <a:t>스마트폰과</a:t>
            </a:r>
            <a:r>
              <a:rPr lang="ko-KR" altLang="en-US" b="1" dirty="0" smtClean="0">
                <a:latin typeface="+mn-ea"/>
                <a:ea typeface="+mn-ea"/>
              </a:rPr>
              <a:t> 적용기술</a:t>
            </a:r>
            <a:endParaRPr lang="en-US" b="1" dirty="0"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795" y="3493182"/>
            <a:ext cx="2220686" cy="2208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241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a Mobile Operating System?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Mobile OS’ are seen in smartphones powered by the iOS, </a:t>
            </a:r>
            <a:r>
              <a:rPr lang="en-US" altLang="ko-KR" dirty="0" smtClean="0"/>
              <a:t>BlackBerry </a:t>
            </a:r>
            <a:r>
              <a:rPr lang="en-US" altLang="ko-KR" dirty="0"/>
              <a:t>OS, Windows Mobile, </a:t>
            </a:r>
            <a:r>
              <a:rPr lang="en-US" altLang="ko-KR" dirty="0" smtClean="0"/>
              <a:t>Android</a:t>
            </a:r>
            <a:r>
              <a:rPr lang="en-US" altLang="ko-KR" dirty="0"/>
              <a:t>, </a:t>
            </a:r>
            <a:r>
              <a:rPr lang="en-US" altLang="ko-KR" dirty="0" smtClean="0"/>
              <a:t>Symbian and </a:t>
            </a:r>
            <a:r>
              <a:rPr lang="en-US" altLang="ko-KR" dirty="0"/>
              <a:t>so on.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14872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Mobile Operating System</a:t>
            </a:r>
            <a:r>
              <a:rPr lang="ko-KR" altLang="en-US" dirty="0" smtClean="0"/>
              <a:t>의 </a:t>
            </a:r>
            <a:r>
              <a:rPr lang="ko-KR" altLang="en-US" dirty="0"/>
              <a:t>비</a:t>
            </a:r>
            <a:r>
              <a:rPr lang="ko-KR" altLang="en-US" dirty="0" smtClean="0"/>
              <a:t>교분석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334" y="1417638"/>
            <a:ext cx="8537331" cy="483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377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688"/>
            <a:ext cx="8229600" cy="861712"/>
          </a:xfrm>
        </p:spPr>
        <p:txBody>
          <a:bodyPr>
            <a:normAutofit/>
          </a:bodyPr>
          <a:lstStyle/>
          <a:p>
            <a:r>
              <a:rPr lang="ko-KR" altLang="en-US" sz="4000" dirty="0" err="1" smtClean="0"/>
              <a:t>리룩스기반의</a:t>
            </a:r>
            <a:r>
              <a:rPr lang="ko-KR" altLang="en-US" sz="4000" dirty="0" smtClean="0"/>
              <a:t> </a:t>
            </a:r>
            <a:r>
              <a:rPr lang="ko-KR" altLang="en-US" sz="4000" dirty="0" err="1" smtClean="0"/>
              <a:t>모바일</a:t>
            </a:r>
            <a:r>
              <a:rPr lang="ko-KR" altLang="en-US" sz="4000" dirty="0" smtClean="0"/>
              <a:t> 운영체제</a:t>
            </a:r>
            <a:endParaRPr lang="en-US" sz="40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553" y="789543"/>
            <a:ext cx="8757224" cy="5980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직선 연결선 3"/>
          <p:cNvCxnSpPr/>
          <p:nvPr/>
        </p:nvCxnSpPr>
        <p:spPr>
          <a:xfrm flipV="1">
            <a:off x="2646485" y="1380392"/>
            <a:ext cx="5530361" cy="17585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flipV="1">
            <a:off x="2517531" y="2271345"/>
            <a:ext cx="5530361" cy="17585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V="1">
            <a:off x="2414954" y="3355730"/>
            <a:ext cx="6386146" cy="1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707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</a:t>
            </a:r>
            <a:r>
              <a:rPr lang="en-US" altLang="ko-KR" dirty="0" smtClean="0"/>
              <a:t>of</a:t>
            </a:r>
            <a:r>
              <a:rPr lang="ko-KR" altLang="en-US" dirty="0" smtClean="0"/>
              <a:t> </a:t>
            </a:r>
            <a:r>
              <a:rPr lang="en-US" altLang="ko-KR" dirty="0" smtClean="0"/>
              <a:t>a Mobile 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Design and capabilities of a Mobile OS </a:t>
            </a:r>
            <a:r>
              <a:rPr lang="en-US" altLang="ko-KR" dirty="0" smtClean="0"/>
              <a:t>is </a:t>
            </a:r>
            <a:r>
              <a:rPr lang="en-US" altLang="ko-KR" dirty="0"/>
              <a:t>very different </a:t>
            </a:r>
            <a:r>
              <a:rPr lang="en-US" altLang="ko-KR" dirty="0" smtClean="0"/>
              <a:t>than desktop OS</a:t>
            </a:r>
          </a:p>
          <a:p>
            <a:endParaRPr lang="en-US" altLang="ko-KR" dirty="0"/>
          </a:p>
          <a:p>
            <a:pPr lvl="1"/>
            <a:r>
              <a:rPr lang="en-US" altLang="ko-KR" sz="2400" b="1" dirty="0" smtClean="0">
                <a:solidFill>
                  <a:srgbClr val="C00000"/>
                </a:solidFill>
              </a:rPr>
              <a:t>mobile </a:t>
            </a:r>
            <a:r>
              <a:rPr lang="en-US" altLang="ko-KR" sz="2400" b="1" dirty="0">
                <a:solidFill>
                  <a:srgbClr val="C00000"/>
                </a:solidFill>
              </a:rPr>
              <a:t>devices </a:t>
            </a:r>
            <a:r>
              <a:rPr lang="en-US" altLang="ko-KR" sz="2400" dirty="0"/>
              <a:t>have </a:t>
            </a:r>
            <a:r>
              <a:rPr lang="en-US" altLang="ko-KR" sz="2400" b="1" dirty="0">
                <a:solidFill>
                  <a:srgbClr val="C00000"/>
                </a:solidFill>
              </a:rPr>
              <a:t>constraints and </a:t>
            </a:r>
            <a:r>
              <a:rPr lang="en-US" altLang="ko-KR" sz="2400" b="1" dirty="0" smtClean="0">
                <a:solidFill>
                  <a:srgbClr val="C00000"/>
                </a:solidFill>
              </a:rPr>
              <a:t>restrictions </a:t>
            </a:r>
            <a:r>
              <a:rPr lang="en-US" altLang="ko-KR" sz="2400" dirty="0"/>
              <a:t>their physical characteristic</a:t>
            </a:r>
            <a:endParaRPr lang="en-US" altLang="ko-KR" sz="2400" dirty="0" smtClean="0"/>
          </a:p>
          <a:p>
            <a:pPr marL="457200" lvl="1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 ex) screen </a:t>
            </a:r>
            <a:r>
              <a:rPr lang="en-US" altLang="ko-KR" sz="1800" dirty="0"/>
              <a:t>size, </a:t>
            </a:r>
            <a:r>
              <a:rPr lang="en-US" altLang="ko-KR" sz="1800" dirty="0" smtClean="0"/>
              <a:t>memory, processing power and etc.</a:t>
            </a:r>
            <a:endParaRPr lang="en-US" altLang="ko-KR" sz="1800" dirty="0"/>
          </a:p>
          <a:p>
            <a:pPr lvl="1"/>
            <a:r>
              <a:rPr lang="en-US" altLang="ko-KR" sz="2400" dirty="0" smtClean="0"/>
              <a:t>availability </a:t>
            </a:r>
            <a:r>
              <a:rPr lang="en-US" altLang="ko-KR" sz="2400" dirty="0"/>
              <a:t>of </a:t>
            </a:r>
            <a:r>
              <a:rPr lang="en-US" altLang="ko-KR" sz="2400" b="1" dirty="0">
                <a:solidFill>
                  <a:srgbClr val="C00000"/>
                </a:solidFill>
              </a:rPr>
              <a:t>battery </a:t>
            </a:r>
            <a:r>
              <a:rPr lang="en-US" altLang="ko-KR" sz="2400" b="1" dirty="0" smtClean="0">
                <a:solidFill>
                  <a:srgbClr val="C00000"/>
                </a:solidFill>
              </a:rPr>
              <a:t>power(</a:t>
            </a:r>
            <a:r>
              <a:rPr lang="ko-KR" altLang="en-US" sz="2400" b="1" dirty="0" smtClean="0">
                <a:solidFill>
                  <a:srgbClr val="C00000"/>
                </a:solidFill>
              </a:rPr>
              <a:t>한계</a:t>
            </a:r>
            <a:r>
              <a:rPr lang="en-US" altLang="ko-KR" sz="2400" b="1" dirty="0" smtClean="0">
                <a:solidFill>
                  <a:srgbClr val="C00000"/>
                </a:solidFill>
              </a:rPr>
              <a:t>)</a:t>
            </a:r>
            <a:endParaRPr lang="en-US" altLang="ko-KR" sz="2400" b="1" dirty="0">
              <a:solidFill>
                <a:srgbClr val="C00000"/>
              </a:solidFill>
            </a:endParaRPr>
          </a:p>
          <a:p>
            <a:pPr lvl="1"/>
            <a:r>
              <a:rPr lang="en-US" altLang="ko-KR" sz="2400" dirty="0"/>
              <a:t>Limited amount of </a:t>
            </a:r>
            <a:r>
              <a:rPr lang="en-US" altLang="ko-KR" sz="2400" b="1" dirty="0">
                <a:solidFill>
                  <a:srgbClr val="C00000"/>
                </a:solidFill>
              </a:rPr>
              <a:t>computing and communication </a:t>
            </a:r>
            <a:r>
              <a:rPr lang="en-US" altLang="ko-KR" sz="2400" dirty="0"/>
              <a:t>capabilities </a:t>
            </a:r>
            <a:endParaRPr lang="en-US" altLang="ko-KR" sz="2400" dirty="0" smtClean="0"/>
          </a:p>
          <a:p>
            <a:pPr lvl="1"/>
            <a:r>
              <a:rPr lang="en-US" altLang="ko-KR" sz="2400" dirty="0"/>
              <a:t>operating systems depending on the capabilities they support.</a:t>
            </a:r>
          </a:p>
          <a:p>
            <a:pPr lvl="1"/>
            <a:r>
              <a:rPr lang="en-US" altLang="ko-KR" sz="2400" b="1" dirty="0">
                <a:solidFill>
                  <a:srgbClr val="C00000"/>
                </a:solidFill>
              </a:rPr>
              <a:t>management</a:t>
            </a:r>
            <a:r>
              <a:rPr lang="en-US" altLang="ko-KR" sz="2400" dirty="0"/>
              <a:t> of operations, control,  coordinate the use of the hardware, and </a:t>
            </a:r>
            <a:r>
              <a:rPr lang="en-US" altLang="ko-KR" sz="2400" b="1" dirty="0">
                <a:solidFill>
                  <a:srgbClr val="C00000"/>
                </a:solidFill>
              </a:rPr>
              <a:t>sharing the resources of a device</a:t>
            </a:r>
            <a:r>
              <a:rPr lang="en-US" altLang="ko-KR" sz="2400" dirty="0" smtClean="0"/>
              <a:t>.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15811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Mobile OS </a:t>
            </a:r>
            <a:r>
              <a:rPr lang="en-US" altLang="ko-KR" dirty="0"/>
              <a:t>Structure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381000" y="1676400"/>
            <a:ext cx="8153400" cy="4419600"/>
          </a:xfrm>
        </p:spPr>
        <p:txBody>
          <a:bodyPr/>
          <a:lstStyle/>
          <a:p>
            <a:pPr eaLnBrk="1" hangingPunct="1"/>
            <a:r>
              <a:rPr lang="en-US" altLang="ko-KR" sz="2200" dirty="0" smtClean="0"/>
              <a:t>A mobile OS is a </a:t>
            </a:r>
            <a:r>
              <a:rPr lang="en-US" altLang="ko-KR" sz="2200" dirty="0" smtClean="0">
                <a:solidFill>
                  <a:srgbClr val="C00000"/>
                </a:solidFill>
              </a:rPr>
              <a:t>software platform </a:t>
            </a:r>
            <a:r>
              <a:rPr lang="en-US" altLang="ko-KR" sz="2200" dirty="0" smtClean="0"/>
              <a:t>on top of which other programs called </a:t>
            </a:r>
            <a:r>
              <a:rPr lang="en-US" altLang="ko-KR" sz="2200" dirty="0" smtClean="0">
                <a:solidFill>
                  <a:srgbClr val="C00000"/>
                </a:solidFill>
              </a:rPr>
              <a:t>application programs</a:t>
            </a:r>
            <a:r>
              <a:rPr lang="en-US" altLang="ko-KR" sz="2200" dirty="0" smtClean="0"/>
              <a:t>, can run on mobile devices such as PDA, cellular phones, smartphone and etc. </a:t>
            </a:r>
          </a:p>
          <a:p>
            <a:pPr eaLnBrk="1" hangingPunct="1"/>
            <a:endParaRPr lang="en-US" altLang="ko-KR" sz="2200" dirty="0" smtClean="0"/>
          </a:p>
        </p:txBody>
      </p:sp>
      <p:sp>
        <p:nvSpPr>
          <p:cNvPr id="11" name="Rectangle 3"/>
          <p:cNvSpPr/>
          <p:nvPr>
            <p:custDataLst>
              <p:tags r:id="rId2"/>
            </p:custDataLst>
          </p:nvPr>
        </p:nvSpPr>
        <p:spPr>
          <a:xfrm>
            <a:off x="1122486" y="5249004"/>
            <a:ext cx="7010400" cy="609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1" dirty="0">
                <a:solidFill>
                  <a:schemeClr val="tx1"/>
                </a:solidFill>
              </a:rPr>
              <a:t>Low-Level Hardware, Manufacturer Device Drivers</a:t>
            </a:r>
          </a:p>
        </p:txBody>
      </p:sp>
      <p:sp>
        <p:nvSpPr>
          <p:cNvPr id="12" name="Rectangle 4"/>
          <p:cNvSpPr/>
          <p:nvPr>
            <p:custDataLst>
              <p:tags r:id="rId3"/>
            </p:custDataLst>
          </p:nvPr>
        </p:nvSpPr>
        <p:spPr>
          <a:xfrm>
            <a:off x="1122486" y="4563204"/>
            <a:ext cx="7010400" cy="609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1" dirty="0">
                <a:solidFill>
                  <a:schemeClr val="tx1"/>
                </a:solidFill>
              </a:rPr>
              <a:t>Device Operating System Base, Kernel</a:t>
            </a:r>
          </a:p>
        </p:txBody>
      </p:sp>
      <p:sp>
        <p:nvSpPr>
          <p:cNvPr id="13" name="Rectangle 5"/>
          <p:cNvSpPr/>
          <p:nvPr>
            <p:custDataLst>
              <p:tags r:id="rId4"/>
            </p:custDataLst>
          </p:nvPr>
        </p:nvSpPr>
        <p:spPr>
          <a:xfrm>
            <a:off x="1122486" y="3877404"/>
            <a:ext cx="7010400" cy="609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1" dirty="0">
                <a:solidFill>
                  <a:schemeClr val="tx1"/>
                </a:solidFill>
              </a:rPr>
              <a:t>OS Libraries</a:t>
            </a:r>
          </a:p>
        </p:txBody>
      </p:sp>
      <p:sp>
        <p:nvSpPr>
          <p:cNvPr id="14" name="Rectangle 6"/>
          <p:cNvSpPr/>
          <p:nvPr>
            <p:custDataLst>
              <p:tags r:id="rId5"/>
            </p:custDataLst>
          </p:nvPr>
        </p:nvSpPr>
        <p:spPr>
          <a:xfrm>
            <a:off x="1122486" y="3115404"/>
            <a:ext cx="7010400" cy="685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1" dirty="0">
                <a:solidFill>
                  <a:schemeClr val="tx1"/>
                </a:solidFill>
              </a:rPr>
              <a:t>Applications</a:t>
            </a:r>
          </a:p>
        </p:txBody>
      </p:sp>
      <p:sp>
        <p:nvSpPr>
          <p:cNvPr id="8" name="Rectangle 6"/>
          <p:cNvSpPr/>
          <p:nvPr>
            <p:custDataLst>
              <p:tags r:id="rId6"/>
            </p:custDataLst>
          </p:nvPr>
        </p:nvSpPr>
        <p:spPr>
          <a:xfrm>
            <a:off x="1122486" y="5934804"/>
            <a:ext cx="7010400" cy="6858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1" dirty="0" smtClean="0">
                <a:solidFill>
                  <a:schemeClr val="tx1"/>
                </a:solidFill>
              </a:rPr>
              <a:t>Hardware Device</a:t>
            </a:r>
            <a:endParaRPr lang="en-US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9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Mobile </a:t>
            </a:r>
            <a:r>
              <a:rPr lang="en-US" altLang="ko-KR" dirty="0" smtClean="0"/>
              <a:t>OS </a:t>
            </a:r>
            <a:r>
              <a:rPr lang="en-US" altLang="ko-KR" dirty="0"/>
              <a:t>Platforms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381000" y="1588480"/>
            <a:ext cx="8153400" cy="44196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altLang="ko-KR" sz="2800" dirty="0"/>
              <a:t>There are many mobile operating systems. The followings demonstrate the most important ones</a:t>
            </a:r>
            <a:r>
              <a:rPr lang="en-US" altLang="ko-KR" sz="2800" dirty="0" smtClean="0"/>
              <a:t>:</a:t>
            </a:r>
          </a:p>
          <a:p>
            <a:pPr>
              <a:lnSpc>
                <a:spcPct val="80000"/>
              </a:lnSpc>
            </a:pPr>
            <a:endParaRPr lang="en-US" altLang="ko-KR" sz="2800" dirty="0"/>
          </a:p>
          <a:p>
            <a:pPr lvl="1">
              <a:lnSpc>
                <a:spcPct val="80000"/>
              </a:lnSpc>
            </a:pPr>
            <a:r>
              <a:rPr lang="en-US" altLang="ko-KR" dirty="0"/>
              <a:t>Java ME Platform</a:t>
            </a:r>
          </a:p>
          <a:p>
            <a:pPr lvl="1">
              <a:lnSpc>
                <a:spcPct val="80000"/>
              </a:lnSpc>
            </a:pPr>
            <a:r>
              <a:rPr lang="en-US" altLang="ko-KR" dirty="0"/>
              <a:t>Palm OS</a:t>
            </a:r>
          </a:p>
          <a:p>
            <a:pPr lvl="1">
              <a:lnSpc>
                <a:spcPct val="80000"/>
              </a:lnSpc>
            </a:pPr>
            <a:r>
              <a:rPr lang="en-US" altLang="ko-KR" dirty="0"/>
              <a:t>Symbian OS</a:t>
            </a:r>
          </a:p>
          <a:p>
            <a:pPr lvl="1">
              <a:lnSpc>
                <a:spcPct val="80000"/>
              </a:lnSpc>
            </a:pPr>
            <a:r>
              <a:rPr lang="en-US" altLang="ko-KR" dirty="0"/>
              <a:t>Linux OS</a:t>
            </a:r>
          </a:p>
          <a:p>
            <a:pPr lvl="1">
              <a:lnSpc>
                <a:spcPct val="80000"/>
              </a:lnSpc>
            </a:pPr>
            <a:r>
              <a:rPr lang="en-US" altLang="ko-KR" dirty="0"/>
              <a:t>Windows Mobile OS</a:t>
            </a:r>
          </a:p>
          <a:p>
            <a:pPr lvl="1">
              <a:lnSpc>
                <a:spcPct val="80000"/>
              </a:lnSpc>
            </a:pPr>
            <a:r>
              <a:rPr lang="en-US" altLang="ko-KR" dirty="0"/>
              <a:t>BlackBerry OS</a:t>
            </a:r>
          </a:p>
          <a:p>
            <a:pPr lvl="1">
              <a:lnSpc>
                <a:spcPct val="80000"/>
              </a:lnSpc>
            </a:pPr>
            <a:r>
              <a:rPr lang="en-US" altLang="ko-KR" dirty="0"/>
              <a:t>iPhone OS</a:t>
            </a:r>
          </a:p>
          <a:p>
            <a:pPr lvl="1">
              <a:lnSpc>
                <a:spcPct val="80000"/>
              </a:lnSpc>
            </a:pPr>
            <a:r>
              <a:rPr lang="en-US" altLang="ko-KR" dirty="0"/>
              <a:t>Google Android Platform</a:t>
            </a:r>
          </a:p>
        </p:txBody>
      </p:sp>
    </p:spTree>
    <p:extLst>
      <p:ext uri="{BB962C8B-B14F-4D97-AF65-F5344CB8AC3E}">
        <p14:creationId xmlns:p14="http://schemas.microsoft.com/office/powerpoint/2010/main" val="117472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Java ME Platform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381000" y="1676400"/>
            <a:ext cx="8153400" cy="4419600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J2ME platform is a set of technologies, specifications and libraries </a:t>
            </a:r>
            <a:r>
              <a:rPr lang="en-US" altLang="ko-KR" sz="2800" b="1" dirty="0">
                <a:solidFill>
                  <a:srgbClr val="FF0000"/>
                </a:solidFill>
              </a:rPr>
              <a:t>developed for small devices</a:t>
            </a:r>
            <a:r>
              <a:rPr lang="en-US" altLang="ko-KR" sz="2800" dirty="0"/>
              <a:t> like mobile phones, pagers, and personal organizers.</a:t>
            </a:r>
          </a:p>
          <a:p>
            <a:endParaRPr lang="en-US" altLang="ko-KR" sz="2800" dirty="0"/>
          </a:p>
          <a:p>
            <a:r>
              <a:rPr lang="en-US" altLang="ko-KR" sz="2800" dirty="0"/>
              <a:t>Java ME was designed by Sun Microsystems. It is licensed under GNU General Public License</a:t>
            </a:r>
          </a:p>
        </p:txBody>
      </p:sp>
    </p:spTree>
    <p:extLst>
      <p:ext uri="{BB962C8B-B14F-4D97-AF65-F5344CB8AC3E}">
        <p14:creationId xmlns:p14="http://schemas.microsoft.com/office/powerpoint/2010/main" val="360924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Palm OS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381000" y="1676400"/>
            <a:ext cx="8153400" cy="4419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ko-KR" sz="2800" dirty="0"/>
              <a:t>Palm OS is an </a:t>
            </a:r>
            <a:r>
              <a:rPr lang="en-US" altLang="ko-KR" sz="2800" b="1" dirty="0">
                <a:solidFill>
                  <a:srgbClr val="FF0000"/>
                </a:solidFill>
              </a:rPr>
              <a:t>embedded operating system designed for ease of use  with a touchscreen</a:t>
            </a:r>
            <a:r>
              <a:rPr lang="en-US" altLang="ko-KR" sz="2800" dirty="0"/>
              <a:t>-based graphical user interface.</a:t>
            </a:r>
          </a:p>
          <a:p>
            <a:pPr>
              <a:lnSpc>
                <a:spcPct val="90000"/>
              </a:lnSpc>
            </a:pPr>
            <a:endParaRPr lang="en-US" altLang="ko-KR" sz="2800" dirty="0"/>
          </a:p>
          <a:p>
            <a:pPr>
              <a:lnSpc>
                <a:spcPct val="90000"/>
              </a:lnSpc>
            </a:pPr>
            <a:r>
              <a:rPr lang="en-US" altLang="ko-KR" sz="2800" dirty="0"/>
              <a:t>It has been implemented on a wide variety of mobile devices such as </a:t>
            </a:r>
            <a:r>
              <a:rPr lang="en-US" altLang="ko-KR" sz="2800" b="1" dirty="0">
                <a:solidFill>
                  <a:srgbClr val="FF0000"/>
                </a:solidFill>
              </a:rPr>
              <a:t>smart phones, barcode readers, and GPS devices.</a:t>
            </a:r>
          </a:p>
          <a:p>
            <a:pPr>
              <a:lnSpc>
                <a:spcPct val="90000"/>
              </a:lnSpc>
            </a:pPr>
            <a:endParaRPr lang="en-US" altLang="ko-KR" sz="2800" dirty="0"/>
          </a:p>
          <a:p>
            <a:pPr>
              <a:lnSpc>
                <a:spcPct val="90000"/>
              </a:lnSpc>
            </a:pPr>
            <a:r>
              <a:rPr lang="en-US" altLang="ko-KR" sz="2800" dirty="0"/>
              <a:t>It is run on Arm architecture-based processors. It is designed as a 32-bit architecture.</a:t>
            </a:r>
          </a:p>
        </p:txBody>
      </p:sp>
    </p:spTree>
    <p:extLst>
      <p:ext uri="{BB962C8B-B14F-4D97-AF65-F5344CB8AC3E}">
        <p14:creationId xmlns:p14="http://schemas.microsoft.com/office/powerpoint/2010/main" val="88189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Symbian OS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381000" y="1676400"/>
            <a:ext cx="8153400" cy="4419600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n-US" altLang="ko-KR" sz="2800" dirty="0"/>
              <a:t>Symbian OS is 32 bit, </a:t>
            </a:r>
            <a:r>
              <a:rPr lang="en-US" altLang="ko-KR" sz="2800" dirty="0" smtClean="0"/>
              <a:t>a </a:t>
            </a:r>
            <a:r>
              <a:rPr lang="en-US" altLang="ko-KR" sz="2800" b="1" dirty="0">
                <a:solidFill>
                  <a:srgbClr val="FF0000"/>
                </a:solidFill>
              </a:rPr>
              <a:t>multitasking operating system and very less dependence on peripherals </a:t>
            </a:r>
            <a:r>
              <a:rPr lang="en-US" altLang="ko-KR" sz="2800" dirty="0"/>
              <a:t>of ARM architecture.</a:t>
            </a:r>
          </a:p>
          <a:p>
            <a:pPr algn="just">
              <a:lnSpc>
                <a:spcPct val="90000"/>
              </a:lnSpc>
            </a:pPr>
            <a:endParaRPr lang="en-US" altLang="ko-KR" sz="2800" dirty="0"/>
          </a:p>
          <a:p>
            <a:pPr algn="just">
              <a:lnSpc>
                <a:spcPct val="90000"/>
              </a:lnSpc>
            </a:pPr>
            <a:r>
              <a:rPr lang="en-US" altLang="ko-KR" sz="2800" dirty="0"/>
              <a:t>Kernel runs in the privileged mode and exports its service to user applications via user libraries</a:t>
            </a:r>
            <a:r>
              <a:rPr lang="en-US" altLang="ko-KR" sz="2800" dirty="0" smtClean="0"/>
              <a:t>.</a:t>
            </a:r>
          </a:p>
          <a:p>
            <a:pPr algn="just">
              <a:lnSpc>
                <a:spcPct val="90000"/>
              </a:lnSpc>
            </a:pPr>
            <a:endParaRPr lang="en-US" altLang="ko-KR" sz="2800" dirty="0"/>
          </a:p>
          <a:p>
            <a:pPr algn="just">
              <a:lnSpc>
                <a:spcPct val="90000"/>
              </a:lnSpc>
            </a:pPr>
            <a:r>
              <a:rPr lang="en-US" altLang="ko-KR" sz="2800" dirty="0"/>
              <a:t>User libraries include </a:t>
            </a:r>
            <a:r>
              <a:rPr lang="en-US" altLang="ko-KR" sz="2800" b="1" dirty="0">
                <a:solidFill>
                  <a:srgbClr val="FF0000"/>
                </a:solidFill>
              </a:rPr>
              <a:t>networking, communication, I/O interfaces</a:t>
            </a:r>
            <a:r>
              <a:rPr lang="en-US" altLang="ko-KR" sz="2800" dirty="0"/>
              <a:t> and etc.</a:t>
            </a:r>
          </a:p>
          <a:p>
            <a:pPr algn="just">
              <a:lnSpc>
                <a:spcPct val="90000"/>
              </a:lnSpc>
            </a:pP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80948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Windows Mobile OS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381000" y="1676400"/>
            <a:ext cx="8153400" cy="4419600"/>
          </a:xfrm>
        </p:spPr>
        <p:txBody>
          <a:bodyPr>
            <a:noAutofit/>
          </a:bodyPr>
          <a:lstStyle/>
          <a:p>
            <a:r>
              <a:rPr lang="en-US" altLang="ko-KR" sz="2800" dirty="0"/>
              <a:t>Windows Mobile is a compact operating system </a:t>
            </a:r>
            <a:r>
              <a:rPr lang="en-US" altLang="ko-KR" sz="2800" b="1" dirty="0">
                <a:solidFill>
                  <a:srgbClr val="FF0000"/>
                </a:solidFill>
              </a:rPr>
              <a:t>designed for mobile devices and based on Microsoft Win32</a:t>
            </a:r>
            <a:r>
              <a:rPr lang="en-US" altLang="ko-KR" sz="2800" dirty="0"/>
              <a:t>.</a:t>
            </a:r>
          </a:p>
          <a:p>
            <a:endParaRPr lang="en-US" altLang="ko-KR" sz="2800" dirty="0"/>
          </a:p>
          <a:p>
            <a:r>
              <a:rPr lang="en-US" altLang="ko-KR" sz="2800" dirty="0"/>
              <a:t>It is run </a:t>
            </a:r>
            <a:r>
              <a:rPr lang="en-US" altLang="ko-KR" sz="2800" b="1" dirty="0">
                <a:solidFill>
                  <a:srgbClr val="FF0000"/>
                </a:solidFill>
              </a:rPr>
              <a:t>on Pocket PCs</a:t>
            </a:r>
            <a:r>
              <a:rPr lang="en-US" altLang="ko-KR" sz="2800" dirty="0"/>
              <a:t>, Smartphones and Portable media centers.</a:t>
            </a:r>
          </a:p>
          <a:p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314516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ChangeArrowheads="1"/>
          </p:cNvSpPr>
          <p:nvPr/>
        </p:nvSpPr>
        <p:spPr bwMode="auto">
          <a:xfrm>
            <a:off x="1000125" y="2333625"/>
            <a:ext cx="6780213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en-US" altLang="ko-KR" sz="3000" b="1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 IBM</a:t>
            </a:r>
            <a:r>
              <a:rPr lang="ko-KR" altLang="en-US" sz="3000" b="1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사의 사이먼</a:t>
            </a:r>
            <a:r>
              <a:rPr lang="en-US" altLang="ko-KR" sz="3000" b="1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(Simon)</a:t>
            </a:r>
          </a:p>
        </p:txBody>
      </p:sp>
      <p:sp>
        <p:nvSpPr>
          <p:cNvPr id="6147" name="직사각형 4"/>
          <p:cNvSpPr>
            <a:spLocks noChangeArrowheads="1"/>
          </p:cNvSpPr>
          <p:nvPr/>
        </p:nvSpPr>
        <p:spPr bwMode="auto">
          <a:xfrm>
            <a:off x="1423988" y="1701800"/>
            <a:ext cx="30051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ko-KR" altLang="en-US" sz="3200" b="1" dirty="0">
                <a:solidFill>
                  <a:srgbClr val="404040"/>
                </a:solidFill>
                <a:latin typeface="나눔고딕" pitchFamily="50" charset="-127"/>
                <a:ea typeface="나눔고딕" pitchFamily="50" charset="-127"/>
              </a:rPr>
              <a:t>최초의 </a:t>
            </a:r>
            <a:r>
              <a:rPr lang="ko-KR" altLang="en-US" sz="3200" b="1" dirty="0" err="1">
                <a:solidFill>
                  <a:srgbClr val="404040"/>
                </a:solidFill>
                <a:latin typeface="나눔고딕" pitchFamily="50" charset="-127"/>
                <a:ea typeface="나눔고딕" pitchFamily="50" charset="-127"/>
              </a:rPr>
              <a:t>스마트폰</a:t>
            </a:r>
            <a:endParaRPr lang="ko-KR" altLang="en-US" sz="32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42875" y="3071813"/>
            <a:ext cx="6561138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ko-KR" altLang="en-US" sz="2000" b="1" dirty="0">
                <a:latin typeface="나눔고딕" pitchFamily="50" charset="-127"/>
                <a:ea typeface="나눔고딕" pitchFamily="50" charset="-127"/>
              </a:rPr>
              <a:t> 세계 최초의 터치스크린 </a:t>
            </a:r>
            <a:r>
              <a:rPr lang="ko-KR" altLang="en-US" sz="2000" b="1" dirty="0" smtClean="0">
                <a:latin typeface="나눔고딕" pitchFamily="50" charset="-127"/>
                <a:ea typeface="나눔고딕" pitchFamily="50" charset="-127"/>
              </a:rPr>
              <a:t>핸드폰</a:t>
            </a:r>
            <a:r>
              <a:rPr lang="en-US" altLang="ko-KR" sz="2000" b="1" dirty="0" smtClean="0">
                <a:latin typeface="나눔고딕" pitchFamily="50" charset="-127"/>
                <a:ea typeface="나눔고딕" pitchFamily="50" charset="-127"/>
              </a:rPr>
              <a:t>(1993</a:t>
            </a:r>
            <a:r>
              <a:rPr lang="ko-KR" altLang="en-US" sz="2000" b="1" dirty="0" smtClean="0">
                <a:latin typeface="나눔고딕" pitchFamily="50" charset="-127"/>
                <a:ea typeface="나눔고딕" pitchFamily="50" charset="-127"/>
              </a:rPr>
              <a:t>년</a:t>
            </a:r>
            <a:r>
              <a:rPr lang="en-US" altLang="ko-KR" sz="2000" b="1" dirty="0" smtClean="0">
                <a:latin typeface="나눔고딕" pitchFamily="50" charset="-127"/>
                <a:ea typeface="나눔고딕" pitchFamily="50" charset="-127"/>
              </a:rPr>
              <a:t>), </a:t>
            </a:r>
            <a:r>
              <a:rPr lang="ko-KR" altLang="en-US" sz="2000" b="1" dirty="0" smtClean="0">
                <a:latin typeface="나눔고딕" pitchFamily="50" charset="-127"/>
                <a:ea typeface="나눔고딕" pitchFamily="50" charset="-127"/>
              </a:rPr>
              <a:t>박람회</a:t>
            </a:r>
            <a:endParaRPr lang="ko-KR" altLang="en-US" sz="2000" b="1" dirty="0">
              <a:latin typeface="나눔고딕" pitchFamily="50" charset="-127"/>
              <a:ea typeface="나눔고딕" pitchFamily="50" charset="-127"/>
            </a:endParaRPr>
          </a:p>
          <a:p>
            <a:pPr eaLnBrk="0" hangingPunct="0">
              <a:lnSpc>
                <a:spcPct val="150000"/>
              </a:lnSpc>
              <a:buFont typeface="Arial" pitchFamily="34" charset="0"/>
              <a:buChar char="•"/>
              <a:defRPr/>
            </a:pP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eaLnBrk="0" hangingPunct="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ko-KR" altLang="en-US" sz="2000" b="1" dirty="0">
                <a:latin typeface="나눔고딕" pitchFamily="50" charset="-127"/>
                <a:ea typeface="나눔고딕" pitchFamily="50" charset="-127"/>
              </a:rPr>
              <a:t> 전화</a:t>
            </a:r>
            <a:r>
              <a:rPr lang="en-US" altLang="ko-KR" sz="2000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000" b="1" dirty="0">
                <a:latin typeface="나눔고딕" pitchFamily="50" charset="-127"/>
                <a:ea typeface="나눔고딕" pitchFamily="50" charset="-127"/>
              </a:rPr>
              <a:t>주소록 저장</a:t>
            </a:r>
            <a:r>
              <a:rPr lang="en-US" altLang="ko-KR" sz="2000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000" b="1" dirty="0">
                <a:latin typeface="나눔고딕" pitchFamily="50" charset="-127"/>
                <a:ea typeface="나눔고딕" pitchFamily="50" charset="-127"/>
              </a:rPr>
              <a:t>세계시각</a:t>
            </a:r>
            <a:r>
              <a:rPr lang="en-US" altLang="ko-KR" sz="2000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000" b="1" dirty="0">
                <a:latin typeface="나눔고딕" pitchFamily="50" charset="-127"/>
                <a:ea typeface="나눔고딕" pitchFamily="50" charset="-127"/>
              </a:rPr>
              <a:t>계산기</a:t>
            </a:r>
            <a:r>
              <a:rPr lang="en-US" altLang="ko-KR" sz="2000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000" b="1" dirty="0">
                <a:latin typeface="나눔고딕" pitchFamily="50" charset="-127"/>
                <a:ea typeface="나눔고딕" pitchFamily="50" charset="-127"/>
              </a:rPr>
              <a:t>메모장</a:t>
            </a:r>
            <a:r>
              <a:rPr lang="en-US" altLang="ko-KR" sz="2000" b="1" dirty="0">
                <a:latin typeface="나눔고딕" pitchFamily="50" charset="-127"/>
                <a:ea typeface="나눔고딕" pitchFamily="50" charset="-127"/>
              </a:rPr>
              <a:t>,            </a:t>
            </a:r>
          </a:p>
          <a:p>
            <a:pPr eaLnBrk="0" hangingPunct="0">
              <a:lnSpc>
                <a:spcPct val="150000"/>
              </a:lnSpc>
              <a:defRPr/>
            </a:pPr>
            <a:r>
              <a:rPr lang="en-US" altLang="ko-KR" sz="2000" b="1" dirty="0">
                <a:latin typeface="나눔고딕" pitchFamily="50" charset="-127"/>
                <a:ea typeface="나눔고딕" pitchFamily="50" charset="-127"/>
              </a:rPr>
              <a:t>  </a:t>
            </a:r>
            <a:r>
              <a:rPr lang="ko-KR" altLang="en-US" sz="2000" b="1" dirty="0">
                <a:latin typeface="나눔고딕" pitchFamily="50" charset="-127"/>
                <a:ea typeface="나눔고딕" pitchFamily="50" charset="-127"/>
              </a:rPr>
              <a:t>전자우편</a:t>
            </a:r>
            <a:r>
              <a:rPr lang="en-US" altLang="ko-KR" sz="2000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000" b="1" dirty="0">
                <a:latin typeface="나눔고딕" pitchFamily="50" charset="-127"/>
                <a:ea typeface="나눔고딕" pitchFamily="50" charset="-127"/>
              </a:rPr>
              <a:t>팩스 송수신</a:t>
            </a:r>
            <a:r>
              <a:rPr lang="en-US" altLang="ko-KR" sz="2000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000" b="1" dirty="0">
                <a:latin typeface="나눔고딕" pitchFamily="50" charset="-127"/>
                <a:ea typeface="나눔고딕" pitchFamily="50" charset="-127"/>
              </a:rPr>
              <a:t>오락 등의 기능 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6149" name="_x72947984" descr="EMB00000d08606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4988" y="1572874"/>
            <a:ext cx="2857500" cy="461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103160" y="394601"/>
            <a:ext cx="667717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4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스마트폰의</a:t>
            </a:r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역사</a:t>
            </a:r>
          </a:p>
        </p:txBody>
      </p:sp>
    </p:spTree>
    <p:extLst>
      <p:ext uri="{BB962C8B-B14F-4D97-AF65-F5344CB8AC3E}">
        <p14:creationId xmlns:p14="http://schemas.microsoft.com/office/powerpoint/2010/main" val="360850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iPhone OS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381000" y="1676400"/>
            <a:ext cx="8153400" cy="44196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ko-KR" sz="2400" dirty="0"/>
              <a:t>iPhone OS is an operating system run on iPhone and iPod</a:t>
            </a:r>
            <a:r>
              <a:rPr lang="en-US" altLang="ko-KR" sz="2400" dirty="0" smtClean="0"/>
              <a:t>.</a:t>
            </a:r>
          </a:p>
          <a:p>
            <a:pPr>
              <a:lnSpc>
                <a:spcPct val="80000"/>
              </a:lnSpc>
            </a:pPr>
            <a:endParaRPr lang="en-US" altLang="ko-KR" sz="2400" dirty="0"/>
          </a:p>
          <a:p>
            <a:pPr>
              <a:lnSpc>
                <a:spcPct val="80000"/>
              </a:lnSpc>
            </a:pPr>
            <a:r>
              <a:rPr lang="en-US" altLang="ko-KR" sz="2400" dirty="0"/>
              <a:t>It is based on </a:t>
            </a:r>
            <a:r>
              <a:rPr lang="en-US" altLang="ko-KR" sz="2400" b="1" dirty="0">
                <a:solidFill>
                  <a:srgbClr val="FF0000"/>
                </a:solidFill>
              </a:rPr>
              <a:t>Mach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Kernel(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분산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,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병렬 컴퓨팅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) </a:t>
            </a:r>
            <a:r>
              <a:rPr lang="en-US" altLang="ko-KR" sz="2400" b="1" dirty="0">
                <a:solidFill>
                  <a:srgbClr val="FF0000"/>
                </a:solidFill>
              </a:rPr>
              <a:t>and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Darwin </a:t>
            </a:r>
            <a:r>
              <a:rPr lang="en-US" altLang="ko-KR" sz="2400" b="1" dirty="0">
                <a:solidFill>
                  <a:srgbClr val="FF0000"/>
                </a:solidFill>
              </a:rPr>
              <a:t>core</a:t>
            </a:r>
            <a:r>
              <a:rPr lang="en-US" altLang="ko-KR" sz="2400" dirty="0"/>
              <a:t> as Mac OS X</a:t>
            </a:r>
            <a:r>
              <a:rPr lang="en-US" altLang="ko-KR" sz="2400" dirty="0" smtClean="0"/>
              <a:t>.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ko-KR" sz="2400" dirty="0"/>
          </a:p>
          <a:p>
            <a:pPr>
              <a:lnSpc>
                <a:spcPct val="80000"/>
              </a:lnSpc>
            </a:pPr>
            <a:r>
              <a:rPr lang="en-US" altLang="ko-KR" sz="2400" dirty="0"/>
              <a:t>The </a:t>
            </a:r>
            <a:r>
              <a:rPr lang="en-US" altLang="ko-KR" sz="2400" b="1" dirty="0">
                <a:solidFill>
                  <a:srgbClr val="FF0000"/>
                </a:solidFill>
              </a:rPr>
              <a:t>Mac OS X kernel </a:t>
            </a:r>
            <a:r>
              <a:rPr lang="en-US" altLang="ko-KR" sz="2400" dirty="0"/>
              <a:t>includes the following component:</a:t>
            </a:r>
          </a:p>
          <a:p>
            <a:pPr lvl="1" algn="just">
              <a:lnSpc>
                <a:spcPct val="80000"/>
              </a:lnSpc>
            </a:pPr>
            <a:r>
              <a:rPr lang="en-US" altLang="ko-KR" sz="2200" dirty="0"/>
              <a:t>Mach Kernel</a:t>
            </a:r>
          </a:p>
          <a:p>
            <a:pPr lvl="1" algn="just">
              <a:lnSpc>
                <a:spcPct val="80000"/>
              </a:lnSpc>
            </a:pPr>
            <a:r>
              <a:rPr lang="en-US" altLang="ko-KR" sz="2200" dirty="0"/>
              <a:t>BSD</a:t>
            </a:r>
          </a:p>
          <a:p>
            <a:pPr lvl="1" algn="just">
              <a:lnSpc>
                <a:spcPct val="80000"/>
              </a:lnSpc>
            </a:pPr>
            <a:r>
              <a:rPr lang="en-US" altLang="ko-KR" sz="2200" dirty="0"/>
              <a:t>I/O component</a:t>
            </a:r>
          </a:p>
          <a:p>
            <a:pPr lvl="1" algn="just">
              <a:lnSpc>
                <a:spcPct val="80000"/>
              </a:lnSpc>
            </a:pPr>
            <a:r>
              <a:rPr lang="en-US" altLang="ko-KR" sz="2200" dirty="0"/>
              <a:t>File Systems</a:t>
            </a:r>
          </a:p>
          <a:p>
            <a:pPr lvl="1" algn="just">
              <a:lnSpc>
                <a:spcPct val="80000"/>
              </a:lnSpc>
            </a:pPr>
            <a:r>
              <a:rPr lang="en-US" altLang="ko-KR" sz="2200" dirty="0"/>
              <a:t>Networking components</a:t>
            </a:r>
          </a:p>
          <a:p>
            <a:pPr algn="just">
              <a:lnSpc>
                <a:spcPct val="80000"/>
              </a:lnSpc>
            </a:pPr>
            <a:endParaRPr lang="en-US" altLang="ko-KR" sz="2200" dirty="0"/>
          </a:p>
          <a:p>
            <a:pPr algn="just">
              <a:lnSpc>
                <a:spcPct val="80000"/>
              </a:lnSpc>
            </a:pPr>
            <a:endParaRPr lang="en-US" altLang="ko-KR" sz="2200" dirty="0"/>
          </a:p>
        </p:txBody>
      </p:sp>
    </p:spTree>
    <p:extLst>
      <p:ext uri="{BB962C8B-B14F-4D97-AF65-F5344CB8AC3E}">
        <p14:creationId xmlns:p14="http://schemas.microsoft.com/office/powerpoint/2010/main" val="94471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7055"/>
            <a:ext cx="8229600" cy="902999"/>
          </a:xfrm>
        </p:spPr>
        <p:txBody>
          <a:bodyPr>
            <a:normAutofit/>
          </a:bodyPr>
          <a:lstStyle/>
          <a:p>
            <a:r>
              <a:rPr lang="en-US" altLang="ko-KR" dirty="0"/>
              <a:t>iPhone OS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533400" y="1406747"/>
            <a:ext cx="8153400" cy="3484685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The following is Mac OS X Architecture </a:t>
            </a:r>
            <a:r>
              <a:rPr lang="en-US" altLang="ko-KR" sz="2800" dirty="0" smtClean="0"/>
              <a:t>:</a:t>
            </a:r>
            <a:endParaRPr lang="en-US" altLang="ko-KR" sz="2800" dirty="0"/>
          </a:p>
        </p:txBody>
      </p:sp>
      <p:sp>
        <p:nvSpPr>
          <p:cNvPr id="4" name="Rectangle 3"/>
          <p:cNvSpPr/>
          <p:nvPr>
            <p:custDataLst>
              <p:tags r:id="rId2"/>
            </p:custDataLst>
          </p:nvPr>
        </p:nvSpPr>
        <p:spPr>
          <a:xfrm>
            <a:off x="2209800" y="4239314"/>
            <a:ext cx="5943600" cy="6096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1" dirty="0">
                <a:solidFill>
                  <a:schemeClr val="tx1"/>
                </a:solidFill>
              </a:rPr>
              <a:t>Kernel Environment</a:t>
            </a:r>
          </a:p>
        </p:txBody>
      </p:sp>
      <p:sp>
        <p:nvSpPr>
          <p:cNvPr id="5" name="Rectangle 4"/>
          <p:cNvSpPr/>
          <p:nvPr>
            <p:custDataLst>
              <p:tags r:id="rId3"/>
            </p:custDataLst>
          </p:nvPr>
        </p:nvSpPr>
        <p:spPr>
          <a:xfrm>
            <a:off x="2514600" y="3705914"/>
            <a:ext cx="4953000" cy="5334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1" dirty="0">
                <a:solidFill>
                  <a:schemeClr val="tx1"/>
                </a:solidFill>
              </a:rPr>
              <a:t>Core Services</a:t>
            </a:r>
          </a:p>
        </p:txBody>
      </p:sp>
      <p:sp>
        <p:nvSpPr>
          <p:cNvPr id="6" name="Rectangle 5"/>
          <p:cNvSpPr/>
          <p:nvPr>
            <p:custDataLst>
              <p:tags r:id="rId4"/>
            </p:custDataLst>
          </p:nvPr>
        </p:nvSpPr>
        <p:spPr>
          <a:xfrm>
            <a:off x="2819400" y="3096314"/>
            <a:ext cx="2971800" cy="6096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1" dirty="0">
                <a:solidFill>
                  <a:schemeClr val="tx1"/>
                </a:solidFill>
              </a:rPr>
              <a:t>Application Services</a:t>
            </a:r>
          </a:p>
        </p:txBody>
      </p:sp>
      <p:sp>
        <p:nvSpPr>
          <p:cNvPr id="7" name="Rectangle 6"/>
          <p:cNvSpPr/>
          <p:nvPr>
            <p:custDataLst>
              <p:tags r:id="rId5"/>
            </p:custDataLst>
          </p:nvPr>
        </p:nvSpPr>
        <p:spPr>
          <a:xfrm>
            <a:off x="5791200" y="2791514"/>
            <a:ext cx="1447800" cy="9144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1" dirty="0">
                <a:solidFill>
                  <a:schemeClr val="tx1"/>
                </a:solidFill>
              </a:rPr>
              <a:t>QuickTime</a:t>
            </a:r>
          </a:p>
        </p:txBody>
      </p:sp>
      <p:sp>
        <p:nvSpPr>
          <p:cNvPr id="8" name="Rectangle 7"/>
          <p:cNvSpPr/>
          <p:nvPr>
            <p:custDataLst>
              <p:tags r:id="rId6"/>
            </p:custDataLst>
          </p:nvPr>
        </p:nvSpPr>
        <p:spPr>
          <a:xfrm>
            <a:off x="1066800" y="2486714"/>
            <a:ext cx="1066800" cy="6096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1" dirty="0">
                <a:solidFill>
                  <a:schemeClr val="tx1"/>
                </a:solidFill>
              </a:rPr>
              <a:t>Classic</a:t>
            </a:r>
          </a:p>
        </p:txBody>
      </p:sp>
      <p:sp>
        <p:nvSpPr>
          <p:cNvPr id="9" name="Rectangle 8"/>
          <p:cNvSpPr/>
          <p:nvPr>
            <p:custDataLst>
              <p:tags r:id="rId7"/>
            </p:custDataLst>
          </p:nvPr>
        </p:nvSpPr>
        <p:spPr>
          <a:xfrm>
            <a:off x="2590800" y="2486714"/>
            <a:ext cx="1066800" cy="6096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1" dirty="0">
                <a:solidFill>
                  <a:schemeClr val="tx1"/>
                </a:solidFill>
              </a:rPr>
              <a:t>Carbon</a:t>
            </a:r>
          </a:p>
        </p:txBody>
      </p:sp>
      <p:sp>
        <p:nvSpPr>
          <p:cNvPr id="11" name="Rectangle 9"/>
          <p:cNvSpPr/>
          <p:nvPr>
            <p:custDataLst>
              <p:tags r:id="rId8"/>
            </p:custDataLst>
          </p:nvPr>
        </p:nvSpPr>
        <p:spPr>
          <a:xfrm>
            <a:off x="3733800" y="2486714"/>
            <a:ext cx="914400" cy="6096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1" dirty="0">
                <a:solidFill>
                  <a:schemeClr val="tx1"/>
                </a:solidFill>
              </a:rPr>
              <a:t>Cocoa</a:t>
            </a:r>
          </a:p>
        </p:txBody>
      </p:sp>
      <p:sp>
        <p:nvSpPr>
          <p:cNvPr id="12" name="Rectangle 10"/>
          <p:cNvSpPr/>
          <p:nvPr>
            <p:custDataLst>
              <p:tags r:id="rId9"/>
            </p:custDataLst>
          </p:nvPr>
        </p:nvSpPr>
        <p:spPr>
          <a:xfrm>
            <a:off x="4724400" y="2486714"/>
            <a:ext cx="914400" cy="6096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1" dirty="0">
                <a:solidFill>
                  <a:schemeClr val="tx1"/>
                </a:solidFill>
              </a:rPr>
              <a:t>JDK</a:t>
            </a:r>
          </a:p>
        </p:txBody>
      </p:sp>
      <p:cxnSp>
        <p:nvCxnSpPr>
          <p:cNvPr id="13" name="Shape 16"/>
          <p:cNvCxnSpPr>
            <a:endCxn id="5" idx="1"/>
          </p:cNvCxnSpPr>
          <p:nvPr>
            <p:custDataLst>
              <p:tags r:id="rId10"/>
            </p:custDataLst>
          </p:nvPr>
        </p:nvCxnSpPr>
        <p:spPr>
          <a:xfrm rot="16200000" flipH="1">
            <a:off x="1657350" y="3115364"/>
            <a:ext cx="876300" cy="8382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20"/>
          <p:cNvCxnSpPr>
            <a:endCxn id="6" idx="1"/>
          </p:cNvCxnSpPr>
          <p:nvPr>
            <p:custDataLst>
              <p:tags r:id="rId11"/>
            </p:custDataLst>
          </p:nvPr>
        </p:nvCxnSpPr>
        <p:spPr>
          <a:xfrm>
            <a:off x="1905000" y="3096314"/>
            <a:ext cx="914400" cy="304800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22"/>
          <p:cNvCxnSpPr/>
          <p:nvPr>
            <p:custDataLst>
              <p:tags r:id="rId12"/>
            </p:custDataLst>
          </p:nvPr>
        </p:nvCxnSpPr>
        <p:spPr>
          <a:xfrm rot="16200000" flipH="1">
            <a:off x="990600" y="3477314"/>
            <a:ext cx="1600200" cy="838200"/>
          </a:xfrm>
          <a:prstGeom prst="bentConnector3">
            <a:avLst>
              <a:gd name="adj1" fmla="val 9958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25"/>
          <p:cNvCxnSpPr/>
          <p:nvPr>
            <p:custDataLst>
              <p:tags r:id="rId13"/>
            </p:custDataLst>
          </p:nvPr>
        </p:nvCxnSpPr>
        <p:spPr>
          <a:xfrm>
            <a:off x="3537010" y="2639114"/>
            <a:ext cx="304800" cy="1588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26"/>
          <p:cNvCxnSpPr/>
          <p:nvPr>
            <p:custDataLst>
              <p:tags r:id="rId14"/>
            </p:custDataLst>
          </p:nvPr>
        </p:nvCxnSpPr>
        <p:spPr>
          <a:xfrm>
            <a:off x="4527610" y="2639114"/>
            <a:ext cx="304800" cy="1588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28"/>
          <p:cNvSpPr/>
          <p:nvPr>
            <p:custDataLst>
              <p:tags r:id="rId15"/>
            </p:custDataLst>
          </p:nvPr>
        </p:nvSpPr>
        <p:spPr>
          <a:xfrm>
            <a:off x="7467600" y="2486714"/>
            <a:ext cx="914400" cy="6096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1" dirty="0">
                <a:solidFill>
                  <a:schemeClr val="tx1"/>
                </a:solidFill>
              </a:rPr>
              <a:t>BSD</a:t>
            </a:r>
          </a:p>
        </p:txBody>
      </p:sp>
      <p:cxnSp>
        <p:nvCxnSpPr>
          <p:cNvPr id="19" name="Straight Connector 30"/>
          <p:cNvCxnSpPr>
            <a:stCxn id="18" idx="2"/>
          </p:cNvCxnSpPr>
          <p:nvPr>
            <p:custDataLst>
              <p:tags r:id="rId16"/>
            </p:custDataLst>
          </p:nvPr>
        </p:nvCxnSpPr>
        <p:spPr>
          <a:xfrm rot="5400000">
            <a:off x="7353301" y="3667814"/>
            <a:ext cx="1143000" cy="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692699" y="5483984"/>
            <a:ext cx="827942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altLang="ko-KR" sz="2000" dirty="0" smtClean="0">
                <a:solidFill>
                  <a:srgbClr val="C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Carbon, Cocoa : </a:t>
            </a:r>
            <a:r>
              <a:rPr lang="ko-KR" altLang="ko-KR" sz="2000" dirty="0" smtClean="0">
                <a:solidFill>
                  <a:srgbClr val="C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애플 </a:t>
            </a:r>
            <a:r>
              <a:rPr lang="ko-KR" altLang="ko-KR" sz="2000" dirty="0">
                <a:solidFill>
                  <a:srgbClr val="C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환경에서 애플리케이션을 제작하기 위한 도구들의 </a:t>
            </a:r>
            <a:r>
              <a:rPr lang="ko-KR" altLang="ko-KR" sz="2000" dirty="0" smtClean="0">
                <a:solidFill>
                  <a:srgbClr val="C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모음</a:t>
            </a:r>
            <a:r>
              <a:rPr lang="en-US" altLang="ko-KR" sz="2000" dirty="0" smtClean="0">
                <a:solidFill>
                  <a:srgbClr val="C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(</a:t>
            </a:r>
            <a:r>
              <a:rPr lang="ko-KR" altLang="en-US" sz="2000" dirty="0" smtClean="0">
                <a:solidFill>
                  <a:srgbClr val="C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프레임워크</a:t>
            </a:r>
            <a:r>
              <a:rPr lang="en-US" altLang="ko-KR" sz="2000" dirty="0" smtClean="0">
                <a:solidFill>
                  <a:srgbClr val="C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, Platform)</a:t>
            </a:r>
          </a:p>
        </p:txBody>
      </p:sp>
    </p:spTree>
    <p:extLst>
      <p:ext uri="{BB962C8B-B14F-4D97-AF65-F5344CB8AC3E}">
        <p14:creationId xmlns:p14="http://schemas.microsoft.com/office/powerpoint/2010/main" val="220284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Google Android Platform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381000" y="1676400"/>
            <a:ext cx="8153400" cy="44196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ko-KR" sz="2800" dirty="0"/>
              <a:t>It is a platform and an operating system for mobile devices based on the </a:t>
            </a:r>
            <a:r>
              <a:rPr lang="en-US" altLang="ko-KR" sz="2800" b="1" dirty="0">
                <a:solidFill>
                  <a:srgbClr val="C00000"/>
                </a:solidFill>
              </a:rPr>
              <a:t>Linux operating system</a:t>
            </a:r>
            <a:r>
              <a:rPr lang="en-US" altLang="ko-KR" sz="2800" b="1" dirty="0" smtClean="0">
                <a:solidFill>
                  <a:srgbClr val="FF0000"/>
                </a:solidFill>
              </a:rPr>
              <a:t>.</a:t>
            </a:r>
          </a:p>
          <a:p>
            <a:pPr>
              <a:lnSpc>
                <a:spcPct val="80000"/>
              </a:lnSpc>
            </a:pPr>
            <a:endParaRPr lang="en-US" altLang="ko-KR" sz="2800" dirty="0"/>
          </a:p>
          <a:p>
            <a:pPr>
              <a:lnSpc>
                <a:spcPct val="80000"/>
              </a:lnSpc>
            </a:pPr>
            <a:r>
              <a:rPr lang="en-US" altLang="ko-KR" sz="2800" dirty="0"/>
              <a:t>It allows developers design applications in a java-like language using </a:t>
            </a:r>
            <a:r>
              <a:rPr lang="en-US" altLang="ko-KR" sz="2800" b="1" dirty="0">
                <a:solidFill>
                  <a:srgbClr val="C00000"/>
                </a:solidFill>
              </a:rPr>
              <a:t>Google-developed java libraries</a:t>
            </a:r>
            <a:r>
              <a:rPr lang="en-US" altLang="ko-KR" sz="2800" dirty="0" smtClean="0"/>
              <a:t>.</a:t>
            </a:r>
          </a:p>
          <a:p>
            <a:pPr>
              <a:lnSpc>
                <a:spcPct val="80000"/>
              </a:lnSpc>
            </a:pPr>
            <a:endParaRPr lang="en-US" altLang="ko-KR" sz="2800" dirty="0"/>
          </a:p>
          <a:p>
            <a:pPr>
              <a:lnSpc>
                <a:spcPct val="80000"/>
              </a:lnSpc>
            </a:pPr>
            <a:r>
              <a:rPr lang="en-US" altLang="ko-KR" sz="2800" dirty="0"/>
              <a:t>It supports a wide variety of connectivity such as GSM, </a:t>
            </a:r>
            <a:r>
              <a:rPr lang="en-US" altLang="ko-KR" sz="2800" dirty="0" err="1"/>
              <a:t>WiFi</a:t>
            </a:r>
            <a:r>
              <a:rPr lang="en-US" altLang="ko-KR" sz="2800" dirty="0"/>
              <a:t>, 3G, </a:t>
            </a:r>
            <a:r>
              <a:rPr lang="en-US" altLang="ko-KR" sz="2800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53395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Android </a:t>
            </a:r>
            <a:r>
              <a:rPr lang="en-US" dirty="0"/>
              <a:t>is a mobile operating system </a:t>
            </a:r>
            <a:endParaRPr lang="en-US" dirty="0" smtClean="0"/>
          </a:p>
          <a:p>
            <a:pPr lvl="1"/>
            <a:r>
              <a:rPr lang="en-US" dirty="0" smtClean="0"/>
              <a:t>OS for smart phone (or devices)</a:t>
            </a:r>
          </a:p>
          <a:p>
            <a:pPr lvl="1"/>
            <a:r>
              <a:rPr lang="en-US" dirty="0" smtClean="0"/>
              <a:t>made </a:t>
            </a:r>
            <a:r>
              <a:rPr lang="en-US" dirty="0"/>
              <a:t>by Google. </a:t>
            </a:r>
            <a:endParaRPr lang="en-US" dirty="0" smtClean="0"/>
          </a:p>
          <a:p>
            <a:pPr lvl="1"/>
            <a:endParaRPr lang="en-US" dirty="0" smtClean="0"/>
          </a:p>
          <a:p>
            <a:pPr lvl="0"/>
            <a:r>
              <a:rPr lang="en-US" dirty="0"/>
              <a:t>Android </a:t>
            </a:r>
            <a:r>
              <a:rPr lang="en-US" dirty="0" smtClean="0"/>
              <a:t>applications: </a:t>
            </a:r>
          </a:p>
          <a:p>
            <a:pPr lvl="1"/>
            <a:r>
              <a:rPr lang="en-US" dirty="0" smtClean="0"/>
              <a:t>For mobile users </a:t>
            </a:r>
          </a:p>
          <a:p>
            <a:pPr lvl="1"/>
            <a:r>
              <a:rPr lang="en-US" dirty="0" smtClean="0"/>
              <a:t>Written in </a:t>
            </a:r>
            <a:r>
              <a:rPr lang="en-US" dirty="0"/>
              <a:t>Java programming </a:t>
            </a:r>
            <a:r>
              <a:rPr lang="en-US" dirty="0" smtClean="0"/>
              <a:t>language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48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Linux kernel</a:t>
            </a:r>
          </a:p>
          <a:p>
            <a:pPr lvl="1"/>
            <a:r>
              <a:rPr lang="en-US" dirty="0" smtClean="0"/>
              <a:t> Operates and maintains hardware of mobile devices</a:t>
            </a:r>
          </a:p>
          <a:p>
            <a:endParaRPr lang="en-US" dirty="0" smtClean="0"/>
          </a:p>
          <a:p>
            <a:r>
              <a:rPr lang="en-US" dirty="0" smtClean="0"/>
              <a:t>Android framework</a:t>
            </a:r>
          </a:p>
          <a:p>
            <a:pPr lvl="1"/>
            <a:r>
              <a:rPr lang="en-US" dirty="0"/>
              <a:t>The framework connects Android applications and the </a:t>
            </a:r>
            <a:r>
              <a:rPr lang="en-US" b="1" dirty="0" err="1">
                <a:solidFill>
                  <a:srgbClr val="C00000"/>
                </a:solidFill>
              </a:rPr>
              <a:t>Dalvik</a:t>
            </a:r>
            <a:r>
              <a:rPr lang="en-US" b="1" dirty="0">
                <a:solidFill>
                  <a:srgbClr val="C00000"/>
                </a:solidFill>
              </a:rPr>
              <a:t> virtual machine and libraries</a:t>
            </a:r>
            <a:r>
              <a:rPr lang="en-US" dirty="0"/>
              <a:t>.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665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6714"/>
            <a:ext cx="8229600" cy="712177"/>
          </a:xfrm>
        </p:spPr>
        <p:txBody>
          <a:bodyPr>
            <a:normAutofit/>
          </a:bodyPr>
          <a:lstStyle/>
          <a:p>
            <a:r>
              <a:rPr lang="en-US" dirty="0" smtClean="0"/>
              <a:t>Android platform</a:t>
            </a:r>
            <a:endParaRPr lang="en-US" dirty="0"/>
          </a:p>
        </p:txBody>
      </p:sp>
      <p:pic>
        <p:nvPicPr>
          <p:cNvPr id="4" name="Picture 3" descr="43:Users:insel:inbox:androidarch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22" y="879230"/>
            <a:ext cx="8840724" cy="58468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3145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1"/>
          <p:cNvSpPr>
            <a:spLocks noChangeArrowheads="1"/>
          </p:cNvSpPr>
          <p:nvPr/>
        </p:nvSpPr>
        <p:spPr bwMode="auto">
          <a:xfrm>
            <a:off x="5078413" y="2333625"/>
            <a:ext cx="678021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en-US" altLang="ko-KR" sz="3000" b="1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 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103160" y="394601"/>
            <a:ext cx="66771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모바일과</a:t>
            </a:r>
            <a:r>
              <a:rPr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3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스마트폰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08" y="887507"/>
            <a:ext cx="8901273" cy="5908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4784" y="20059"/>
            <a:ext cx="2115798" cy="139541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008936" y="3942904"/>
            <a:ext cx="9476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rgbClr val="C00000"/>
                </a:solidFill>
                <a:latin typeface="+mn-ea"/>
              </a:rPr>
              <a:t>(</a:t>
            </a:r>
            <a:r>
              <a:rPr lang="ko-KR" altLang="en-US" sz="1600" b="1" dirty="0" smtClean="0">
                <a:solidFill>
                  <a:srgbClr val="C00000"/>
                </a:solidFill>
                <a:latin typeface="+mn-ea"/>
              </a:rPr>
              <a:t>스웨덴</a:t>
            </a:r>
            <a:r>
              <a:rPr lang="en-US" altLang="ko-KR" sz="1600" b="1" dirty="0" smtClean="0">
                <a:solidFill>
                  <a:srgbClr val="C00000"/>
                </a:solidFill>
                <a:latin typeface="+mn-ea"/>
              </a:rPr>
              <a:t>)</a:t>
            </a:r>
            <a:endParaRPr lang="ko-KR" altLang="en-US" sz="1600" b="1" dirty="0">
              <a:solidFill>
                <a:srgbClr val="C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8737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1"/>
          <p:cNvSpPr>
            <a:spLocks noChangeArrowheads="1"/>
          </p:cNvSpPr>
          <p:nvPr/>
        </p:nvSpPr>
        <p:spPr bwMode="auto">
          <a:xfrm>
            <a:off x="5078413" y="2333625"/>
            <a:ext cx="678021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en-US" altLang="ko-KR" sz="3000" b="1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 </a:t>
            </a:r>
          </a:p>
        </p:txBody>
      </p:sp>
      <p:sp>
        <p:nvSpPr>
          <p:cNvPr id="7172" name="직사각형 16"/>
          <p:cNvSpPr>
            <a:spLocks noChangeArrowheads="1"/>
          </p:cNvSpPr>
          <p:nvPr/>
        </p:nvSpPr>
        <p:spPr bwMode="auto">
          <a:xfrm>
            <a:off x="354013" y="2214563"/>
            <a:ext cx="4146550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 sz="3200" b="1">
                <a:latin typeface="나눔고딕" pitchFamily="50" charset="-127"/>
                <a:ea typeface="나눔고딕" pitchFamily="50" charset="-127"/>
              </a:rPr>
              <a:t>2007</a:t>
            </a:r>
          </a:p>
          <a:p>
            <a:r>
              <a:rPr lang="en-US" altLang="ko-KR" sz="3200" b="1">
                <a:latin typeface="나눔고딕" pitchFamily="50" charset="-127"/>
                <a:ea typeface="나눔고딕" pitchFamily="50" charset="-127"/>
              </a:rPr>
              <a:t>Apple</a:t>
            </a:r>
            <a:r>
              <a:rPr lang="ko-KR" altLang="en-US" sz="3200" b="1">
                <a:latin typeface="나눔고딕" pitchFamily="50" charset="-127"/>
                <a:ea typeface="나눔고딕" pitchFamily="50" charset="-127"/>
              </a:rPr>
              <a:t>사 </a:t>
            </a:r>
            <a:r>
              <a:rPr lang="en-US" altLang="ko-KR" sz="4800" b="1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Iphone</a:t>
            </a:r>
          </a:p>
          <a:p>
            <a:r>
              <a:rPr lang="ko-KR" altLang="en-US" sz="2800" b="1">
                <a:latin typeface="나눔고딕" pitchFamily="50" charset="-127"/>
                <a:ea typeface="나눔고딕" pitchFamily="50" charset="-127"/>
              </a:rPr>
              <a:t>국내 </a:t>
            </a:r>
            <a:r>
              <a:rPr lang="en-US" altLang="ko-KR" sz="2800" b="1">
                <a:latin typeface="나눔고딕" pitchFamily="50" charset="-127"/>
                <a:ea typeface="나눔고딕" pitchFamily="50" charset="-127"/>
              </a:rPr>
              <a:t>2009,12</a:t>
            </a:r>
            <a:r>
              <a:rPr lang="ko-KR" altLang="en-US" sz="2800" b="1">
                <a:latin typeface="나눔고딕" pitchFamily="50" charset="-127"/>
                <a:ea typeface="나눔고딕" pitchFamily="50" charset="-127"/>
              </a:rPr>
              <a:t>월 판매</a:t>
            </a:r>
            <a:endParaRPr lang="en-US" altLang="ko-KR" sz="2800" b="1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717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8" t="26062" r="35547" b="19922"/>
          <a:stretch>
            <a:fillRect/>
          </a:stretch>
        </p:blipFill>
        <p:spPr bwMode="auto">
          <a:xfrm>
            <a:off x="4071938" y="1571625"/>
            <a:ext cx="4858998" cy="4452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17"/>
          <p:cNvSpPr/>
          <p:nvPr/>
        </p:nvSpPr>
        <p:spPr>
          <a:xfrm>
            <a:off x="296863" y="4286250"/>
            <a:ext cx="6275387" cy="581025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ko-KR" altLang="en-US" sz="240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국내 플랫폼 경쟁 과열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103160" y="394601"/>
            <a:ext cx="66771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스마트폰의</a:t>
            </a:r>
            <a:r>
              <a: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역사</a:t>
            </a:r>
          </a:p>
        </p:txBody>
      </p:sp>
    </p:spTree>
    <p:extLst>
      <p:ext uri="{BB962C8B-B14F-4D97-AF65-F5344CB8AC3E}">
        <p14:creationId xmlns:p14="http://schemas.microsoft.com/office/powerpoint/2010/main" val="1252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1"/>
          <p:cNvSpPr>
            <a:spLocks noChangeArrowheads="1"/>
          </p:cNvSpPr>
          <p:nvPr/>
        </p:nvSpPr>
        <p:spPr bwMode="auto">
          <a:xfrm>
            <a:off x="5078413" y="2333625"/>
            <a:ext cx="678021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en-US" altLang="ko-KR" sz="3000" b="1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 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103160" y="166001"/>
            <a:ext cx="66771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모바일과</a:t>
            </a:r>
            <a:r>
              <a:rPr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3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스마트폰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677" y="877665"/>
            <a:ext cx="8915400" cy="589241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2674" y="1577626"/>
            <a:ext cx="1142514" cy="117303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52900" y="1874975"/>
            <a:ext cx="26500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rgbClr val="C00000"/>
                </a:solidFill>
              </a:rPr>
              <a:t>(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대만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)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안드로이드 최종 탑재</a:t>
            </a:r>
            <a:endParaRPr lang="ko-KR" altLang="en-US" sz="1600" b="1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32839" y="3985459"/>
            <a:ext cx="1149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err="1" smtClean="0">
                <a:solidFill>
                  <a:srgbClr val="C00000"/>
                </a:solidFill>
              </a:rPr>
              <a:t>루미아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710</a:t>
            </a:r>
            <a:endParaRPr lang="ko-KR" altLang="en-US" sz="1600" b="1" dirty="0">
              <a:solidFill>
                <a:srgbClr val="C0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2990" y="3506664"/>
            <a:ext cx="885529" cy="1089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838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직사각형 28"/>
          <p:cNvSpPr>
            <a:spLocks noChangeArrowheads="1"/>
          </p:cNvSpPr>
          <p:nvPr/>
        </p:nvSpPr>
        <p:spPr bwMode="auto">
          <a:xfrm>
            <a:off x="1905346" y="90407"/>
            <a:ext cx="501268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스마트폰의 발전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747" y="736738"/>
            <a:ext cx="8708646" cy="6033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46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직사각형 28"/>
          <p:cNvSpPr>
            <a:spLocks noChangeArrowheads="1"/>
          </p:cNvSpPr>
          <p:nvPr/>
        </p:nvSpPr>
        <p:spPr bwMode="auto">
          <a:xfrm>
            <a:off x="2492071" y="182878"/>
            <a:ext cx="396454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3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스마트폰과</a:t>
            </a:r>
            <a:r>
              <a:rPr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디지털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26" y="829208"/>
            <a:ext cx="8768336" cy="59232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직선 연결선 2"/>
          <p:cNvCxnSpPr/>
          <p:nvPr/>
        </p:nvCxnSpPr>
        <p:spPr>
          <a:xfrm>
            <a:off x="4759703" y="1916724"/>
            <a:ext cx="2608251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6257" y="1688120"/>
            <a:ext cx="640173" cy="2011973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912577" y="2856521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600" b="1" dirty="0">
                <a:solidFill>
                  <a:srgbClr val="C00000"/>
                </a:solidFill>
              </a:rPr>
              <a:t>짧은 시간에 문화 콘텐츠를 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소비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(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웹툰</a:t>
            </a:r>
            <a:r>
              <a:rPr lang="en-US" altLang="ko-KR" sz="1600" b="1" dirty="0">
                <a:solidFill>
                  <a:srgbClr val="C00000"/>
                </a:solidFill>
              </a:rPr>
              <a:t>, </a:t>
            </a:r>
            <a:r>
              <a:rPr lang="ko-KR" altLang="en-US" sz="1600" b="1" dirty="0">
                <a:solidFill>
                  <a:srgbClr val="C00000"/>
                </a:solidFill>
              </a:rPr>
              <a:t>웹 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소설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,</a:t>
            </a:r>
          </a:p>
          <a:p>
            <a:r>
              <a:rPr lang="ko-KR" altLang="en-US" sz="1600" b="1" dirty="0" smtClean="0">
                <a:solidFill>
                  <a:srgbClr val="C00000"/>
                </a:solidFill>
              </a:rPr>
              <a:t>웹 드라마 등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)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 </a:t>
            </a:r>
            <a:endParaRPr lang="ko-KR" altLang="en-US" sz="1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562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직사각형 28"/>
          <p:cNvSpPr>
            <a:spLocks noChangeArrowheads="1"/>
          </p:cNvSpPr>
          <p:nvPr/>
        </p:nvSpPr>
        <p:spPr bwMode="auto">
          <a:xfrm>
            <a:off x="1885395" y="119182"/>
            <a:ext cx="492377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스마트폰과</a:t>
            </a:r>
            <a:r>
              <a:rPr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디지털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59" y="904875"/>
            <a:ext cx="8838466" cy="5575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345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a Mobile Operating System?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set </a:t>
            </a:r>
            <a:r>
              <a:rPr lang="en-US" altLang="ko-KR" dirty="0"/>
              <a:t>of data and programs that runs on a computer or mobile device. </a:t>
            </a:r>
          </a:p>
          <a:p>
            <a:pPr lvl="1"/>
            <a:r>
              <a:rPr lang="en-US" altLang="ko-KR" sz="2400" dirty="0"/>
              <a:t>It </a:t>
            </a:r>
            <a:r>
              <a:rPr lang="en-US" altLang="ko-KR" sz="2400" b="1" dirty="0">
                <a:solidFill>
                  <a:srgbClr val="C00000"/>
                </a:solidFill>
              </a:rPr>
              <a:t>manages</a:t>
            </a:r>
            <a:r>
              <a:rPr lang="en-US" altLang="ko-KR" sz="2400" dirty="0"/>
              <a:t> all the </a:t>
            </a:r>
            <a:r>
              <a:rPr lang="en-US" altLang="ko-KR" sz="2400" b="1" dirty="0">
                <a:solidFill>
                  <a:srgbClr val="C00000"/>
                </a:solidFill>
              </a:rPr>
              <a:t>hardware</a:t>
            </a:r>
            <a:r>
              <a:rPr lang="en-US" altLang="ko-KR" sz="2400" dirty="0"/>
              <a:t> and optimizes the efficacy of </a:t>
            </a:r>
            <a:r>
              <a:rPr lang="en-US" altLang="ko-KR" sz="2400" b="1" dirty="0">
                <a:solidFill>
                  <a:srgbClr val="C00000"/>
                </a:solidFill>
              </a:rPr>
              <a:t>the application software </a:t>
            </a:r>
            <a:r>
              <a:rPr lang="en-US" altLang="ko-KR" sz="2400" b="1" dirty="0" smtClean="0">
                <a:solidFill>
                  <a:srgbClr val="C00000"/>
                </a:solidFill>
              </a:rPr>
              <a:t>in </a:t>
            </a:r>
            <a:r>
              <a:rPr lang="en-US" altLang="ko-KR" sz="2400" b="1" dirty="0">
                <a:solidFill>
                  <a:srgbClr val="C00000"/>
                </a:solidFill>
              </a:rPr>
              <a:t>the device</a:t>
            </a:r>
            <a:r>
              <a:rPr lang="en-US" altLang="ko-KR" sz="2400" b="1" dirty="0" smtClean="0">
                <a:solidFill>
                  <a:srgbClr val="C00000"/>
                </a:solidFill>
              </a:rPr>
              <a:t>.</a:t>
            </a:r>
          </a:p>
          <a:p>
            <a:pPr lvl="1"/>
            <a:endParaRPr lang="en-US" altLang="ko-KR" sz="2400" dirty="0"/>
          </a:p>
          <a:p>
            <a:r>
              <a:rPr lang="en-US" altLang="ko-KR" dirty="0"/>
              <a:t>manages mobile multimedia functions, mobile and Internet connectivity and so on in a mobile device.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23880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New_Education03">
  <a:themeElements>
    <a:clrScheme name="Education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ducation03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Education03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hade val="100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3500" dist="25400" dir="5400000" sx="102000" sy="102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31750" h="19050" prst="softRound"/>
            <a:contourClr>
              <a:schemeClr val="phClr"/>
            </a:contourClr>
          </a:sp3d>
        </a:effectStyle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69850" h="5715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50000"/>
              </a:schemeClr>
            </a:gs>
            <a:gs pos="64000">
              <a:schemeClr val="phClr">
                <a:tint val="100000"/>
                <a:shade val="85000"/>
                <a:satMod val="130000"/>
              </a:schemeClr>
            </a:gs>
            <a:gs pos="72000">
              <a:schemeClr val="phClr">
                <a:shade val="85000"/>
                <a:satMod val="13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90000"/>
                <a:satMod val="20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l="50000" t="10000" r="50000" b="9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TM10237560[[fn=메모 테마]]</Template>
  <TotalTime>958</TotalTime>
  <Words>728</Words>
  <Application>Microsoft Office PowerPoint</Application>
  <PresentationFormat>화면 슬라이드 쇼(4:3)</PresentationFormat>
  <Paragraphs>136</Paragraphs>
  <Slides>25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4" baseType="lpstr">
      <vt:lpstr>나눔고딕</vt:lpstr>
      <vt:lpstr>돋움</vt:lpstr>
      <vt:lpstr>맑은 고딕</vt:lpstr>
      <vt:lpstr>Arial</vt:lpstr>
      <vt:lpstr>Calibri</vt:lpstr>
      <vt:lpstr>Corbel</vt:lpstr>
      <vt:lpstr>Wingdings</vt:lpstr>
      <vt:lpstr>Wingdings 2</vt:lpstr>
      <vt:lpstr>New_Education03</vt:lpstr>
      <vt:lpstr>스마트폰과 적용기술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What is a Mobile Operating System?</vt:lpstr>
      <vt:lpstr>What is a Mobile Operating System?</vt:lpstr>
      <vt:lpstr>Mobile Operating System의 비교분석</vt:lpstr>
      <vt:lpstr>리룩스기반의 모바일 운영체제</vt:lpstr>
      <vt:lpstr>Design of a Mobile OS</vt:lpstr>
      <vt:lpstr> Mobile OS Structure</vt:lpstr>
      <vt:lpstr>Mobile OS Platforms</vt:lpstr>
      <vt:lpstr>Java ME Platform</vt:lpstr>
      <vt:lpstr>Palm OS</vt:lpstr>
      <vt:lpstr>Symbian OS</vt:lpstr>
      <vt:lpstr>Windows Mobile OS</vt:lpstr>
      <vt:lpstr>iPhone OS</vt:lpstr>
      <vt:lpstr>iPhone OS</vt:lpstr>
      <vt:lpstr>Google Android Platform</vt:lpstr>
      <vt:lpstr>Android</vt:lpstr>
      <vt:lpstr>Android</vt:lpstr>
      <vt:lpstr>Android platform</vt:lpstr>
    </vt:vector>
  </TitlesOfParts>
  <Company>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Android applications</dc:title>
  <dc:creator>jh l</dc:creator>
  <cp:lastModifiedBy>Ryumduck Oh</cp:lastModifiedBy>
  <cp:revision>137</cp:revision>
  <dcterms:created xsi:type="dcterms:W3CDTF">2013-01-07T15:27:12Z</dcterms:created>
  <dcterms:modified xsi:type="dcterms:W3CDTF">2020-10-04T13:34:34Z</dcterms:modified>
</cp:coreProperties>
</file>