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6" r:id="rId7"/>
    <p:sldId id="278" r:id="rId8"/>
    <p:sldId id="270" r:id="rId9"/>
    <p:sldId id="271" r:id="rId10"/>
    <p:sldId id="279" r:id="rId11"/>
    <p:sldId id="280" r:id="rId12"/>
    <p:sldId id="281" r:id="rId13"/>
    <p:sldId id="294" r:id="rId14"/>
    <p:sldId id="296" r:id="rId15"/>
    <p:sldId id="338" r:id="rId16"/>
    <p:sldId id="339" r:id="rId17"/>
    <p:sldId id="340" r:id="rId18"/>
    <p:sldId id="341" r:id="rId19"/>
    <p:sldId id="392" r:id="rId20"/>
    <p:sldId id="384" r:id="rId21"/>
    <p:sldId id="386" r:id="rId22"/>
    <p:sldId id="308" r:id="rId23"/>
    <p:sldId id="387" r:id="rId24"/>
    <p:sldId id="305" r:id="rId25"/>
    <p:sldId id="343" r:id="rId26"/>
    <p:sldId id="300" r:id="rId27"/>
    <p:sldId id="299" r:id="rId28"/>
    <p:sldId id="297" r:id="rId29"/>
    <p:sldId id="304" r:id="rId30"/>
    <p:sldId id="295" r:id="rId31"/>
    <p:sldId id="309" r:id="rId32"/>
    <p:sldId id="310" r:id="rId33"/>
    <p:sldId id="311" r:id="rId34"/>
    <p:sldId id="321" r:id="rId35"/>
    <p:sldId id="318" r:id="rId36"/>
    <p:sldId id="317" r:id="rId37"/>
    <p:sldId id="389" r:id="rId38"/>
    <p:sldId id="393" r:id="rId39"/>
    <p:sldId id="394" r:id="rId40"/>
    <p:sldId id="390" r:id="rId41"/>
    <p:sldId id="368" r:id="rId42"/>
    <p:sldId id="385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7" r:id="rId51"/>
    <p:sldId id="379" r:id="rId52"/>
    <p:sldId id="380" r:id="rId53"/>
    <p:sldId id="383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BBEC-B39E-483A-8065-CDAAE58067C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75475-C675-41B0-A5FF-57C69764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75475-C675-41B0-A5FF-57C6976453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3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1224C-3BFE-493E-A1FE-4782C4762A61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47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BE7111-DFB6-4D2A-8D67-3DC229BA982E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48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0749A-97CF-4379-A851-78D4B44CB401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49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E5CA88-DD49-4904-9D82-43AB7650EBDC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50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EF621-BA03-4FB7-B747-F236EB427C1A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51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18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568558-4E90-4C49-81A5-37A0E032CC79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52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46D671-373F-453F-BC78-18EEC5BAAAAC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19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8D47B8-344C-4784-9A86-3C97BB5FBA92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20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346A36-36FC-4C33-9DAD-D7E1BE61BC29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22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520DAC-1B3A-464B-8D43-99CFC4E55534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42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055522-0B68-43A0-B0AC-DCBD4F0A20CD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43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B4B49C-68C5-4599-9399-829B198EE7A0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44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D8E2BC-FDAB-4A77-ABBE-86977649898F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45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전개</a:t>
            </a:r>
            <a:r>
              <a:rPr lang="en-US" altLang="ko-KR" smtClean="0"/>
              <a:t>: </a:t>
            </a:r>
            <a:r>
              <a:rPr lang="ko-KR" altLang="en-US" smtClean="0"/>
              <a:t>학습안내제공</a:t>
            </a:r>
            <a:r>
              <a:rPr lang="en-US" altLang="ko-KR" smtClean="0"/>
              <a:t>, </a:t>
            </a:r>
            <a:r>
              <a:rPr lang="ko-KR" altLang="en-US" b="1" smtClean="0"/>
              <a:t>정보제시</a:t>
            </a:r>
            <a:r>
              <a:rPr lang="en-US" altLang="ko-KR" smtClean="0"/>
              <a:t>, </a:t>
            </a:r>
            <a:r>
              <a:rPr lang="ko-KR" altLang="en-US" smtClean="0"/>
              <a:t>연습기회제공</a:t>
            </a:r>
            <a:r>
              <a:rPr lang="en-US" altLang="ko-KR" smtClean="0"/>
              <a:t>, </a:t>
            </a:r>
            <a:r>
              <a:rPr lang="ko-KR" altLang="en-US" smtClean="0"/>
              <a:t>수행유도</a:t>
            </a:r>
            <a:r>
              <a:rPr lang="en-US" altLang="ko-KR" smtClean="0"/>
              <a:t>, </a:t>
            </a:r>
            <a:r>
              <a:rPr lang="ko-KR" altLang="en-US" smtClean="0"/>
              <a:t>중간점검</a:t>
            </a:r>
            <a:r>
              <a:rPr lang="en-US" altLang="ko-KR" smtClean="0"/>
              <a:t>(</a:t>
            </a:r>
            <a:r>
              <a:rPr lang="ko-KR" altLang="en-US" smtClean="0"/>
              <a:t>피드백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80DD03-3591-4091-AE1B-30950E8F1F0E}" type="slidenum"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46</a:t>
            </a:fld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2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8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6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7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2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8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9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8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20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97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59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62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460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95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4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24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81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5DE9F-91F0-4D3B-9506-C84B7C8338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C6BB-DB06-4A31-8E1B-31EECEEFDE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map.org/dist/nmap-7.91-setup.ex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w.3ee3-il11li3lil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w.3ee3-il11li3lil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3250794" cy="325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2031892"/>
            <a:ext cx="5436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</a:t>
            </a:r>
            <a:r>
              <a:rPr lang="en-US" altLang="ko-KR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(Hacking)</a:t>
            </a:r>
            <a:r>
              <a:rPr lang="ko-KR" altLang="en-US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과</a:t>
            </a:r>
            <a:endParaRPr lang="en-US" altLang="ko-KR" sz="5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보안</a:t>
            </a:r>
            <a:endParaRPr lang="ko-KR" altLang="en-US" sz="5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0237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30237" y="260648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 현황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26704"/>
            <a:ext cx="8437165" cy="452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6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시대별 해킹 공격의 변화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0" y="1628800"/>
            <a:ext cx="820911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7655814" y="2821551"/>
            <a:ext cx="1020746" cy="437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Application</a:t>
            </a:r>
          </a:p>
          <a:p>
            <a:pPr algn="ctr"/>
            <a:r>
              <a:rPr lang="ko-KR" altLang="en-US" sz="1100" b="1" dirty="0" smtClean="0"/>
              <a:t>취약성 공격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09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22177" flipH="1">
            <a:off x="5284490" y="2075096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66223" y="2937718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유형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869160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1976965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86916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5038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32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풋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32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프린팅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788" y="1124744"/>
            <a:ext cx="83884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공격 대상 범위를 정하고 해당 대상 정보와 함께 해당 시스템 주변 환경과 어떤 상호 작용을 하는지 파악하여 해킹 전에 취약한 정보를 미리 파악</a:t>
            </a:r>
            <a:r>
              <a:rPr lang="en-US" altLang="ko-KR" sz="2000" dirty="0" smtClean="0">
                <a:solidFill>
                  <a:prstClr val="white"/>
                </a:solidFill>
              </a:rPr>
              <a:t>.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해킹 </a:t>
            </a:r>
            <a:r>
              <a:rPr lang="ko-KR" altLang="en-US" sz="2000" dirty="0" smtClean="0">
                <a:solidFill>
                  <a:prstClr val="white"/>
                </a:solidFill>
              </a:rPr>
              <a:t>대상의 관련 정보를 수집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사전 작업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침입하</a:t>
            </a:r>
            <a:r>
              <a:rPr lang="ko-KR" altLang="en-US" dirty="0">
                <a:solidFill>
                  <a:prstClr val="white"/>
                </a:solidFill>
              </a:rPr>
              <a:t>기 </a:t>
            </a:r>
            <a:r>
              <a:rPr lang="ko-KR" altLang="en-US" dirty="0" smtClean="0">
                <a:solidFill>
                  <a:prstClr val="white"/>
                </a:solidFill>
              </a:rPr>
              <a:t>위한 </a:t>
            </a:r>
            <a:r>
              <a:rPr lang="ko-KR" altLang="en-US" b="1" dirty="0" smtClean="0">
                <a:solidFill>
                  <a:srgbClr val="0070C0"/>
                </a:solidFill>
              </a:rPr>
              <a:t>보안상 취약점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도메인 이름</a:t>
            </a:r>
            <a:r>
              <a:rPr lang="en-US" altLang="ko-KR" b="1" dirty="0" smtClean="0">
                <a:solidFill>
                  <a:srgbClr val="0070C0"/>
                </a:solidFill>
              </a:rPr>
              <a:t>, IP </a:t>
            </a:r>
            <a:r>
              <a:rPr lang="ko-KR" altLang="en-US" b="1" dirty="0" smtClean="0">
                <a:solidFill>
                  <a:srgbClr val="0070C0"/>
                </a:solidFill>
              </a:rPr>
              <a:t>주소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침입 탐지 시스템  설치 여부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사용자 목록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시스템의 </a:t>
            </a:r>
            <a:r>
              <a:rPr lang="en-US" altLang="ko-KR" b="1" dirty="0" smtClean="0">
                <a:solidFill>
                  <a:srgbClr val="0070C0"/>
                </a:solidFill>
              </a:rPr>
              <a:t>H/W </a:t>
            </a:r>
            <a:r>
              <a:rPr lang="ko-KR" altLang="en-US" b="1" dirty="0" smtClean="0">
                <a:solidFill>
                  <a:srgbClr val="0070C0"/>
                </a:solidFill>
              </a:rPr>
              <a:t>사양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사용 중인 </a:t>
            </a:r>
            <a:r>
              <a:rPr lang="en-US" altLang="ko-KR" b="1" dirty="0" smtClean="0">
                <a:solidFill>
                  <a:srgbClr val="0070C0"/>
                </a:solidFill>
              </a:rPr>
              <a:t>N/W </a:t>
            </a:r>
            <a:r>
              <a:rPr lang="ko-KR" altLang="en-US" b="1" dirty="0" smtClean="0">
                <a:solidFill>
                  <a:srgbClr val="0070C0"/>
                </a:solidFill>
              </a:rPr>
              <a:t>프로토콜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인증 메커니즘</a:t>
            </a:r>
            <a:r>
              <a:rPr lang="ko-KR" altLang="en-US" dirty="0" smtClean="0">
                <a:solidFill>
                  <a:prstClr val="white"/>
                </a:solidFill>
              </a:rPr>
              <a:t> 등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사</a:t>
            </a:r>
            <a:r>
              <a:rPr lang="ko-KR" altLang="en-US" sz="2000" dirty="0">
                <a:solidFill>
                  <a:prstClr val="white"/>
                </a:solidFill>
              </a:rPr>
              <a:t>회 </a:t>
            </a:r>
            <a:r>
              <a:rPr lang="ko-KR" altLang="en-US" sz="2000" dirty="0" smtClean="0">
                <a:solidFill>
                  <a:prstClr val="white"/>
                </a:solidFill>
              </a:rPr>
              <a:t>공학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즉 </a:t>
            </a:r>
            <a:r>
              <a:rPr lang="ko-KR" altLang="en-US" sz="2000" dirty="0" smtClean="0">
                <a:solidFill>
                  <a:prstClr val="white"/>
                </a:solidFill>
              </a:rPr>
              <a:t>기술적인 해킹 공격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신</a:t>
            </a:r>
            <a:r>
              <a:rPr lang="ko-KR" altLang="en-US" sz="2000" dirty="0">
                <a:solidFill>
                  <a:prstClr val="white"/>
                </a:solidFill>
              </a:rPr>
              <a:t>문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게시판 등과 같은 여러 경로를 통해 공격 대상의 정보</a:t>
            </a:r>
            <a:r>
              <a:rPr lang="ko-KR" altLang="en-US" sz="2000" dirty="0">
                <a:solidFill>
                  <a:prstClr val="white"/>
                </a:solidFill>
              </a:rPr>
              <a:t>를 </a:t>
            </a:r>
            <a:r>
              <a:rPr lang="ko-KR" altLang="en-US" sz="2000" dirty="0" smtClean="0">
                <a:solidFill>
                  <a:prstClr val="white"/>
                </a:solidFill>
              </a:rPr>
              <a:t>모으는 방법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매우 다양한 기법이 있으며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매우 넓은 범위가 포함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6460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스캐닝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(Scanning)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788" y="1124744"/>
            <a:ext cx="838842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스캐닝은 시스템에 침입하기 전에 서비스를 제공하는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서버의 작동 여부와 운영체제 탐지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현재 제공하는 있는 서비스와 포트 등의 정보를 확인</a:t>
            </a:r>
            <a:r>
              <a:rPr lang="ko-KR" altLang="en-US" sz="2000" dirty="0" smtClean="0">
                <a:solidFill>
                  <a:prstClr val="white"/>
                </a:solidFill>
              </a:rPr>
              <a:t>하기 위한 것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TCP </a:t>
            </a:r>
            <a:r>
              <a:rPr lang="ko-KR" altLang="en-US" sz="2000" dirty="0" smtClean="0">
                <a:solidFill>
                  <a:prstClr val="white"/>
                </a:solidFill>
              </a:rPr>
              <a:t>기반의 프로토콜은 기본적으로 질의</a:t>
            </a:r>
            <a:r>
              <a:rPr lang="en-US" altLang="ko-KR" sz="2000" dirty="0" smtClean="0">
                <a:solidFill>
                  <a:prstClr val="white"/>
                </a:solidFill>
              </a:rPr>
              <a:t>(Request)</a:t>
            </a:r>
            <a:r>
              <a:rPr lang="ko-KR" altLang="en-US" sz="2000" dirty="0" smtClean="0">
                <a:solidFill>
                  <a:prstClr val="white"/>
                </a:solidFill>
              </a:rPr>
              <a:t>를 보내면 응답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Respones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을 보냄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스캐닝</a:t>
            </a:r>
            <a:r>
              <a:rPr lang="ko-KR" altLang="en-US" sz="2000" dirty="0">
                <a:solidFill>
                  <a:prstClr val="white"/>
                </a:solidFill>
              </a:rPr>
              <a:t>은 </a:t>
            </a:r>
            <a:r>
              <a:rPr lang="ko-KR" altLang="en-US" sz="2000" dirty="0" smtClean="0">
                <a:solidFill>
                  <a:prstClr val="white"/>
                </a:solidFill>
              </a:rPr>
              <a:t>이러한 기본적인 메커니즘을 기반 하는 것으로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열려있는  포트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제공하는 서비스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동작중인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데몬의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버전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운영체제의 버전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    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취약점 등 다양한 정보를 얻어내는 것</a:t>
            </a:r>
            <a:r>
              <a:rPr lang="ko-KR" altLang="en-US" sz="2000" dirty="0" smtClean="0">
                <a:solidFill>
                  <a:prstClr val="white"/>
                </a:solidFill>
              </a:rPr>
              <a:t>이 가능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스캐닝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75452"/>
            <a:ext cx="83884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Ping of Death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인터넷 </a:t>
            </a:r>
            <a:r>
              <a:rPr lang="ko-KR" altLang="en-US" dirty="0">
                <a:solidFill>
                  <a:schemeClr val="bg1"/>
                </a:solidFill>
              </a:rPr>
              <a:t>프로토콜 허용 범위</a:t>
            </a:r>
            <a:r>
              <a:rPr lang="en-US" altLang="ko-KR" dirty="0">
                <a:solidFill>
                  <a:schemeClr val="bg1"/>
                </a:solidFill>
              </a:rPr>
              <a:t>(6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5536</a:t>
            </a:r>
            <a:r>
              <a:rPr lang="ko-KR" altLang="en-US" dirty="0">
                <a:solidFill>
                  <a:schemeClr val="bg1"/>
                </a:solidFill>
              </a:rPr>
              <a:t>바이트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이상의 큰 패킷을 고의로 전송하여 </a:t>
            </a:r>
            <a:r>
              <a:rPr lang="ko-KR" altLang="en-US" dirty="0" smtClean="0">
                <a:solidFill>
                  <a:schemeClr val="bg1"/>
                </a:solidFill>
              </a:rPr>
              <a:t>시스템을 마비시키는 공격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서비스 </a:t>
            </a:r>
            <a:r>
              <a:rPr lang="ko-KR" altLang="en-US" dirty="0">
                <a:solidFill>
                  <a:schemeClr val="bg1"/>
                </a:solidFill>
              </a:rPr>
              <a:t>거부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DoS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공격</a:t>
            </a:r>
            <a:r>
              <a:rPr lang="en-US" altLang="ko-KR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공격자의 </a:t>
            </a:r>
            <a:r>
              <a:rPr lang="ko-KR" altLang="en-US" dirty="0">
                <a:solidFill>
                  <a:schemeClr val="bg1"/>
                </a:solidFill>
              </a:rPr>
              <a:t>식별 위장이 용이하고 인터넷 주소 하나만으로도 공격이 </a:t>
            </a:r>
            <a:r>
              <a:rPr lang="ko-KR" altLang="en-US" dirty="0" smtClean="0">
                <a:solidFill>
                  <a:schemeClr val="bg1"/>
                </a:solidFill>
              </a:rPr>
              <a:t>가능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변종 </a:t>
            </a:r>
            <a:r>
              <a:rPr lang="ko-KR" altLang="en-US" dirty="0">
                <a:solidFill>
                  <a:schemeClr val="bg1"/>
                </a:solidFill>
              </a:rPr>
              <a:t>공격에는 </a:t>
            </a:r>
            <a:r>
              <a:rPr lang="en-US" altLang="ko-KR" dirty="0">
                <a:solidFill>
                  <a:schemeClr val="bg1"/>
                </a:solidFill>
              </a:rPr>
              <a:t>jolt, </a:t>
            </a:r>
            <a:r>
              <a:rPr lang="en-US" altLang="ko-KR" dirty="0" err="1">
                <a:solidFill>
                  <a:schemeClr val="bg1"/>
                </a:solidFill>
              </a:rPr>
              <a:t>sPING</a:t>
            </a:r>
            <a:r>
              <a:rPr lang="en-US" altLang="ko-KR" dirty="0">
                <a:solidFill>
                  <a:schemeClr val="bg1"/>
                </a:solidFill>
              </a:rPr>
              <a:t>, ICMP bug, </a:t>
            </a:r>
            <a:r>
              <a:rPr lang="en-US" altLang="ko-KR" dirty="0" err="1">
                <a:solidFill>
                  <a:schemeClr val="bg1"/>
                </a:solidFill>
              </a:rPr>
              <a:t>IceNewk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등이 </a:t>
            </a:r>
            <a:r>
              <a:rPr lang="ko-KR" altLang="en-US" dirty="0" smtClean="0">
                <a:solidFill>
                  <a:schemeClr val="bg1"/>
                </a:solidFill>
              </a:rPr>
              <a:t>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789040"/>
            <a:ext cx="330286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35" y="2667303"/>
            <a:ext cx="4706577" cy="14016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35" y="3924936"/>
            <a:ext cx="4706577" cy="1275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34" y="5200382"/>
            <a:ext cx="4706577" cy="1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스캐닝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988372"/>
            <a:ext cx="88021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UDP Open </a:t>
            </a:r>
            <a:r>
              <a:rPr lang="ko-KR" altLang="en-US" sz="2000" dirty="0" smtClean="0">
                <a:solidFill>
                  <a:prstClr val="white"/>
                </a:solidFill>
              </a:rPr>
              <a:t>스캔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해당 </a:t>
            </a:r>
            <a:r>
              <a:rPr lang="en-US" altLang="ko-KR" dirty="0" smtClean="0">
                <a:solidFill>
                  <a:prstClr val="white"/>
                </a:solidFill>
              </a:rPr>
              <a:t>IP</a:t>
            </a:r>
            <a:r>
              <a:rPr lang="ko-KR" altLang="en-US" dirty="0" smtClean="0">
                <a:solidFill>
                  <a:prstClr val="white"/>
                </a:solidFill>
              </a:rPr>
              <a:t>의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모든 포트</a:t>
            </a:r>
            <a:r>
              <a:rPr lang="en-US" altLang="ko-KR" dirty="0" smtClean="0">
                <a:solidFill>
                  <a:prstClr val="white"/>
                </a:solidFill>
              </a:rPr>
              <a:t>(0~65536)</a:t>
            </a:r>
            <a:r>
              <a:rPr lang="ko-KR" altLang="en-US" dirty="0" smtClean="0">
                <a:solidFill>
                  <a:prstClr val="white"/>
                </a:solidFill>
              </a:rPr>
              <a:t>에 패킷을 보내고</a:t>
            </a:r>
            <a:r>
              <a:rPr lang="en-US" altLang="ko-KR" dirty="0" smtClean="0">
                <a:solidFill>
                  <a:prstClr val="white"/>
                </a:solidFill>
              </a:rPr>
              <a:t>,</a:t>
            </a:r>
            <a:r>
              <a:rPr lang="ko-KR" altLang="en-US" dirty="0" smtClean="0">
                <a:solidFill>
                  <a:prstClr val="white"/>
                </a:solidFill>
              </a:rPr>
              <a:t> 포트가 </a:t>
            </a:r>
            <a:r>
              <a:rPr lang="ko-KR" altLang="en-US" dirty="0" smtClean="0">
                <a:solidFill>
                  <a:prstClr val="white"/>
                </a:solidFill>
              </a:rPr>
              <a:t>열려있을 경우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아무런 응답이 없으며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포트가 닫혀 있을 경우에는 </a:t>
            </a:r>
            <a:r>
              <a:rPr lang="en-US" altLang="ko-KR" dirty="0" smtClean="0">
                <a:solidFill>
                  <a:prstClr val="white"/>
                </a:solidFill>
              </a:rPr>
              <a:t>ICMP Unreachable </a:t>
            </a:r>
            <a:r>
              <a:rPr lang="ko-KR" altLang="en-US" dirty="0" smtClean="0">
                <a:solidFill>
                  <a:prstClr val="white"/>
                </a:solidFill>
              </a:rPr>
              <a:t>패킷</a:t>
            </a:r>
            <a:r>
              <a:rPr lang="ko-KR" altLang="en-US" dirty="0">
                <a:solidFill>
                  <a:prstClr val="white"/>
                </a:solidFill>
              </a:rPr>
              <a:t>을 </a:t>
            </a:r>
            <a:r>
              <a:rPr lang="ko-KR" altLang="en-US" dirty="0" smtClean="0">
                <a:solidFill>
                  <a:prstClr val="white"/>
                </a:solidFill>
              </a:rPr>
              <a:t>받게 </a:t>
            </a:r>
            <a:r>
              <a:rPr lang="ko-KR" altLang="en-US" dirty="0" smtClean="0">
                <a:solidFill>
                  <a:prstClr val="white"/>
                </a:solidFill>
              </a:rPr>
              <a:t>됨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</a:rPr>
              <a:t>포트의 현재 상태를 확인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pic>
        <p:nvPicPr>
          <p:cNvPr id="9" name="Picture 7" descr="그림06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84" y="3012325"/>
            <a:ext cx="370840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그림06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12324"/>
            <a:ext cx="3529012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77788" y="6320353"/>
            <a:ext cx="79386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marL="361950" indent="-36195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chemeClr val="bg1"/>
                </a:solidFill>
                <a:latin typeface="Times New Roman" pitchFamily="18" charset="0"/>
              </a:rPr>
              <a:t>                  UDP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포트 스캔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열려 있는 경우                     </a:t>
            </a:r>
            <a:r>
              <a:rPr lang="en-US" altLang="ko-KR" sz="16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UDP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포트 스캔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닫혀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0118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스캐닝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980728"/>
            <a:ext cx="892899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TCP Open </a:t>
            </a:r>
            <a:r>
              <a:rPr lang="ko-KR" altLang="en-US" sz="2000" dirty="0" smtClean="0">
                <a:solidFill>
                  <a:prstClr val="white"/>
                </a:solidFill>
              </a:rPr>
              <a:t>스캔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solidFill>
                  <a:prstClr val="white"/>
                </a:solidFill>
              </a:rPr>
              <a:t>해당 </a:t>
            </a:r>
            <a:r>
              <a:rPr lang="en-US" altLang="ko-KR" dirty="0">
                <a:solidFill>
                  <a:prstClr val="white"/>
                </a:solidFill>
              </a:rPr>
              <a:t>IP</a:t>
            </a:r>
            <a:r>
              <a:rPr lang="ko-KR" altLang="en-US" dirty="0">
                <a:solidFill>
                  <a:prstClr val="white"/>
                </a:solidFill>
              </a:rPr>
              <a:t>의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모든 포트</a:t>
            </a:r>
            <a:r>
              <a:rPr lang="en-US" altLang="ko-KR" dirty="0">
                <a:solidFill>
                  <a:prstClr val="white"/>
                </a:solidFill>
              </a:rPr>
              <a:t>(0~65536)</a:t>
            </a:r>
            <a:r>
              <a:rPr lang="ko-KR" altLang="en-US" dirty="0">
                <a:solidFill>
                  <a:prstClr val="white"/>
                </a:solidFill>
              </a:rPr>
              <a:t>에 </a:t>
            </a:r>
            <a:r>
              <a:rPr lang="en-US" altLang="ko-KR" dirty="0" smtClean="0">
                <a:solidFill>
                  <a:prstClr val="white"/>
                </a:solidFill>
              </a:rPr>
              <a:t>SYN </a:t>
            </a:r>
            <a:r>
              <a:rPr lang="ko-KR" altLang="en-US" dirty="0" smtClean="0">
                <a:solidFill>
                  <a:prstClr val="white"/>
                </a:solidFill>
              </a:rPr>
              <a:t>패킷을 전송하고</a:t>
            </a:r>
            <a:r>
              <a:rPr lang="en-US" altLang="ko-KR" dirty="0" smtClean="0">
                <a:solidFill>
                  <a:prstClr val="white"/>
                </a:solidFill>
              </a:rPr>
              <a:t>,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포트가 </a:t>
            </a:r>
            <a:r>
              <a:rPr lang="ko-KR" altLang="en-US" dirty="0" smtClean="0">
                <a:solidFill>
                  <a:prstClr val="white"/>
                </a:solidFill>
              </a:rPr>
              <a:t>열려있을 </a:t>
            </a:r>
            <a:r>
              <a:rPr lang="ko-KR" altLang="en-US" dirty="0" smtClean="0">
                <a:solidFill>
                  <a:prstClr val="white"/>
                </a:solidFill>
              </a:rPr>
              <a:t>경우 서버가 </a:t>
            </a:r>
            <a:r>
              <a:rPr lang="en-US" altLang="ko-KR" dirty="0" smtClean="0">
                <a:solidFill>
                  <a:prstClr val="white"/>
                </a:solidFill>
              </a:rPr>
              <a:t>SYN+ACK </a:t>
            </a:r>
            <a:r>
              <a:rPr lang="ko-KR" altLang="en-US" dirty="0" smtClean="0">
                <a:solidFill>
                  <a:prstClr val="white"/>
                </a:solidFill>
              </a:rPr>
              <a:t>패킷을 보내고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포트가 닫혀 있을 경우에는  </a:t>
            </a:r>
            <a:r>
              <a:rPr lang="en-US" altLang="ko-KR" dirty="0" smtClean="0">
                <a:solidFill>
                  <a:prstClr val="white"/>
                </a:solidFill>
              </a:rPr>
              <a:t>RST + ACK </a:t>
            </a:r>
            <a:r>
              <a:rPr lang="ko-KR" altLang="en-US" dirty="0" smtClean="0">
                <a:solidFill>
                  <a:prstClr val="white"/>
                </a:solidFill>
              </a:rPr>
              <a:t>패킷을 </a:t>
            </a:r>
            <a:r>
              <a:rPr lang="ko-KR" altLang="en-US" dirty="0" smtClean="0">
                <a:solidFill>
                  <a:prstClr val="white"/>
                </a:solidFill>
              </a:rPr>
              <a:t>보냄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</a:rPr>
              <a:t>가장 정확하게 포트의 현재상태를 확인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err="1" smtClean="0">
                <a:solidFill>
                  <a:prstClr val="white"/>
                </a:solidFill>
              </a:rPr>
              <a:t>로그기록에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남게됨</a:t>
            </a:r>
            <a:r>
              <a:rPr lang="en-US" altLang="ko-KR" dirty="0" smtClean="0">
                <a:solidFill>
                  <a:prstClr val="white"/>
                </a:solidFill>
              </a:rPr>
              <a:t>.)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71600" y="6285806"/>
            <a:ext cx="741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marL="361950" indent="-36195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굴림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chemeClr val="bg1"/>
                </a:solidFill>
                <a:latin typeface="Times New Roman" pitchFamily="18" charset="0"/>
              </a:rPr>
              <a:t>        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TCP Open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스캔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열려 있는 경우        </a:t>
            </a:r>
            <a:r>
              <a:rPr lang="ko-KR" altLang="en-US" sz="1600" b="1" dirty="0" smtClean="0">
                <a:solidFill>
                  <a:schemeClr val="bg1"/>
                </a:solidFill>
                <a:latin typeface="Times New Roman" pitchFamily="18" charset="0"/>
              </a:rPr>
              <a:t>       </a:t>
            </a:r>
            <a:r>
              <a:rPr lang="en-US" altLang="ko-KR" sz="16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TCP Open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스캔 </a:t>
            </a:r>
            <a:r>
              <a:rPr lang="en-US" altLang="ko-KR" sz="16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Times New Roman" pitchFamily="18" charset="0"/>
              </a:rPr>
              <a:t>닫혀 있는 경우</a:t>
            </a:r>
          </a:p>
        </p:txBody>
      </p:sp>
      <p:pic>
        <p:nvPicPr>
          <p:cNvPr id="13" name="Picture 6" descr="그림06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0" y="2852936"/>
            <a:ext cx="356393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그림06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4925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5806" y="3950693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-</a:t>
            </a:r>
            <a:r>
              <a:rPr lang="ko-KR" altLang="en-US" sz="1400" b="1" dirty="0" smtClean="0"/>
              <a:t>동기화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세션연결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일련번호 생성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이전 패킷의 승인</a:t>
            </a:r>
            <a:r>
              <a:rPr lang="en-US" altLang="ko-KR" sz="1400" b="1" dirty="0" smtClean="0"/>
              <a:t>(ACK)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4310733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리셋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비정상적인 </a:t>
            </a:r>
            <a:r>
              <a:rPr lang="ko-KR" altLang="en-US" sz="1400" b="1" dirty="0" err="1" smtClean="0"/>
              <a:t>세션작업</a:t>
            </a:r>
            <a:r>
              <a:rPr lang="ko-KR" altLang="en-US" sz="1400" b="1" dirty="0" smtClean="0"/>
              <a:t> 중단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7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– </a:t>
            </a:r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스캐닝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196752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Port Scanning </a:t>
            </a:r>
            <a:r>
              <a:rPr lang="en-US" altLang="ko-KR" sz="2000" dirty="0" smtClean="0"/>
              <a:t>Tool : </a:t>
            </a:r>
            <a:r>
              <a:rPr lang="en-US" altLang="ko-KR" sz="2000" dirty="0" err="1" smtClean="0"/>
              <a:t>Nmap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Port Scanning </a:t>
            </a:r>
            <a:r>
              <a:rPr lang="ko-KR" altLang="en-US" dirty="0" smtClean="0"/>
              <a:t>도구로 무료로 사용가능하며 강력한 기능을 제공하는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http://namp.org/download.html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554026"/>
            <a:ext cx="7272808" cy="37609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5994" y="6314936"/>
            <a:ext cx="7226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Latest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20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stable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release self-installer: </a:t>
            </a:r>
            <a:r>
              <a:rPr lang="en-US" altLang="ko-KR" sz="2000" b="1" dirty="0">
                <a:solidFill>
                  <a:srgbClr val="774EBD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nmap-7.91-setup.exe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99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네트워크 해킹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스니핑</a:t>
            </a:r>
            <a:r>
              <a:rPr lang="en-US" altLang="ko-KR" dirty="0" smtClean="0"/>
              <a:t>(Sniffing)</a:t>
            </a:r>
            <a:endParaRPr lang="ko-KR" altLang="en-US" dirty="0" smtClean="0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lang="ko-KR" altLang="en-US" sz="2000" dirty="0" smtClean="0"/>
              <a:t>네트워크에서 주고받는 데이터를 도청하여 사용자의 </a:t>
            </a:r>
            <a:r>
              <a:rPr lang="en-US" altLang="ko-KR" sz="2000" dirty="0" smtClean="0"/>
              <a:t>ID, 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전자메일 내용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</a:t>
            </a:r>
            <a:r>
              <a:rPr lang="ko-KR" altLang="en-US" sz="2000" dirty="0" smtClean="0"/>
              <a:t>등을 가로채는 수법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689464"/>
            <a:ext cx="5972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5670057" y="1221260"/>
            <a:ext cx="3473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32882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600" y="548680"/>
            <a:ext cx="2314690" cy="23146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95936" y="220486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의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2070" y="335699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유형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4338" y="275131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 현황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393305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최신 해킹의 유형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네트워크 해킹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스푸핑</a:t>
            </a:r>
            <a:r>
              <a:rPr lang="en-US" altLang="ko-KR" dirty="0" smtClean="0"/>
              <a:t>(Spoofing)</a:t>
            </a:r>
            <a:endParaRPr lang="ko-KR" altLang="en-US" dirty="0" smtClean="0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ko-KR" altLang="en-US" sz="2000" dirty="0" smtClean="0"/>
              <a:t>공격자가 </a:t>
            </a:r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, IP 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전자메일 주소 등 자신의 정보를 위장하여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정상적인 사용자나 시스템이 위장된 가짜 사이트를 방문하도록 유도한 뒤 정보를 빼가는 수법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altLang="ko-KR" sz="1800" dirty="0" smtClean="0"/>
          </a:p>
          <a:p>
            <a:pPr eaLnBrk="1" hangingPunct="1">
              <a:buFont typeface="Arial" charset="0"/>
              <a:buChar char="•"/>
            </a:pPr>
            <a:endParaRPr lang="ko-KR" altLang="en-US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94" y="2649438"/>
            <a:ext cx="4572000" cy="337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1920" y="602128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err="1" smtClean="0"/>
              <a:t>스푸핑의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5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7624" y="276891"/>
            <a:ext cx="752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네트워크 해킹 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en-US" altLang="ko-KR" sz="32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DoS</a:t>
            </a:r>
            <a:r>
              <a:rPr lang="en-US" altLang="ko-KR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(Denial Of Service)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prstClr val="white"/>
                </a:solidFill>
              </a:rPr>
              <a:t>DoS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서비스 거부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공</a:t>
            </a:r>
            <a:r>
              <a:rPr lang="ko-KR" altLang="en-US" dirty="0">
                <a:solidFill>
                  <a:prstClr val="white"/>
                </a:solidFill>
              </a:rPr>
              <a:t>격 </a:t>
            </a:r>
            <a:r>
              <a:rPr lang="ko-KR" altLang="en-US" dirty="0" smtClean="0">
                <a:solidFill>
                  <a:prstClr val="white"/>
                </a:solidFill>
              </a:rPr>
              <a:t>대상이 수용할 수 있는 능력 이상의 정보를 제공하거나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사용자    또는 </a:t>
            </a:r>
            <a:r>
              <a:rPr lang="en-US" altLang="ko-KR" dirty="0" smtClean="0">
                <a:solidFill>
                  <a:prstClr val="white"/>
                </a:solidFill>
              </a:rPr>
              <a:t>N/W</a:t>
            </a:r>
            <a:r>
              <a:rPr lang="ko-KR" altLang="en-US" dirty="0" smtClean="0">
                <a:solidFill>
                  <a:prstClr val="white"/>
                </a:solidFill>
              </a:rPr>
              <a:t>의 용량을 초과시켜 정상적으로 작동하지 못하게 하는 공격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-</a:t>
            </a:r>
            <a:r>
              <a:rPr lang="ko-KR" altLang="en-US" dirty="0" smtClean="0">
                <a:solidFill>
                  <a:prstClr val="white"/>
                </a:solidFill>
              </a:rPr>
              <a:t>파괴 공격 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디스크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데이터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시스템 파괴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-</a:t>
            </a:r>
            <a:r>
              <a:rPr lang="ko-KR" altLang="en-US" dirty="0" err="1" smtClean="0">
                <a:solidFill>
                  <a:prstClr val="white"/>
                </a:solidFill>
              </a:rPr>
              <a:t>시스템자원</a:t>
            </a:r>
            <a:r>
              <a:rPr lang="ko-KR" altLang="en-US" dirty="0" smtClean="0">
                <a:solidFill>
                  <a:prstClr val="white"/>
                </a:solidFill>
              </a:rPr>
              <a:t> 고갈 공격 </a:t>
            </a:r>
            <a:r>
              <a:rPr lang="en-US" altLang="ko-KR" dirty="0" smtClean="0">
                <a:solidFill>
                  <a:prstClr val="white"/>
                </a:solidFill>
              </a:rPr>
              <a:t>: CPU, </a:t>
            </a:r>
            <a:r>
              <a:rPr lang="ko-KR" altLang="en-US" dirty="0" smtClean="0">
                <a:solidFill>
                  <a:prstClr val="white"/>
                </a:solidFill>
              </a:rPr>
              <a:t>메모리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디스크의 </a:t>
            </a:r>
            <a:r>
              <a:rPr lang="ko-KR" altLang="en-US" b="1" dirty="0" smtClean="0">
                <a:solidFill>
                  <a:srgbClr val="0070C0"/>
                </a:solidFill>
              </a:rPr>
              <a:t>사용에 과다한 부하 증가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-</a:t>
            </a:r>
            <a:r>
              <a:rPr lang="ko-KR" altLang="en-US" dirty="0" smtClean="0">
                <a:solidFill>
                  <a:prstClr val="white"/>
                </a:solidFill>
              </a:rPr>
              <a:t>네트워크 자원 고갈 공격 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쓰</a:t>
            </a:r>
            <a:r>
              <a:rPr lang="ko-KR" altLang="en-US" dirty="0">
                <a:solidFill>
                  <a:prstClr val="white"/>
                </a:solidFill>
              </a:rPr>
              <a:t>레</a:t>
            </a:r>
            <a:r>
              <a:rPr lang="ko-KR" altLang="en-US" dirty="0" smtClean="0">
                <a:solidFill>
                  <a:prstClr val="white"/>
                </a:solidFill>
              </a:rPr>
              <a:t>기 데이터로 네트워크의 대역폭 고갈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6969776" cy="2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300038" y="26102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네트워크 해킹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DDoS</a:t>
            </a:r>
            <a:endParaRPr lang="ko-KR" altLang="en-US" dirty="0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445294" y="126876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2000" dirty="0" smtClean="0"/>
              <a:t>Distributed Denial of Service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약자로 ‘분산 서비스 거부’ 또는 ‘분산 서비스 거부 </a:t>
            </a:r>
            <a:r>
              <a:rPr lang="ko-KR" altLang="en-US" sz="2000" dirty="0" err="1" smtClean="0"/>
              <a:t>공격’이라고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eaLnBrk="1" hangingPunct="1">
              <a:buFont typeface="Arial" charset="0"/>
              <a:buChar char="•"/>
            </a:pPr>
            <a:r>
              <a:rPr lang="ko-KR" altLang="en-US" sz="2000" dirty="0" smtClean="0"/>
              <a:t>공격자는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여러 대의 좀비 컴퓨터를 분산 배치하여 동시에 공격 대상 컴퓨터나 네트워크를 공격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06700"/>
            <a:ext cx="7394575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260648"/>
            <a:ext cx="732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패스워드 크래킹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패스워드로 보안화한 리소스에 접근하기 위해 크래킹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툴</a:t>
            </a:r>
            <a:r>
              <a:rPr lang="en-US" altLang="ko-KR" sz="2000" dirty="0" smtClean="0">
                <a:solidFill>
                  <a:prstClr val="white"/>
                </a:solidFill>
              </a:rPr>
              <a:t>(Tool)</a:t>
            </a:r>
            <a:r>
              <a:rPr lang="ko-KR" altLang="en-US" sz="2000" dirty="0" smtClean="0">
                <a:solidFill>
                  <a:prstClr val="white"/>
                </a:solidFill>
              </a:rPr>
              <a:t>을 사용하여 </a:t>
            </a:r>
            <a:r>
              <a:rPr lang="en-US" altLang="ko-KR" sz="2000" dirty="0" smtClean="0">
                <a:solidFill>
                  <a:prstClr val="white"/>
                </a:solidFill>
              </a:rPr>
              <a:t>N/W,  </a:t>
            </a:r>
            <a:r>
              <a:rPr lang="ko-KR" altLang="en-US" sz="2000" dirty="0" smtClean="0">
                <a:solidFill>
                  <a:prstClr val="white"/>
                </a:solidFill>
              </a:rPr>
              <a:t>시스템을 </a:t>
            </a:r>
            <a:r>
              <a:rPr lang="ko-KR" altLang="en-US" sz="2000" dirty="0" smtClean="0">
                <a:solidFill>
                  <a:prstClr val="white"/>
                </a:solidFill>
              </a:rPr>
              <a:t>침입하는 </a:t>
            </a:r>
            <a:r>
              <a:rPr lang="ko-KR" altLang="en-US" sz="2000" dirty="0" smtClean="0">
                <a:solidFill>
                  <a:prstClr val="white"/>
                </a:solidFill>
              </a:rPr>
              <a:t>것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특</a:t>
            </a:r>
            <a:r>
              <a:rPr lang="ko-KR" altLang="en-US" sz="2000" dirty="0">
                <a:solidFill>
                  <a:prstClr val="white"/>
                </a:solidFill>
              </a:rPr>
              <a:t>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시스템에 대한 깊은 이해가 필요 없음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현</a:t>
            </a:r>
            <a:r>
              <a:rPr lang="ko-KR" altLang="en-US" dirty="0">
                <a:solidFill>
                  <a:prstClr val="white"/>
                </a:solidFill>
              </a:rPr>
              <a:t>재 </a:t>
            </a:r>
            <a:r>
              <a:rPr lang="ko-KR" altLang="en-US" dirty="0" smtClean="0">
                <a:solidFill>
                  <a:prstClr val="white"/>
                </a:solidFill>
              </a:rPr>
              <a:t>존재하는 대부분의 공격 기법에 사용될 수 있음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	</a:t>
            </a:r>
            <a:r>
              <a:rPr lang="en-US" altLang="ko-KR" dirty="0" smtClean="0">
                <a:solidFill>
                  <a:prstClr val="white"/>
                </a:solidFill>
              </a:rPr>
              <a:t>- </a:t>
            </a:r>
            <a:r>
              <a:rPr lang="ko-KR" altLang="en-US" dirty="0" smtClean="0">
                <a:solidFill>
                  <a:prstClr val="white"/>
                </a:solidFill>
              </a:rPr>
              <a:t>웹 해킹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	</a:t>
            </a:r>
            <a:r>
              <a:rPr lang="en-US" altLang="ko-KR" dirty="0" smtClean="0">
                <a:solidFill>
                  <a:prstClr val="white"/>
                </a:solidFill>
              </a:rPr>
              <a:t>- </a:t>
            </a:r>
            <a:r>
              <a:rPr lang="ko-KR" altLang="en-US" dirty="0" smtClean="0">
                <a:solidFill>
                  <a:prstClr val="white"/>
                </a:solidFill>
              </a:rPr>
              <a:t>관리자 권한 획득 공격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260648"/>
            <a:ext cx="732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패스워드 크래킹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48453"/>
            <a:ext cx="6120680" cy="51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188640"/>
            <a:ext cx="784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리버스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엔지니어링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프로그램의 동작과정을 역추적하여 프로그램의 설계 구조를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알아내는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것 </a:t>
            </a:r>
            <a:r>
              <a:rPr lang="ko-KR" altLang="en-US" sz="2400" dirty="0" smtClean="0">
                <a:solidFill>
                  <a:prstClr val="white"/>
                </a:solidFill>
              </a:rPr>
              <a:t>을 말함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prstClr val="white"/>
                </a:solidFill>
              </a:rPr>
              <a:t>리버스</a:t>
            </a:r>
            <a:r>
              <a:rPr lang="ko-KR" altLang="en-US" sz="2400" dirty="0" smtClean="0">
                <a:solidFill>
                  <a:prstClr val="white"/>
                </a:solidFill>
              </a:rPr>
              <a:t> 엔지니어링을 통해 프로그램의 취약성과 버그를 새로운  </a:t>
            </a:r>
            <a:r>
              <a:rPr lang="ko-KR" altLang="en-US" sz="2400" dirty="0" smtClean="0">
                <a:solidFill>
                  <a:prstClr val="white"/>
                </a:solidFill>
              </a:rPr>
              <a:t>코드로 </a:t>
            </a:r>
            <a:r>
              <a:rPr lang="ko-KR" altLang="en-US" sz="2400" dirty="0" smtClean="0">
                <a:solidFill>
                  <a:prstClr val="white"/>
                </a:solidFill>
              </a:rPr>
              <a:t>덮어씌우는 패치를 수행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</a:rPr>
              <a:t>복사방지</a:t>
            </a:r>
            <a:r>
              <a:rPr lang="ko-KR" altLang="en-US" sz="2400" dirty="0">
                <a:solidFill>
                  <a:prstClr val="white"/>
                </a:solidFill>
              </a:rPr>
              <a:t>를 </a:t>
            </a:r>
            <a:r>
              <a:rPr lang="ko-KR" altLang="en-US" sz="2400" dirty="0" smtClean="0">
                <a:solidFill>
                  <a:prstClr val="white"/>
                </a:solidFill>
              </a:rPr>
              <a:t>제거하거나 패스워드 허가를 무력화 시키는               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크랙으로</a:t>
            </a:r>
            <a:r>
              <a:rPr lang="ko-KR" altLang="en-US" sz="2400" dirty="0" smtClean="0">
                <a:solidFill>
                  <a:prstClr val="white"/>
                </a:solidFill>
              </a:rPr>
              <a:t> 이용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prstClr val="white"/>
                </a:solidFill>
              </a:rPr>
              <a:t>리버스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엔지니어링은 시스템의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보안성을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향상시키기도 하고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공격도구로도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사용</a:t>
            </a:r>
            <a:r>
              <a:rPr lang="ko-KR" altLang="en-US" sz="2400" dirty="0" smtClean="0">
                <a:solidFill>
                  <a:prstClr val="white"/>
                </a:solidFill>
              </a:rPr>
              <a:t>될 수 있음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188640"/>
            <a:ext cx="732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버퍼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오버플로우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010643"/>
            <a:ext cx="8388424" cy="30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white"/>
                </a:solidFill>
              </a:rPr>
              <a:t>C/C++ </a:t>
            </a:r>
            <a:r>
              <a:rPr lang="ko-KR" altLang="en-US" sz="2200" dirty="0" smtClean="0">
                <a:solidFill>
                  <a:prstClr val="white"/>
                </a:solidFill>
              </a:rPr>
              <a:t>컴파일러가 배열의 경계검사</a:t>
            </a:r>
            <a:r>
              <a:rPr lang="en-US" altLang="ko-KR" sz="2200" dirty="0" smtClean="0">
                <a:solidFill>
                  <a:prstClr val="white"/>
                </a:solidFill>
              </a:rPr>
              <a:t>(Boundary Check)</a:t>
            </a:r>
            <a:r>
              <a:rPr lang="ko-KR" altLang="en-US" sz="2200" dirty="0" smtClean="0">
                <a:solidFill>
                  <a:prstClr val="white"/>
                </a:solidFill>
              </a:rPr>
              <a:t>를 하지 않아 선언된 크기보다 더 큰 데이터를 기록함으로써 발생되는 현상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white"/>
                </a:solidFill>
              </a:rPr>
              <a:t>OS</a:t>
            </a:r>
            <a:r>
              <a:rPr lang="ko-KR" altLang="en-US" sz="2200" dirty="0" smtClean="0">
                <a:solidFill>
                  <a:prstClr val="white"/>
                </a:solidFill>
              </a:rPr>
              <a:t>가 </a:t>
            </a:r>
            <a:r>
              <a:rPr lang="ko-KR" altLang="en-US" sz="2200" dirty="0" err="1" smtClean="0">
                <a:solidFill>
                  <a:prstClr val="white"/>
                </a:solidFill>
              </a:rPr>
              <a:t>스택이나</a:t>
            </a:r>
            <a:r>
              <a:rPr lang="ko-KR" altLang="en-US" sz="2200" dirty="0" smtClean="0">
                <a:solidFill>
                  <a:prstClr val="white"/>
                </a:solidFill>
              </a:rPr>
              <a:t> </a:t>
            </a:r>
            <a:r>
              <a:rPr lang="ko-KR" altLang="en-US" sz="2200" dirty="0" err="1" smtClean="0">
                <a:solidFill>
                  <a:prstClr val="white"/>
                </a:solidFill>
              </a:rPr>
              <a:t>힙</a:t>
            </a:r>
            <a:r>
              <a:rPr lang="ko-KR" altLang="en-US" sz="2200" dirty="0" smtClean="0">
                <a:solidFill>
                  <a:prstClr val="white"/>
                </a:solidFill>
              </a:rPr>
              <a:t> 영역에 임의의 데이터 기록 및 실행을 허용함으로써 발생되는 현상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2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17032"/>
            <a:ext cx="4612711" cy="30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5616" y="188640"/>
            <a:ext cx="732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버퍼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오버플로우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788" y="1124744"/>
            <a:ext cx="838842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Stack-Based Buffer Overflow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err="1" smtClean="0">
                <a:solidFill>
                  <a:prstClr val="white"/>
                </a:solidFill>
              </a:rPr>
              <a:t>스</a:t>
            </a:r>
            <a:r>
              <a:rPr lang="ko-KR" altLang="en-US" dirty="0" err="1">
                <a:solidFill>
                  <a:prstClr val="white"/>
                </a:solidFill>
              </a:rPr>
              <a:t>택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영역에 할당된 버퍼에 크기를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초과하는 데이터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</a:rPr>
              <a:t>실행 가능한 코드를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  기록하고 저장된 복귀 주소를 변경함으로써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 임의의 코드를 실행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Heap-Based Buffer Overflow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err="1" smtClean="0">
                <a:solidFill>
                  <a:prstClr val="white"/>
                </a:solidFill>
              </a:rPr>
              <a:t>힙</a:t>
            </a:r>
            <a:r>
              <a:rPr lang="ko-KR" altLang="en-US" dirty="0" smtClean="0">
                <a:solidFill>
                  <a:prstClr val="white"/>
                </a:solidFill>
              </a:rPr>
              <a:t> 영역에 할당된 버퍼의 크기를 초과하는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데이터를 기록하거나 저장된 데이터 및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함수의 주소를 변경함으로써 임의의 코드를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 실행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19" y="1466595"/>
            <a:ext cx="2857345" cy="45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5616" y="188640"/>
            <a:ext cx="5094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시스템 해킹 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–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백도어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시스템 설계자</a:t>
            </a:r>
            <a:r>
              <a:rPr lang="en-US" altLang="ko-KR" sz="2000" dirty="0" smtClean="0">
                <a:solidFill>
                  <a:prstClr val="white"/>
                </a:solidFill>
              </a:rPr>
              <a:t>/</a:t>
            </a:r>
            <a:r>
              <a:rPr lang="ko-KR" altLang="en-US" sz="2000" dirty="0" smtClean="0">
                <a:solidFill>
                  <a:prstClr val="white"/>
                </a:solidFill>
              </a:rPr>
              <a:t>관리자에 의해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고의로 남겨진 </a:t>
            </a:r>
            <a:r>
              <a:rPr lang="ko-KR" altLang="en-US" sz="2000" dirty="0" smtClean="0">
                <a:solidFill>
                  <a:prstClr val="white"/>
                </a:solidFill>
              </a:rPr>
              <a:t>시스템 보안 취약점으로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응용프로그램이나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OS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에 삽입된 프로그램 코드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크래커</a:t>
            </a:r>
            <a:r>
              <a:rPr lang="ko-KR" altLang="en-US" sz="2000" dirty="0">
                <a:solidFill>
                  <a:prstClr val="white"/>
                </a:solidFill>
              </a:rPr>
              <a:t>가 </a:t>
            </a:r>
            <a:r>
              <a:rPr lang="ko-KR" altLang="en-US" sz="2000" dirty="0" smtClean="0">
                <a:solidFill>
                  <a:prstClr val="white"/>
                </a:solidFill>
              </a:rPr>
              <a:t>시스템에 침입 후 자신이 원할 때 침입한 시스템을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재침입</a:t>
            </a:r>
            <a:r>
              <a:rPr lang="ko-KR" altLang="en-US" sz="2000" dirty="0" smtClean="0">
                <a:solidFill>
                  <a:prstClr val="white"/>
                </a:solidFill>
              </a:rPr>
              <a:t> 또는 권한 취득을 위한 일종의 비밀통로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prstClr val="white"/>
                </a:solidFill>
              </a:rPr>
              <a:t>백도어</a:t>
            </a:r>
            <a:r>
              <a:rPr lang="ko-KR" altLang="en-US" sz="2000" dirty="0" err="1">
                <a:solidFill>
                  <a:prstClr val="white"/>
                </a:solidFill>
              </a:rPr>
              <a:t>는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시스템에 접근에 대한 사용자 인증 등 정상적인 절차를    거치지 않고 응용 프로그램 또는 시스템에 접근 가능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초기에는 주로 시스템에 문제가 생겼을 경우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쉽게 시스템에 접속하기 위해 시스템 관리자나 프로그래머 등의 관리자가 의도적으로 만들</a:t>
            </a:r>
            <a:r>
              <a:rPr lang="ko-KR" altLang="en-US" sz="2000" dirty="0">
                <a:solidFill>
                  <a:prstClr val="white"/>
                </a:solidFill>
              </a:rPr>
              <a:t>어 </a:t>
            </a:r>
            <a:r>
              <a:rPr lang="ko-KR" altLang="en-US" sz="2000" dirty="0" smtClean="0">
                <a:solidFill>
                  <a:prstClr val="white"/>
                </a:solidFill>
              </a:rPr>
              <a:t>놓은 비밀 통로였으나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이후 크래커들에 의해 악의적인 목적으로 사용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22177" flipH="1">
            <a:off x="5284490" y="2075096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0476" y="2937718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최신 해킹의 유형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869160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1976965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86916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22177" flipH="1">
            <a:off x="5284490" y="2075096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8231" y="2937718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개요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869160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1976965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86916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99792" y="128826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Google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해킹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</a:rPr>
              <a:t>               </a:t>
            </a:r>
            <a:r>
              <a:rPr lang="ko-KR" altLang="en-US" sz="2400" dirty="0" smtClean="0">
                <a:solidFill>
                  <a:prstClr val="white"/>
                </a:solidFill>
              </a:rPr>
              <a:t>이란</a:t>
            </a:r>
            <a:r>
              <a:rPr lang="en-US" altLang="ko-KR" sz="2400" dirty="0" smtClean="0">
                <a:solidFill>
                  <a:prstClr val="white"/>
                </a:solidFill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prstClr val="white"/>
                </a:solidFill>
              </a:rPr>
              <a:t>1999</a:t>
            </a:r>
            <a:r>
              <a:rPr lang="ko-KR" altLang="en-US" sz="2000" dirty="0" smtClean="0">
                <a:solidFill>
                  <a:prstClr val="white"/>
                </a:solidFill>
              </a:rPr>
              <a:t>년부터 인터넷 검색 서비스를 시작한 현재 세계에서 가장 크고 빠른 검색 엔진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prstClr val="white"/>
                </a:solidFill>
              </a:rPr>
              <a:t>40</a:t>
            </a:r>
            <a:r>
              <a:rPr lang="ko-KR" altLang="en-US" sz="2000" dirty="0" smtClean="0">
                <a:solidFill>
                  <a:prstClr val="white"/>
                </a:solidFill>
              </a:rPr>
              <a:t>억 페이지 이상 보유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일 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억번</a:t>
            </a:r>
            <a:r>
              <a:rPr lang="ko-KR" altLang="en-US" sz="2000" dirty="0" smtClean="0">
                <a:solidFill>
                  <a:prstClr val="white"/>
                </a:solidFill>
              </a:rPr>
              <a:t> 이상 검색 결과 제공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prstClr val="white"/>
                </a:solidFill>
              </a:rPr>
              <a:t>다양</a:t>
            </a:r>
            <a:r>
              <a:rPr lang="ko-KR" altLang="en-US" sz="2000" dirty="0">
                <a:solidFill>
                  <a:prstClr val="white"/>
                </a:solidFill>
              </a:rPr>
              <a:t>한 </a:t>
            </a:r>
            <a:r>
              <a:rPr lang="ko-KR" altLang="en-US" sz="2000" dirty="0" smtClean="0">
                <a:solidFill>
                  <a:prstClr val="white"/>
                </a:solidFill>
              </a:rPr>
              <a:t>구글의 검색 기능은 사용자가 원하는 정보를 매우 신속하고  </a:t>
            </a:r>
            <a:r>
              <a:rPr lang="ko-KR" altLang="en-US" sz="2000" dirty="0" smtClean="0">
                <a:solidFill>
                  <a:prstClr val="white"/>
                </a:solidFill>
              </a:rPr>
              <a:t>정확하게 </a:t>
            </a:r>
            <a:r>
              <a:rPr lang="ko-KR" altLang="en-US" sz="2000" dirty="0" smtClean="0">
                <a:solidFill>
                  <a:prstClr val="white"/>
                </a:solidFill>
              </a:rPr>
              <a:t>제공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prstClr val="white"/>
                </a:solidFill>
              </a:rPr>
              <a:t>2003</a:t>
            </a:r>
            <a:r>
              <a:rPr lang="ko-KR" altLang="en-US" sz="2000" dirty="0" smtClean="0">
                <a:solidFill>
                  <a:prstClr val="white"/>
                </a:solidFill>
              </a:rPr>
              <a:t>년 이</a:t>
            </a:r>
            <a:r>
              <a:rPr lang="ko-KR" altLang="en-US" sz="2000" dirty="0">
                <a:solidFill>
                  <a:prstClr val="white"/>
                </a:solidFill>
              </a:rPr>
              <a:t>후 </a:t>
            </a:r>
            <a:r>
              <a:rPr lang="ko-KR" altLang="en-US" sz="2000" dirty="0" smtClean="0">
                <a:solidFill>
                  <a:prstClr val="white"/>
                </a:solidFill>
              </a:rPr>
              <a:t>인터넷 검색엔진이 지능화되면서 시스템의 주요 정보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민감한 </a:t>
            </a:r>
            <a:r>
              <a:rPr lang="ko-KR" altLang="en-US" sz="2000" dirty="0" smtClean="0">
                <a:solidFill>
                  <a:prstClr val="white"/>
                </a:solidFill>
              </a:rPr>
              <a:t>데이터의 접근 경로까지 검색 제공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9" y="1124744"/>
            <a:ext cx="1476145" cy="5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prstClr val="white"/>
                </a:solidFill>
              </a:rPr>
              <a:t>구글의</a:t>
            </a:r>
            <a:r>
              <a:rPr lang="ko-KR" altLang="en-US" sz="2000" dirty="0" smtClean="0">
                <a:solidFill>
                  <a:prstClr val="white"/>
                </a:solidFill>
              </a:rPr>
              <a:t> 위험성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전세계적으로 </a:t>
            </a:r>
            <a:r>
              <a:rPr lang="ko-KR" altLang="en-US" dirty="0" err="1" smtClean="0">
                <a:solidFill>
                  <a:prstClr val="white"/>
                </a:solidFill>
              </a:rPr>
              <a:t>구글</a:t>
            </a:r>
            <a:r>
              <a:rPr lang="ko-KR" altLang="en-US" dirty="0" smtClean="0">
                <a:solidFill>
                  <a:prstClr val="white"/>
                </a:solidFill>
              </a:rPr>
              <a:t> 검색이</a:t>
            </a:r>
            <a:endParaRPr lang="en-US" altLang="ko-KR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 범죄에 이용되고 있음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가</a:t>
            </a:r>
            <a:r>
              <a:rPr lang="ko-KR" altLang="en-US" dirty="0">
                <a:solidFill>
                  <a:prstClr val="white"/>
                </a:solidFill>
              </a:rPr>
              <a:t>장 </a:t>
            </a:r>
            <a:r>
              <a:rPr lang="ko-KR" altLang="en-US" dirty="0" smtClean="0">
                <a:solidFill>
                  <a:prstClr val="white"/>
                </a:solidFill>
              </a:rPr>
              <a:t>대중적인 해킹 도구로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</a:rPr>
              <a:t>    인식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91" y="1772816"/>
            <a:ext cx="4806997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55" y="3466883"/>
            <a:ext cx="2245525" cy="28424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9792" y="128826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Google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해킹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1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prstClr val="white"/>
                </a:solidFill>
              </a:rPr>
              <a:t>구글</a:t>
            </a:r>
            <a:r>
              <a:rPr lang="ko-KR" altLang="en-US" sz="2000" dirty="0" smtClean="0">
                <a:solidFill>
                  <a:prstClr val="white"/>
                </a:solidFill>
              </a:rPr>
              <a:t> 검색 기초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prstClr val="white"/>
                </a:solidFill>
              </a:rPr>
              <a:t>다양한 검색 옵션으로 사용자가 원하는 결과를 보다 정확하게 검색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560840" cy="43832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2" y="128826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Google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해킹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73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95736" y="18864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악성 파일로 해킹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052736"/>
            <a:ext cx="8388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</a:rPr>
              <a:t>버퍼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오버플로우</a:t>
            </a:r>
            <a:r>
              <a:rPr lang="ko-KR" altLang="en-US" sz="2400" dirty="0" smtClean="0">
                <a:solidFill>
                  <a:prstClr val="white"/>
                </a:solidFill>
              </a:rPr>
              <a:t> 기법을 이용해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악성 파일을 만들어 배포</a:t>
            </a:r>
            <a:endParaRPr lang="en-US" altLang="ko-KR" sz="2400" b="1" dirty="0" smtClean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FFC000"/>
                </a:solidFill>
              </a:rPr>
              <a:t>악</a:t>
            </a:r>
            <a:r>
              <a:rPr lang="ko-KR" altLang="en-US" sz="2400" b="1" dirty="0">
                <a:solidFill>
                  <a:srgbClr val="FFC000"/>
                </a:solidFill>
              </a:rPr>
              <a:t>성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코드가 삽입된 파일을 실행하면 정상적으로 문서가 열리면서 몰래 삽입한 악성코드가 실행</a:t>
            </a:r>
            <a:endParaRPr lang="en-US" altLang="ko-KR" sz="2400" b="1" dirty="0" smtClean="0">
              <a:solidFill>
                <a:srgbClr val="FFC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1072"/>
            <a:ext cx="4312901" cy="3236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3"/>
            <a:ext cx="4317080" cy="32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7624" y="181976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스마트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폰을</a:t>
            </a:r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악용하는 해킹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124744"/>
            <a:ext cx="4600575" cy="3457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36" y="2701129"/>
            <a:ext cx="4600575" cy="3762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6631468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그림 출처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en-US" altLang="ko-KR" sz="1050" dirty="0">
                <a:solidFill>
                  <a:schemeClr val="bg1"/>
                </a:solidFill>
              </a:rPr>
              <a:t>http://innonext.tistory.com/16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7704" y="22702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피싱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파밍</a:t>
            </a:r>
            <a:r>
              <a:rPr lang="en-US" altLang="ko-KR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스미싱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7" y="1302943"/>
            <a:ext cx="8181975" cy="4746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04" y="2276872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9,522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/2018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년 기준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83768" y="18864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피싱</a:t>
            </a:r>
            <a:r>
              <a:rPr lang="en-US" altLang="ko-KR" sz="4000" b="1" dirty="0"/>
              <a:t>(Phishing)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129649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000" dirty="0">
                <a:solidFill>
                  <a:srgbClr val="636363"/>
                </a:solidFill>
                <a:latin typeface="+mn-ea"/>
              </a:rPr>
              <a:t>개인정보를 ‘낚는다</a:t>
            </a:r>
            <a:r>
              <a:rPr lang="en-US" altLang="ko-KR" sz="2000" dirty="0">
                <a:solidFill>
                  <a:srgbClr val="636363"/>
                </a:solidFill>
                <a:latin typeface="+mn-ea"/>
              </a:rPr>
              <a:t>(fishing)’</a:t>
            </a:r>
            <a:r>
              <a:rPr lang="ko-KR" altLang="en-US" sz="2000" dirty="0">
                <a:solidFill>
                  <a:srgbClr val="636363"/>
                </a:solidFill>
                <a:latin typeface="+mn-ea"/>
              </a:rPr>
              <a:t>의 의미로</a:t>
            </a:r>
            <a:r>
              <a:rPr lang="en-US" altLang="ko-KR" sz="2000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불특정 </a:t>
            </a:r>
            <a:r>
              <a:rPr lang="ko-KR" altLang="en-US" sz="2000" b="1" dirty="0">
                <a:solidFill>
                  <a:srgbClr val="636363"/>
                </a:solidFill>
                <a:latin typeface="+mn-ea"/>
              </a:rPr>
              <a:t>다수에게 메일을 발송해 위장된 홈페이지로 접속하게 한 뒤</a:t>
            </a:r>
            <a:r>
              <a:rPr lang="en-US" altLang="ko-KR" sz="2000" b="1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금융정보를 </a:t>
            </a:r>
            <a:r>
              <a:rPr lang="ko-KR" altLang="en-US" sz="2000" b="1" dirty="0">
                <a:solidFill>
                  <a:srgbClr val="636363"/>
                </a:solidFill>
                <a:latin typeface="+mn-ea"/>
              </a:rPr>
              <a:t>비롯한 개인정보를 빼내가는 사기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수법</a:t>
            </a:r>
            <a:r>
              <a:rPr lang="en-US" altLang="ko-KR" sz="2000" dirty="0" smtClean="0">
                <a:solidFill>
                  <a:srgbClr val="636363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dirty="0">
                <a:solidFill>
                  <a:srgbClr val="636363"/>
                </a:solidFill>
                <a:latin typeface="+mn-ea"/>
              </a:rPr>
              <a:t> </a:t>
            </a:r>
          </a:p>
          <a:p>
            <a:r>
              <a:rPr lang="ko-KR" altLang="en-US" b="1" dirty="0">
                <a:solidFill>
                  <a:srgbClr val="464646"/>
                </a:solidFill>
                <a:latin typeface="+mn-ea"/>
              </a:rPr>
              <a:t>① 유사한 이메일 </a:t>
            </a:r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주소 사용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사용자가 의심하지 않도록 메일 발송 도메인 주소를 실제 사이트와 유사하게 만들어 사용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② 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유사한 도메인 이름 사용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피해자가 구분이 어렵도록 도메인 주소 중 일부 문자를 누락하거나 변형하여 사용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③ 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스크립트를 이용한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주소창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위조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사용자가 위조 사이트에 접속하더라도 자바스크립트를 이용해 정상적인 페이지에 접속한 것처럼 위장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④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팝업창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이용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백그라운드로는 정상적인 페이지를 띄우고 </a:t>
            </a:r>
            <a:r>
              <a:rPr lang="ko-KR" altLang="en-US" dirty="0" err="1">
                <a:solidFill>
                  <a:srgbClr val="636363"/>
                </a:solidFill>
                <a:latin typeface="+mn-ea"/>
              </a:rPr>
              <a:t>팝업창을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 이용해 </a:t>
            </a:r>
            <a:r>
              <a:rPr lang="ko-KR" altLang="en-US" dirty="0" err="1">
                <a:solidFill>
                  <a:srgbClr val="636363"/>
                </a:solidFill>
                <a:latin typeface="+mn-ea"/>
              </a:rPr>
              <a:t>위조사이트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 노출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⑤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링크주소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인코딩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가짜 사이트의 링크 주소를 사용자가 알기 어렵도록 </a:t>
            </a:r>
            <a:r>
              <a:rPr lang="en-US" altLang="ko-KR" dirty="0">
                <a:solidFill>
                  <a:srgbClr val="636363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을 인코딩하거나 변경</a:t>
            </a: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ex) http://7763631761/elogin.html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 혹은 </a:t>
            </a:r>
            <a:r>
              <a:rPr lang="en-US" altLang="ko-KR" dirty="0">
                <a:solidFill>
                  <a:srgbClr val="636363"/>
                </a:solidFill>
                <a:latin typeface="+mn-ea"/>
              </a:rPr>
              <a:t>http://%77%77%77%77.3%65%653-%69%6c11%6c%693%6c%69%6c%6c.%</a:t>
            </a:r>
            <a:r>
              <a:rPr lang="en-US" altLang="ko-KR" dirty="0" smtClean="0">
                <a:solidFill>
                  <a:srgbClr val="636363"/>
                </a:solidFill>
                <a:latin typeface="+mn-ea"/>
              </a:rPr>
              <a:t>6f%72%67</a:t>
            </a:r>
            <a:endParaRPr lang="en-US" altLang="ko-KR" dirty="0">
              <a:solidFill>
                <a:srgbClr val="636363"/>
              </a:solidFill>
              <a:latin typeface="+mn-ea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6891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7744" y="190557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파밍</a:t>
            </a:r>
            <a:r>
              <a:rPr lang="en-US" altLang="ko-KR" sz="4000" b="1" dirty="0"/>
              <a:t>(Pharming)</a:t>
            </a:r>
            <a:endParaRPr lang="ko-KR" altLang="en-US" sz="400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129649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/>
              <a:t>피싱이 발전된 수법으로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/>
              <a:t>금융기관의 </a:t>
            </a:r>
            <a:r>
              <a:rPr lang="ko-KR" altLang="en-US" sz="2000" b="1" dirty="0"/>
              <a:t>도메인 주소</a:t>
            </a:r>
            <a:r>
              <a:rPr lang="en-US" altLang="ko-KR" sz="2000" b="1" dirty="0"/>
              <a:t>(DNS)</a:t>
            </a:r>
            <a:r>
              <a:rPr lang="ko-KR" altLang="en-US" sz="2000" b="1" dirty="0"/>
              <a:t>를 중간에서 탈취해</a:t>
            </a:r>
            <a:endParaRPr lang="ko-KR" altLang="en-US" sz="2000" dirty="0"/>
          </a:p>
          <a:p>
            <a:pPr algn="just"/>
            <a:r>
              <a:rPr lang="ko-KR" altLang="en-US" sz="2000" b="1" dirty="0"/>
              <a:t>사용자가 금융기관 사이트에 접속한 것 같은 착각을 하게 만들어 개인정보를 빼내가는 </a:t>
            </a:r>
            <a:r>
              <a:rPr lang="ko-KR" altLang="en-US" sz="2000" b="1" dirty="0" smtClean="0"/>
              <a:t>수법</a:t>
            </a:r>
            <a:r>
              <a:rPr lang="en-US" altLang="ko-KR" sz="2000" dirty="0" smtClean="0"/>
              <a:t>.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dirty="0" smtClean="0"/>
              <a:t>-</a:t>
            </a:r>
            <a:r>
              <a:rPr lang="ko-KR" altLang="en-US" dirty="0" smtClean="0"/>
              <a:t>사용자</a:t>
            </a:r>
            <a:r>
              <a:rPr lang="ko-KR" altLang="en-US" dirty="0"/>
              <a:t> </a:t>
            </a:r>
            <a:r>
              <a:rPr lang="en-US" altLang="ko-KR" dirty="0"/>
              <a:t>PC</a:t>
            </a:r>
            <a:r>
              <a:rPr lang="ko-KR" altLang="en-US" dirty="0"/>
              <a:t>에 트로이목마</a:t>
            </a:r>
            <a:r>
              <a:rPr lang="en-US" altLang="ko-KR" dirty="0"/>
              <a:t>, </a:t>
            </a:r>
            <a:r>
              <a:rPr lang="ko-KR" altLang="en-US" dirty="0" err="1"/>
              <a:t>키로거</a:t>
            </a:r>
            <a:r>
              <a:rPr lang="ko-KR" altLang="en-US" dirty="0"/>
              <a:t> 등 악성코드를 심어놓고</a:t>
            </a:r>
            <a:r>
              <a:rPr lang="en-US" altLang="ko-KR" dirty="0" smtClean="0"/>
              <a:t>, 1</a:t>
            </a:r>
            <a:r>
              <a:rPr lang="ko-KR" altLang="en-US" dirty="0"/>
              <a:t>차적으로 </a:t>
            </a:r>
            <a:r>
              <a:rPr lang="ko-KR" altLang="en-US" dirty="0" err="1"/>
              <a:t>호스트파일</a:t>
            </a:r>
            <a:r>
              <a:rPr lang="ko-KR" altLang="en-US" dirty="0"/>
              <a:t> 또는 시스템을 변조한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기술적인 </a:t>
            </a:r>
            <a:r>
              <a:rPr lang="ko-KR" altLang="en-US" dirty="0"/>
              <a:t>변형을 일으켜 진짜가 아닌 가짜 사이트로 유도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유형</a:t>
            </a:r>
            <a:r>
              <a:rPr lang="en-US" altLang="ko-KR" dirty="0"/>
              <a:t>1)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변조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서버를 </a:t>
            </a:r>
            <a:r>
              <a:rPr lang="ko-KR" altLang="en-US" dirty="0"/>
              <a:t>직접 해킹하여 특정 도메인에 대한 </a:t>
            </a:r>
            <a:r>
              <a:rPr lang="en-US" altLang="ko-KR" dirty="0"/>
              <a:t>IP</a:t>
            </a:r>
            <a:r>
              <a:rPr lang="ko-KR" altLang="en-US" dirty="0"/>
              <a:t>레코드를 변조</a:t>
            </a:r>
          </a:p>
          <a:p>
            <a:r>
              <a:rPr lang="ko-KR" altLang="en-US" dirty="0"/>
              <a:t>  </a:t>
            </a:r>
          </a:p>
          <a:p>
            <a:r>
              <a:rPr lang="ko-KR" altLang="en-US" dirty="0"/>
              <a:t>유형</a:t>
            </a:r>
            <a:r>
              <a:rPr lang="en-US" altLang="ko-KR" dirty="0"/>
              <a:t>2) </a:t>
            </a:r>
            <a:r>
              <a:rPr lang="ko-KR" altLang="en-US" dirty="0" smtClean="0"/>
              <a:t>호스트 파일 </a:t>
            </a:r>
            <a:r>
              <a:rPr lang="ko-KR" altLang="en-US" dirty="0"/>
              <a:t>변조</a:t>
            </a:r>
          </a:p>
          <a:p>
            <a:r>
              <a:rPr lang="en-US" altLang="ko-KR" dirty="0"/>
              <a:t>: </a:t>
            </a:r>
            <a:r>
              <a:rPr lang="ko-KR" altLang="en-US" dirty="0" smtClean="0"/>
              <a:t>클라이언트에서 </a:t>
            </a:r>
            <a:r>
              <a:rPr lang="ko-KR" altLang="en-US" dirty="0"/>
              <a:t>호스트파일의 </a:t>
            </a:r>
            <a:r>
              <a:rPr lang="en-US" altLang="ko-KR" dirty="0"/>
              <a:t>IP</a:t>
            </a:r>
            <a:r>
              <a:rPr lang="ko-KR" altLang="en-US" dirty="0"/>
              <a:t>정보를 변조</a:t>
            </a:r>
          </a:p>
          <a:p>
            <a:r>
              <a:rPr lang="ko-KR" altLang="en-US" dirty="0"/>
              <a:t>  </a:t>
            </a:r>
          </a:p>
          <a:p>
            <a:r>
              <a:rPr lang="ko-KR" altLang="en-US" dirty="0"/>
              <a:t>유형</a:t>
            </a:r>
            <a:r>
              <a:rPr lang="en-US" altLang="ko-KR" dirty="0"/>
              <a:t>3) </a:t>
            </a:r>
            <a:r>
              <a:rPr lang="ko-KR" altLang="en-US" dirty="0"/>
              <a:t>브라우저 변조</a:t>
            </a:r>
          </a:p>
          <a:p>
            <a:r>
              <a:rPr lang="en-US" altLang="ko-KR" dirty="0"/>
              <a:t>: </a:t>
            </a:r>
            <a:r>
              <a:rPr lang="ko-KR" altLang="en-US" dirty="0"/>
              <a:t>기존의 호스트 파일 변조나 </a:t>
            </a:r>
            <a:r>
              <a:rPr lang="en-US" altLang="ko-KR" dirty="0"/>
              <a:t>DNS </a:t>
            </a:r>
            <a:r>
              <a:rPr lang="ko-KR" altLang="en-US" dirty="0"/>
              <a:t>변조와는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ko-KR" altLang="en-US" dirty="0"/>
              <a:t>정상 </a:t>
            </a:r>
            <a:r>
              <a:rPr lang="en-US" altLang="ko-KR" dirty="0"/>
              <a:t>URL</a:t>
            </a:r>
            <a:r>
              <a:rPr lang="ko-KR" altLang="en-US" dirty="0"/>
              <a:t>을 입력해도 피싱사이트로 접속되도록 브라우저를 </a:t>
            </a:r>
            <a:r>
              <a:rPr lang="ko-KR" altLang="en-US" dirty="0" smtClean="0"/>
              <a:t>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8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5776" y="26117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피싱</a:t>
            </a:r>
            <a:endParaRPr lang="ko-KR" altLang="en-US" sz="320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129649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000" dirty="0">
                <a:solidFill>
                  <a:srgbClr val="636363"/>
                </a:solidFill>
                <a:latin typeface="+mn-ea"/>
              </a:rPr>
              <a:t>개인정보를 ‘낚는다</a:t>
            </a:r>
            <a:r>
              <a:rPr lang="en-US" altLang="ko-KR" sz="2000" dirty="0">
                <a:solidFill>
                  <a:srgbClr val="636363"/>
                </a:solidFill>
                <a:latin typeface="+mn-ea"/>
              </a:rPr>
              <a:t>(fishing)’</a:t>
            </a:r>
            <a:r>
              <a:rPr lang="ko-KR" altLang="en-US" sz="2000" dirty="0">
                <a:solidFill>
                  <a:srgbClr val="636363"/>
                </a:solidFill>
                <a:latin typeface="+mn-ea"/>
              </a:rPr>
              <a:t>의 의미로</a:t>
            </a:r>
            <a:r>
              <a:rPr lang="en-US" altLang="ko-KR" sz="2000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불특정 </a:t>
            </a:r>
            <a:r>
              <a:rPr lang="ko-KR" altLang="en-US" sz="2000" b="1" dirty="0">
                <a:solidFill>
                  <a:srgbClr val="636363"/>
                </a:solidFill>
                <a:latin typeface="+mn-ea"/>
              </a:rPr>
              <a:t>다수에게 메일을 발송해 위장된 홈페이지로 접속하게 한 뒤</a:t>
            </a:r>
            <a:r>
              <a:rPr lang="en-US" altLang="ko-KR" sz="2000" b="1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금융정보를 </a:t>
            </a:r>
            <a:r>
              <a:rPr lang="ko-KR" altLang="en-US" sz="2000" b="1" dirty="0">
                <a:solidFill>
                  <a:srgbClr val="636363"/>
                </a:solidFill>
                <a:latin typeface="+mn-ea"/>
              </a:rPr>
              <a:t>비롯한 개인정보를 빼내가는 사기 </a:t>
            </a:r>
            <a:r>
              <a:rPr lang="ko-KR" altLang="en-US" sz="2000" b="1" dirty="0" smtClean="0">
                <a:solidFill>
                  <a:srgbClr val="636363"/>
                </a:solidFill>
                <a:latin typeface="+mn-ea"/>
              </a:rPr>
              <a:t>수법</a:t>
            </a:r>
            <a:r>
              <a:rPr lang="en-US" altLang="ko-KR" sz="2000" dirty="0" smtClean="0">
                <a:solidFill>
                  <a:srgbClr val="636363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dirty="0">
                <a:solidFill>
                  <a:srgbClr val="636363"/>
                </a:solidFill>
                <a:latin typeface="+mn-ea"/>
              </a:rPr>
              <a:t> </a:t>
            </a:r>
          </a:p>
          <a:p>
            <a:r>
              <a:rPr lang="ko-KR" altLang="en-US" b="1" dirty="0">
                <a:solidFill>
                  <a:srgbClr val="464646"/>
                </a:solidFill>
                <a:latin typeface="+mn-ea"/>
              </a:rPr>
              <a:t>① 유사한 이메일 </a:t>
            </a:r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주소 사용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사용자가 의심하지 않도록 메일 발송 도메인 주소를 실제 사이트와 유사하게 만들어 사용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② 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유사한 도메인 이름 사용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피해자가 구분이 어렵도록 도메인 주소 중 일부 문자를 누락하거나 변형하여 사용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③ 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스크립트를 이용한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주소창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위조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사용자가 위조 사이트에 접속하더라도 자바스크립트를 이용해 정상적인 페이지에 접속한 것처럼 위장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④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팝업창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이용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백그라운드로는 정상적인 페이지를 띄우고 </a:t>
            </a:r>
            <a:r>
              <a:rPr lang="ko-KR" altLang="en-US" dirty="0" err="1">
                <a:solidFill>
                  <a:srgbClr val="636363"/>
                </a:solidFill>
                <a:latin typeface="+mn-ea"/>
              </a:rPr>
              <a:t>팝업창을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 이용해 </a:t>
            </a:r>
            <a:r>
              <a:rPr lang="ko-KR" altLang="en-US" dirty="0" err="1">
                <a:solidFill>
                  <a:srgbClr val="636363"/>
                </a:solidFill>
                <a:latin typeface="+mn-ea"/>
              </a:rPr>
              <a:t>위조사이트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 노출</a:t>
            </a:r>
          </a:p>
          <a:p>
            <a:r>
              <a:rPr lang="ko-KR" altLang="en-US" b="1" dirty="0" smtClean="0">
                <a:solidFill>
                  <a:srgbClr val="464646"/>
                </a:solidFill>
                <a:latin typeface="+mn-ea"/>
              </a:rPr>
              <a:t>⑤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링크주소</a:t>
            </a:r>
            <a:r>
              <a:rPr lang="ko-KR" altLang="en-US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rgbClr val="464646"/>
                </a:solidFill>
                <a:latin typeface="+mn-ea"/>
              </a:rPr>
              <a:t>인코딩</a:t>
            </a:r>
            <a:endParaRPr lang="ko-KR" altLang="en-US" b="1" dirty="0">
              <a:solidFill>
                <a:srgbClr val="63636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: 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가짜 사이트의 링크 주소를 사용자가 알기 어렵도록 </a:t>
            </a:r>
            <a:r>
              <a:rPr lang="en-US" altLang="ko-KR" dirty="0">
                <a:solidFill>
                  <a:srgbClr val="636363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을 인코딩하거나 변경</a:t>
            </a:r>
          </a:p>
          <a:p>
            <a:r>
              <a:rPr lang="en-US" altLang="ko-KR" dirty="0">
                <a:solidFill>
                  <a:srgbClr val="636363"/>
                </a:solidFill>
                <a:latin typeface="+mn-ea"/>
              </a:rPr>
              <a:t>ex) http://7763631761/elogin.html</a:t>
            </a:r>
            <a:r>
              <a:rPr lang="ko-KR" altLang="en-US" dirty="0">
                <a:solidFill>
                  <a:srgbClr val="636363"/>
                </a:solidFill>
                <a:latin typeface="+mn-ea"/>
              </a:rPr>
              <a:t> 혹은 </a:t>
            </a:r>
            <a:r>
              <a:rPr lang="en-US" altLang="ko-KR" dirty="0">
                <a:solidFill>
                  <a:srgbClr val="636363"/>
                </a:solidFill>
                <a:latin typeface="+mn-ea"/>
              </a:rPr>
              <a:t>http://%77%77%77%77.3%65%653-%69%6c11%6c%693%6c%69%6c%6c.%</a:t>
            </a:r>
            <a:r>
              <a:rPr lang="en-US" altLang="ko-KR" dirty="0" smtClean="0">
                <a:solidFill>
                  <a:srgbClr val="636363"/>
                </a:solidFill>
                <a:latin typeface="+mn-ea"/>
              </a:rPr>
              <a:t>6f%72%67</a:t>
            </a:r>
            <a:endParaRPr lang="en-US" altLang="ko-KR" dirty="0">
              <a:solidFill>
                <a:srgbClr val="636363"/>
              </a:solidFill>
              <a:latin typeface="+mn-ea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510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0237" y="200834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비싱</a:t>
            </a:r>
            <a:r>
              <a:rPr lang="en-US" altLang="ko-KR" sz="4000" b="1" dirty="0" smtClean="0">
                <a:latin typeface="+mn-ea"/>
              </a:rPr>
              <a:t>/</a:t>
            </a:r>
            <a:r>
              <a:rPr lang="ko-KR" altLang="en-US" sz="4000" b="1" dirty="0" err="1" smtClean="0">
                <a:latin typeface="+mn-ea"/>
              </a:rPr>
              <a:t>스미싱</a:t>
            </a:r>
            <a:endParaRPr lang="ko-KR" altLang="en-US" sz="4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34076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2400" b="1" dirty="0" smtClean="0">
                <a:solidFill>
                  <a:srgbClr val="6A65BB"/>
                </a:solidFill>
                <a:latin typeface="+mn-ea"/>
              </a:rPr>
              <a:t>-</a:t>
            </a:r>
            <a:r>
              <a:rPr lang="ko-KR" altLang="en-US" sz="2400" b="1" dirty="0" err="1" smtClean="0">
                <a:solidFill>
                  <a:srgbClr val="6A65BB"/>
                </a:solidFill>
                <a:latin typeface="+mn-ea"/>
              </a:rPr>
              <a:t>비싱</a:t>
            </a:r>
            <a:r>
              <a:rPr lang="en-US" altLang="ko-KR" sz="2400" b="1" dirty="0">
                <a:solidFill>
                  <a:srgbClr val="6A65BB"/>
                </a:solidFill>
                <a:latin typeface="+mn-ea"/>
              </a:rPr>
              <a:t>(Vishing, VoIP + Phishing)</a:t>
            </a:r>
            <a:endParaRPr lang="ko-KR" altLang="en-US" sz="24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endParaRPr lang="en-US" altLang="ko-KR" sz="2400" dirty="0" smtClean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sz="2400" dirty="0" smtClean="0">
                <a:solidFill>
                  <a:srgbClr val="636363"/>
                </a:solidFill>
                <a:latin typeface="+mn-ea"/>
              </a:rPr>
              <a:t>피싱이 </a:t>
            </a: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발전된 수법으로</a:t>
            </a:r>
            <a:r>
              <a:rPr lang="en-US" altLang="ko-KR" sz="2400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rgbClr val="636363"/>
                </a:solidFill>
                <a:latin typeface="+mn-ea"/>
              </a:rPr>
              <a:t>인터넷 </a:t>
            </a:r>
            <a:r>
              <a:rPr lang="ko-KR" altLang="en-US" sz="2400" b="1" dirty="0">
                <a:solidFill>
                  <a:srgbClr val="636363"/>
                </a:solidFill>
                <a:latin typeface="+mn-ea"/>
              </a:rPr>
              <a:t>전화</a:t>
            </a:r>
            <a:r>
              <a:rPr lang="en-US" altLang="ko-KR" sz="2400" b="1" dirty="0">
                <a:solidFill>
                  <a:srgbClr val="636363"/>
                </a:solidFill>
                <a:latin typeface="+mn-ea"/>
              </a:rPr>
              <a:t>(VoIP)</a:t>
            </a:r>
            <a:r>
              <a:rPr lang="ko-KR" altLang="en-US" sz="2400" b="1" dirty="0">
                <a:solidFill>
                  <a:srgbClr val="636363"/>
                </a:solidFill>
                <a:latin typeface="+mn-ea"/>
              </a:rPr>
              <a:t>를 이용하여 은행계좌에 문제가 있다는 자동 녹음된 메시지를 보낸 뒤</a:t>
            </a:r>
            <a:r>
              <a:rPr lang="en-US" altLang="ko-KR" sz="2400" b="1" dirty="0" smtClean="0">
                <a:solidFill>
                  <a:srgbClr val="636363"/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rgbClr val="636363"/>
                </a:solidFill>
                <a:latin typeface="+mn-ea"/>
              </a:rPr>
              <a:t>사용자가 </a:t>
            </a:r>
            <a:r>
              <a:rPr lang="ko-KR" altLang="en-US" sz="2400" b="1" dirty="0">
                <a:solidFill>
                  <a:srgbClr val="636363"/>
                </a:solidFill>
                <a:latin typeface="+mn-ea"/>
              </a:rPr>
              <a:t>비밀번호 등을 입력하면 미리 설치한 중계기로 이를 빼내가는 </a:t>
            </a:r>
            <a:r>
              <a:rPr lang="ko-KR" altLang="en-US" sz="2400" b="1" dirty="0" smtClean="0">
                <a:solidFill>
                  <a:srgbClr val="636363"/>
                </a:solidFill>
                <a:latin typeface="+mn-ea"/>
              </a:rPr>
              <a:t>수법</a:t>
            </a:r>
            <a:r>
              <a:rPr lang="en-US" altLang="ko-KR" sz="2400" dirty="0" smtClean="0">
                <a:solidFill>
                  <a:srgbClr val="636363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  </a:t>
            </a:r>
          </a:p>
          <a:p>
            <a:pPr algn="just">
              <a:spcAft>
                <a:spcPts val="0"/>
              </a:spcAft>
            </a:pPr>
            <a:r>
              <a:rPr lang="en-US" altLang="ko-KR" sz="2400" b="1" dirty="0" smtClean="0">
                <a:solidFill>
                  <a:srgbClr val="6A65BB"/>
                </a:solidFill>
                <a:latin typeface="+mn-ea"/>
              </a:rPr>
              <a:t>-</a:t>
            </a:r>
            <a:r>
              <a:rPr lang="ko-KR" altLang="en-US" sz="2400" b="1" dirty="0" err="1" smtClean="0">
                <a:solidFill>
                  <a:srgbClr val="6A65BB"/>
                </a:solidFill>
                <a:latin typeface="+mn-ea"/>
              </a:rPr>
              <a:t>스미싱</a:t>
            </a:r>
            <a:r>
              <a:rPr lang="en-US" altLang="ko-KR" sz="2400" b="1" dirty="0">
                <a:solidFill>
                  <a:srgbClr val="6A65BB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6A65BB"/>
                </a:solidFill>
                <a:latin typeface="+mn-ea"/>
              </a:rPr>
              <a:t>Smishing</a:t>
            </a:r>
            <a:r>
              <a:rPr lang="en-US" altLang="ko-KR" sz="2400" b="1" dirty="0">
                <a:solidFill>
                  <a:srgbClr val="6A65BB"/>
                </a:solidFill>
                <a:latin typeface="+mn-ea"/>
              </a:rPr>
              <a:t>, SMS + Phishing)</a:t>
            </a:r>
            <a:endParaRPr lang="ko-KR" altLang="en-US" sz="24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인터넷이 가능한 휴대폰 사용자에게 문자 메시지를 보낸 후</a:t>
            </a:r>
            <a:r>
              <a:rPr lang="en-US" altLang="ko-KR" sz="2400" dirty="0">
                <a:solidFill>
                  <a:srgbClr val="636363"/>
                </a:solidFill>
                <a:latin typeface="+mn-ea"/>
              </a:rPr>
              <a:t>,</a:t>
            </a:r>
            <a:endParaRPr lang="ko-KR" altLang="en-US" sz="2400" dirty="0">
              <a:solidFill>
                <a:srgbClr val="636363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사용자가 웹사이트에 접속하면</a:t>
            </a:r>
            <a:r>
              <a:rPr lang="en-US" altLang="ko-KR" sz="2400" dirty="0">
                <a:solidFill>
                  <a:srgbClr val="636363"/>
                </a:solidFill>
                <a:latin typeface="+mn-ea"/>
              </a:rPr>
              <a:t>, </a:t>
            </a:r>
            <a:r>
              <a:rPr lang="ko-KR" altLang="en-US" sz="2400" dirty="0">
                <a:solidFill>
                  <a:srgbClr val="636363"/>
                </a:solidFill>
                <a:latin typeface="+mn-ea"/>
              </a:rPr>
              <a:t>트로이목마를 주입해 휴대폰을 통제하는 </a:t>
            </a:r>
            <a:r>
              <a:rPr lang="ko-KR" altLang="en-US" sz="2400" dirty="0" smtClean="0">
                <a:solidFill>
                  <a:srgbClr val="636363"/>
                </a:solidFill>
                <a:latin typeface="+mn-ea"/>
              </a:rPr>
              <a:t>수법</a:t>
            </a:r>
            <a:endParaRPr lang="ko-KR" altLang="en-US" sz="2400" dirty="0">
              <a:solidFill>
                <a:srgbClr val="63636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7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해킹이란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446924"/>
            <a:ext cx="8388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전자 회로나 컴퓨터의 </a:t>
            </a:r>
            <a:r>
              <a:rPr lang="en-US" altLang="ko-KR" sz="2000" dirty="0" smtClean="0">
                <a:solidFill>
                  <a:schemeClr val="bg1"/>
                </a:solidFill>
              </a:rPr>
              <a:t>Hardware, Software, </a:t>
            </a:r>
            <a:r>
              <a:rPr lang="en-US" altLang="ko-KR" sz="2000" dirty="0" smtClean="0">
                <a:solidFill>
                  <a:schemeClr val="bg1"/>
                </a:solidFill>
              </a:rPr>
              <a:t>Network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smtClean="0">
                <a:solidFill>
                  <a:schemeClr val="bg1"/>
                </a:solidFill>
              </a:rPr>
              <a:t>Web</a:t>
            </a:r>
            <a:r>
              <a:rPr lang="ko-KR" altLang="en-US" sz="2000" dirty="0" smtClean="0">
                <a:solidFill>
                  <a:schemeClr val="bg1"/>
                </a:solidFill>
              </a:rPr>
              <a:t>등 각종 정보 체계가  본래의 설계자나 관리자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운영자가 의도하지 않은 동작을 일으키도록 하거나 </a:t>
            </a:r>
            <a:r>
              <a:rPr lang="ko-KR" altLang="en-US" sz="2000" b="1" u="sng" dirty="0" smtClean="0">
                <a:solidFill>
                  <a:srgbClr val="C00000"/>
                </a:solidFill>
              </a:rPr>
              <a:t>주어진 권한 이상으로 정보를 열람</a:t>
            </a:r>
            <a:r>
              <a:rPr lang="en-US" altLang="ko-KR" sz="2000" b="1" u="sng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u="sng" dirty="0" smtClean="0">
                <a:solidFill>
                  <a:srgbClr val="C00000"/>
                </a:solidFill>
              </a:rPr>
              <a:t>복제</a:t>
            </a:r>
            <a:r>
              <a:rPr lang="en-US" altLang="ko-KR" sz="2000" b="1" u="sng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u="sng" dirty="0" smtClean="0">
                <a:solidFill>
                  <a:srgbClr val="C00000"/>
                </a:solidFill>
              </a:rPr>
              <a:t>변경 가능하게 하는 행위</a:t>
            </a:r>
            <a:r>
              <a:rPr lang="ko-KR" altLang="en-US" sz="2000" dirty="0" smtClean="0">
                <a:solidFill>
                  <a:schemeClr val="bg1"/>
                </a:solidFill>
              </a:rPr>
              <a:t>를 광범위하게 이르는 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                                                                                              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위키피디아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9701" y="6610260"/>
            <a:ext cx="1952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출처 </a:t>
            </a:r>
            <a:r>
              <a:rPr lang="en-US" altLang="ko-KR" sz="1050" dirty="0" smtClean="0">
                <a:solidFill>
                  <a:schemeClr val="bg1"/>
                </a:solidFill>
              </a:rPr>
              <a:t>: http</a:t>
            </a:r>
            <a:r>
              <a:rPr lang="en-US" altLang="ko-KR" sz="1050" dirty="0">
                <a:solidFill>
                  <a:schemeClr val="bg1"/>
                </a:solidFill>
              </a:rPr>
              <a:t>://</a:t>
            </a:r>
            <a:r>
              <a:rPr lang="en-US" altLang="ko-KR" sz="1050" dirty="0" smtClean="0">
                <a:solidFill>
                  <a:schemeClr val="bg1"/>
                </a:solidFill>
              </a:rPr>
              <a:t>ko.wikipedia.org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4"/>
          <p:cNvSpPr>
            <a:spLocks noGrp="1"/>
          </p:cNvSpPr>
          <p:nvPr>
            <p:ph type="title"/>
          </p:nvPr>
        </p:nvSpPr>
        <p:spPr>
          <a:xfrm>
            <a:off x="755576" y="1556792"/>
            <a:ext cx="7078157" cy="6477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보안기술</a:t>
            </a:r>
            <a:endParaRPr lang="ko-KR" altLang="en-US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59832" y="2924944"/>
            <a:ext cx="34579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암호화 기술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</a:rPr>
              <a:t>-</a:t>
            </a:r>
            <a:r>
              <a:rPr lang="ko-KR" altLang="en-US" sz="2800" dirty="0" smtClean="0">
                <a:latin typeface="맑은 고딕" pitchFamily="50" charset="-127"/>
              </a:rPr>
              <a:t>인증 기술</a:t>
            </a:r>
            <a:endParaRPr lang="en-US" altLang="ko-KR" sz="2800" dirty="0" smtClean="0">
              <a:latin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</a:rPr>
              <a:t>-</a:t>
            </a:r>
            <a:r>
              <a:rPr lang="ko-KR" altLang="en-US" sz="2800" dirty="0" smtClean="0">
                <a:latin typeface="맑은 고딕" pitchFamily="50" charset="-127"/>
              </a:rPr>
              <a:t>네트워크 </a:t>
            </a:r>
            <a:r>
              <a:rPr lang="ko-KR" altLang="en-US" sz="2800" dirty="0">
                <a:latin typeface="맑은 고딕" pitchFamily="50" charset="-127"/>
              </a:rPr>
              <a:t>보안 </a:t>
            </a:r>
            <a:r>
              <a:rPr lang="ko-KR" altLang="en-US" sz="2800" dirty="0" smtClean="0">
                <a:latin typeface="맑은 고딕" pitchFamily="50" charset="-127"/>
              </a:rPr>
              <a:t>기술</a:t>
            </a:r>
            <a:endParaRPr lang="ko-KR" altLang="en-US" sz="2800" dirty="0">
              <a:latin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142" y="908720"/>
            <a:ext cx="2314690" cy="2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63688" y="188640"/>
            <a:ext cx="567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해킹방지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보안기술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분류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5185"/>
              </p:ext>
            </p:extLst>
          </p:nvPr>
        </p:nvGraphicFramePr>
        <p:xfrm>
          <a:off x="179512" y="1628800"/>
          <a:ext cx="8829964" cy="460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해킹방지기술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제품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전산망 방화벽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전산망 불법 침입 방지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방화벽 시스템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바이러스 방지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바이러스 침투 방지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예방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바이러스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백신</a:t>
                      </a:r>
                      <a:r>
                        <a:rPr lang="en-US" altLang="ko-KR" sz="1600" b="1" baseline="0" dirty="0" smtClean="0"/>
                        <a:t>, </a:t>
                      </a:r>
                      <a:r>
                        <a:rPr lang="ko-KR" altLang="en-US" sz="1600" b="1" baseline="0" dirty="0" smtClean="0"/>
                        <a:t>스캐너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침입 </a:t>
                      </a:r>
                      <a:r>
                        <a:rPr lang="ko-KR" altLang="en-US" sz="1600" b="1" dirty="0" err="1" smtClean="0"/>
                        <a:t>탐지기술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침입 실시간 확인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IDES, </a:t>
                      </a:r>
                      <a:r>
                        <a:rPr lang="en-US" altLang="ko-KR" sz="1600" b="1" dirty="0" err="1" smtClean="0"/>
                        <a:t>RealSecure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en-US" altLang="ko-KR" sz="1600" b="1" dirty="0" err="1" smtClean="0"/>
                        <a:t>NetStalker</a:t>
                      </a:r>
                      <a:r>
                        <a:rPr lang="en-US" altLang="ko-KR" sz="1600" b="1" dirty="0" smtClean="0"/>
                        <a:t> </a:t>
                      </a:r>
                      <a:r>
                        <a:rPr lang="ko-KR" altLang="en-US" sz="1600" b="1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접근 </a:t>
                      </a:r>
                      <a:r>
                        <a:rPr lang="ko-KR" altLang="en-US" sz="1600" b="1" dirty="0" smtClean="0"/>
                        <a:t>제어기술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사용자와 자원간 통제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Multilevel</a:t>
                      </a:r>
                      <a:r>
                        <a:rPr lang="en-US" altLang="ko-KR" sz="1600" b="1" baseline="0" dirty="0" smtClean="0"/>
                        <a:t> Secure OS </a:t>
                      </a:r>
                      <a:r>
                        <a:rPr lang="ko-KR" altLang="en-US" sz="1600" b="1" baseline="0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향상된 사용자 </a:t>
                      </a:r>
                      <a:r>
                        <a:rPr lang="ko-KR" altLang="en-US" sz="1600" b="1" dirty="0" smtClean="0"/>
                        <a:t>인증기술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강력한 사용자 </a:t>
                      </a:r>
                      <a:r>
                        <a:rPr lang="ko-KR" altLang="en-US" sz="1600" b="1" dirty="0" err="1" smtClean="0"/>
                        <a:t>신분인증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SecureID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취약성 점검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관리기술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취약점 점검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분석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관리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ISS Suite, SATAN,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baseline="0" dirty="0" err="1" smtClean="0"/>
                        <a:t>OmniGuard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로그 </a:t>
                      </a:r>
                      <a:r>
                        <a:rPr lang="ko-KR" altLang="en-US" sz="1600" b="1" dirty="0" err="1" smtClean="0"/>
                        <a:t>감사평가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시스템 </a:t>
                      </a:r>
                      <a:r>
                        <a:rPr lang="ko-KR" altLang="en-US" sz="1600" b="1" dirty="0" err="1" smtClean="0"/>
                        <a:t>부당사건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smtClean="0"/>
                        <a:t>감시 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Tripwire, MD5 </a:t>
                      </a:r>
                      <a:r>
                        <a:rPr lang="ko-KR" altLang="en-US" sz="1600" b="1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보안 컨설팅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보안성</a:t>
                      </a:r>
                      <a:r>
                        <a:rPr lang="ko-KR" altLang="en-US" sz="1600" b="1" dirty="0" smtClean="0"/>
                        <a:t> 진단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설계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CSI, NCSA, SRI </a:t>
                      </a:r>
                      <a:r>
                        <a:rPr lang="ko-KR" altLang="en-US" sz="1600" b="1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침입자 분석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err="1" smtClean="0"/>
                        <a:t>추적지원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침입흔적 분석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추적지원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CERT, CIAC, ASSIST </a:t>
                      </a:r>
                      <a:r>
                        <a:rPr lang="ko-KR" altLang="en-US" sz="1600" b="1" dirty="0" smtClean="0"/>
                        <a:t>등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암호화 기술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>
            <a:noAutofit/>
          </a:bodyPr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ko-KR" altLang="en-US" sz="2000" dirty="0" smtClean="0"/>
              <a:t>암호화</a:t>
            </a:r>
            <a:r>
              <a:rPr lang="en-US" altLang="ko-KR" sz="2000" dirty="0" smtClean="0"/>
              <a:t>(encryption)</a:t>
            </a:r>
            <a:r>
              <a:rPr lang="ko-KR" altLang="en-US" sz="2000" dirty="0" smtClean="0"/>
              <a:t>는 암호를 사용해 </a:t>
            </a:r>
            <a:r>
              <a:rPr lang="ko-KR" altLang="en-US" sz="2000" dirty="0" err="1" smtClean="0"/>
              <a:t>평문</a:t>
            </a:r>
            <a:r>
              <a:rPr lang="en-US" altLang="ko-KR" sz="2000" dirty="0" smtClean="0"/>
              <a:t>(plain text)</a:t>
            </a:r>
            <a:r>
              <a:rPr lang="ko-KR" altLang="en-US" sz="2000" dirty="0" smtClean="0"/>
              <a:t>을 암호문</a:t>
            </a:r>
            <a:r>
              <a:rPr lang="en-US" altLang="ko-KR" sz="2000" dirty="0" smtClean="0"/>
              <a:t>(cipher text)</a:t>
            </a:r>
            <a:r>
              <a:rPr lang="ko-KR" altLang="en-US" sz="2000" dirty="0" smtClean="0"/>
              <a:t>으로 변환하는 것이고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복호화</a:t>
            </a:r>
            <a:r>
              <a:rPr lang="en-US" altLang="ko-KR" sz="2000" dirty="0" smtClean="0"/>
              <a:t>(decryption)</a:t>
            </a:r>
            <a:r>
              <a:rPr lang="ko-KR" altLang="en-US" sz="2000" dirty="0" smtClean="0"/>
              <a:t>는 암호문을 원래의 </a:t>
            </a:r>
            <a:r>
              <a:rPr lang="ko-KR" altLang="en-US" sz="2000" dirty="0" err="1" smtClean="0"/>
              <a:t>평문으로</a:t>
            </a:r>
            <a:r>
              <a:rPr lang="ko-KR" altLang="en-US" sz="2000" dirty="0" smtClean="0"/>
              <a:t> 복원하는 것</a:t>
            </a:r>
            <a:endParaRPr lang="en-US" altLang="ko-KR" sz="2000" dirty="0" smtClean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 smtClean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 smtClean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ko-KR" sz="2000" dirty="0" smtClean="0"/>
          </a:p>
          <a:p>
            <a:pPr marL="0" indent="0" algn="just" eaLnBrk="1" hangingPunct="1">
              <a:buNone/>
              <a:defRPr/>
            </a:pPr>
            <a:endParaRPr lang="en-US" altLang="ko-KR" sz="2000" dirty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ko-KR" altLang="en-US" sz="2000" dirty="0" smtClean="0"/>
              <a:t>동작형태에 따른 분류</a:t>
            </a:r>
            <a:endParaRPr lang="en-US" altLang="ko-KR" sz="2000" dirty="0" smtClean="0"/>
          </a:p>
          <a:p>
            <a:pPr marL="0" indent="0" algn="just" eaLnBrk="1" hangingPunct="1">
              <a:buFont typeface="Arial" pitchFamily="34" charset="0"/>
              <a:buNone/>
              <a:defRPr/>
            </a:pPr>
            <a:r>
              <a:rPr lang="en-US" altLang="ko-KR" sz="2000" dirty="0" smtClean="0"/>
              <a:t>    - </a:t>
            </a:r>
            <a:r>
              <a:rPr lang="ko-KR" altLang="en-US" sz="2000" dirty="0" smtClean="0"/>
              <a:t>대체암호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전치암호</a:t>
            </a:r>
            <a:endParaRPr lang="en-US" altLang="ko-KR" sz="2000" dirty="0" smtClean="0"/>
          </a:p>
          <a:p>
            <a:pPr marL="0" indent="0" algn="just" eaLnBrk="1" hangingPunct="1">
              <a:buFont typeface="Arial" pitchFamily="34" charset="0"/>
              <a:buNone/>
              <a:defRPr/>
            </a:pPr>
            <a:endParaRPr lang="en-US" altLang="ko-KR" sz="2000" dirty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ko-KR" altLang="en-US" sz="2000" dirty="0" err="1" smtClean="0"/>
              <a:t>키방식에</a:t>
            </a:r>
            <a:r>
              <a:rPr lang="ko-KR" altLang="en-US" sz="2000" dirty="0" smtClean="0"/>
              <a:t> 따른 분류</a:t>
            </a:r>
            <a:endParaRPr lang="en-US" altLang="ko-KR" sz="2000" dirty="0" smtClean="0"/>
          </a:p>
          <a:p>
            <a:pPr marL="0" indent="0" algn="just" eaLnBrk="1" hangingPunct="1">
              <a:buFont typeface="Arial" pitchFamily="34" charset="0"/>
              <a:buNone/>
              <a:defRPr/>
            </a:pPr>
            <a:r>
              <a:rPr lang="en-US" altLang="ko-KR" sz="2000" dirty="0" smtClean="0"/>
              <a:t>    - </a:t>
            </a:r>
            <a:r>
              <a:rPr lang="ko-KR" altLang="en-US" sz="2000" dirty="0" smtClean="0"/>
              <a:t>비밀키 암호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공개키 암호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56" y="2420888"/>
            <a:ext cx="6772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1 </a:t>
            </a:r>
            <a:r>
              <a:rPr lang="ko-KR" altLang="en-US" dirty="0" smtClean="0"/>
              <a:t>암호화 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동작형태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ko-KR" altLang="en-US" sz="2400" b="1" smtClean="0"/>
              <a:t> 대체 암호</a:t>
            </a:r>
            <a:endParaRPr lang="en-US" altLang="ko-KR" sz="2400" b="1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2765911"/>
            <a:ext cx="80105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8174" y="38928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좌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8174" y="52420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521091" y="4175571"/>
            <a:ext cx="144016" cy="2880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499992" y="4891118"/>
            <a:ext cx="144016" cy="2880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1 </a:t>
            </a:r>
            <a:r>
              <a:rPr lang="ko-KR" altLang="en-US" dirty="0" smtClean="0"/>
              <a:t>암호화 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동작형태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ko-KR" altLang="en-US" sz="2400" b="1" smtClean="0"/>
              <a:t> 전치 암호</a:t>
            </a:r>
            <a:endParaRPr lang="en-US" altLang="ko-KR" sz="2400" b="1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738438"/>
            <a:ext cx="7605713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1 </a:t>
            </a:r>
            <a:r>
              <a:rPr lang="ko-KR" altLang="en-US" dirty="0" smtClean="0"/>
              <a:t>암호화 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키방식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ko-KR" altLang="en-US" sz="2400" b="1" dirty="0" smtClean="0"/>
              <a:t> 비밀 키 암호화</a:t>
            </a: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457200" lvl="1" indent="0" algn="just" eaLnBrk="1" hangingPunct="1">
              <a:buNone/>
            </a:pPr>
            <a:r>
              <a:rPr lang="en-US" altLang="ko-KR" sz="2200" b="1" dirty="0" smtClean="0">
                <a:ea typeface="굴림" charset="-127"/>
              </a:rPr>
              <a:t>-DES(Data Encryption Standard), AES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61643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7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1 </a:t>
            </a:r>
            <a:r>
              <a:rPr lang="ko-KR" altLang="en-US" dirty="0" smtClean="0"/>
              <a:t>암호화 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키방식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295275" y="1531938"/>
            <a:ext cx="8524875" cy="4313237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ko-KR" altLang="en-US" sz="2400" b="1" dirty="0" smtClean="0"/>
              <a:t> 공개 키 암호화</a:t>
            </a: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0" indent="0" algn="just" eaLnBrk="1" hangingPunct="1">
              <a:buNone/>
            </a:pPr>
            <a:r>
              <a:rPr lang="en-US" altLang="ko-KR" sz="2200" b="1" dirty="0" smtClean="0"/>
              <a:t>   -RSA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800550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4697" y="368855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예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편지함의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311944" y="18864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2 </a:t>
            </a:r>
            <a:r>
              <a:rPr lang="ko-KR" altLang="en-US" dirty="0" smtClean="0"/>
              <a:t>인증 기술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ko-KR" altLang="en-US" sz="2800" dirty="0" smtClean="0"/>
              <a:t>컴퓨터로 주고받는 문서에 대한 작성자의 신원을 보증하고 문서 내용을 인증하는 데 사용되는 기술</a:t>
            </a:r>
            <a:endParaRPr lang="en-US" altLang="ko-KR" sz="2800" dirty="0" smtClean="0"/>
          </a:p>
        </p:txBody>
      </p:sp>
      <p:pic>
        <p:nvPicPr>
          <p:cNvPr id="5427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3429000"/>
            <a:ext cx="24209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2 </a:t>
            </a:r>
            <a:r>
              <a:rPr lang="ko-KR" altLang="en-US" dirty="0" smtClean="0"/>
              <a:t>인증 기술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idx="1"/>
          </p:nvPr>
        </p:nvSpPr>
        <p:spPr>
          <a:xfrm>
            <a:off x="290513" y="908720"/>
            <a:ext cx="8524875" cy="431323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2400" b="1" dirty="0" smtClean="0"/>
              <a:t> 전자 서명</a:t>
            </a:r>
            <a:endParaRPr lang="en-US" altLang="ko-KR" sz="2400" b="1" dirty="0" smtClean="0"/>
          </a:p>
          <a:p>
            <a:pPr lvl="1" algn="just" eaLnBrk="1" hangingPunct="1">
              <a:buFont typeface="Arial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전자 문서에 기존의 서명 또는 인감과 동일한 역할을 하는 서명을 하는 것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96434" cy="21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46217"/>
            <a:ext cx="6084466" cy="201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2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2 </a:t>
            </a:r>
            <a:r>
              <a:rPr lang="ko-KR" altLang="en-US" dirty="0" smtClean="0"/>
              <a:t>인증 기술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366713" y="1366838"/>
            <a:ext cx="8410575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ko-KR" altLang="en-US" sz="2400" b="1" dirty="0" smtClean="0"/>
              <a:t> 공인인증서</a:t>
            </a:r>
            <a:endParaRPr lang="en-US" altLang="ko-KR" sz="2400" b="1" dirty="0" smtClean="0"/>
          </a:p>
          <a:p>
            <a:pPr lvl="1" algn="just" eaLnBrk="1" hangingPunct="1">
              <a:buFont typeface="Arial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공인인증 기관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(CA: Certification Authority)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발행하는 전자 정보 형태의 사이버 거래용 인감증명서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71436"/>
            <a:ext cx="289401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5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정의와 의미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502782"/>
            <a:ext cx="8388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초기에는 개인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ko-KR" altLang="en-US" sz="2000" dirty="0" smtClean="0">
                <a:solidFill>
                  <a:schemeClr val="bg1"/>
                </a:solidFill>
              </a:rPr>
              <a:t>호기심이나 지적 욕구의 바탕 위에 </a:t>
            </a:r>
            <a:r>
              <a:rPr lang="en-US" altLang="ko-KR" sz="2000" dirty="0" smtClean="0">
                <a:solidFill>
                  <a:schemeClr val="bg1"/>
                </a:solidFill>
              </a:rPr>
              <a:t>PC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</a:rPr>
              <a:t>PC</a:t>
            </a:r>
            <a:r>
              <a:rPr lang="ko-KR" altLang="en-US" sz="2000" dirty="0" smtClean="0">
                <a:solidFill>
                  <a:schemeClr val="bg1"/>
                </a:solidFill>
              </a:rPr>
              <a:t>간의 </a:t>
            </a:r>
            <a:r>
              <a:rPr lang="en-US" altLang="ko-KR" sz="2000" dirty="0" smtClean="0">
                <a:solidFill>
                  <a:schemeClr val="bg1"/>
                </a:solidFill>
              </a:rPr>
              <a:t>Network</a:t>
            </a:r>
            <a:r>
              <a:rPr lang="ko-KR" altLang="en-US" sz="2000" dirty="0" smtClean="0">
                <a:solidFill>
                  <a:schemeClr val="bg1"/>
                </a:solidFill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</a:rPr>
              <a:t>탐험하는 행위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이</a:t>
            </a:r>
            <a:r>
              <a:rPr lang="ko-KR" altLang="en-US" sz="2000" dirty="0">
                <a:solidFill>
                  <a:schemeClr val="bg1"/>
                </a:solidFill>
              </a:rPr>
              <a:t>후 </a:t>
            </a:r>
            <a:r>
              <a:rPr lang="ko-KR" altLang="en-US" sz="2000" dirty="0" smtClean="0">
                <a:solidFill>
                  <a:schemeClr val="bg1"/>
                </a:solidFill>
              </a:rPr>
              <a:t>악의적인 행동이 늘어나면서 </a:t>
            </a:r>
            <a:r>
              <a:rPr lang="en-US" altLang="ko-KR" sz="2000" dirty="0" smtClean="0">
                <a:solidFill>
                  <a:schemeClr val="bg1"/>
                </a:solidFill>
              </a:rPr>
              <a:t>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다른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PC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시스템을 침입할 때  파괴적인 계획을 갖고 침입하는 행위</a:t>
            </a:r>
            <a:r>
              <a:rPr lang="en-US" altLang="ko-KR" sz="2000" dirty="0" smtClean="0">
                <a:solidFill>
                  <a:schemeClr val="bg1"/>
                </a:solidFill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</a:rPr>
              <a:t>라는 부정적인 의미를 갖</a:t>
            </a:r>
            <a:r>
              <a:rPr lang="ko-KR" altLang="en-US" sz="2000" dirty="0">
                <a:solidFill>
                  <a:schemeClr val="bg1"/>
                </a:solidFill>
              </a:rPr>
              <a:t>게 </a:t>
            </a:r>
            <a:r>
              <a:rPr lang="ko-KR" altLang="en-US" sz="2000" dirty="0" smtClean="0">
                <a:solidFill>
                  <a:schemeClr val="bg1"/>
                </a:solidFill>
              </a:rPr>
              <a:t>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현</a:t>
            </a:r>
            <a:r>
              <a:rPr lang="ko-KR" altLang="en-US" sz="2000" dirty="0">
                <a:solidFill>
                  <a:schemeClr val="bg1"/>
                </a:solidFill>
              </a:rPr>
              <a:t>재 </a:t>
            </a:r>
            <a:r>
              <a:rPr lang="ko-KR" altLang="en-US" sz="2000" dirty="0" smtClean="0">
                <a:solidFill>
                  <a:schemeClr val="bg1"/>
                </a:solidFill>
              </a:rPr>
              <a:t>해킹이란 의미는 대체적으로 </a:t>
            </a:r>
            <a:r>
              <a:rPr lang="en-US" altLang="ko-KR" sz="2000" dirty="0" smtClean="0">
                <a:solidFill>
                  <a:schemeClr val="bg1"/>
                </a:solidFill>
              </a:rPr>
              <a:t>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어떠한 의도에 상관 없이 다른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PC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에 침입하는 모든 행위</a:t>
            </a:r>
            <a:r>
              <a:rPr lang="en-US" altLang="ko-KR" sz="2000" dirty="0" smtClean="0">
                <a:solidFill>
                  <a:schemeClr val="bg1"/>
                </a:solidFill>
              </a:rPr>
              <a:t>＇</a:t>
            </a:r>
            <a:r>
              <a:rPr lang="ko-KR" altLang="en-US" sz="2000" dirty="0" smtClean="0">
                <a:solidFill>
                  <a:schemeClr val="bg1"/>
                </a:solidFill>
              </a:rPr>
              <a:t>로 해석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701" y="6610260"/>
            <a:ext cx="1952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출처 </a:t>
            </a:r>
            <a:r>
              <a:rPr lang="en-US" altLang="ko-KR" sz="1050" dirty="0" smtClean="0">
                <a:solidFill>
                  <a:schemeClr val="bg1"/>
                </a:solidFill>
              </a:rPr>
              <a:t>: http</a:t>
            </a:r>
            <a:r>
              <a:rPr lang="en-US" altLang="ko-KR" sz="1050" dirty="0">
                <a:solidFill>
                  <a:schemeClr val="bg1"/>
                </a:solidFill>
              </a:rPr>
              <a:t>://</a:t>
            </a:r>
            <a:r>
              <a:rPr lang="en-US" altLang="ko-KR" sz="1050" dirty="0" smtClean="0">
                <a:solidFill>
                  <a:schemeClr val="bg1"/>
                </a:solidFill>
              </a:rPr>
              <a:t>ko.wikipedia.org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3 </a:t>
            </a:r>
            <a:r>
              <a:rPr lang="ko-KR" altLang="en-US" dirty="0" smtClean="0"/>
              <a:t>네트워크 보안 기술</a:t>
            </a:r>
          </a:p>
        </p:txBody>
      </p:sp>
      <p:sp>
        <p:nvSpPr>
          <p:cNvPr id="593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ko-KR" altLang="en-US" sz="2800" dirty="0" smtClean="0"/>
              <a:t>외부의 공격으로부터 내부 시스템을 보호하는 기술로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소프트웨어와 하드웨어를 총망라 함</a:t>
            </a:r>
            <a:endParaRPr lang="en-US" altLang="ko-KR" sz="2800" dirty="0" smtClean="0"/>
          </a:p>
        </p:txBody>
      </p:sp>
      <p:pic>
        <p:nvPicPr>
          <p:cNvPr id="593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3606800"/>
            <a:ext cx="2309812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0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보안 기술</a:t>
            </a:r>
          </a:p>
        </p:txBody>
      </p:sp>
      <p:sp>
        <p:nvSpPr>
          <p:cNvPr id="60419" name="내용 개체 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2400" b="1" dirty="0" smtClean="0"/>
              <a:t> 방화벽</a:t>
            </a:r>
            <a:endParaRPr lang="en-US" altLang="ko-KR" sz="2400" b="1" dirty="0" smtClean="0"/>
          </a:p>
          <a:p>
            <a:pPr lvl="1" algn="just" eaLnBrk="1" hangingPunct="1">
              <a:buFont typeface="Arial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외부의 공격으로부터 시스템을 보호하고 내부의 중요한 정보가 유출되지 않도록 차단하는 하드웨어 및 소프트웨어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38" y="3226718"/>
            <a:ext cx="5975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2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3 </a:t>
            </a:r>
            <a:r>
              <a:rPr lang="ko-KR" altLang="en-US" dirty="0" smtClean="0"/>
              <a:t>네트워크 보안 기술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2400" b="1" dirty="0" smtClean="0"/>
              <a:t> 침입 탐지 시스템</a:t>
            </a:r>
            <a:endParaRPr lang="en-US" altLang="ko-KR" sz="2400" b="1" dirty="0" smtClean="0"/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악의를 가진 숙련된 해커에 의한 공격을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탐지하는 시스템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건물에 비유하면 방화벽은 건물에 들어가기 전 입구에 설치된 경비 시스템이고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IDS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건물 곳곳에 설치된 감시카메라에 해당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endParaRPr lang="en-US" altLang="ko-KR" sz="1800" dirty="0" smtClean="0"/>
          </a:p>
          <a:p>
            <a:pPr marL="0" indent="0"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800" dirty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허니팟</a:t>
            </a:r>
            <a:endParaRPr lang="en-US" altLang="ko-KR" sz="2400" b="1" dirty="0"/>
          </a:p>
          <a:p>
            <a:pPr marL="549275" lvl="1" indent="-285750" eaLnBrk="1" hangingPunct="1">
              <a:buFont typeface="Arial" pitchFamily="34" charset="0"/>
              <a:buChar char="•"/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실제로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공격을 당하는 것처럼 보이게 하여 해커를 추적하고 정보를 수집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2589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해커의 분류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Lamer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해커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smtClean="0">
                <a:solidFill>
                  <a:schemeClr val="bg1"/>
                </a:solidFill>
              </a:rPr>
              <a:t>되고 싶지만 경험도 없고 컴퓨터 관련 지식도 많이 없는 해커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Script Kiddie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N/W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OS</a:t>
            </a:r>
            <a:r>
              <a:rPr lang="ko-KR" altLang="en-US" dirty="0" smtClean="0">
                <a:solidFill>
                  <a:schemeClr val="bg1"/>
                </a:solidFill>
              </a:rPr>
              <a:t>에 대한 약간의 기술적인 지식을 갖고 있는 해커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Developed Kiddie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대부분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smtClean="0">
                <a:solidFill>
                  <a:schemeClr val="bg1"/>
                </a:solidFill>
              </a:rPr>
              <a:t>해킹 기법을 알고 있는 해커들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새로</a:t>
            </a:r>
            <a:r>
              <a:rPr lang="ko-KR" altLang="en-US" dirty="0">
                <a:solidFill>
                  <a:schemeClr val="bg1"/>
                </a:solidFill>
              </a:rPr>
              <a:t>운 </a:t>
            </a:r>
            <a:r>
              <a:rPr lang="ko-KR" altLang="en-US" dirty="0" smtClean="0">
                <a:solidFill>
                  <a:schemeClr val="bg1"/>
                </a:solidFill>
              </a:rPr>
              <a:t>취약점을 발견하거나 최근 발견된 취약점에 따라 코드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Semi Elite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OS</a:t>
            </a:r>
            <a:r>
              <a:rPr lang="ko-KR" altLang="en-US" dirty="0" smtClean="0">
                <a:solidFill>
                  <a:schemeClr val="bg1"/>
                </a:solidFill>
              </a:rPr>
              <a:t>에 존재하는 특정 취약점을 알고 공격할 수 있는 해킹 코드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Elite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해킹하고</a:t>
            </a:r>
            <a:r>
              <a:rPr lang="ko-KR" altLang="en-US" dirty="0">
                <a:solidFill>
                  <a:schemeClr val="bg1"/>
                </a:solidFill>
              </a:rPr>
              <a:t>자 </a:t>
            </a:r>
            <a:r>
              <a:rPr lang="ko-KR" altLang="en-US" dirty="0" smtClean="0">
                <a:solidFill>
                  <a:schemeClr val="bg1"/>
                </a:solidFill>
              </a:rPr>
              <a:t>하는 시스템의 새로운 취약점을 찾아내고 해킹할 수 있는  </a:t>
            </a:r>
            <a:r>
              <a:rPr lang="ko-KR" altLang="en-US" b="1" dirty="0" smtClean="0">
                <a:solidFill>
                  <a:srgbClr val="0070C0"/>
                </a:solidFill>
              </a:rPr>
              <a:t>최고의 수준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단계 절차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</a:rPr>
              <a:t>정보수집 단계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해킹 대상 정보시스템 혹은 </a:t>
            </a:r>
            <a:r>
              <a:rPr lang="en-US" altLang="ko-KR" dirty="0" smtClean="0">
                <a:solidFill>
                  <a:schemeClr val="bg1"/>
                </a:solidFill>
              </a:rPr>
              <a:t>N/W</a:t>
            </a:r>
            <a:r>
              <a:rPr lang="ko-KR" altLang="en-US" dirty="0" smtClean="0">
                <a:solidFill>
                  <a:schemeClr val="bg1"/>
                </a:solidFill>
              </a:rPr>
              <a:t>의 취약점을 분석하는 단계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관계기관 질의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포트 스캐닝을 통해 대상의 영역을 좁힘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서비</a:t>
            </a:r>
            <a:r>
              <a:rPr lang="ko-KR" altLang="en-US" dirty="0">
                <a:solidFill>
                  <a:schemeClr val="bg1"/>
                </a:solidFill>
              </a:rPr>
              <a:t>스 </a:t>
            </a:r>
            <a:r>
              <a:rPr lang="ko-KR" altLang="en-US" dirty="0" smtClean="0">
                <a:solidFill>
                  <a:schemeClr val="bg1"/>
                </a:solidFill>
              </a:rPr>
              <a:t>정보 </a:t>
            </a:r>
            <a:r>
              <a:rPr lang="ko-KR" altLang="en-US" b="1" dirty="0" smtClean="0">
                <a:solidFill>
                  <a:srgbClr val="0070C0"/>
                </a:solidFill>
              </a:rPr>
              <a:t>및 취약점 정보 수집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원</a:t>
            </a:r>
            <a:r>
              <a:rPr lang="ko-KR" altLang="en-US" dirty="0">
                <a:solidFill>
                  <a:schemeClr val="bg1"/>
                </a:solidFill>
              </a:rPr>
              <a:t>격 </a:t>
            </a:r>
            <a:r>
              <a:rPr lang="ko-KR" altLang="en-US" dirty="0" smtClean="0">
                <a:solidFill>
                  <a:schemeClr val="bg1"/>
                </a:solidFill>
              </a:rPr>
              <a:t>서버의 </a:t>
            </a:r>
            <a:r>
              <a:rPr lang="en-US" altLang="ko-KR" dirty="0" smtClean="0">
                <a:solidFill>
                  <a:schemeClr val="bg1"/>
                </a:solidFill>
              </a:rPr>
              <a:t>OS</a:t>
            </a:r>
            <a:r>
              <a:rPr lang="ko-KR" altLang="en-US" dirty="0" smtClean="0">
                <a:solidFill>
                  <a:schemeClr val="bg1"/>
                </a:solidFill>
              </a:rPr>
              <a:t>에 관련된 정보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</a:rPr>
              <a:t>불법적인 접근 단계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정보시스템에 침입하여 일반 사용자에게 사용자의 </a:t>
            </a:r>
            <a:r>
              <a:rPr lang="ko-KR" altLang="en-US" b="1" dirty="0" smtClean="0">
                <a:solidFill>
                  <a:srgbClr val="0070C0"/>
                </a:solidFill>
              </a:rPr>
              <a:t>권한을 획득</a:t>
            </a:r>
            <a:r>
              <a:rPr lang="ko-KR" altLang="en-US" dirty="0" smtClean="0">
                <a:solidFill>
                  <a:schemeClr val="bg1"/>
                </a:solidFill>
              </a:rPr>
              <a:t>하는 단계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도</a:t>
            </a:r>
            <a:r>
              <a:rPr lang="ko-KR" altLang="en-US" dirty="0">
                <a:solidFill>
                  <a:schemeClr val="bg1"/>
                </a:solidFill>
              </a:rPr>
              <a:t>청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패스워드 추축을 통한 로그인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방치해</a:t>
            </a:r>
            <a:r>
              <a:rPr lang="ko-KR" altLang="en-US" dirty="0">
                <a:solidFill>
                  <a:schemeClr val="bg1"/>
                </a:solidFill>
              </a:rPr>
              <a:t>둔 </a:t>
            </a:r>
            <a:r>
              <a:rPr lang="ko-KR" altLang="en-US" dirty="0" smtClean="0">
                <a:solidFill>
                  <a:schemeClr val="bg1"/>
                </a:solidFill>
              </a:rPr>
              <a:t>패스워드 도용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55576" y="975511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2601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40466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해킹의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단계 절차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6597352"/>
            <a:ext cx="838842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788" y="1124744"/>
            <a:ext cx="83884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루트 권한을 </a:t>
            </a:r>
            <a:r>
              <a:rPr lang="ko-KR" altLang="en-US" sz="2000" dirty="0" smtClean="0">
                <a:solidFill>
                  <a:schemeClr val="bg1"/>
                </a:solidFill>
              </a:rPr>
              <a:t>획득하는 단계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원격에서 시스템에 침입하는 단계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목표로 했던 호스</a:t>
            </a:r>
            <a:r>
              <a:rPr lang="ko-KR" altLang="en-US" dirty="0">
                <a:solidFill>
                  <a:schemeClr val="bg1"/>
                </a:solidFill>
              </a:rPr>
              <a:t>트 </a:t>
            </a:r>
            <a:r>
              <a:rPr lang="ko-KR" altLang="en-US" dirty="0" smtClean="0">
                <a:solidFill>
                  <a:schemeClr val="bg1"/>
                </a:solidFill>
              </a:rPr>
              <a:t>내부에 잠입하여 관리자 권한 획득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호스트 내부의 취약점 이용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4.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백도어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설치 </a:t>
            </a:r>
            <a:r>
              <a:rPr lang="ko-KR" altLang="en-US" sz="2000" dirty="0" smtClean="0">
                <a:solidFill>
                  <a:schemeClr val="bg1"/>
                </a:solidFill>
              </a:rPr>
              <a:t>및 침입 흔적 제거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해커가 다음에 다시 침입할 경우에 편의성을 위해서 </a:t>
            </a:r>
            <a:r>
              <a:rPr lang="ko-KR" altLang="en-US" dirty="0" err="1" smtClean="0">
                <a:solidFill>
                  <a:schemeClr val="bg1"/>
                </a:solidFill>
              </a:rPr>
              <a:t>백도어</a:t>
            </a:r>
            <a:r>
              <a:rPr lang="en-US" altLang="ko-KR" dirty="0" smtClean="0">
                <a:solidFill>
                  <a:schemeClr val="bg1"/>
                </a:solidFill>
              </a:rPr>
              <a:t>(Back-Door) </a:t>
            </a:r>
            <a:r>
              <a:rPr lang="ko-KR" altLang="en-US" dirty="0" smtClean="0">
                <a:solidFill>
                  <a:schemeClr val="bg1"/>
                </a:solidFill>
              </a:rPr>
              <a:t>프로그램을 설치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시스템에서 나가기 전에 접근기록 등의 로그파일을 삭제하여 침입 흔적 제거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22177" flipH="1">
            <a:off x="5284490" y="2075096"/>
            <a:ext cx="1157345" cy="1157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98681" y="2937718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해킹 현황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869160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1976965"/>
            <a:ext cx="673224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869160"/>
            <a:ext cx="2411760" cy="197696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1947</Words>
  <Application>Microsoft Office PowerPoint</Application>
  <PresentationFormat>화면 슬라이드 쇼(4:3)</PresentationFormat>
  <Paragraphs>335</Paragraphs>
  <Slides>52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굴림</vt:lpstr>
      <vt:lpstr>돋움</vt:lpstr>
      <vt:lpstr>Malgun Gothic</vt:lpstr>
      <vt:lpstr>Malgun Gothic</vt:lpstr>
      <vt:lpstr>Arial</vt:lpstr>
      <vt:lpstr>Century Gothic</vt:lpstr>
      <vt:lpstr>Times New Roman</vt:lpstr>
      <vt:lpstr>Wingdings</vt:lpstr>
      <vt:lpstr>Wingdings 3</vt:lpstr>
      <vt:lpstr>1_Office 테마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네트워크 해킹 – 스니핑(Sniffing)</vt:lpstr>
      <vt:lpstr>네트워크 해킹-스푸핑(Spoofing)</vt:lpstr>
      <vt:lpstr>PowerPoint 프레젠테이션</vt:lpstr>
      <vt:lpstr>네트워크 해킹- DDoS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보안기술</vt:lpstr>
      <vt:lpstr>PowerPoint 프레젠테이션</vt:lpstr>
      <vt:lpstr>1. 암호화 기술</vt:lpstr>
      <vt:lpstr>1 암호화 기술(동작형태)</vt:lpstr>
      <vt:lpstr>1 암호화 기술(동작형태)</vt:lpstr>
      <vt:lpstr>1 암호화 기술(키방식)</vt:lpstr>
      <vt:lpstr>1 암호화 기술(키방식)</vt:lpstr>
      <vt:lpstr>2 인증 기술</vt:lpstr>
      <vt:lpstr>2 인증 기술</vt:lpstr>
      <vt:lpstr>2 인증 기술</vt:lpstr>
      <vt:lpstr>3 네트워크 보안 기술</vt:lpstr>
      <vt:lpstr>3 네트워크 보안 기술</vt:lpstr>
      <vt:lpstr>3 네트워크 보안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Ryumduck Oh</cp:lastModifiedBy>
  <cp:revision>140</cp:revision>
  <dcterms:created xsi:type="dcterms:W3CDTF">2011-09-15T20:31:59Z</dcterms:created>
  <dcterms:modified xsi:type="dcterms:W3CDTF">2020-10-25T17:05:36Z</dcterms:modified>
</cp:coreProperties>
</file>