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4"/>
  </p:notesMasterIdLst>
  <p:handoutMasterIdLst>
    <p:handoutMasterId r:id="rId25"/>
  </p:handoutMasterIdLst>
  <p:sldIdLst>
    <p:sldId id="1860" r:id="rId2"/>
    <p:sldId id="1921" r:id="rId3"/>
    <p:sldId id="1944" r:id="rId4"/>
    <p:sldId id="1927" r:id="rId5"/>
    <p:sldId id="1943" r:id="rId6"/>
    <p:sldId id="1928" r:id="rId7"/>
    <p:sldId id="1923" r:id="rId8"/>
    <p:sldId id="1925" r:id="rId9"/>
    <p:sldId id="1924" r:id="rId10"/>
    <p:sldId id="1930" r:id="rId11"/>
    <p:sldId id="1931" r:id="rId12"/>
    <p:sldId id="1934" r:id="rId13"/>
    <p:sldId id="1935" r:id="rId14"/>
    <p:sldId id="1936" r:id="rId15"/>
    <p:sldId id="1937" r:id="rId16"/>
    <p:sldId id="1938" r:id="rId17"/>
    <p:sldId id="1939" r:id="rId18"/>
    <p:sldId id="1940" r:id="rId19"/>
    <p:sldId id="1941" r:id="rId20"/>
    <p:sldId id="1942" r:id="rId21"/>
    <p:sldId id="1926" r:id="rId22"/>
    <p:sldId id="1920" r:id="rId23"/>
  </p:sldIdLst>
  <p:sldSz cx="9144000" cy="6858000" type="screen4x3"/>
  <p:notesSz cx="6873875" cy="10063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DCDC"/>
    <a:srgbClr val="30906B"/>
    <a:srgbClr val="005392"/>
    <a:srgbClr val="FF9933"/>
    <a:srgbClr val="FF0000"/>
    <a:srgbClr val="3399FF"/>
    <a:srgbClr val="BBE0E3"/>
    <a:srgbClr val="0000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8" autoAdjust="0"/>
    <p:restoredTop sz="80075" autoAdjust="0"/>
  </p:normalViewPr>
  <p:slideViewPr>
    <p:cSldViewPr snapToObjects="1">
      <p:cViewPr varScale="1">
        <p:scale>
          <a:sx n="89" d="100"/>
          <a:sy n="89" d="100"/>
        </p:scale>
        <p:origin x="137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fld id="{7D36EFF7-E46D-4B7E-8A24-2929FB1891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66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5650"/>
            <a:ext cx="5032375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79963"/>
            <a:ext cx="50419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80FED377-E06E-4B0E-85EC-4524A04184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383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EFFFD0-FFA7-47F0-8DA2-FF4938357EC7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862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34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91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277813"/>
            <a:ext cx="8002587" cy="7032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7388" y="1268413"/>
            <a:ext cx="3917950" cy="5184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7738" y="1268413"/>
            <a:ext cx="3917950" cy="5184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428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5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15545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626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32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2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43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0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440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58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D835D0-5843-4545-BD66-5619F19EB4D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_%EC%8B%9C%EC%8A%A4%ED%85%9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png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59" y="1196752"/>
            <a:ext cx="7908985" cy="1872208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Embedded </a:t>
            </a:r>
            <a:r>
              <a:rPr lang="en-US" altLang="ko-KR" sz="6000" b="1" dirty="0" smtClean="0"/>
              <a:t>System,</a:t>
            </a:r>
            <a:br>
              <a:rPr lang="en-US" altLang="ko-KR" sz="6000" b="1" dirty="0" smtClean="0"/>
            </a:br>
            <a:r>
              <a:rPr lang="en-US" altLang="ko-KR" sz="6000" b="1" dirty="0" smtClean="0"/>
              <a:t>Embedded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9912" y="5373216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2020.11.09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640"/>
            <a:ext cx="8002587" cy="703262"/>
          </a:xfrm>
        </p:spPr>
        <p:txBody>
          <a:bodyPr/>
          <a:lstStyle/>
          <a:p>
            <a:pPr algn="ctr"/>
            <a:r>
              <a:rPr lang="ko-KR" altLang="en-US" dirty="0" err="1" smtClean="0"/>
              <a:t>임베디드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하드웨어</a:t>
            </a:r>
            <a:endParaRPr lang="ko-KR" altLang="en-US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891902"/>
            <a:ext cx="8280920" cy="53447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    특정한 전용 동작을 수행하기 위해 설계된 컴퓨팅 장치인 </a:t>
            </a:r>
            <a:r>
              <a:rPr lang="ko-KR" altLang="en-US" sz="2000" dirty="0" err="1">
                <a:solidFill>
                  <a:schemeClr val="tx1"/>
                </a:solidFill>
              </a:rPr>
              <a:t>임베디드</a:t>
            </a:r>
            <a:r>
              <a:rPr lang="ko-KR" altLang="en-US" sz="2000" dirty="0">
                <a:solidFill>
                  <a:schemeClr val="tx1"/>
                </a:solidFill>
              </a:rPr>
              <a:t> 시스템을 구성할 때 소요되는 물리적인 집적회로 및 개별회로를 통칭하는 용어임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808038" indent="-808038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   (1) </a:t>
            </a:r>
            <a:r>
              <a:rPr lang="ko-KR" altLang="en-US" sz="2000" dirty="0" err="1">
                <a:solidFill>
                  <a:schemeClr val="tx1"/>
                </a:solidFill>
              </a:rPr>
              <a:t>임베디드</a:t>
            </a:r>
            <a:r>
              <a:rPr lang="ko-KR" altLang="en-US" sz="2000" dirty="0">
                <a:solidFill>
                  <a:schemeClr val="tx1"/>
                </a:solidFill>
              </a:rPr>
              <a:t> 하드웨어는 </a:t>
            </a:r>
            <a:r>
              <a:rPr lang="ko-KR" altLang="en-US" sz="2000" b="1" dirty="0" err="1">
                <a:solidFill>
                  <a:srgbClr val="C00000"/>
                </a:solidFill>
              </a:rPr>
              <a:t>임베디드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프로세서 </a:t>
            </a:r>
            <a:r>
              <a:rPr lang="ko-KR" altLang="en-US" sz="2000" dirty="0" smtClean="0">
                <a:solidFill>
                  <a:schemeClr val="tx1"/>
                </a:solidFill>
              </a:rPr>
              <a:t>가 </a:t>
            </a:r>
            <a:r>
              <a:rPr lang="ko-KR" altLang="en-US" sz="2000" dirty="0">
                <a:solidFill>
                  <a:schemeClr val="tx1"/>
                </a:solidFill>
              </a:rPr>
              <a:t>그 주축을 이루고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임베디드</a:t>
            </a:r>
            <a:r>
              <a:rPr lang="ko-KR" altLang="en-US" sz="2000" dirty="0">
                <a:solidFill>
                  <a:schemeClr val="tx1"/>
                </a:solidFill>
              </a:rPr>
              <a:t> 프로세서는 </a:t>
            </a:r>
            <a:r>
              <a:rPr lang="ko-KR" altLang="en-US" sz="2000" b="1" u="sng" dirty="0">
                <a:solidFill>
                  <a:srgbClr val="C00000"/>
                </a:solidFill>
              </a:rPr>
              <a:t>논리회로와 메모리 </a:t>
            </a:r>
            <a:r>
              <a:rPr lang="ko-KR" altLang="en-US" sz="2000" dirty="0">
                <a:solidFill>
                  <a:schemeClr val="tx1"/>
                </a:solidFill>
              </a:rPr>
              <a:t>등을 하나로 합쳐 프로세서의 기본적인 처리 기능에 입출력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저장 기능 등을 포함시킨 </a:t>
            </a:r>
            <a:r>
              <a:rPr lang="en-US" altLang="ko-KR" sz="2000" b="1" dirty="0" err="1">
                <a:solidFill>
                  <a:srgbClr val="C00000"/>
                </a:solidFill>
              </a:rPr>
              <a:t>SoC</a:t>
            </a:r>
            <a:r>
              <a:rPr lang="en-US" altLang="ko-KR" sz="2000" b="1" dirty="0">
                <a:solidFill>
                  <a:srgbClr val="C00000"/>
                </a:solidFill>
              </a:rPr>
              <a:t>(System-on-a Chip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</a:rPr>
              <a:t>형태의 </a:t>
            </a:r>
            <a:r>
              <a:rPr lang="ko-KR" altLang="en-US" sz="2000" dirty="0">
                <a:solidFill>
                  <a:schemeClr val="tx1"/>
                </a:solidFill>
              </a:rPr>
              <a:t>프로세서임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808038" indent="-808038"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 </a:t>
            </a:r>
          </a:p>
          <a:p>
            <a:pPr marL="808038" indent="-808038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   (2) </a:t>
            </a:r>
            <a:r>
              <a:rPr lang="ko-KR" altLang="ko-KR" sz="2000" dirty="0">
                <a:solidFill>
                  <a:schemeClr val="tx1"/>
                </a:solidFill>
              </a:rPr>
              <a:t>일반적인 SoC 제품은 적어도 한 개 이상의 내장형 프로그램 가능한 </a:t>
            </a:r>
            <a:r>
              <a:rPr lang="ko-KR" altLang="ko-KR" sz="2000" b="1" dirty="0">
                <a:solidFill>
                  <a:srgbClr val="C00000"/>
                </a:solidFill>
              </a:rPr>
              <a:t>프로세서, </a:t>
            </a:r>
            <a:r>
              <a:rPr lang="ko-KR" altLang="ko-KR" sz="2000" b="1" dirty="0" err="1">
                <a:solidFill>
                  <a:srgbClr val="C00000"/>
                </a:solidFill>
              </a:rPr>
              <a:t>온칩</a:t>
            </a:r>
            <a:r>
              <a:rPr lang="ko-KR" altLang="ko-KR" sz="2000" b="1" dirty="0">
                <a:solidFill>
                  <a:srgbClr val="C00000"/>
                </a:solidFill>
              </a:rPr>
              <a:t> 메모리,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일반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ko-KR" sz="2000" b="1" dirty="0" smtClean="0">
                <a:solidFill>
                  <a:srgbClr val="C00000"/>
                </a:solidFill>
              </a:rPr>
              <a:t>메모리</a:t>
            </a:r>
            <a:r>
              <a:rPr lang="ko-KR" altLang="ko-KR" sz="2000" b="1" dirty="0">
                <a:solidFill>
                  <a:srgbClr val="C00000"/>
                </a:solidFill>
              </a:rPr>
              <a:t>, 외부와의 통신을 위한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ko-KR" sz="2000" b="1" dirty="0">
                <a:solidFill>
                  <a:srgbClr val="C00000"/>
                </a:solidFill>
              </a:rPr>
              <a:t>인터페이스를 SoC 통합 구조나 버스 구조에 맞추어 통합</a:t>
            </a:r>
            <a:r>
              <a:rPr lang="ko-KR" altLang="ko-KR" sz="2000" dirty="0">
                <a:solidFill>
                  <a:schemeClr val="tx1"/>
                </a:solidFill>
              </a:rPr>
              <a:t>하여 구성됨</a:t>
            </a:r>
            <a:r>
              <a:rPr lang="ko-KR" altLang="en-US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  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640"/>
            <a:ext cx="8002587" cy="703262"/>
          </a:xfrm>
        </p:spPr>
        <p:txBody>
          <a:bodyPr/>
          <a:lstStyle/>
          <a:p>
            <a:pPr algn="ctr"/>
            <a:r>
              <a:rPr lang="ko-KR" altLang="en-US" dirty="0" err="1" smtClean="0"/>
              <a:t>임베디드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하드웨어</a:t>
            </a:r>
            <a:endParaRPr lang="ko-KR" altLang="en-US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51018" y="863339"/>
            <a:ext cx="8640960" cy="48965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sz="2000" dirty="0" smtClean="0">
                <a:solidFill>
                  <a:schemeClr val="tx1"/>
                </a:solidFill>
              </a:rPr>
              <a:t>  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719138" indent="-719138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   (3) </a:t>
            </a:r>
            <a:r>
              <a:rPr lang="ko-KR" altLang="ko-KR" sz="2000" dirty="0">
                <a:solidFill>
                  <a:schemeClr val="tx1"/>
                </a:solidFill>
              </a:rPr>
              <a:t>정보가전 기기와 개인용 휴대 정보 통신 기기, 산업용 제어 기기 등에 내장되므로, 소형, 경량, 저전력, 저가격의 특성을 만족할 수 있는 SoC 기반의 하드웨어 구조로 발전되고 있다. 최근 </a:t>
            </a:r>
            <a:r>
              <a:rPr lang="ko-KR" altLang="ko-KR" sz="2000" b="1" u="sng" dirty="0">
                <a:solidFill>
                  <a:schemeClr val="tx1"/>
                </a:solidFill>
              </a:rPr>
              <a:t>멀티미디어 성능의 중요성 </a:t>
            </a:r>
            <a:r>
              <a:rPr lang="ko-KR" altLang="ko-KR" sz="2000" dirty="0">
                <a:solidFill>
                  <a:schemeClr val="tx1"/>
                </a:solidFill>
              </a:rPr>
              <a:t>증가로 인하여 </a:t>
            </a:r>
            <a:r>
              <a:rPr lang="ko-KR" altLang="ko-KR" sz="2000" b="1" dirty="0">
                <a:solidFill>
                  <a:srgbClr val="C00000"/>
                </a:solidFill>
              </a:rPr>
              <a:t>영상이나 음성 </a:t>
            </a:r>
            <a:r>
              <a:rPr lang="ko-KR" altLang="ko-KR" sz="2000" b="1" dirty="0" err="1">
                <a:solidFill>
                  <a:srgbClr val="C00000"/>
                </a:solidFill>
              </a:rPr>
              <a:t>코덱</a:t>
            </a:r>
            <a:r>
              <a:rPr lang="ko-KR" altLang="ko-KR" sz="2000" b="1" dirty="0">
                <a:solidFill>
                  <a:srgbClr val="C00000"/>
                </a:solidFill>
              </a:rPr>
              <a:t> 중심의 Soc와 외부와의 유무선 통신 기능 강화에 중점을 둔 SoC</a:t>
            </a:r>
            <a:r>
              <a:rPr lang="ko-KR" altLang="ko-KR" sz="2000" dirty="0">
                <a:solidFill>
                  <a:schemeClr val="tx1"/>
                </a:solidFill>
              </a:rPr>
              <a:t> 등이 급속도로 발전하고 있는 단계임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marL="719138" indent="-719138">
              <a:lnSpc>
                <a:spcPct val="100000"/>
              </a:lnSpc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19138" indent="-719138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   (4) </a:t>
            </a:r>
            <a:r>
              <a:rPr lang="ko-KR" altLang="en-US" sz="2000" b="1" dirty="0">
                <a:solidFill>
                  <a:srgbClr val="C00000"/>
                </a:solidFill>
              </a:rPr>
              <a:t>특수 목적 디지털 장비와 같이 전용 동작을 수행하던 </a:t>
            </a:r>
            <a:r>
              <a:rPr lang="ko-KR" altLang="en-US" sz="2000" b="1" dirty="0" err="1">
                <a:solidFill>
                  <a:srgbClr val="C00000"/>
                </a:solidFill>
              </a:rPr>
              <a:t>임베디드</a:t>
            </a:r>
            <a:r>
              <a:rPr lang="ko-KR" altLang="en-US" sz="2000" b="1" dirty="0">
                <a:solidFill>
                  <a:srgbClr val="C00000"/>
                </a:solidFill>
              </a:rPr>
              <a:t> 시스템은 </a:t>
            </a:r>
            <a:r>
              <a:rPr lang="ko-KR" altLang="en-US" sz="2000" b="1" u="sng" dirty="0" smtClean="0">
                <a:solidFill>
                  <a:srgbClr val="C00000"/>
                </a:solidFill>
              </a:rPr>
              <a:t>가전 </a:t>
            </a:r>
            <a:r>
              <a:rPr lang="ko-KR" altLang="en-US" sz="2000" b="1" u="sng" dirty="0">
                <a:solidFill>
                  <a:srgbClr val="C00000"/>
                </a:solidFill>
              </a:rPr>
              <a:t>기기나 개인용 정보 기기 </a:t>
            </a:r>
            <a:r>
              <a:rPr lang="ko-KR" altLang="en-US" sz="2000" b="1" dirty="0">
                <a:solidFill>
                  <a:srgbClr val="C00000"/>
                </a:solidFill>
              </a:rPr>
              <a:t>등으로 영역이 확장</a:t>
            </a:r>
            <a:r>
              <a:rPr lang="ko-KR" altLang="en-US" sz="2000" dirty="0">
                <a:solidFill>
                  <a:schemeClr val="tx1"/>
                </a:solidFill>
              </a:rPr>
              <a:t>되고 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이에 따라 </a:t>
            </a:r>
            <a:r>
              <a:rPr lang="ko-KR" altLang="en-US" sz="2000" dirty="0" err="1">
                <a:solidFill>
                  <a:schemeClr val="tx1"/>
                </a:solidFill>
              </a:rPr>
              <a:t>임베디드</a:t>
            </a:r>
            <a:r>
              <a:rPr lang="ko-KR" altLang="en-US" sz="2000" dirty="0">
                <a:solidFill>
                  <a:schemeClr val="tx1"/>
                </a:solidFill>
              </a:rPr>
              <a:t> 시스템은 </a:t>
            </a:r>
            <a:r>
              <a:rPr lang="en-US" altLang="ko-KR" sz="2000" dirty="0">
                <a:solidFill>
                  <a:schemeClr val="tx1"/>
                </a:solidFill>
              </a:rPr>
              <a:t>RTOS, </a:t>
            </a:r>
            <a:r>
              <a:rPr lang="ko-KR" altLang="en-US" sz="2000" dirty="0" err="1">
                <a:solidFill>
                  <a:schemeClr val="tx1"/>
                </a:solidFill>
              </a:rPr>
              <a:t>미들웨어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응용 등의 복잡한 소프트웨어를 탑재하여 가변적으로 수행할 수 있는 </a:t>
            </a:r>
            <a:r>
              <a:rPr lang="ko-KR" altLang="en-US" sz="2000" b="1" u="sng" dirty="0">
                <a:solidFill>
                  <a:schemeClr val="tx1"/>
                </a:solidFill>
              </a:rPr>
              <a:t>고성능의 융통성 있는 컴퓨팅</a:t>
            </a:r>
            <a:r>
              <a:rPr lang="ko-KR" altLang="en-US" sz="2000" dirty="0">
                <a:solidFill>
                  <a:schemeClr val="tx1"/>
                </a:solidFill>
              </a:rPr>
              <a:t> 시스템 구조를 가지는 추세임 </a:t>
            </a:r>
          </a:p>
          <a:p>
            <a:pPr marL="719138" indent="-719138">
              <a:lnSpc>
                <a:spcPct val="100000"/>
              </a:lnSpc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19138" indent="-719138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   (5) </a:t>
            </a:r>
            <a:r>
              <a:rPr lang="ko-KR" altLang="ko-KR" sz="2000" dirty="0">
                <a:solidFill>
                  <a:schemeClr val="tx1"/>
                </a:solidFill>
              </a:rPr>
              <a:t>특정 기능에 최적화된 고유 </a:t>
            </a:r>
            <a:r>
              <a:rPr lang="ko-KR" altLang="ko-KR" sz="2000" dirty="0" err="1">
                <a:solidFill>
                  <a:schemeClr val="tx1"/>
                </a:solidFill>
              </a:rPr>
              <a:t>임베디드</a:t>
            </a:r>
            <a:r>
              <a:rPr lang="ko-KR" altLang="ko-KR" sz="2000" dirty="0">
                <a:solidFill>
                  <a:schemeClr val="tx1"/>
                </a:solidFill>
              </a:rPr>
              <a:t> 운영체제를 탑재한 </a:t>
            </a:r>
            <a:r>
              <a:rPr lang="ko-KR" altLang="ko-KR" sz="2000" b="1" dirty="0">
                <a:solidFill>
                  <a:srgbClr val="C00000"/>
                </a:solidFill>
              </a:rPr>
              <a:t>ASIC(주문형 반도체) 형태의 하드웨어 플랫폼</a:t>
            </a:r>
            <a:r>
              <a:rPr lang="ko-KR" altLang="ko-KR" sz="2000" dirty="0">
                <a:solidFill>
                  <a:schemeClr val="tx1"/>
                </a:solidFill>
              </a:rPr>
              <a:t>이나 VxWorks와 같은 상용 RTOS를 탑재한 </a:t>
            </a:r>
            <a:r>
              <a:rPr lang="ko-KR" altLang="ko-KR" sz="2000" b="1" dirty="0">
                <a:solidFill>
                  <a:srgbClr val="C00000"/>
                </a:solidFill>
              </a:rPr>
              <a:t>상용 칩 기반 하드웨어 플랫폼 </a:t>
            </a:r>
            <a:r>
              <a:rPr lang="ko-KR" altLang="ko-KR" sz="2000" dirty="0">
                <a:solidFill>
                  <a:schemeClr val="tx1"/>
                </a:solidFill>
              </a:rPr>
              <a:t>형태로 제작되고 있음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분류</a:t>
            </a:r>
            <a:r>
              <a:rPr lang="en-US" altLang="ko-KR" dirty="0" smtClean="0"/>
              <a:t>: S/W</a:t>
            </a:r>
            <a:endParaRPr lang="ko-KR" alt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882015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   </a:t>
            </a:r>
            <a:endParaRPr lang="en-US" altLang="ko-KR" sz="3200" dirty="0"/>
          </a:p>
          <a:p>
            <a:pPr>
              <a:buFont typeface="Wingdings" pitchFamily="2" charset="2"/>
              <a:buNone/>
            </a:pPr>
            <a:r>
              <a:rPr lang="ko-KR" altLang="en-US" sz="2400" dirty="0"/>
              <a:t>   </a:t>
            </a:r>
            <a:endParaRPr lang="en-US" altLang="ko-KR" sz="2400" dirty="0"/>
          </a:p>
        </p:txBody>
      </p:sp>
      <p:sp>
        <p:nvSpPr>
          <p:cNvPr id="478213" name="Rectangle 5"/>
          <p:cNvSpPr>
            <a:spLocks noChangeArrowheads="1"/>
          </p:cNvSpPr>
          <p:nvPr/>
        </p:nvSpPr>
        <p:spPr bwMode="gray">
          <a:xfrm>
            <a:off x="-730250" y="1166813"/>
            <a:ext cx="9144000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/>
            </a:r>
            <a:br>
              <a:rPr lang="ko-KR" altLang="en-US" sz="900" b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</a:br>
            <a:endParaRPr lang="ko-KR" altLang="en-US" sz="900"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478468" name="Group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59102"/>
              </p:ext>
            </p:extLst>
          </p:nvPr>
        </p:nvGraphicFramePr>
        <p:xfrm>
          <a:off x="184150" y="1082856"/>
          <a:ext cx="8775700" cy="5242560"/>
        </p:xfrm>
        <a:graphic>
          <a:graphicData uri="http://schemas.openxmlformats.org/drawingml/2006/table">
            <a:tbl>
              <a:tblPr/>
              <a:tblGrid>
                <a:gridCol w="105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5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산업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임베디드 시스템 소프트웨어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임베디드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운영체제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 및 라이브러리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전력 관리 및 코드 최소화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산업분야별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표준형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마이크로 및 나노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임베디드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운영체제 선택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신속한 부팅 지원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연성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 실시간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멀티태스킹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쓰레딩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차세대 네트워크 지원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(ZigBee, UWB,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BcN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IPv6,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QoS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Multi-protocol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입출력 인터페이스 지원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(USB, PCMCIA, SCSI,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비동기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I/O, CD-ROM FS, IEEE1394)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라이브러리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Shell &amp; Tools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(POSIX, ANSI C/C++)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(Secure Kernel/Network, Device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고가용성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(High Availability)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FFS,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DBMS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Graphical UI (Windows CE, Qt/Embedded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등의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API, Multi-modal UI,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전산업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분야 공통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Virtual Machine (Java, C#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위한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Managed Runtime Engine), JNI,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Profile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플래시 메모리 기반 파일 시스템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(flash memory file system, FTL, ...)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기반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(Flash memory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8462" name="Rectangle 254"/>
          <p:cNvSpPr>
            <a:spLocks noChangeArrowheads="1"/>
          </p:cNvSpPr>
          <p:nvPr/>
        </p:nvSpPr>
        <p:spPr bwMode="gray">
          <a:xfrm>
            <a:off x="-730250" y="4778375"/>
            <a:ext cx="184150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900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/>
            </a:r>
            <a:br>
              <a:rPr lang="ko-KR" altLang="en-US" sz="900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</a:br>
            <a:endParaRPr lang="ko-KR" altLang="en-US" sz="900"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ko-KR" altLang="en-US" sz="900">
                <a:solidFill>
                  <a:srgbClr val="000000"/>
                </a:solidFill>
                <a:latin typeface="Arial" pitchFamily="34" charset="0"/>
                <a:ea typeface="한컴바탕" pitchFamily="18" charset="2"/>
                <a:cs typeface="한컴바탕" pitchFamily="18" charset="2"/>
              </a:rPr>
              <a:t/>
            </a:r>
            <a:br>
              <a:rPr lang="ko-KR" altLang="en-US" sz="900">
                <a:solidFill>
                  <a:srgbClr val="000000"/>
                </a:solidFill>
                <a:latin typeface="Arial" pitchFamily="34" charset="0"/>
                <a:ea typeface="한컴바탕" pitchFamily="18" charset="2"/>
                <a:cs typeface="한컴바탕" pitchFamily="18" charset="2"/>
              </a:rPr>
            </a:br>
            <a:endParaRPr lang="ko-KR" altLang="en-US" sz="900"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분류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8820150" cy="5105400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  <a:p>
            <a:pPr>
              <a:buFont typeface="Wingdings" pitchFamily="2" charset="2"/>
              <a:buNone/>
            </a:pPr>
            <a:r>
              <a:rPr lang="en-US" altLang="ko-KR" sz="3200" dirty="0"/>
              <a:t>  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dirty="0"/>
              <a:t>   </a:t>
            </a:r>
            <a:endParaRPr lang="en-US" altLang="ko-KR" sz="2400" dirty="0"/>
          </a:p>
        </p:txBody>
      </p:sp>
      <p:graphicFrame>
        <p:nvGraphicFramePr>
          <p:cNvPr id="479611" name="Group 3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70889"/>
              </p:ext>
            </p:extLst>
          </p:nvPr>
        </p:nvGraphicFramePr>
        <p:xfrm>
          <a:off x="227012" y="980946"/>
          <a:ext cx="8737475" cy="5375404"/>
        </p:xfrm>
        <a:graphic>
          <a:graphicData uri="http://schemas.openxmlformats.org/drawingml/2006/table">
            <a:tbl>
              <a:tblPr/>
              <a:tblGrid>
                <a:gridCol w="104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산업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16">
                <a:tc rowSpan="1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 미들웨어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분산 컴퓨팅 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분산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객체형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컴퓨팅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(CORBA)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홈네트워크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차세대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텔레매틱스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지능형 로봇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분산 협업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(SOAP, distributed JVM)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분산 기기간의 상호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운용성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지원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분산 컴퓨팅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(RT-CORBA, ...)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유비쿼터스 서비스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지능형 에이젼트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(Context-aware)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미들웨어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USN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Ad-hoc 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라우팅 및 그룹 통신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능동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메시징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기술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 네트워크 통신 프로토콜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서비스 지원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인터넷 플랫폼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(WIPI, Brew, MIDP, ...)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이동통신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홈네트워크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텔레매틱스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DTV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개방형 서비스 프레임워크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OSGi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텔레매틱스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응용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미들웨어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(AMI-C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유무선 데이터 동기화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SyncML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동기화 등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데이터 방송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미들웨어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(MHP)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DMB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방송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미들웨어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보호 관리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DTV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홈네트워크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인증 및 접근 권한 제어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침입 탐지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이중화 기술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(High availability, Fault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감지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79603" name="Rectangle 371"/>
          <p:cNvSpPr>
            <a:spLocks noChangeArrowheads="1"/>
          </p:cNvSpPr>
          <p:nvPr/>
        </p:nvSpPr>
        <p:spPr bwMode="gray">
          <a:xfrm>
            <a:off x="0" y="5600700"/>
            <a:ext cx="18415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900">
                <a:solidFill>
                  <a:srgbClr val="000000"/>
                </a:solidFill>
                <a:latin typeface="Arial" pitchFamily="34" charset="0"/>
                <a:ea typeface="한컴바탕" pitchFamily="18" charset="2"/>
                <a:cs typeface="한컴바탕" pitchFamily="18" charset="2"/>
              </a:rPr>
              <a:t/>
            </a:r>
            <a:br>
              <a:rPr lang="ko-KR" altLang="en-US" sz="900">
                <a:solidFill>
                  <a:srgbClr val="000000"/>
                </a:solidFill>
                <a:latin typeface="Arial" pitchFamily="34" charset="0"/>
                <a:ea typeface="한컴바탕" pitchFamily="18" charset="2"/>
                <a:cs typeface="한컴바탕" pitchFamily="18" charset="2"/>
              </a:rPr>
            </a:br>
            <a:endParaRPr lang="ko-KR" altLang="en-US" sz="900"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91250"/>
            <a:ext cx="8002587" cy="703262"/>
          </a:xfrm>
        </p:spPr>
        <p:txBody>
          <a:bodyPr/>
          <a:lstStyle/>
          <a:p>
            <a:pPr algn="ctr"/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분류</a:t>
            </a:r>
            <a:r>
              <a:rPr lang="en-US" altLang="ko-KR" dirty="0" smtClean="0"/>
              <a:t>: S/W </a:t>
            </a:r>
            <a:r>
              <a:rPr lang="ko-KR" altLang="en-US" dirty="0" smtClean="0"/>
              <a:t>개발도구</a:t>
            </a:r>
            <a:endParaRPr lang="ko-KR" alt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95400"/>
            <a:ext cx="882015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   </a:t>
            </a:r>
            <a:endParaRPr lang="en-US" altLang="ko-KR" sz="3200" dirty="0"/>
          </a:p>
          <a:p>
            <a:pPr>
              <a:buFont typeface="Wingdings" pitchFamily="2" charset="2"/>
              <a:buNone/>
            </a:pPr>
            <a:r>
              <a:rPr lang="ko-KR" altLang="en-US" sz="2400" dirty="0"/>
              <a:t>   </a:t>
            </a:r>
            <a:endParaRPr lang="en-US" altLang="ko-KR" sz="24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gray">
          <a:xfrm>
            <a:off x="0" y="1050925"/>
            <a:ext cx="914400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/>
            </a:r>
            <a:br>
              <a:rPr lang="ko-KR" altLang="en-US" sz="900" b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</a:br>
            <a:endParaRPr lang="ko-KR" altLang="en-US" sz="900"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480528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41325"/>
              </p:ext>
            </p:extLst>
          </p:nvPr>
        </p:nvGraphicFramePr>
        <p:xfrm>
          <a:off x="303600" y="1007848"/>
          <a:ext cx="8383200" cy="5486400"/>
        </p:xfrm>
        <a:graphic>
          <a:graphicData uri="http://schemas.openxmlformats.org/drawingml/2006/table">
            <a:tbl>
              <a:tblPr/>
              <a:tblGrid>
                <a:gridCol w="172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39">
                <a:tc rowSpan="1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소프트웨어개발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도구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 시스템 설정 및 구축 도구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프로젝트 관리 도구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크로스 컴파일러 및 유틸리티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디버거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정지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비정지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온칩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실시간성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분석 및 모니터링 도구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분석 및 최적화 지원 도구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디바이스 드라이버 개발 도구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소스 코드 자동 생성 도구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시뮬레이터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자동화 도구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프로세스 기술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시스템 분석 및 모델링 기술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계열 기반 개발 기술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시스템 및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SoC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도구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시험 자동화 도구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 데이터 생성 기술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정적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동적 분석 기술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모델 검증 및 자동 증명 기술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 프로세스 관리 도구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80525" name="Rectangle 269"/>
          <p:cNvSpPr>
            <a:spLocks noChangeArrowheads="1"/>
          </p:cNvSpPr>
          <p:nvPr/>
        </p:nvSpPr>
        <p:spPr bwMode="gray">
          <a:xfrm>
            <a:off x="0" y="58054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638578" y="6537325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79364"/>
            <a:ext cx="9001000" cy="703262"/>
          </a:xfrm>
        </p:spPr>
        <p:txBody>
          <a:bodyPr/>
          <a:lstStyle/>
          <a:p>
            <a:pPr algn="ctr"/>
            <a:r>
              <a:rPr lang="ko-KR" altLang="en-US" sz="3200" dirty="0" err="1" smtClean="0"/>
              <a:t>임베디드</a:t>
            </a:r>
            <a:r>
              <a:rPr lang="ko-KR" altLang="en-US" sz="3200" dirty="0" smtClean="0"/>
              <a:t> 시스템 분류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기본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공통 응용</a:t>
            </a:r>
            <a:r>
              <a:rPr lang="en-US" altLang="ko-KR" sz="3200" dirty="0" smtClean="0"/>
              <a:t>S/W</a:t>
            </a:r>
            <a:endParaRPr lang="ko-KR" altLang="en-US" sz="3200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95400"/>
            <a:ext cx="8820150" cy="5105400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sz="3200" dirty="0"/>
              <a:t>  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dirty="0"/>
              <a:t>   </a:t>
            </a:r>
            <a:endParaRPr lang="en-US" altLang="ko-KR" sz="2400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gray">
          <a:xfrm>
            <a:off x="0" y="1052513"/>
            <a:ext cx="9144000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/>
            </a:r>
            <a:br>
              <a:rPr lang="ko-KR" altLang="en-US" sz="900" b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</a:br>
            <a:endParaRPr lang="ko-KR" altLang="en-US" sz="900"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48158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60034"/>
              </p:ext>
            </p:extLst>
          </p:nvPr>
        </p:nvGraphicFramePr>
        <p:xfrm>
          <a:off x="229728" y="782626"/>
          <a:ext cx="8662751" cy="5663074"/>
        </p:xfrm>
        <a:graphic>
          <a:graphicData uri="http://schemas.openxmlformats.org/drawingml/2006/table">
            <a:tbl>
              <a:tblPr/>
              <a:tblGrid>
                <a:gridCol w="12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산업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43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 기본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 응용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브라우저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 프로토콜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DTV, 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PDA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Markup Language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기술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플러그인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컴포넌트 처리기술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암호화 기술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미디어 재생기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오디오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비디오 코덱 기술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포터블미디어플레이어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휴대용 게임기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오디오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비디오 렌더링 기술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플러그인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플래시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컴포넌트 처리 기술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Office- ware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PIMS(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일정관리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메일관리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PDA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문서작성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뷰어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동기화 기술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휴먼 인터페이스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음성 합성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인식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홈네트워크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보안장치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DTV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 거의 모든 정보기기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인식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생체 인식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필기체 인식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1579" name="Rectangle 299"/>
          <p:cNvSpPr>
            <a:spLocks noChangeArrowheads="1"/>
          </p:cNvSpPr>
          <p:nvPr/>
        </p:nvSpPr>
        <p:spPr bwMode="gray">
          <a:xfrm>
            <a:off x="0" y="5187950"/>
            <a:ext cx="18415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900">
                <a:solidFill>
                  <a:srgbClr val="000000"/>
                </a:solidFill>
                <a:latin typeface="Arial" pitchFamily="34" charset="0"/>
                <a:ea typeface="한컴바탕" pitchFamily="18" charset="2"/>
                <a:cs typeface="한컴바탕" pitchFamily="18" charset="2"/>
              </a:rPr>
              <a:t/>
            </a:r>
            <a:br>
              <a:rPr lang="ko-KR" altLang="en-US" sz="900">
                <a:solidFill>
                  <a:srgbClr val="000000"/>
                </a:solidFill>
                <a:latin typeface="Arial" pitchFamily="34" charset="0"/>
                <a:ea typeface="한컴바탕" pitchFamily="18" charset="2"/>
                <a:cs typeface="한컴바탕" pitchFamily="18" charset="2"/>
              </a:rPr>
            </a:br>
            <a:endParaRPr lang="ko-KR" altLang="en-US" sz="900"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9313"/>
            <a:ext cx="8856984" cy="703262"/>
          </a:xfrm>
        </p:spPr>
        <p:txBody>
          <a:bodyPr/>
          <a:lstStyle/>
          <a:p>
            <a:pPr algn="ctr"/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분류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산업별 응용</a:t>
            </a:r>
            <a:r>
              <a:rPr lang="en-US" altLang="ko-KR" dirty="0" smtClean="0"/>
              <a:t>S/W</a:t>
            </a:r>
            <a:endParaRPr lang="ko-KR" alt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820150" cy="5105400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sz="3200" dirty="0"/>
              <a:t>  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dirty="0"/>
              <a:t>   </a:t>
            </a:r>
            <a:endParaRPr lang="en-US" altLang="ko-KR" sz="2400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gray">
          <a:xfrm>
            <a:off x="-641350" y="-320675"/>
            <a:ext cx="914400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/>
            </a:r>
            <a:br>
              <a:rPr lang="ko-KR" altLang="en-US" sz="900" b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</a:br>
            <a:endParaRPr lang="ko-KR" altLang="en-US" sz="900"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483179" name="Group 8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9008"/>
              </p:ext>
            </p:extLst>
          </p:nvPr>
        </p:nvGraphicFramePr>
        <p:xfrm>
          <a:off x="229728" y="961851"/>
          <a:ext cx="8496944" cy="5486400"/>
        </p:xfrm>
        <a:graphic>
          <a:graphicData uri="http://schemas.openxmlformats.org/drawingml/2006/table">
            <a:tbl>
              <a:tblPr/>
              <a:tblGrid>
                <a:gridCol w="124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산업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1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산업별 임베디드 응용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이동통신  단말 응용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WiFi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휴대인터넷과의 로밍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 개발 관련 전 산업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멀티미디어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메시징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시스템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위치기반 서비스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 플랫폼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DTV 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방송콘텐츠 저작도구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정보가전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방송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메타데이터 저작도구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DTV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 브라우저 및 응용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홈네트워크 응용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홈오토메이션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홈뷰어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방재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셋탑박스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센서장치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에너지 관리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Healthcare / Telemedicine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홈네트워크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상의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Device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텔레매틱스 응용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차량정비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차량용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단말장치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 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및 단말 관리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인포테인먼트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개인화 서비스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HMI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기반 무선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 kit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82892" name="Rectangle 588"/>
          <p:cNvSpPr>
            <a:spLocks noChangeArrowheads="1"/>
          </p:cNvSpPr>
          <p:nvPr/>
        </p:nvSpPr>
        <p:spPr bwMode="gray">
          <a:xfrm>
            <a:off x="-641350" y="71770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4482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851"/>
            <a:ext cx="9108503" cy="703262"/>
          </a:xfrm>
        </p:spPr>
        <p:txBody>
          <a:bodyPr/>
          <a:lstStyle/>
          <a:p>
            <a:pPr algn="ctr"/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분류</a:t>
            </a:r>
            <a:r>
              <a:rPr lang="en-US" altLang="ko-KR" dirty="0" smtClean="0"/>
              <a:t>: S/W </a:t>
            </a:r>
            <a:r>
              <a:rPr lang="ko-KR" altLang="en-US" dirty="0" smtClean="0"/>
              <a:t>구조도</a:t>
            </a:r>
            <a:endParaRPr lang="ko-KR" alt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95400"/>
            <a:ext cx="882015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   </a:t>
            </a:r>
            <a:endParaRPr lang="en-US" altLang="ko-KR" sz="3200" dirty="0"/>
          </a:p>
          <a:p>
            <a:pPr>
              <a:buFont typeface="Wingdings" pitchFamily="2" charset="2"/>
              <a:buNone/>
            </a:pPr>
            <a:r>
              <a:rPr lang="ko-KR" altLang="en-US" sz="2400" dirty="0"/>
              <a:t>   </a:t>
            </a:r>
            <a:endParaRPr lang="en-US" altLang="ko-KR" sz="2400" dirty="0"/>
          </a:p>
        </p:txBody>
      </p:sp>
      <p:graphicFrame>
        <p:nvGraphicFramePr>
          <p:cNvPr id="4833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9777227"/>
              </p:ext>
            </p:extLst>
          </p:nvPr>
        </p:nvGraphicFramePr>
        <p:xfrm>
          <a:off x="305779" y="930274"/>
          <a:ext cx="8496944" cy="537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그림" r:id="rId3" imgW="8443800" imgH="4711680" progId="StaticMetafile">
                  <p:embed/>
                </p:oleObj>
              </mc:Choice>
              <mc:Fallback>
                <p:oleObj name="그림" r:id="rId3" imgW="8443800" imgH="4711680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05779" y="930274"/>
                        <a:ext cx="8496944" cy="5379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03" y="116632"/>
            <a:ext cx="8856983" cy="1325562"/>
          </a:xfrm>
        </p:spPr>
        <p:txBody>
          <a:bodyPr/>
          <a:lstStyle/>
          <a:p>
            <a:pPr algn="ctr"/>
            <a:r>
              <a:rPr lang="ko-KR" altLang="en-US" b="1" dirty="0" err="1" smtClean="0"/>
              <a:t>임베디드</a:t>
            </a:r>
            <a:r>
              <a:rPr lang="ko-KR" altLang="en-US" b="1" dirty="0" smtClean="0"/>
              <a:t> 운영체제</a:t>
            </a:r>
            <a:r>
              <a:rPr lang="en-US" altLang="ko-KR" b="1" dirty="0" smtClean="0"/>
              <a:t>: Kernel</a:t>
            </a:r>
            <a:endParaRPr lang="ko-KR" altLang="en-US" b="1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3600" dirty="0">
                <a:solidFill>
                  <a:schemeClr val="tx1"/>
                </a:solidFill>
              </a:rPr>
              <a:t>What is Kernel ?</a:t>
            </a:r>
          </a:p>
          <a:p>
            <a:pPr>
              <a:buFont typeface="Wingdings" pitchFamily="2" charset="2"/>
              <a:buNone/>
            </a:pPr>
            <a:endParaRPr lang="ko-KR" alt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ko-KR" sz="2400" dirty="0" err="1">
                <a:solidFill>
                  <a:schemeClr val="tx1"/>
                </a:solidFill>
              </a:rPr>
              <a:t>임베디드</a:t>
            </a:r>
            <a:r>
              <a:rPr lang="ko-KR" altLang="ko-KR" sz="2400" dirty="0">
                <a:solidFill>
                  <a:schemeClr val="tx1"/>
                </a:solidFill>
              </a:rPr>
              <a:t> 운영체제 </a:t>
            </a:r>
            <a:r>
              <a:rPr lang="ko-KR" altLang="ko-KR" sz="2400" b="1" dirty="0" err="1">
                <a:solidFill>
                  <a:srgbClr val="C00000"/>
                </a:solidFill>
              </a:rPr>
              <a:t>커널</a:t>
            </a:r>
            <a:r>
              <a:rPr lang="ko-KR" altLang="ko-KR" sz="2400" dirty="0" err="1">
                <a:solidFill>
                  <a:schemeClr val="tx1"/>
                </a:solidFill>
              </a:rPr>
              <a:t>은</a:t>
            </a:r>
            <a:r>
              <a:rPr lang="ko-KR" altLang="ko-KR" sz="2400" dirty="0">
                <a:solidFill>
                  <a:schemeClr val="tx1"/>
                </a:solidFill>
              </a:rPr>
              <a:t> 응용 분야에 따라 </a:t>
            </a:r>
            <a:r>
              <a:rPr lang="ko-KR" altLang="ko-KR" sz="2400" b="1" dirty="0">
                <a:solidFill>
                  <a:srgbClr val="C00000"/>
                </a:solidFill>
              </a:rPr>
              <a:t>내장형 및 소형</a:t>
            </a:r>
            <a:r>
              <a:rPr lang="ko-KR" altLang="ko-KR" sz="2400" dirty="0">
                <a:solidFill>
                  <a:schemeClr val="tx1"/>
                </a:solidFill>
              </a:rPr>
              <a:t>이라는 특성에서 필요로 하는 요구사항과</a:t>
            </a:r>
            <a:r>
              <a:rPr lang="ko-KR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ko-KR" sz="2400" b="1" dirty="0" err="1">
                <a:solidFill>
                  <a:srgbClr val="C00000"/>
                </a:solidFill>
              </a:rPr>
              <a:t>실시간적</a:t>
            </a:r>
            <a:r>
              <a:rPr lang="ko-KR" altLang="ko-KR" sz="2400" b="1" dirty="0">
                <a:solidFill>
                  <a:srgbClr val="C00000"/>
                </a:solidFill>
              </a:rPr>
              <a:t> </a:t>
            </a:r>
            <a:r>
              <a:rPr lang="ko-KR" altLang="ko-KR" sz="2400" dirty="0">
                <a:solidFill>
                  <a:schemeClr val="tx1"/>
                </a:solidFill>
              </a:rPr>
              <a:t>조건이 주어지는 응용에서 필요로 하는 요구사항을 제공하는 </a:t>
            </a:r>
            <a:r>
              <a:rPr lang="ko-KR" altLang="ko-KR" sz="2400" dirty="0" err="1">
                <a:solidFill>
                  <a:schemeClr val="tx1"/>
                </a:solidFill>
              </a:rPr>
              <a:t>커널</a:t>
            </a:r>
            <a:r>
              <a:rPr lang="ko-KR" altLang="ko-KR" sz="2400" dirty="0">
                <a:solidFill>
                  <a:schemeClr val="tx1"/>
                </a:solidFill>
              </a:rPr>
              <a:t> 기술들로 분류할 수 있음</a:t>
            </a:r>
            <a:r>
              <a:rPr lang="ko-KR" altLang="en-US" sz="2400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864443"/>
          </a:xfrm>
        </p:spPr>
        <p:txBody>
          <a:bodyPr/>
          <a:lstStyle/>
          <a:p>
            <a:pPr algn="ctr"/>
            <a:r>
              <a:rPr lang="ko-KR" altLang="en-US" b="1" dirty="0" err="1" smtClean="0"/>
              <a:t>임베디드</a:t>
            </a:r>
            <a:r>
              <a:rPr lang="ko-KR" altLang="en-US" b="1" dirty="0" smtClean="0"/>
              <a:t> 운영체제 </a:t>
            </a:r>
            <a:r>
              <a:rPr lang="ko-KR" altLang="en-US" b="1" dirty="0" err="1" smtClean="0"/>
              <a:t>커널의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특징</a:t>
            </a:r>
            <a:endParaRPr lang="ko-KR" altLang="en-US" b="1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445"/>
            <a:ext cx="8280920" cy="388877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400" dirty="0" smtClean="0">
                <a:solidFill>
                  <a:schemeClr val="tx1"/>
                </a:solidFill>
              </a:rPr>
              <a:t>     </a:t>
            </a:r>
            <a:r>
              <a:rPr lang="ko-KR" altLang="ko-KR" sz="2400" dirty="0">
                <a:solidFill>
                  <a:schemeClr val="tx1"/>
                </a:solidFill>
              </a:rPr>
              <a:t>○ 범용 운영체제에 비해 비교적 </a:t>
            </a:r>
            <a:r>
              <a:rPr lang="ko-KR" altLang="ko-KR" sz="2400" dirty="0">
                <a:solidFill>
                  <a:srgbClr val="FF0000"/>
                </a:solidFill>
              </a:rPr>
              <a:t>작은 크기 </a:t>
            </a:r>
          </a:p>
          <a:p>
            <a:pPr marL="898525" indent="-898525"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</a:t>
            </a:r>
            <a:r>
              <a:rPr lang="ko-KR" altLang="ko-KR" sz="2400" dirty="0">
                <a:solidFill>
                  <a:schemeClr val="tx1"/>
                </a:solidFill>
              </a:rPr>
              <a:t>○ 컴포넌트 방식의 구성으로 </a:t>
            </a:r>
            <a:r>
              <a:rPr lang="ko-KR" altLang="ko-KR" sz="2400" dirty="0" err="1">
                <a:solidFill>
                  <a:schemeClr val="tx1"/>
                </a:solidFill>
              </a:rPr>
              <a:t>타겟</a:t>
            </a:r>
            <a:r>
              <a:rPr lang="ko-KR" altLang="ko-KR" sz="2400" dirty="0">
                <a:solidFill>
                  <a:schemeClr val="tx1"/>
                </a:solidFill>
              </a:rPr>
              <a:t> 시스템에 따라 </a:t>
            </a:r>
            <a:r>
              <a:rPr lang="ko-KR" altLang="ko-KR" sz="2400" dirty="0" smtClean="0">
                <a:solidFill>
                  <a:schemeClr val="tx1"/>
                </a:solidFill>
              </a:rPr>
              <a:t>손</a:t>
            </a:r>
            <a:r>
              <a:rPr lang="en-US" altLang="ko-KR" sz="2400" dirty="0" smtClean="0">
                <a:solidFill>
                  <a:schemeClr val="tx1"/>
                </a:solidFill>
              </a:rPr>
              <a:t>  </a:t>
            </a:r>
            <a:r>
              <a:rPr lang="ko-KR" altLang="ko-KR" sz="2400" dirty="0" smtClean="0">
                <a:solidFill>
                  <a:schemeClr val="tx1"/>
                </a:solidFill>
              </a:rPr>
              <a:t>쉽게 구성을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>
                <a:solidFill>
                  <a:schemeClr val="tx1"/>
                </a:solidFill>
              </a:rPr>
              <a:t>달리 할 수 있는 </a:t>
            </a:r>
            <a:r>
              <a:rPr lang="ko-KR" altLang="ko-KR" sz="2400" dirty="0">
                <a:solidFill>
                  <a:srgbClr val="FF0000"/>
                </a:solidFill>
              </a:rPr>
              <a:t>컴포넌트 기반 운영체제</a:t>
            </a:r>
            <a:r>
              <a:rPr lang="ko-KR" altLang="ko-KR" sz="24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</a:t>
            </a:r>
            <a:r>
              <a:rPr lang="ko-KR" altLang="ko-KR" sz="2400" dirty="0">
                <a:solidFill>
                  <a:schemeClr val="tx1"/>
                </a:solidFill>
              </a:rPr>
              <a:t>○ 빠른 부팅, </a:t>
            </a:r>
            <a:r>
              <a:rPr lang="ko-KR" altLang="ko-KR" sz="2400" dirty="0">
                <a:solidFill>
                  <a:srgbClr val="FF0000"/>
                </a:solidFill>
              </a:rPr>
              <a:t>저전력 지원</a:t>
            </a:r>
            <a:r>
              <a:rPr lang="ko-KR" altLang="ko-KR" sz="2400" dirty="0">
                <a:solidFill>
                  <a:schemeClr val="tx1"/>
                </a:solidFill>
              </a:rPr>
              <a:t>, 비 디스크 방식의 운용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</a:t>
            </a:r>
            <a:r>
              <a:rPr lang="ko-KR" altLang="ko-KR" sz="2400" dirty="0">
                <a:solidFill>
                  <a:schemeClr val="tx1"/>
                </a:solidFill>
              </a:rPr>
              <a:t>○ 다양한 또는 </a:t>
            </a:r>
            <a:r>
              <a:rPr lang="ko-KR" altLang="ko-KR" sz="2400" dirty="0">
                <a:solidFill>
                  <a:srgbClr val="FF0000"/>
                </a:solidFill>
              </a:rPr>
              <a:t>저가의 프로세서</a:t>
            </a:r>
            <a:r>
              <a:rPr lang="ko-KR" altLang="ko-KR" sz="2400" dirty="0">
                <a:solidFill>
                  <a:schemeClr val="tx1"/>
                </a:solidFill>
              </a:rPr>
              <a:t>에 대한 지원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</a:t>
            </a:r>
            <a:r>
              <a:rPr lang="ko-KR" altLang="ko-KR" sz="2400" dirty="0">
                <a:solidFill>
                  <a:schemeClr val="tx1"/>
                </a:solidFill>
              </a:rPr>
              <a:t>○ 간결한 구조에 의한 빠른 응답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</a:t>
            </a:r>
            <a:r>
              <a:rPr lang="ko-KR" altLang="ko-KR" sz="2400" dirty="0">
                <a:solidFill>
                  <a:schemeClr val="tx1"/>
                </a:solidFill>
              </a:rPr>
              <a:t>○ </a:t>
            </a:r>
            <a:r>
              <a:rPr lang="ko-KR" altLang="ko-KR" sz="2400" dirty="0">
                <a:solidFill>
                  <a:srgbClr val="FF0000"/>
                </a:solidFill>
              </a:rPr>
              <a:t>메모리 기반의 파일 또는 데이터베이스 </a:t>
            </a:r>
            <a:r>
              <a:rPr lang="ko-KR" altLang="ko-KR" sz="2400" dirty="0">
                <a:solidFill>
                  <a:schemeClr val="tx1"/>
                </a:solidFill>
              </a:rPr>
              <a:t>시스템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100585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개요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82665"/>
            <a:ext cx="8496944" cy="5184775"/>
          </a:xfrm>
        </p:spPr>
        <p:txBody>
          <a:bodyPr>
            <a:normAutofit fontScale="92500"/>
          </a:bodyPr>
          <a:lstStyle/>
          <a:p>
            <a:pPr algn="just"/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(Embedded System)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80975" indent="-180975" algn="just">
              <a:buNone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(embedded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내장형 시스템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기계나 기타 제어가 필요한 시스템에 대해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제어를 위한 특정 기능을 수행하는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hlinkClick r:id="rId2" tooltip="컴퓨터 시스템"/>
              </a:rPr>
              <a:t>컴퓨터 시스템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장치 내에 존재하는 전자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위키피디아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buFontTx/>
              <a:buChar char="-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algn="just">
              <a:buNone/>
            </a:pP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장치의 일부분으로 구성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되며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제어가 필요한 시스템을 위한 두뇌 역할을 하는 특정 목적의 컴퓨터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위키피디아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algn="just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b="1" u="sng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Hardware + Software</a:t>
            </a:r>
            <a:endParaRPr lang="en-US" altLang="ko-KR" b="1" u="sng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(Embedded Software)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80975" indent="-180975" algn="just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탑재되는 </a:t>
            </a:r>
            <a:r>
              <a:rPr lang="ko-KR" altLang="en-US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소프트웨어</a:t>
            </a:r>
            <a:r>
              <a:rPr lang="en-US" altLang="ko-KR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u="sng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미들웨어</a:t>
            </a:r>
            <a:r>
              <a:rPr lang="en-US" altLang="ko-KR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 소프트웨어를 총칭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소프트웨어라 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buFontTx/>
              <a:buChar char="-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algn="just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우리가 일상에서 쉽게 자주 접하는 비행기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미사일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세탁기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등의 제품 안에 단순한 컴퓨터가 내장되어 있는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것이며 그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안에 탑재된 소프트웨어를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소프트웨어라 함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72046"/>
            <a:ext cx="8712968" cy="830992"/>
          </a:xfrm>
        </p:spPr>
        <p:txBody>
          <a:bodyPr/>
          <a:lstStyle/>
          <a:p>
            <a:pPr algn="ctr"/>
            <a:r>
              <a:rPr lang="ko-KR" altLang="en-US" b="1" dirty="0" err="1" smtClean="0"/>
              <a:t>임베디드</a:t>
            </a:r>
            <a:r>
              <a:rPr lang="ko-KR" altLang="en-US" b="1" dirty="0" smtClean="0"/>
              <a:t> 운영체제 </a:t>
            </a:r>
            <a:r>
              <a:rPr lang="ko-KR" altLang="en-US" b="1" dirty="0" err="1" smtClean="0"/>
              <a:t>커널기술</a:t>
            </a:r>
            <a:endParaRPr lang="ko-KR" altLang="en-US" b="1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628800"/>
            <a:ext cx="7988300" cy="439283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 smtClean="0">
                <a:solidFill>
                  <a:schemeClr val="tx1"/>
                </a:solidFill>
              </a:rPr>
              <a:t>     </a:t>
            </a:r>
            <a:r>
              <a:rPr lang="ko-KR" altLang="ko-KR" sz="2400" dirty="0">
                <a:solidFill>
                  <a:schemeClr val="tx1"/>
                </a:solidFill>
              </a:rPr>
              <a:t>○ 실시간 </a:t>
            </a:r>
            <a:r>
              <a:rPr lang="ko-KR" altLang="ko-KR" sz="2400" dirty="0" err="1">
                <a:solidFill>
                  <a:schemeClr val="tx1"/>
                </a:solidFill>
              </a:rPr>
              <a:t>멀티태스킹</a:t>
            </a:r>
            <a:r>
              <a:rPr lang="ko-KR" altLang="ko-KR" sz="2400" dirty="0">
                <a:solidFill>
                  <a:schemeClr val="tx1"/>
                </a:solidFill>
              </a:rPr>
              <a:t> 지원 기술</a:t>
            </a:r>
            <a:endParaRPr lang="ko-KR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</a:t>
            </a:r>
            <a:r>
              <a:rPr lang="ko-KR" altLang="ko-KR" sz="2400" dirty="0">
                <a:solidFill>
                  <a:schemeClr val="tx1"/>
                </a:solidFill>
              </a:rPr>
              <a:t>○ 메모리 관리 기술</a:t>
            </a:r>
            <a:endParaRPr lang="ko-KR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○ </a:t>
            </a:r>
            <a:r>
              <a:rPr lang="ko-KR" altLang="en-US" sz="2400" dirty="0" err="1">
                <a:solidFill>
                  <a:schemeClr val="tx1"/>
                </a:solidFill>
              </a:rPr>
              <a:t>임베디드</a:t>
            </a:r>
            <a:r>
              <a:rPr lang="ko-KR" altLang="en-US" sz="2400" dirty="0">
                <a:solidFill>
                  <a:schemeClr val="tx1"/>
                </a:solidFill>
              </a:rPr>
              <a:t> 시스템용 파일 시스템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○ 초소형 </a:t>
            </a:r>
            <a:r>
              <a:rPr lang="ko-KR" altLang="en-US" sz="2400" dirty="0" err="1">
                <a:solidFill>
                  <a:schemeClr val="tx1"/>
                </a:solidFill>
              </a:rPr>
              <a:t>임베디드</a:t>
            </a:r>
            <a:r>
              <a:rPr lang="ko-KR" altLang="en-US" sz="2400" dirty="0">
                <a:solidFill>
                  <a:schemeClr val="tx1"/>
                </a:solidFill>
              </a:rPr>
              <a:t> 운영체제 개발 및 이식 기술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○ 부팅 지원 기술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○ 시스템 구축 및 구성 기술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○ 저전력 지원 기술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○ 자원 관리 기술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olidFill>
                  <a:schemeClr val="tx1"/>
                </a:solidFill>
              </a:rPr>
              <a:t>     ○ </a:t>
            </a:r>
            <a:r>
              <a:rPr lang="ko-KR" altLang="en-US" sz="2400" dirty="0" err="1">
                <a:solidFill>
                  <a:schemeClr val="tx1"/>
                </a:solidFill>
              </a:rPr>
              <a:t>임베디드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Java </a:t>
            </a:r>
            <a:r>
              <a:rPr lang="ko-KR" altLang="en-US" sz="2400" dirty="0">
                <a:solidFill>
                  <a:schemeClr val="tx1"/>
                </a:solidFill>
              </a:rPr>
              <a:t>플랫폼 기술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96333AD-2AFC-4A15-B15C-255C4F4916AE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2" y="111932"/>
            <a:ext cx="9003169" cy="978692"/>
          </a:xfrm>
        </p:spPr>
        <p:txBody>
          <a:bodyPr/>
          <a:lstStyle/>
          <a:p>
            <a:pPr algn="ctr"/>
            <a:r>
              <a:rPr lang="en-US" altLang="ko-KR" b="1" dirty="0"/>
              <a:t>Embedded OS &amp; </a:t>
            </a:r>
            <a:r>
              <a:rPr lang="en-US" altLang="ko-KR" b="1" dirty="0" smtClean="0"/>
              <a:t>RTOS </a:t>
            </a:r>
            <a:r>
              <a:rPr lang="ko-KR" altLang="en-US" b="1" dirty="0" smtClean="0"/>
              <a:t>유형</a:t>
            </a:r>
            <a:endParaRPr lang="en-US" altLang="ko-KR" b="1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1170"/>
              </p:ext>
            </p:extLst>
          </p:nvPr>
        </p:nvGraphicFramePr>
        <p:xfrm>
          <a:off x="323528" y="1078135"/>
          <a:ext cx="8496622" cy="508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비트맵 이미지" r:id="rId3" imgW="7400000" imgH="5923810" progId="PBrush">
                  <p:embed/>
                </p:oleObj>
              </mc:Choice>
              <mc:Fallback>
                <p:oleObj name="비트맵 이미지" r:id="rId3" imgW="7400000" imgH="592381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78135"/>
                        <a:ext cx="8496622" cy="50871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71775" y="6381750"/>
            <a:ext cx="6048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ea typeface="휴먼모음T" pitchFamily="18" charset="-127"/>
              </a:rPr>
              <a:t>Others</a:t>
            </a:r>
            <a:r>
              <a:rPr lang="en-US" altLang="ko-KR" sz="1600" b="1"/>
              <a:t>: REX, L4, OSEK, sensor OS’es, house-OS’es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848186" y="1151635"/>
            <a:ext cx="7601272" cy="5105400"/>
            <a:chOff x="0" y="0"/>
            <a:chExt cx="3360" cy="6504"/>
          </a:xfrm>
        </p:grpSpPr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0" y="0"/>
              <a:ext cx="586" cy="524"/>
              <a:chOff x="0" y="0"/>
              <a:chExt cx="586" cy="524"/>
            </a:xfrm>
          </p:grpSpPr>
          <p:sp>
            <p:nvSpPr>
              <p:cNvPr id="12495" name="Rectangle 7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6" cy="524"/>
              </a:xfrm>
              <a:prstGeom prst="rect">
                <a:avLst/>
              </a:prstGeom>
              <a:solidFill>
                <a:srgbClr val="D6D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  <p:grpSp>
            <p:nvGrpSpPr>
              <p:cNvPr id="4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586" cy="480"/>
                <a:chOff x="0" y="0"/>
                <a:chExt cx="586" cy="480"/>
              </a:xfrm>
            </p:grpSpPr>
            <p:sp>
              <p:nvSpPr>
                <p:cNvPr id="12497" name="Rectangle 4"/>
                <p:cNvSpPr>
                  <a:spLocks noChangeArrowheads="1"/>
                </p:cNvSpPr>
                <p:nvPr/>
              </p:nvSpPr>
              <p:spPr bwMode="auto">
                <a:xfrm>
                  <a:off x="41" y="11"/>
                  <a:ext cx="504" cy="458"/>
                </a:xfrm>
                <a:prstGeom prst="rect">
                  <a:avLst/>
                </a:prstGeom>
                <a:solidFill>
                  <a:srgbClr val="D6D6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ko-KR" altLang="en-US" sz="1400" b="1" dirty="0">
                      <a:latin typeface="+mn-ea"/>
                    </a:rPr>
                    <a:t>운영체제</a:t>
                  </a:r>
                </a:p>
              </p:txBody>
            </p:sp>
            <p:sp>
              <p:nvSpPr>
                <p:cNvPr id="12498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 sz="2000" b="1">
                    <a:latin typeface="+mn-ea"/>
                  </a:endParaRPr>
                </a:p>
              </p:txBody>
            </p:sp>
          </p:grpSp>
        </p:grpSp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586" y="0"/>
              <a:ext cx="971" cy="524"/>
              <a:chOff x="586" y="0"/>
              <a:chExt cx="971" cy="524"/>
            </a:xfrm>
          </p:grpSpPr>
          <p:sp>
            <p:nvSpPr>
              <p:cNvPr id="12491" name="Rectangle 75"/>
              <p:cNvSpPr>
                <a:spLocks noChangeArrowheads="1"/>
              </p:cNvSpPr>
              <p:nvPr/>
            </p:nvSpPr>
            <p:spPr bwMode="auto">
              <a:xfrm>
                <a:off x="586" y="0"/>
                <a:ext cx="971" cy="524"/>
              </a:xfrm>
              <a:prstGeom prst="rect">
                <a:avLst/>
              </a:prstGeom>
              <a:solidFill>
                <a:srgbClr val="D6D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  <p:grpSp>
            <p:nvGrpSpPr>
              <p:cNvPr id="6" name="Group 74"/>
              <p:cNvGrpSpPr>
                <a:grpSpLocks/>
              </p:cNvGrpSpPr>
              <p:nvPr/>
            </p:nvGrpSpPr>
            <p:grpSpPr bwMode="auto">
              <a:xfrm>
                <a:off x="586" y="0"/>
                <a:ext cx="971" cy="480"/>
                <a:chOff x="586" y="0"/>
                <a:chExt cx="971" cy="480"/>
              </a:xfrm>
            </p:grpSpPr>
            <p:sp>
              <p:nvSpPr>
                <p:cNvPr id="12493" name="Rectangle 5"/>
                <p:cNvSpPr>
                  <a:spLocks noChangeArrowheads="1"/>
                </p:cNvSpPr>
                <p:nvPr/>
              </p:nvSpPr>
              <p:spPr bwMode="auto">
                <a:xfrm>
                  <a:off x="627" y="11"/>
                  <a:ext cx="889" cy="458"/>
                </a:xfrm>
                <a:prstGeom prst="rect">
                  <a:avLst/>
                </a:prstGeom>
                <a:solidFill>
                  <a:srgbClr val="D6D6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ko-KR" altLang="en-US" sz="1400" b="1">
                      <a:latin typeface="+mn-ea"/>
                    </a:rPr>
                    <a:t>제조회사</a:t>
                  </a:r>
                </a:p>
              </p:txBody>
            </p:sp>
            <p:sp>
              <p:nvSpPr>
                <p:cNvPr id="12494" name="Rectangle 73"/>
                <p:cNvSpPr>
                  <a:spLocks noChangeArrowheads="1"/>
                </p:cNvSpPr>
                <p:nvPr/>
              </p:nvSpPr>
              <p:spPr bwMode="auto">
                <a:xfrm>
                  <a:off x="586" y="0"/>
                  <a:ext cx="97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 sz="2000" b="1">
                    <a:latin typeface="+mn-ea"/>
                  </a:endParaRPr>
                </a:p>
              </p:txBody>
            </p:sp>
          </p:grp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>
              <a:off x="1557" y="0"/>
              <a:ext cx="722" cy="524"/>
              <a:chOff x="1557" y="0"/>
              <a:chExt cx="722" cy="524"/>
            </a:xfrm>
          </p:grpSpPr>
          <p:sp>
            <p:nvSpPr>
              <p:cNvPr id="12487" name="Rectangle 79"/>
              <p:cNvSpPr>
                <a:spLocks noChangeArrowheads="1"/>
              </p:cNvSpPr>
              <p:nvPr/>
            </p:nvSpPr>
            <p:spPr bwMode="auto">
              <a:xfrm>
                <a:off x="1557" y="0"/>
                <a:ext cx="722" cy="524"/>
              </a:xfrm>
              <a:prstGeom prst="rect">
                <a:avLst/>
              </a:prstGeom>
              <a:solidFill>
                <a:srgbClr val="D6D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  <p:grpSp>
            <p:nvGrpSpPr>
              <p:cNvPr id="8" name="Group 78"/>
              <p:cNvGrpSpPr>
                <a:grpSpLocks/>
              </p:cNvGrpSpPr>
              <p:nvPr/>
            </p:nvGrpSpPr>
            <p:grpSpPr bwMode="auto">
              <a:xfrm>
                <a:off x="1557" y="0"/>
                <a:ext cx="722" cy="480"/>
                <a:chOff x="1557" y="0"/>
                <a:chExt cx="722" cy="480"/>
              </a:xfrm>
            </p:grpSpPr>
            <p:sp>
              <p:nvSpPr>
                <p:cNvPr id="12489" name="Rectangle 6"/>
                <p:cNvSpPr>
                  <a:spLocks noChangeArrowheads="1"/>
                </p:cNvSpPr>
                <p:nvPr/>
              </p:nvSpPr>
              <p:spPr bwMode="auto">
                <a:xfrm>
                  <a:off x="1598" y="11"/>
                  <a:ext cx="640" cy="458"/>
                </a:xfrm>
                <a:prstGeom prst="rect">
                  <a:avLst/>
                </a:prstGeom>
                <a:solidFill>
                  <a:srgbClr val="D6D6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ko-KR" altLang="en-US" sz="1400" b="1">
                      <a:latin typeface="+mn-ea"/>
                    </a:rPr>
                    <a:t>국내 대리점</a:t>
                  </a:r>
                </a:p>
              </p:txBody>
            </p:sp>
            <p:sp>
              <p:nvSpPr>
                <p:cNvPr id="12490" name="Rectangle 77"/>
                <p:cNvSpPr>
                  <a:spLocks noChangeArrowheads="1"/>
                </p:cNvSpPr>
                <p:nvPr/>
              </p:nvSpPr>
              <p:spPr bwMode="auto">
                <a:xfrm>
                  <a:off x="1557" y="0"/>
                  <a:ext cx="72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 sz="2000" b="1">
                    <a:latin typeface="+mn-ea"/>
                  </a:endParaRPr>
                </a:p>
              </p:txBody>
            </p:sp>
          </p:grp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2279" y="0"/>
              <a:ext cx="518" cy="524"/>
              <a:chOff x="2279" y="0"/>
              <a:chExt cx="518" cy="524"/>
            </a:xfrm>
          </p:grpSpPr>
          <p:sp>
            <p:nvSpPr>
              <p:cNvPr id="12483" name="Rectangle 83"/>
              <p:cNvSpPr>
                <a:spLocks noChangeArrowheads="1"/>
              </p:cNvSpPr>
              <p:nvPr/>
            </p:nvSpPr>
            <p:spPr bwMode="auto">
              <a:xfrm>
                <a:off x="2279" y="0"/>
                <a:ext cx="518" cy="524"/>
              </a:xfrm>
              <a:prstGeom prst="rect">
                <a:avLst/>
              </a:prstGeom>
              <a:solidFill>
                <a:srgbClr val="D6D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  <p:grpSp>
            <p:nvGrpSpPr>
              <p:cNvPr id="10" name="Group 82"/>
              <p:cNvGrpSpPr>
                <a:grpSpLocks/>
              </p:cNvGrpSpPr>
              <p:nvPr/>
            </p:nvGrpSpPr>
            <p:grpSpPr bwMode="auto">
              <a:xfrm>
                <a:off x="2279" y="0"/>
                <a:ext cx="518" cy="480"/>
                <a:chOff x="2279" y="0"/>
                <a:chExt cx="518" cy="480"/>
              </a:xfrm>
            </p:grpSpPr>
            <p:sp>
              <p:nvSpPr>
                <p:cNvPr id="12485" name="Rectangle 7"/>
                <p:cNvSpPr>
                  <a:spLocks noChangeArrowheads="1"/>
                </p:cNvSpPr>
                <p:nvPr/>
              </p:nvSpPr>
              <p:spPr bwMode="auto">
                <a:xfrm>
                  <a:off x="2320" y="11"/>
                  <a:ext cx="436" cy="458"/>
                </a:xfrm>
                <a:prstGeom prst="rect">
                  <a:avLst/>
                </a:prstGeom>
                <a:solidFill>
                  <a:srgbClr val="D6D6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ko-KR" altLang="en-US" sz="1400" b="1" dirty="0" smtClean="0">
                      <a:latin typeface="+mn-ea"/>
                    </a:rPr>
                    <a:t>로열티</a:t>
                  </a:r>
                  <a:endParaRPr lang="en-US" altLang="ko-KR" sz="1400" b="1" dirty="0" smtClean="0">
                    <a:latin typeface="+mn-ea"/>
                  </a:endParaRPr>
                </a:p>
                <a:p>
                  <a:pPr algn="ctr"/>
                  <a:r>
                    <a:rPr lang="ko-KR" altLang="en-US" sz="1400" b="1" dirty="0" smtClean="0">
                      <a:latin typeface="+mn-ea"/>
                    </a:rPr>
                    <a:t>정책</a:t>
                  </a:r>
                  <a:endParaRPr lang="ko-KR" altLang="en-US" sz="1400" b="1" dirty="0">
                    <a:latin typeface="+mn-ea"/>
                  </a:endParaRPr>
                </a:p>
              </p:txBody>
            </p:sp>
            <p:sp>
              <p:nvSpPr>
                <p:cNvPr id="12486" name="Rectangle 81"/>
                <p:cNvSpPr>
                  <a:spLocks noChangeArrowheads="1"/>
                </p:cNvSpPr>
                <p:nvPr/>
              </p:nvSpPr>
              <p:spPr bwMode="auto">
                <a:xfrm>
                  <a:off x="2279" y="0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 sz="2000" b="1">
                    <a:latin typeface="+mn-ea"/>
                  </a:endParaRPr>
                </a:p>
              </p:txBody>
            </p:sp>
          </p:grpSp>
        </p:grpSp>
        <p:grpSp>
          <p:nvGrpSpPr>
            <p:cNvPr id="11" name="Group 88"/>
            <p:cNvGrpSpPr>
              <a:grpSpLocks/>
            </p:cNvGrpSpPr>
            <p:nvPr/>
          </p:nvGrpSpPr>
          <p:grpSpPr bwMode="auto">
            <a:xfrm>
              <a:off x="2797" y="0"/>
              <a:ext cx="563" cy="524"/>
              <a:chOff x="2797" y="0"/>
              <a:chExt cx="563" cy="524"/>
            </a:xfrm>
          </p:grpSpPr>
          <p:sp>
            <p:nvSpPr>
              <p:cNvPr id="12479" name="Rectangle 87"/>
              <p:cNvSpPr>
                <a:spLocks noChangeArrowheads="1"/>
              </p:cNvSpPr>
              <p:nvPr/>
            </p:nvSpPr>
            <p:spPr bwMode="auto">
              <a:xfrm>
                <a:off x="2797" y="0"/>
                <a:ext cx="563" cy="524"/>
              </a:xfrm>
              <a:prstGeom prst="rect">
                <a:avLst/>
              </a:prstGeom>
              <a:solidFill>
                <a:srgbClr val="D6D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  <p:grpSp>
            <p:nvGrpSpPr>
              <p:cNvPr id="12" name="Group 86"/>
              <p:cNvGrpSpPr>
                <a:grpSpLocks/>
              </p:cNvGrpSpPr>
              <p:nvPr/>
            </p:nvGrpSpPr>
            <p:grpSpPr bwMode="auto">
              <a:xfrm>
                <a:off x="2797" y="0"/>
                <a:ext cx="563" cy="480"/>
                <a:chOff x="2797" y="0"/>
                <a:chExt cx="563" cy="480"/>
              </a:xfrm>
            </p:grpSpPr>
            <p:sp>
              <p:nvSpPr>
                <p:cNvPr id="12481" name="Rectangle 8"/>
                <p:cNvSpPr>
                  <a:spLocks noChangeArrowheads="1"/>
                </p:cNvSpPr>
                <p:nvPr/>
              </p:nvSpPr>
              <p:spPr bwMode="auto">
                <a:xfrm>
                  <a:off x="2838" y="11"/>
                  <a:ext cx="481" cy="458"/>
                </a:xfrm>
                <a:prstGeom prst="rect">
                  <a:avLst/>
                </a:prstGeom>
                <a:solidFill>
                  <a:srgbClr val="D6D6D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ko-KR" altLang="en-US" sz="1400" b="1">
                      <a:latin typeface="+mn-ea"/>
                    </a:rPr>
                    <a:t>구조</a:t>
                  </a:r>
                </a:p>
              </p:txBody>
            </p:sp>
            <p:sp>
              <p:nvSpPr>
                <p:cNvPr id="12482" name="Rectangle 85"/>
                <p:cNvSpPr>
                  <a:spLocks noChangeArrowheads="1"/>
                </p:cNvSpPr>
                <p:nvPr/>
              </p:nvSpPr>
              <p:spPr bwMode="auto">
                <a:xfrm>
                  <a:off x="2797" y="0"/>
                  <a:ext cx="56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 sz="2000" b="1">
                    <a:latin typeface="+mn-ea"/>
                  </a:endParaRPr>
                </a:p>
              </p:txBody>
            </p:sp>
          </p:grpSp>
        </p:grpSp>
        <p:grpSp>
          <p:nvGrpSpPr>
            <p:cNvPr id="13" name="Group 90"/>
            <p:cNvGrpSpPr>
              <a:grpSpLocks/>
            </p:cNvGrpSpPr>
            <p:nvPr/>
          </p:nvGrpSpPr>
          <p:grpSpPr bwMode="auto">
            <a:xfrm>
              <a:off x="0" y="502"/>
              <a:ext cx="586" cy="480"/>
              <a:chOff x="0" y="502"/>
              <a:chExt cx="586" cy="480"/>
            </a:xfrm>
          </p:grpSpPr>
          <p:sp>
            <p:nvSpPr>
              <p:cNvPr id="12477" name="Rectangle 9"/>
              <p:cNvSpPr>
                <a:spLocks noChangeArrowheads="1"/>
              </p:cNvSpPr>
              <p:nvPr/>
            </p:nvSpPr>
            <p:spPr bwMode="auto">
              <a:xfrm>
                <a:off x="41" y="513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 dirty="0" err="1">
                    <a:latin typeface="+mn-ea"/>
                  </a:rPr>
                  <a:t>VxWorks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12478" name="Rectangle 89"/>
              <p:cNvSpPr>
                <a:spLocks noChangeArrowheads="1"/>
              </p:cNvSpPr>
              <p:nvPr/>
            </p:nvSpPr>
            <p:spPr bwMode="auto">
              <a:xfrm>
                <a:off x="0" y="502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4" name="Group 92"/>
            <p:cNvGrpSpPr>
              <a:grpSpLocks/>
            </p:cNvGrpSpPr>
            <p:nvPr/>
          </p:nvGrpSpPr>
          <p:grpSpPr bwMode="auto">
            <a:xfrm>
              <a:off x="586" y="502"/>
              <a:ext cx="971" cy="480"/>
              <a:chOff x="586" y="502"/>
              <a:chExt cx="971" cy="480"/>
            </a:xfrm>
          </p:grpSpPr>
          <p:sp>
            <p:nvSpPr>
              <p:cNvPr id="12475" name="Rectangle 10"/>
              <p:cNvSpPr>
                <a:spLocks noChangeArrowheads="1"/>
              </p:cNvSpPr>
              <p:nvPr/>
            </p:nvSpPr>
            <p:spPr bwMode="auto">
              <a:xfrm>
                <a:off x="627" y="513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WindRiver</a:t>
                </a:r>
              </a:p>
            </p:txBody>
          </p:sp>
          <p:sp>
            <p:nvSpPr>
              <p:cNvPr id="12476" name="Rectangle 91"/>
              <p:cNvSpPr>
                <a:spLocks noChangeArrowheads="1"/>
              </p:cNvSpPr>
              <p:nvPr/>
            </p:nvSpPr>
            <p:spPr bwMode="auto">
              <a:xfrm>
                <a:off x="586" y="502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5" name="Group 94"/>
            <p:cNvGrpSpPr>
              <a:grpSpLocks/>
            </p:cNvGrpSpPr>
            <p:nvPr/>
          </p:nvGrpSpPr>
          <p:grpSpPr bwMode="auto">
            <a:xfrm>
              <a:off x="1557" y="502"/>
              <a:ext cx="722" cy="480"/>
              <a:chOff x="1557" y="502"/>
              <a:chExt cx="722" cy="480"/>
            </a:xfrm>
          </p:grpSpPr>
          <p:sp>
            <p:nvSpPr>
              <p:cNvPr id="12473" name="Rectangle 11"/>
              <p:cNvSpPr>
                <a:spLocks noChangeArrowheads="1"/>
              </p:cNvSpPr>
              <p:nvPr/>
            </p:nvSpPr>
            <p:spPr bwMode="auto">
              <a:xfrm>
                <a:off x="1598" y="513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WindRiver Korea</a:t>
                </a:r>
              </a:p>
            </p:txBody>
          </p:sp>
          <p:sp>
            <p:nvSpPr>
              <p:cNvPr id="12474" name="Rectangle 93"/>
              <p:cNvSpPr>
                <a:spLocks noChangeArrowheads="1"/>
              </p:cNvSpPr>
              <p:nvPr/>
            </p:nvSpPr>
            <p:spPr bwMode="auto">
              <a:xfrm>
                <a:off x="1557" y="502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2279" y="502"/>
              <a:ext cx="518" cy="480"/>
              <a:chOff x="2279" y="502"/>
              <a:chExt cx="518" cy="480"/>
            </a:xfrm>
          </p:grpSpPr>
          <p:sp>
            <p:nvSpPr>
              <p:cNvPr id="12471" name="Rectangle 12"/>
              <p:cNvSpPr>
                <a:spLocks noChangeArrowheads="1"/>
              </p:cNvSpPr>
              <p:nvPr/>
            </p:nvSpPr>
            <p:spPr bwMode="auto">
              <a:xfrm>
                <a:off x="2320" y="513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○</a:t>
                </a:r>
              </a:p>
            </p:txBody>
          </p:sp>
          <p:sp>
            <p:nvSpPr>
              <p:cNvPr id="12472" name="Rectangle 95"/>
              <p:cNvSpPr>
                <a:spLocks noChangeArrowheads="1"/>
              </p:cNvSpPr>
              <p:nvPr/>
            </p:nvSpPr>
            <p:spPr bwMode="auto">
              <a:xfrm>
                <a:off x="2279" y="502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7" name="Group 98"/>
            <p:cNvGrpSpPr>
              <a:grpSpLocks/>
            </p:cNvGrpSpPr>
            <p:nvPr/>
          </p:nvGrpSpPr>
          <p:grpSpPr bwMode="auto">
            <a:xfrm>
              <a:off x="2797" y="502"/>
              <a:ext cx="563" cy="480"/>
              <a:chOff x="2797" y="502"/>
              <a:chExt cx="563" cy="480"/>
            </a:xfrm>
          </p:grpSpPr>
          <p:sp>
            <p:nvSpPr>
              <p:cNvPr id="12469" name="Rectangle 13"/>
              <p:cNvSpPr>
                <a:spLocks noChangeArrowheads="1"/>
              </p:cNvSpPr>
              <p:nvPr/>
            </p:nvSpPr>
            <p:spPr bwMode="auto">
              <a:xfrm>
                <a:off x="2838" y="513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멀티쓰레드</a:t>
                </a:r>
              </a:p>
            </p:txBody>
          </p:sp>
          <p:sp>
            <p:nvSpPr>
              <p:cNvPr id="12470" name="Rectangle 97"/>
              <p:cNvSpPr>
                <a:spLocks noChangeArrowheads="1"/>
              </p:cNvSpPr>
              <p:nvPr/>
            </p:nvSpPr>
            <p:spPr bwMode="auto">
              <a:xfrm>
                <a:off x="2797" y="502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8" name="Group 100"/>
            <p:cNvGrpSpPr>
              <a:grpSpLocks/>
            </p:cNvGrpSpPr>
            <p:nvPr/>
          </p:nvGrpSpPr>
          <p:grpSpPr bwMode="auto">
            <a:xfrm>
              <a:off x="0" y="1004"/>
              <a:ext cx="586" cy="480"/>
              <a:chOff x="0" y="1004"/>
              <a:chExt cx="586" cy="480"/>
            </a:xfrm>
          </p:grpSpPr>
          <p:sp>
            <p:nvSpPr>
              <p:cNvPr id="12467" name="Rectangle 14"/>
              <p:cNvSpPr>
                <a:spLocks noChangeArrowheads="1"/>
              </p:cNvSpPr>
              <p:nvPr/>
            </p:nvSpPr>
            <p:spPr bwMode="auto">
              <a:xfrm>
                <a:off x="41" y="1015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OSE</a:t>
                </a:r>
              </a:p>
            </p:txBody>
          </p:sp>
          <p:sp>
            <p:nvSpPr>
              <p:cNvPr id="12468" name="Rectangle 99"/>
              <p:cNvSpPr>
                <a:spLocks noChangeArrowheads="1"/>
              </p:cNvSpPr>
              <p:nvPr/>
            </p:nvSpPr>
            <p:spPr bwMode="auto">
              <a:xfrm>
                <a:off x="0" y="1004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9" name="Group 102"/>
            <p:cNvGrpSpPr>
              <a:grpSpLocks/>
            </p:cNvGrpSpPr>
            <p:nvPr/>
          </p:nvGrpSpPr>
          <p:grpSpPr bwMode="auto">
            <a:xfrm>
              <a:off x="586" y="1004"/>
              <a:ext cx="971" cy="480"/>
              <a:chOff x="586" y="1004"/>
              <a:chExt cx="971" cy="480"/>
            </a:xfrm>
          </p:grpSpPr>
          <p:sp>
            <p:nvSpPr>
              <p:cNvPr id="12465" name="Rectangle 15"/>
              <p:cNvSpPr>
                <a:spLocks noChangeArrowheads="1"/>
              </p:cNvSpPr>
              <p:nvPr/>
            </p:nvSpPr>
            <p:spPr bwMode="auto">
              <a:xfrm>
                <a:off x="627" y="1015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 dirty="0" err="1">
                    <a:latin typeface="+mn-ea"/>
                  </a:rPr>
                  <a:t>Enea</a:t>
                </a:r>
                <a:r>
                  <a:rPr lang="en-US" altLang="ko-KR" sz="1400" b="1" dirty="0">
                    <a:latin typeface="+mn-ea"/>
                  </a:rPr>
                  <a:t> OSE Systems</a:t>
                </a:r>
              </a:p>
            </p:txBody>
          </p:sp>
          <p:sp>
            <p:nvSpPr>
              <p:cNvPr id="12466" name="Rectangle 101"/>
              <p:cNvSpPr>
                <a:spLocks noChangeArrowheads="1"/>
              </p:cNvSpPr>
              <p:nvPr/>
            </p:nvSpPr>
            <p:spPr bwMode="auto">
              <a:xfrm>
                <a:off x="586" y="1004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0" name="Group 104"/>
            <p:cNvGrpSpPr>
              <a:grpSpLocks/>
            </p:cNvGrpSpPr>
            <p:nvPr/>
          </p:nvGrpSpPr>
          <p:grpSpPr bwMode="auto">
            <a:xfrm>
              <a:off x="1557" y="1004"/>
              <a:ext cx="722" cy="480"/>
              <a:chOff x="1557" y="1004"/>
              <a:chExt cx="722" cy="480"/>
            </a:xfrm>
          </p:grpSpPr>
          <p:sp>
            <p:nvSpPr>
              <p:cNvPr id="12463" name="Rectangle 16"/>
              <p:cNvSpPr>
                <a:spLocks noChangeArrowheads="1"/>
              </p:cNvSpPr>
              <p:nvPr/>
            </p:nvSpPr>
            <p:spPr bwMode="auto">
              <a:xfrm>
                <a:off x="1598" y="1015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트라이콤텍</a:t>
                </a:r>
              </a:p>
            </p:txBody>
          </p:sp>
          <p:sp>
            <p:nvSpPr>
              <p:cNvPr id="12464" name="Rectangle 103"/>
              <p:cNvSpPr>
                <a:spLocks noChangeArrowheads="1"/>
              </p:cNvSpPr>
              <p:nvPr/>
            </p:nvSpPr>
            <p:spPr bwMode="auto">
              <a:xfrm>
                <a:off x="1557" y="1004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2279" y="1004"/>
              <a:ext cx="518" cy="480"/>
              <a:chOff x="2279" y="1004"/>
              <a:chExt cx="518" cy="480"/>
            </a:xfrm>
          </p:grpSpPr>
          <p:sp>
            <p:nvSpPr>
              <p:cNvPr id="12461" name="Rectangle 17"/>
              <p:cNvSpPr>
                <a:spLocks noChangeArrowheads="1"/>
              </p:cNvSpPr>
              <p:nvPr/>
            </p:nvSpPr>
            <p:spPr bwMode="auto">
              <a:xfrm>
                <a:off x="2320" y="1015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△</a:t>
                </a:r>
              </a:p>
            </p:txBody>
          </p:sp>
          <p:sp>
            <p:nvSpPr>
              <p:cNvPr id="12462" name="Rectangle 105"/>
              <p:cNvSpPr>
                <a:spLocks noChangeArrowheads="1"/>
              </p:cNvSpPr>
              <p:nvPr/>
            </p:nvSpPr>
            <p:spPr bwMode="auto">
              <a:xfrm>
                <a:off x="2279" y="1004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2" name="Group 108"/>
            <p:cNvGrpSpPr>
              <a:grpSpLocks/>
            </p:cNvGrpSpPr>
            <p:nvPr/>
          </p:nvGrpSpPr>
          <p:grpSpPr bwMode="auto">
            <a:xfrm>
              <a:off x="2797" y="1004"/>
              <a:ext cx="563" cy="480"/>
              <a:chOff x="2797" y="1004"/>
              <a:chExt cx="563" cy="480"/>
            </a:xfrm>
          </p:grpSpPr>
          <p:sp>
            <p:nvSpPr>
              <p:cNvPr id="12459" name="Rectangle 18"/>
              <p:cNvSpPr>
                <a:spLocks noChangeArrowheads="1"/>
              </p:cNvSpPr>
              <p:nvPr/>
            </p:nvSpPr>
            <p:spPr bwMode="auto">
              <a:xfrm>
                <a:off x="2838" y="1015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멀티쓰레드</a:t>
                </a:r>
              </a:p>
            </p:txBody>
          </p:sp>
          <p:sp>
            <p:nvSpPr>
              <p:cNvPr id="12460" name="Rectangle 107"/>
              <p:cNvSpPr>
                <a:spLocks noChangeArrowheads="1"/>
              </p:cNvSpPr>
              <p:nvPr/>
            </p:nvSpPr>
            <p:spPr bwMode="auto">
              <a:xfrm>
                <a:off x="2797" y="1004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3" name="Group 110"/>
            <p:cNvGrpSpPr>
              <a:grpSpLocks/>
            </p:cNvGrpSpPr>
            <p:nvPr/>
          </p:nvGrpSpPr>
          <p:grpSpPr bwMode="auto">
            <a:xfrm>
              <a:off x="0" y="1506"/>
              <a:ext cx="586" cy="480"/>
              <a:chOff x="0" y="1506"/>
              <a:chExt cx="586" cy="480"/>
            </a:xfrm>
          </p:grpSpPr>
          <p:sp>
            <p:nvSpPr>
              <p:cNvPr id="12457" name="Rectangle 19"/>
              <p:cNvSpPr>
                <a:spLocks noChangeArrowheads="1"/>
              </p:cNvSpPr>
              <p:nvPr/>
            </p:nvSpPr>
            <p:spPr bwMode="auto">
              <a:xfrm>
                <a:off x="41" y="1517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VRTX</a:t>
                </a:r>
              </a:p>
            </p:txBody>
          </p:sp>
          <p:sp>
            <p:nvSpPr>
              <p:cNvPr id="12458" name="Rectangle 109"/>
              <p:cNvSpPr>
                <a:spLocks noChangeArrowheads="1"/>
              </p:cNvSpPr>
              <p:nvPr/>
            </p:nvSpPr>
            <p:spPr bwMode="auto">
              <a:xfrm>
                <a:off x="0" y="1506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4" name="Group 112"/>
            <p:cNvGrpSpPr>
              <a:grpSpLocks/>
            </p:cNvGrpSpPr>
            <p:nvPr/>
          </p:nvGrpSpPr>
          <p:grpSpPr bwMode="auto">
            <a:xfrm>
              <a:off x="586" y="1506"/>
              <a:ext cx="971" cy="480"/>
              <a:chOff x="586" y="1506"/>
              <a:chExt cx="971" cy="480"/>
            </a:xfrm>
          </p:grpSpPr>
          <p:sp>
            <p:nvSpPr>
              <p:cNvPr id="12455" name="Rectangle 20"/>
              <p:cNvSpPr>
                <a:spLocks noChangeArrowheads="1"/>
              </p:cNvSpPr>
              <p:nvPr/>
            </p:nvSpPr>
            <p:spPr bwMode="auto">
              <a:xfrm>
                <a:off x="627" y="1517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Mentor Graphic</a:t>
                </a:r>
              </a:p>
            </p:txBody>
          </p:sp>
          <p:sp>
            <p:nvSpPr>
              <p:cNvPr id="12456" name="Rectangle 111"/>
              <p:cNvSpPr>
                <a:spLocks noChangeArrowheads="1"/>
              </p:cNvSpPr>
              <p:nvPr/>
            </p:nvSpPr>
            <p:spPr bwMode="auto">
              <a:xfrm>
                <a:off x="586" y="1506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5" name="Group 114"/>
            <p:cNvGrpSpPr>
              <a:grpSpLocks/>
            </p:cNvGrpSpPr>
            <p:nvPr/>
          </p:nvGrpSpPr>
          <p:grpSpPr bwMode="auto">
            <a:xfrm>
              <a:off x="1557" y="1506"/>
              <a:ext cx="722" cy="480"/>
              <a:chOff x="1557" y="1506"/>
              <a:chExt cx="722" cy="480"/>
            </a:xfrm>
          </p:grpSpPr>
          <p:sp>
            <p:nvSpPr>
              <p:cNvPr id="12453" name="Rectangle 21"/>
              <p:cNvSpPr>
                <a:spLocks noChangeArrowheads="1"/>
              </p:cNvSpPr>
              <p:nvPr/>
            </p:nvSpPr>
            <p:spPr bwMode="auto">
              <a:xfrm>
                <a:off x="1598" y="1517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다산인터네트</a:t>
                </a:r>
              </a:p>
            </p:txBody>
          </p:sp>
          <p:sp>
            <p:nvSpPr>
              <p:cNvPr id="12454" name="Rectangle 113"/>
              <p:cNvSpPr>
                <a:spLocks noChangeArrowheads="1"/>
              </p:cNvSpPr>
              <p:nvPr/>
            </p:nvSpPr>
            <p:spPr bwMode="auto">
              <a:xfrm>
                <a:off x="1557" y="1506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6" name="Group 116"/>
            <p:cNvGrpSpPr>
              <a:grpSpLocks/>
            </p:cNvGrpSpPr>
            <p:nvPr/>
          </p:nvGrpSpPr>
          <p:grpSpPr bwMode="auto">
            <a:xfrm>
              <a:off x="2279" y="1506"/>
              <a:ext cx="518" cy="480"/>
              <a:chOff x="2279" y="1506"/>
              <a:chExt cx="518" cy="480"/>
            </a:xfrm>
          </p:grpSpPr>
          <p:sp>
            <p:nvSpPr>
              <p:cNvPr id="12451" name="Rectangle 22"/>
              <p:cNvSpPr>
                <a:spLocks noChangeArrowheads="1"/>
              </p:cNvSpPr>
              <p:nvPr/>
            </p:nvSpPr>
            <p:spPr bwMode="auto">
              <a:xfrm>
                <a:off x="2320" y="1517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○</a:t>
                </a:r>
              </a:p>
            </p:txBody>
          </p:sp>
          <p:sp>
            <p:nvSpPr>
              <p:cNvPr id="12452" name="Rectangle 115"/>
              <p:cNvSpPr>
                <a:spLocks noChangeArrowheads="1"/>
              </p:cNvSpPr>
              <p:nvPr/>
            </p:nvSpPr>
            <p:spPr bwMode="auto">
              <a:xfrm>
                <a:off x="2279" y="1506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7" name="Group 118"/>
            <p:cNvGrpSpPr>
              <a:grpSpLocks/>
            </p:cNvGrpSpPr>
            <p:nvPr/>
          </p:nvGrpSpPr>
          <p:grpSpPr bwMode="auto">
            <a:xfrm>
              <a:off x="2797" y="1506"/>
              <a:ext cx="563" cy="480"/>
              <a:chOff x="2797" y="1506"/>
              <a:chExt cx="563" cy="480"/>
            </a:xfrm>
          </p:grpSpPr>
          <p:sp>
            <p:nvSpPr>
              <p:cNvPr id="12449" name="Rectangle 23"/>
              <p:cNvSpPr>
                <a:spLocks noChangeArrowheads="1"/>
              </p:cNvSpPr>
              <p:nvPr/>
            </p:nvSpPr>
            <p:spPr bwMode="auto">
              <a:xfrm>
                <a:off x="2838" y="1517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멀티쓰레드</a:t>
                </a:r>
              </a:p>
            </p:txBody>
          </p:sp>
          <p:sp>
            <p:nvSpPr>
              <p:cNvPr id="12450" name="Rectangle 117"/>
              <p:cNvSpPr>
                <a:spLocks noChangeArrowheads="1"/>
              </p:cNvSpPr>
              <p:nvPr/>
            </p:nvSpPr>
            <p:spPr bwMode="auto">
              <a:xfrm>
                <a:off x="2797" y="1506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8" name="Group 120"/>
            <p:cNvGrpSpPr>
              <a:grpSpLocks/>
            </p:cNvGrpSpPr>
            <p:nvPr/>
          </p:nvGrpSpPr>
          <p:grpSpPr bwMode="auto">
            <a:xfrm>
              <a:off x="0" y="2008"/>
              <a:ext cx="586" cy="480"/>
              <a:chOff x="0" y="2008"/>
              <a:chExt cx="586" cy="480"/>
            </a:xfrm>
          </p:grpSpPr>
          <p:sp>
            <p:nvSpPr>
              <p:cNvPr id="12447" name="Rectangle 24"/>
              <p:cNvSpPr>
                <a:spLocks noChangeArrowheads="1"/>
              </p:cNvSpPr>
              <p:nvPr/>
            </p:nvSpPr>
            <p:spPr bwMode="auto">
              <a:xfrm>
                <a:off x="41" y="2019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PSoS</a:t>
                </a:r>
              </a:p>
            </p:txBody>
          </p:sp>
          <p:sp>
            <p:nvSpPr>
              <p:cNvPr id="12448" name="Rectangle 119"/>
              <p:cNvSpPr>
                <a:spLocks noChangeArrowheads="1"/>
              </p:cNvSpPr>
              <p:nvPr/>
            </p:nvSpPr>
            <p:spPr bwMode="auto">
              <a:xfrm>
                <a:off x="0" y="2008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9" name="Group 122"/>
            <p:cNvGrpSpPr>
              <a:grpSpLocks/>
            </p:cNvGrpSpPr>
            <p:nvPr/>
          </p:nvGrpSpPr>
          <p:grpSpPr bwMode="auto">
            <a:xfrm>
              <a:off x="586" y="2008"/>
              <a:ext cx="971" cy="480"/>
              <a:chOff x="586" y="2008"/>
              <a:chExt cx="971" cy="480"/>
            </a:xfrm>
          </p:grpSpPr>
          <p:sp>
            <p:nvSpPr>
              <p:cNvPr id="12445" name="Rectangle 25"/>
              <p:cNvSpPr>
                <a:spLocks noChangeArrowheads="1"/>
              </p:cNvSpPr>
              <p:nvPr/>
            </p:nvSpPr>
            <p:spPr bwMode="auto">
              <a:xfrm>
                <a:off x="627" y="2019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WindRiver</a:t>
                </a:r>
              </a:p>
            </p:txBody>
          </p:sp>
          <p:sp>
            <p:nvSpPr>
              <p:cNvPr id="12446" name="Rectangle 121"/>
              <p:cNvSpPr>
                <a:spLocks noChangeArrowheads="1"/>
              </p:cNvSpPr>
              <p:nvPr/>
            </p:nvSpPr>
            <p:spPr bwMode="auto">
              <a:xfrm>
                <a:off x="586" y="2008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30" name="Group 124"/>
            <p:cNvGrpSpPr>
              <a:grpSpLocks/>
            </p:cNvGrpSpPr>
            <p:nvPr/>
          </p:nvGrpSpPr>
          <p:grpSpPr bwMode="auto">
            <a:xfrm>
              <a:off x="1557" y="2008"/>
              <a:ext cx="722" cy="480"/>
              <a:chOff x="1557" y="2008"/>
              <a:chExt cx="722" cy="480"/>
            </a:xfrm>
          </p:grpSpPr>
          <p:sp>
            <p:nvSpPr>
              <p:cNvPr id="12443" name="Rectangle 26"/>
              <p:cNvSpPr>
                <a:spLocks noChangeArrowheads="1"/>
              </p:cNvSpPr>
              <p:nvPr/>
            </p:nvSpPr>
            <p:spPr bwMode="auto">
              <a:xfrm>
                <a:off x="1598" y="2019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WindRiver Korea</a:t>
                </a:r>
              </a:p>
            </p:txBody>
          </p:sp>
          <p:sp>
            <p:nvSpPr>
              <p:cNvPr id="12444" name="Rectangle 123"/>
              <p:cNvSpPr>
                <a:spLocks noChangeArrowheads="1"/>
              </p:cNvSpPr>
              <p:nvPr/>
            </p:nvSpPr>
            <p:spPr bwMode="auto">
              <a:xfrm>
                <a:off x="1557" y="2008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31" name="Group 126"/>
            <p:cNvGrpSpPr>
              <a:grpSpLocks/>
            </p:cNvGrpSpPr>
            <p:nvPr/>
          </p:nvGrpSpPr>
          <p:grpSpPr bwMode="auto">
            <a:xfrm>
              <a:off x="2279" y="2008"/>
              <a:ext cx="518" cy="480"/>
              <a:chOff x="2279" y="2008"/>
              <a:chExt cx="518" cy="480"/>
            </a:xfrm>
          </p:grpSpPr>
          <p:sp>
            <p:nvSpPr>
              <p:cNvPr id="12441" name="Rectangle 27"/>
              <p:cNvSpPr>
                <a:spLocks noChangeArrowheads="1"/>
              </p:cNvSpPr>
              <p:nvPr/>
            </p:nvSpPr>
            <p:spPr bwMode="auto">
              <a:xfrm>
                <a:off x="2320" y="2019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○</a:t>
                </a:r>
              </a:p>
            </p:txBody>
          </p:sp>
          <p:sp>
            <p:nvSpPr>
              <p:cNvPr id="12442" name="Rectangle 125"/>
              <p:cNvSpPr>
                <a:spLocks noChangeArrowheads="1"/>
              </p:cNvSpPr>
              <p:nvPr/>
            </p:nvSpPr>
            <p:spPr bwMode="auto">
              <a:xfrm>
                <a:off x="2279" y="2008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352" name="Group 128"/>
            <p:cNvGrpSpPr>
              <a:grpSpLocks/>
            </p:cNvGrpSpPr>
            <p:nvPr/>
          </p:nvGrpSpPr>
          <p:grpSpPr bwMode="auto">
            <a:xfrm>
              <a:off x="2797" y="2008"/>
              <a:ext cx="563" cy="480"/>
              <a:chOff x="2797" y="2008"/>
              <a:chExt cx="563" cy="480"/>
            </a:xfrm>
          </p:grpSpPr>
          <p:sp>
            <p:nvSpPr>
              <p:cNvPr id="12439" name="Rectangle 28"/>
              <p:cNvSpPr>
                <a:spLocks noChangeArrowheads="1"/>
              </p:cNvSpPr>
              <p:nvPr/>
            </p:nvSpPr>
            <p:spPr bwMode="auto">
              <a:xfrm>
                <a:off x="2838" y="2019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멀티쓰레드</a:t>
                </a:r>
              </a:p>
            </p:txBody>
          </p:sp>
          <p:sp>
            <p:nvSpPr>
              <p:cNvPr id="12440" name="Rectangle 127"/>
              <p:cNvSpPr>
                <a:spLocks noChangeArrowheads="1"/>
              </p:cNvSpPr>
              <p:nvPr/>
            </p:nvSpPr>
            <p:spPr bwMode="auto">
              <a:xfrm>
                <a:off x="2797" y="2008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353" name="Group 130"/>
            <p:cNvGrpSpPr>
              <a:grpSpLocks/>
            </p:cNvGrpSpPr>
            <p:nvPr/>
          </p:nvGrpSpPr>
          <p:grpSpPr bwMode="auto">
            <a:xfrm>
              <a:off x="0" y="2510"/>
              <a:ext cx="586" cy="480"/>
              <a:chOff x="0" y="2510"/>
              <a:chExt cx="586" cy="480"/>
            </a:xfrm>
          </p:grpSpPr>
          <p:sp>
            <p:nvSpPr>
              <p:cNvPr id="12437" name="Rectangle 29"/>
              <p:cNvSpPr>
                <a:spLocks noChangeArrowheads="1"/>
              </p:cNvSpPr>
              <p:nvPr/>
            </p:nvSpPr>
            <p:spPr bwMode="auto">
              <a:xfrm>
                <a:off x="41" y="2521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Nucleus Plus</a:t>
                </a:r>
              </a:p>
            </p:txBody>
          </p:sp>
          <p:sp>
            <p:nvSpPr>
              <p:cNvPr id="12438" name="Rectangle 129"/>
              <p:cNvSpPr>
                <a:spLocks noChangeArrowheads="1"/>
              </p:cNvSpPr>
              <p:nvPr/>
            </p:nvSpPr>
            <p:spPr bwMode="auto">
              <a:xfrm>
                <a:off x="0" y="2510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354" name="Group 132"/>
            <p:cNvGrpSpPr>
              <a:grpSpLocks/>
            </p:cNvGrpSpPr>
            <p:nvPr/>
          </p:nvGrpSpPr>
          <p:grpSpPr bwMode="auto">
            <a:xfrm>
              <a:off x="586" y="2510"/>
              <a:ext cx="971" cy="480"/>
              <a:chOff x="586" y="2510"/>
              <a:chExt cx="971" cy="480"/>
            </a:xfrm>
          </p:grpSpPr>
          <p:sp>
            <p:nvSpPr>
              <p:cNvPr id="12435" name="Rectangle 30"/>
              <p:cNvSpPr>
                <a:spLocks noChangeArrowheads="1"/>
              </p:cNvSpPr>
              <p:nvPr/>
            </p:nvSpPr>
            <p:spPr bwMode="auto">
              <a:xfrm>
                <a:off x="627" y="2521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Accelerated Technology</a:t>
                </a:r>
              </a:p>
            </p:txBody>
          </p:sp>
          <p:sp>
            <p:nvSpPr>
              <p:cNvPr id="12436" name="Rectangle 131"/>
              <p:cNvSpPr>
                <a:spLocks noChangeArrowheads="1"/>
              </p:cNvSpPr>
              <p:nvPr/>
            </p:nvSpPr>
            <p:spPr bwMode="auto">
              <a:xfrm>
                <a:off x="586" y="2510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355" name="Group 134"/>
            <p:cNvGrpSpPr>
              <a:grpSpLocks/>
            </p:cNvGrpSpPr>
            <p:nvPr/>
          </p:nvGrpSpPr>
          <p:grpSpPr bwMode="auto">
            <a:xfrm>
              <a:off x="1557" y="2510"/>
              <a:ext cx="722" cy="480"/>
              <a:chOff x="1557" y="2510"/>
              <a:chExt cx="722" cy="480"/>
            </a:xfrm>
          </p:grpSpPr>
          <p:sp>
            <p:nvSpPr>
              <p:cNvPr id="12433" name="Rectangle 31"/>
              <p:cNvSpPr>
                <a:spLocks noChangeArrowheads="1"/>
              </p:cNvSpPr>
              <p:nvPr/>
            </p:nvSpPr>
            <p:spPr bwMode="auto">
              <a:xfrm>
                <a:off x="1598" y="2521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ATI Korea</a:t>
                </a:r>
              </a:p>
            </p:txBody>
          </p:sp>
          <p:sp>
            <p:nvSpPr>
              <p:cNvPr id="12434" name="Rectangle 133"/>
              <p:cNvSpPr>
                <a:spLocks noChangeArrowheads="1"/>
              </p:cNvSpPr>
              <p:nvPr/>
            </p:nvSpPr>
            <p:spPr bwMode="auto">
              <a:xfrm>
                <a:off x="1557" y="2510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356" name="Group 136"/>
            <p:cNvGrpSpPr>
              <a:grpSpLocks/>
            </p:cNvGrpSpPr>
            <p:nvPr/>
          </p:nvGrpSpPr>
          <p:grpSpPr bwMode="auto">
            <a:xfrm>
              <a:off x="2279" y="2510"/>
              <a:ext cx="518" cy="480"/>
              <a:chOff x="2279" y="2510"/>
              <a:chExt cx="518" cy="480"/>
            </a:xfrm>
          </p:grpSpPr>
          <p:sp>
            <p:nvSpPr>
              <p:cNvPr id="12431" name="Rectangle 32"/>
              <p:cNvSpPr>
                <a:spLocks noChangeArrowheads="1"/>
              </p:cNvSpPr>
              <p:nvPr/>
            </p:nvSpPr>
            <p:spPr bwMode="auto">
              <a:xfrm>
                <a:off x="2320" y="2521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×</a:t>
                </a:r>
              </a:p>
            </p:txBody>
          </p:sp>
          <p:sp>
            <p:nvSpPr>
              <p:cNvPr id="12432" name="Rectangle 135"/>
              <p:cNvSpPr>
                <a:spLocks noChangeArrowheads="1"/>
              </p:cNvSpPr>
              <p:nvPr/>
            </p:nvSpPr>
            <p:spPr bwMode="auto">
              <a:xfrm>
                <a:off x="2279" y="2510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357" name="Group 138"/>
            <p:cNvGrpSpPr>
              <a:grpSpLocks/>
            </p:cNvGrpSpPr>
            <p:nvPr/>
          </p:nvGrpSpPr>
          <p:grpSpPr bwMode="auto">
            <a:xfrm>
              <a:off x="2797" y="2510"/>
              <a:ext cx="563" cy="480"/>
              <a:chOff x="2797" y="2510"/>
              <a:chExt cx="563" cy="480"/>
            </a:xfrm>
          </p:grpSpPr>
          <p:sp>
            <p:nvSpPr>
              <p:cNvPr id="12429" name="Rectangle 33"/>
              <p:cNvSpPr>
                <a:spLocks noChangeArrowheads="1"/>
              </p:cNvSpPr>
              <p:nvPr/>
            </p:nvSpPr>
            <p:spPr bwMode="auto">
              <a:xfrm>
                <a:off x="2838" y="2521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멀티쓰레드</a:t>
                </a:r>
              </a:p>
            </p:txBody>
          </p:sp>
          <p:sp>
            <p:nvSpPr>
              <p:cNvPr id="12430" name="Rectangle 137"/>
              <p:cNvSpPr>
                <a:spLocks noChangeArrowheads="1"/>
              </p:cNvSpPr>
              <p:nvPr/>
            </p:nvSpPr>
            <p:spPr bwMode="auto">
              <a:xfrm>
                <a:off x="2797" y="2510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358" name="Group 140"/>
            <p:cNvGrpSpPr>
              <a:grpSpLocks/>
            </p:cNvGrpSpPr>
            <p:nvPr/>
          </p:nvGrpSpPr>
          <p:grpSpPr bwMode="auto">
            <a:xfrm>
              <a:off x="0" y="3012"/>
              <a:ext cx="586" cy="480"/>
              <a:chOff x="0" y="3012"/>
              <a:chExt cx="586" cy="480"/>
            </a:xfrm>
          </p:grpSpPr>
          <p:sp>
            <p:nvSpPr>
              <p:cNvPr id="12427" name="Rectangle 34"/>
              <p:cNvSpPr>
                <a:spLocks noChangeArrowheads="1"/>
              </p:cNvSpPr>
              <p:nvPr/>
            </p:nvSpPr>
            <p:spPr bwMode="auto">
              <a:xfrm>
                <a:off x="41" y="3023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Super Task</a:t>
                </a:r>
              </a:p>
            </p:txBody>
          </p:sp>
          <p:sp>
            <p:nvSpPr>
              <p:cNvPr id="12428" name="Rectangle 139"/>
              <p:cNvSpPr>
                <a:spLocks noChangeArrowheads="1"/>
              </p:cNvSpPr>
              <p:nvPr/>
            </p:nvSpPr>
            <p:spPr bwMode="auto">
              <a:xfrm>
                <a:off x="0" y="3012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480" name="Group 142"/>
            <p:cNvGrpSpPr>
              <a:grpSpLocks/>
            </p:cNvGrpSpPr>
            <p:nvPr/>
          </p:nvGrpSpPr>
          <p:grpSpPr bwMode="auto">
            <a:xfrm>
              <a:off x="586" y="3012"/>
              <a:ext cx="971" cy="480"/>
              <a:chOff x="586" y="3012"/>
              <a:chExt cx="971" cy="480"/>
            </a:xfrm>
          </p:grpSpPr>
          <p:sp>
            <p:nvSpPr>
              <p:cNvPr id="12425" name="Rectangle 35"/>
              <p:cNvSpPr>
                <a:spLocks noChangeArrowheads="1"/>
              </p:cNvSpPr>
              <p:nvPr/>
            </p:nvSpPr>
            <p:spPr bwMode="auto">
              <a:xfrm>
                <a:off x="627" y="3023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US Software</a:t>
                </a:r>
              </a:p>
            </p:txBody>
          </p:sp>
          <p:sp>
            <p:nvSpPr>
              <p:cNvPr id="12426" name="Rectangle 141"/>
              <p:cNvSpPr>
                <a:spLocks noChangeArrowheads="1"/>
              </p:cNvSpPr>
              <p:nvPr/>
            </p:nvSpPr>
            <p:spPr bwMode="auto">
              <a:xfrm>
                <a:off x="586" y="3012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484" name="Group 144"/>
            <p:cNvGrpSpPr>
              <a:grpSpLocks/>
            </p:cNvGrpSpPr>
            <p:nvPr/>
          </p:nvGrpSpPr>
          <p:grpSpPr bwMode="auto">
            <a:xfrm>
              <a:off x="1557" y="3012"/>
              <a:ext cx="722" cy="480"/>
              <a:chOff x="1557" y="3012"/>
              <a:chExt cx="722" cy="480"/>
            </a:xfrm>
          </p:grpSpPr>
          <p:sp>
            <p:nvSpPr>
              <p:cNvPr id="12423" name="Rectangle 36"/>
              <p:cNvSpPr>
                <a:spLocks noChangeArrowheads="1"/>
              </p:cNvSpPr>
              <p:nvPr/>
            </p:nvSpPr>
            <p:spPr bwMode="auto">
              <a:xfrm>
                <a:off x="1598" y="3023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아라전자</a:t>
                </a:r>
              </a:p>
            </p:txBody>
          </p:sp>
          <p:sp>
            <p:nvSpPr>
              <p:cNvPr id="12424" name="Rectangle 143"/>
              <p:cNvSpPr>
                <a:spLocks noChangeArrowheads="1"/>
              </p:cNvSpPr>
              <p:nvPr/>
            </p:nvSpPr>
            <p:spPr bwMode="auto">
              <a:xfrm>
                <a:off x="1557" y="3012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488" name="Group 146"/>
            <p:cNvGrpSpPr>
              <a:grpSpLocks/>
            </p:cNvGrpSpPr>
            <p:nvPr/>
          </p:nvGrpSpPr>
          <p:grpSpPr bwMode="auto">
            <a:xfrm>
              <a:off x="2279" y="3012"/>
              <a:ext cx="518" cy="480"/>
              <a:chOff x="2279" y="3012"/>
              <a:chExt cx="518" cy="480"/>
            </a:xfrm>
          </p:grpSpPr>
          <p:sp>
            <p:nvSpPr>
              <p:cNvPr id="12421" name="Rectangle 37"/>
              <p:cNvSpPr>
                <a:spLocks noChangeArrowheads="1"/>
              </p:cNvSpPr>
              <p:nvPr/>
            </p:nvSpPr>
            <p:spPr bwMode="auto">
              <a:xfrm>
                <a:off x="2320" y="3023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×</a:t>
                </a:r>
              </a:p>
              <a:p>
                <a:pPr algn="ctr" eaLnBrk="0" latinLnBrk="0" hangingPunct="0"/>
                <a:endParaRPr lang="en-US" altLang="ko-KR" sz="1400" b="1">
                  <a:latin typeface="+mn-ea"/>
                </a:endParaRPr>
              </a:p>
            </p:txBody>
          </p:sp>
          <p:sp>
            <p:nvSpPr>
              <p:cNvPr id="12422" name="Rectangle 145"/>
              <p:cNvSpPr>
                <a:spLocks noChangeArrowheads="1"/>
              </p:cNvSpPr>
              <p:nvPr/>
            </p:nvSpPr>
            <p:spPr bwMode="auto">
              <a:xfrm>
                <a:off x="2279" y="3012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492" name="Group 148"/>
            <p:cNvGrpSpPr>
              <a:grpSpLocks/>
            </p:cNvGrpSpPr>
            <p:nvPr/>
          </p:nvGrpSpPr>
          <p:grpSpPr bwMode="auto">
            <a:xfrm>
              <a:off x="2797" y="3012"/>
              <a:ext cx="563" cy="480"/>
              <a:chOff x="2797" y="3012"/>
              <a:chExt cx="563" cy="480"/>
            </a:xfrm>
          </p:grpSpPr>
          <p:sp>
            <p:nvSpPr>
              <p:cNvPr id="12419" name="Rectangle 38"/>
              <p:cNvSpPr>
                <a:spLocks noChangeArrowheads="1"/>
              </p:cNvSpPr>
              <p:nvPr/>
            </p:nvSpPr>
            <p:spPr bwMode="auto">
              <a:xfrm>
                <a:off x="2838" y="3023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멀티쓰레드</a:t>
                </a:r>
              </a:p>
            </p:txBody>
          </p:sp>
          <p:sp>
            <p:nvSpPr>
              <p:cNvPr id="12420" name="Rectangle 147"/>
              <p:cNvSpPr>
                <a:spLocks noChangeArrowheads="1"/>
              </p:cNvSpPr>
              <p:nvPr/>
            </p:nvSpPr>
            <p:spPr bwMode="auto">
              <a:xfrm>
                <a:off x="2797" y="3012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496" name="Group 150"/>
            <p:cNvGrpSpPr>
              <a:grpSpLocks/>
            </p:cNvGrpSpPr>
            <p:nvPr/>
          </p:nvGrpSpPr>
          <p:grpSpPr bwMode="auto">
            <a:xfrm>
              <a:off x="0" y="3514"/>
              <a:ext cx="586" cy="480"/>
              <a:chOff x="0" y="3514"/>
              <a:chExt cx="586" cy="480"/>
            </a:xfrm>
          </p:grpSpPr>
          <p:sp>
            <p:nvSpPr>
              <p:cNvPr id="12417" name="Rectangle 39"/>
              <p:cNvSpPr>
                <a:spLocks noChangeArrowheads="1"/>
              </p:cNvSpPr>
              <p:nvPr/>
            </p:nvSpPr>
            <p:spPr bwMode="auto">
              <a:xfrm>
                <a:off x="41" y="3525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C/OS II</a:t>
                </a:r>
              </a:p>
            </p:txBody>
          </p:sp>
          <p:sp>
            <p:nvSpPr>
              <p:cNvPr id="12418" name="Rectangle 149"/>
              <p:cNvSpPr>
                <a:spLocks noChangeArrowheads="1"/>
              </p:cNvSpPr>
              <p:nvPr/>
            </p:nvSpPr>
            <p:spPr bwMode="auto">
              <a:xfrm>
                <a:off x="0" y="3514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499" name="Group 152"/>
            <p:cNvGrpSpPr>
              <a:grpSpLocks/>
            </p:cNvGrpSpPr>
            <p:nvPr/>
          </p:nvGrpSpPr>
          <p:grpSpPr bwMode="auto">
            <a:xfrm>
              <a:off x="586" y="3514"/>
              <a:ext cx="971" cy="480"/>
              <a:chOff x="586" y="3514"/>
              <a:chExt cx="971" cy="480"/>
            </a:xfrm>
          </p:grpSpPr>
          <p:sp>
            <p:nvSpPr>
              <p:cNvPr id="12415" name="Rectangle 40"/>
              <p:cNvSpPr>
                <a:spLocks noChangeArrowheads="1"/>
              </p:cNvSpPr>
              <p:nvPr/>
            </p:nvSpPr>
            <p:spPr bwMode="auto">
              <a:xfrm>
                <a:off x="627" y="3525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Micrium</a:t>
                </a:r>
              </a:p>
            </p:txBody>
          </p:sp>
          <p:sp>
            <p:nvSpPr>
              <p:cNvPr id="12416" name="Rectangle 151"/>
              <p:cNvSpPr>
                <a:spLocks noChangeArrowheads="1"/>
              </p:cNvSpPr>
              <p:nvPr/>
            </p:nvSpPr>
            <p:spPr bwMode="auto">
              <a:xfrm>
                <a:off x="586" y="3514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0" name="Group 154"/>
            <p:cNvGrpSpPr>
              <a:grpSpLocks/>
            </p:cNvGrpSpPr>
            <p:nvPr/>
          </p:nvGrpSpPr>
          <p:grpSpPr bwMode="auto">
            <a:xfrm>
              <a:off x="1557" y="3514"/>
              <a:ext cx="722" cy="480"/>
              <a:chOff x="1557" y="3514"/>
              <a:chExt cx="722" cy="480"/>
            </a:xfrm>
          </p:grpSpPr>
          <p:sp>
            <p:nvSpPr>
              <p:cNvPr id="12413" name="Rectangle 41"/>
              <p:cNvSpPr>
                <a:spLocks noChangeArrowheads="1"/>
              </p:cNvSpPr>
              <p:nvPr/>
            </p:nvSpPr>
            <p:spPr bwMode="auto">
              <a:xfrm>
                <a:off x="1598" y="3525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디오이즈</a:t>
                </a:r>
              </a:p>
            </p:txBody>
          </p:sp>
          <p:sp>
            <p:nvSpPr>
              <p:cNvPr id="12414" name="Rectangle 153"/>
              <p:cNvSpPr>
                <a:spLocks noChangeArrowheads="1"/>
              </p:cNvSpPr>
              <p:nvPr/>
            </p:nvSpPr>
            <p:spPr bwMode="auto">
              <a:xfrm>
                <a:off x="1557" y="3514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1" name="Group 156"/>
            <p:cNvGrpSpPr>
              <a:grpSpLocks/>
            </p:cNvGrpSpPr>
            <p:nvPr/>
          </p:nvGrpSpPr>
          <p:grpSpPr bwMode="auto">
            <a:xfrm>
              <a:off x="2279" y="3514"/>
              <a:ext cx="518" cy="480"/>
              <a:chOff x="2279" y="3514"/>
              <a:chExt cx="518" cy="480"/>
            </a:xfrm>
          </p:grpSpPr>
          <p:sp>
            <p:nvSpPr>
              <p:cNvPr id="12411" name="Rectangle 42"/>
              <p:cNvSpPr>
                <a:spLocks noChangeArrowheads="1"/>
              </p:cNvSpPr>
              <p:nvPr/>
            </p:nvSpPr>
            <p:spPr bwMode="auto">
              <a:xfrm>
                <a:off x="2320" y="3525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×</a:t>
                </a:r>
              </a:p>
            </p:txBody>
          </p:sp>
          <p:sp>
            <p:nvSpPr>
              <p:cNvPr id="12412" name="Rectangle 155"/>
              <p:cNvSpPr>
                <a:spLocks noChangeArrowheads="1"/>
              </p:cNvSpPr>
              <p:nvPr/>
            </p:nvSpPr>
            <p:spPr bwMode="auto">
              <a:xfrm>
                <a:off x="2279" y="3514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2" name="Group 158"/>
            <p:cNvGrpSpPr>
              <a:grpSpLocks/>
            </p:cNvGrpSpPr>
            <p:nvPr/>
          </p:nvGrpSpPr>
          <p:grpSpPr bwMode="auto">
            <a:xfrm>
              <a:off x="2797" y="3514"/>
              <a:ext cx="563" cy="480"/>
              <a:chOff x="2797" y="3514"/>
              <a:chExt cx="563" cy="480"/>
            </a:xfrm>
          </p:grpSpPr>
          <p:sp>
            <p:nvSpPr>
              <p:cNvPr id="12409" name="Rectangle 43"/>
              <p:cNvSpPr>
                <a:spLocks noChangeArrowheads="1"/>
              </p:cNvSpPr>
              <p:nvPr/>
            </p:nvSpPr>
            <p:spPr bwMode="auto">
              <a:xfrm>
                <a:off x="2838" y="3525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멀티쓰레드</a:t>
                </a:r>
              </a:p>
            </p:txBody>
          </p:sp>
          <p:sp>
            <p:nvSpPr>
              <p:cNvPr id="12410" name="Rectangle 157"/>
              <p:cNvSpPr>
                <a:spLocks noChangeArrowheads="1"/>
              </p:cNvSpPr>
              <p:nvPr/>
            </p:nvSpPr>
            <p:spPr bwMode="auto">
              <a:xfrm>
                <a:off x="2797" y="3514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3" name="Group 160"/>
            <p:cNvGrpSpPr>
              <a:grpSpLocks/>
            </p:cNvGrpSpPr>
            <p:nvPr/>
          </p:nvGrpSpPr>
          <p:grpSpPr bwMode="auto">
            <a:xfrm>
              <a:off x="0" y="4016"/>
              <a:ext cx="586" cy="480"/>
              <a:chOff x="0" y="4016"/>
              <a:chExt cx="586" cy="480"/>
            </a:xfrm>
          </p:grpSpPr>
          <p:sp>
            <p:nvSpPr>
              <p:cNvPr id="12407" name="Rectangle 44"/>
              <p:cNvSpPr>
                <a:spLocks noChangeArrowheads="1"/>
              </p:cNvSpPr>
              <p:nvPr/>
            </p:nvSpPr>
            <p:spPr bwMode="auto">
              <a:xfrm>
                <a:off x="41" y="4027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QNX</a:t>
                </a:r>
              </a:p>
            </p:txBody>
          </p:sp>
          <p:sp>
            <p:nvSpPr>
              <p:cNvPr id="12408" name="Rectangle 159"/>
              <p:cNvSpPr>
                <a:spLocks noChangeArrowheads="1"/>
              </p:cNvSpPr>
              <p:nvPr/>
            </p:nvSpPr>
            <p:spPr bwMode="auto">
              <a:xfrm>
                <a:off x="0" y="4016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4" name="Group 162"/>
            <p:cNvGrpSpPr>
              <a:grpSpLocks/>
            </p:cNvGrpSpPr>
            <p:nvPr/>
          </p:nvGrpSpPr>
          <p:grpSpPr bwMode="auto">
            <a:xfrm>
              <a:off x="586" y="4016"/>
              <a:ext cx="971" cy="480"/>
              <a:chOff x="586" y="4016"/>
              <a:chExt cx="971" cy="480"/>
            </a:xfrm>
          </p:grpSpPr>
          <p:sp>
            <p:nvSpPr>
              <p:cNvPr id="12405" name="Rectangle 45"/>
              <p:cNvSpPr>
                <a:spLocks noChangeArrowheads="1"/>
              </p:cNvSpPr>
              <p:nvPr/>
            </p:nvSpPr>
            <p:spPr bwMode="auto">
              <a:xfrm>
                <a:off x="627" y="4027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QNX Software Systems</a:t>
                </a:r>
              </a:p>
            </p:txBody>
          </p:sp>
          <p:sp>
            <p:nvSpPr>
              <p:cNvPr id="12406" name="Rectangle 161"/>
              <p:cNvSpPr>
                <a:spLocks noChangeArrowheads="1"/>
              </p:cNvSpPr>
              <p:nvPr/>
            </p:nvSpPr>
            <p:spPr bwMode="auto">
              <a:xfrm>
                <a:off x="586" y="4016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5" name="Group 164"/>
            <p:cNvGrpSpPr>
              <a:grpSpLocks/>
            </p:cNvGrpSpPr>
            <p:nvPr/>
          </p:nvGrpSpPr>
          <p:grpSpPr bwMode="auto">
            <a:xfrm>
              <a:off x="1557" y="4016"/>
              <a:ext cx="722" cy="480"/>
              <a:chOff x="1557" y="4016"/>
              <a:chExt cx="722" cy="480"/>
            </a:xfrm>
          </p:grpSpPr>
          <p:sp>
            <p:nvSpPr>
              <p:cNvPr id="12403" name="Rectangle 46"/>
              <p:cNvSpPr>
                <a:spLocks noChangeArrowheads="1"/>
              </p:cNvSpPr>
              <p:nvPr/>
            </p:nvSpPr>
            <p:spPr bwMode="auto">
              <a:xfrm>
                <a:off x="1598" y="4027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다산인터네트</a:t>
                </a:r>
              </a:p>
            </p:txBody>
          </p:sp>
          <p:sp>
            <p:nvSpPr>
              <p:cNvPr id="12404" name="Rectangle 163"/>
              <p:cNvSpPr>
                <a:spLocks noChangeArrowheads="1"/>
              </p:cNvSpPr>
              <p:nvPr/>
            </p:nvSpPr>
            <p:spPr bwMode="auto">
              <a:xfrm>
                <a:off x="1557" y="4016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6" name="Group 166"/>
            <p:cNvGrpSpPr>
              <a:grpSpLocks/>
            </p:cNvGrpSpPr>
            <p:nvPr/>
          </p:nvGrpSpPr>
          <p:grpSpPr bwMode="auto">
            <a:xfrm>
              <a:off x="2279" y="4016"/>
              <a:ext cx="518" cy="480"/>
              <a:chOff x="2279" y="4016"/>
              <a:chExt cx="518" cy="480"/>
            </a:xfrm>
          </p:grpSpPr>
          <p:sp>
            <p:nvSpPr>
              <p:cNvPr id="12401" name="Rectangle 47"/>
              <p:cNvSpPr>
                <a:spLocks noChangeArrowheads="1"/>
              </p:cNvSpPr>
              <p:nvPr/>
            </p:nvSpPr>
            <p:spPr bwMode="auto">
              <a:xfrm>
                <a:off x="2320" y="4027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○</a:t>
                </a:r>
              </a:p>
            </p:txBody>
          </p:sp>
          <p:sp>
            <p:nvSpPr>
              <p:cNvPr id="12402" name="Rectangle 165"/>
              <p:cNvSpPr>
                <a:spLocks noChangeArrowheads="1"/>
              </p:cNvSpPr>
              <p:nvPr/>
            </p:nvSpPr>
            <p:spPr bwMode="auto">
              <a:xfrm>
                <a:off x="2279" y="4016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7" name="Group 168"/>
            <p:cNvGrpSpPr>
              <a:grpSpLocks/>
            </p:cNvGrpSpPr>
            <p:nvPr/>
          </p:nvGrpSpPr>
          <p:grpSpPr bwMode="auto">
            <a:xfrm>
              <a:off x="2797" y="4016"/>
              <a:ext cx="563" cy="480"/>
              <a:chOff x="2797" y="4016"/>
              <a:chExt cx="563" cy="480"/>
            </a:xfrm>
          </p:grpSpPr>
          <p:sp>
            <p:nvSpPr>
              <p:cNvPr id="12399" name="Rectangle 48"/>
              <p:cNvSpPr>
                <a:spLocks noChangeArrowheads="1"/>
              </p:cNvSpPr>
              <p:nvPr/>
            </p:nvSpPr>
            <p:spPr bwMode="auto">
              <a:xfrm>
                <a:off x="2838" y="4027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멀티프로세스</a:t>
                </a:r>
              </a:p>
            </p:txBody>
          </p:sp>
          <p:sp>
            <p:nvSpPr>
              <p:cNvPr id="12400" name="Rectangle 167"/>
              <p:cNvSpPr>
                <a:spLocks noChangeArrowheads="1"/>
              </p:cNvSpPr>
              <p:nvPr/>
            </p:nvSpPr>
            <p:spPr bwMode="auto">
              <a:xfrm>
                <a:off x="2797" y="4016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8" name="Group 170"/>
            <p:cNvGrpSpPr>
              <a:grpSpLocks/>
            </p:cNvGrpSpPr>
            <p:nvPr/>
          </p:nvGrpSpPr>
          <p:grpSpPr bwMode="auto">
            <a:xfrm>
              <a:off x="0" y="4518"/>
              <a:ext cx="586" cy="480"/>
              <a:chOff x="0" y="4518"/>
              <a:chExt cx="586" cy="480"/>
            </a:xfrm>
          </p:grpSpPr>
          <p:sp>
            <p:nvSpPr>
              <p:cNvPr id="12397" name="Rectangle 49"/>
              <p:cNvSpPr>
                <a:spLocks noChangeArrowheads="1"/>
              </p:cNvSpPr>
              <p:nvPr/>
            </p:nvSpPr>
            <p:spPr bwMode="auto">
              <a:xfrm>
                <a:off x="41" y="4529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OS-9</a:t>
                </a:r>
              </a:p>
            </p:txBody>
          </p:sp>
          <p:sp>
            <p:nvSpPr>
              <p:cNvPr id="12398" name="Rectangle 169"/>
              <p:cNvSpPr>
                <a:spLocks noChangeArrowheads="1"/>
              </p:cNvSpPr>
              <p:nvPr/>
            </p:nvSpPr>
            <p:spPr bwMode="auto">
              <a:xfrm>
                <a:off x="0" y="4518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09" name="Group 172"/>
            <p:cNvGrpSpPr>
              <a:grpSpLocks/>
            </p:cNvGrpSpPr>
            <p:nvPr/>
          </p:nvGrpSpPr>
          <p:grpSpPr bwMode="auto">
            <a:xfrm>
              <a:off x="586" y="4518"/>
              <a:ext cx="971" cy="480"/>
              <a:chOff x="586" y="4518"/>
              <a:chExt cx="971" cy="480"/>
            </a:xfrm>
          </p:grpSpPr>
          <p:sp>
            <p:nvSpPr>
              <p:cNvPr id="12395" name="Rectangle 50"/>
              <p:cNvSpPr>
                <a:spLocks noChangeArrowheads="1"/>
              </p:cNvSpPr>
              <p:nvPr/>
            </p:nvSpPr>
            <p:spPr bwMode="auto">
              <a:xfrm>
                <a:off x="627" y="4529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Microware</a:t>
                </a:r>
              </a:p>
            </p:txBody>
          </p:sp>
          <p:sp>
            <p:nvSpPr>
              <p:cNvPr id="12396" name="Rectangle 171"/>
              <p:cNvSpPr>
                <a:spLocks noChangeArrowheads="1"/>
              </p:cNvSpPr>
              <p:nvPr/>
            </p:nvSpPr>
            <p:spPr bwMode="auto">
              <a:xfrm>
                <a:off x="586" y="4518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10" name="Group 174"/>
            <p:cNvGrpSpPr>
              <a:grpSpLocks/>
            </p:cNvGrpSpPr>
            <p:nvPr/>
          </p:nvGrpSpPr>
          <p:grpSpPr bwMode="auto">
            <a:xfrm>
              <a:off x="1557" y="4518"/>
              <a:ext cx="722" cy="480"/>
              <a:chOff x="1557" y="4518"/>
              <a:chExt cx="722" cy="480"/>
            </a:xfrm>
          </p:grpSpPr>
          <p:sp>
            <p:nvSpPr>
              <p:cNvPr id="12393" name="Rectangle 51"/>
              <p:cNvSpPr>
                <a:spLocks noChangeArrowheads="1"/>
              </p:cNvSpPr>
              <p:nvPr/>
            </p:nvSpPr>
            <p:spPr bwMode="auto">
              <a:xfrm>
                <a:off x="1598" y="4529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Microware Korea</a:t>
                </a:r>
              </a:p>
            </p:txBody>
          </p:sp>
          <p:sp>
            <p:nvSpPr>
              <p:cNvPr id="12394" name="Rectangle 173"/>
              <p:cNvSpPr>
                <a:spLocks noChangeArrowheads="1"/>
              </p:cNvSpPr>
              <p:nvPr/>
            </p:nvSpPr>
            <p:spPr bwMode="auto">
              <a:xfrm>
                <a:off x="1557" y="4518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2511" name="Group 176"/>
            <p:cNvGrpSpPr>
              <a:grpSpLocks/>
            </p:cNvGrpSpPr>
            <p:nvPr/>
          </p:nvGrpSpPr>
          <p:grpSpPr bwMode="auto">
            <a:xfrm>
              <a:off x="2279" y="4518"/>
              <a:ext cx="518" cy="480"/>
              <a:chOff x="2279" y="4518"/>
              <a:chExt cx="518" cy="480"/>
            </a:xfrm>
          </p:grpSpPr>
          <p:sp>
            <p:nvSpPr>
              <p:cNvPr id="12391" name="Rectangle 52"/>
              <p:cNvSpPr>
                <a:spLocks noChangeArrowheads="1"/>
              </p:cNvSpPr>
              <p:nvPr/>
            </p:nvSpPr>
            <p:spPr bwMode="auto">
              <a:xfrm>
                <a:off x="2320" y="4529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○</a:t>
                </a:r>
              </a:p>
            </p:txBody>
          </p:sp>
          <p:sp>
            <p:nvSpPr>
              <p:cNvPr id="12392" name="Rectangle 175"/>
              <p:cNvSpPr>
                <a:spLocks noChangeArrowheads="1"/>
              </p:cNvSpPr>
              <p:nvPr/>
            </p:nvSpPr>
            <p:spPr bwMode="auto">
              <a:xfrm>
                <a:off x="2279" y="4518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92" name="Group 178"/>
            <p:cNvGrpSpPr>
              <a:grpSpLocks/>
            </p:cNvGrpSpPr>
            <p:nvPr/>
          </p:nvGrpSpPr>
          <p:grpSpPr bwMode="auto">
            <a:xfrm>
              <a:off x="2797" y="4518"/>
              <a:ext cx="563" cy="480"/>
              <a:chOff x="2797" y="4518"/>
              <a:chExt cx="563" cy="480"/>
            </a:xfrm>
          </p:grpSpPr>
          <p:sp>
            <p:nvSpPr>
              <p:cNvPr id="12389" name="Rectangle 53"/>
              <p:cNvSpPr>
                <a:spLocks noChangeArrowheads="1"/>
              </p:cNvSpPr>
              <p:nvPr/>
            </p:nvSpPr>
            <p:spPr bwMode="auto">
              <a:xfrm>
                <a:off x="2838" y="4529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멀티프로세스</a:t>
                </a:r>
              </a:p>
            </p:txBody>
          </p:sp>
          <p:sp>
            <p:nvSpPr>
              <p:cNvPr id="12390" name="Rectangle 177"/>
              <p:cNvSpPr>
                <a:spLocks noChangeArrowheads="1"/>
              </p:cNvSpPr>
              <p:nvPr/>
            </p:nvSpPr>
            <p:spPr bwMode="auto">
              <a:xfrm>
                <a:off x="2797" y="4518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93" name="Group 180"/>
            <p:cNvGrpSpPr>
              <a:grpSpLocks/>
            </p:cNvGrpSpPr>
            <p:nvPr/>
          </p:nvGrpSpPr>
          <p:grpSpPr bwMode="auto">
            <a:xfrm>
              <a:off x="0" y="5020"/>
              <a:ext cx="586" cy="480"/>
              <a:chOff x="0" y="5020"/>
              <a:chExt cx="586" cy="480"/>
            </a:xfrm>
          </p:grpSpPr>
          <p:sp>
            <p:nvSpPr>
              <p:cNvPr id="12387" name="Rectangle 54"/>
              <p:cNvSpPr>
                <a:spLocks noChangeArrowheads="1"/>
              </p:cNvSpPr>
              <p:nvPr/>
            </p:nvSpPr>
            <p:spPr bwMode="auto">
              <a:xfrm>
                <a:off x="41" y="5031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LynxOS</a:t>
                </a:r>
              </a:p>
            </p:txBody>
          </p:sp>
          <p:sp>
            <p:nvSpPr>
              <p:cNvPr id="12388" name="Rectangle 179"/>
              <p:cNvSpPr>
                <a:spLocks noChangeArrowheads="1"/>
              </p:cNvSpPr>
              <p:nvPr/>
            </p:nvSpPr>
            <p:spPr bwMode="auto">
              <a:xfrm>
                <a:off x="0" y="5020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94" name="Group 182"/>
            <p:cNvGrpSpPr>
              <a:grpSpLocks/>
            </p:cNvGrpSpPr>
            <p:nvPr/>
          </p:nvGrpSpPr>
          <p:grpSpPr bwMode="auto">
            <a:xfrm>
              <a:off x="586" y="5020"/>
              <a:ext cx="971" cy="480"/>
              <a:chOff x="586" y="5020"/>
              <a:chExt cx="971" cy="480"/>
            </a:xfrm>
          </p:grpSpPr>
          <p:sp>
            <p:nvSpPr>
              <p:cNvPr id="12385" name="Rectangle 55"/>
              <p:cNvSpPr>
                <a:spLocks noChangeArrowheads="1"/>
              </p:cNvSpPr>
              <p:nvPr/>
            </p:nvSpPr>
            <p:spPr bwMode="auto">
              <a:xfrm>
                <a:off x="627" y="5031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LinuxWorks</a:t>
                </a:r>
              </a:p>
            </p:txBody>
          </p:sp>
          <p:sp>
            <p:nvSpPr>
              <p:cNvPr id="12386" name="Rectangle 181"/>
              <p:cNvSpPr>
                <a:spLocks noChangeArrowheads="1"/>
              </p:cNvSpPr>
              <p:nvPr/>
            </p:nvSpPr>
            <p:spPr bwMode="auto">
              <a:xfrm>
                <a:off x="586" y="5020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95" name="Group 184"/>
            <p:cNvGrpSpPr>
              <a:grpSpLocks/>
            </p:cNvGrpSpPr>
            <p:nvPr/>
          </p:nvGrpSpPr>
          <p:grpSpPr bwMode="auto">
            <a:xfrm>
              <a:off x="1557" y="5020"/>
              <a:ext cx="722" cy="480"/>
              <a:chOff x="1557" y="5020"/>
              <a:chExt cx="722" cy="480"/>
            </a:xfrm>
          </p:grpSpPr>
          <p:sp>
            <p:nvSpPr>
              <p:cNvPr id="12383" name="Rectangle 56"/>
              <p:cNvSpPr>
                <a:spLocks noChangeArrowheads="1"/>
              </p:cNvSpPr>
              <p:nvPr/>
            </p:nvSpPr>
            <p:spPr bwMode="auto">
              <a:xfrm>
                <a:off x="1598" y="5031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-</a:t>
                </a:r>
              </a:p>
            </p:txBody>
          </p:sp>
          <p:sp>
            <p:nvSpPr>
              <p:cNvPr id="12384" name="Rectangle 183"/>
              <p:cNvSpPr>
                <a:spLocks noChangeArrowheads="1"/>
              </p:cNvSpPr>
              <p:nvPr/>
            </p:nvSpPr>
            <p:spPr bwMode="auto">
              <a:xfrm>
                <a:off x="1557" y="5020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96" name="Group 186"/>
            <p:cNvGrpSpPr>
              <a:grpSpLocks/>
            </p:cNvGrpSpPr>
            <p:nvPr/>
          </p:nvGrpSpPr>
          <p:grpSpPr bwMode="auto">
            <a:xfrm>
              <a:off x="2279" y="5020"/>
              <a:ext cx="518" cy="480"/>
              <a:chOff x="2279" y="5020"/>
              <a:chExt cx="518" cy="480"/>
            </a:xfrm>
          </p:grpSpPr>
          <p:sp>
            <p:nvSpPr>
              <p:cNvPr id="12381" name="Rectangle 57"/>
              <p:cNvSpPr>
                <a:spLocks noChangeArrowheads="1"/>
              </p:cNvSpPr>
              <p:nvPr/>
            </p:nvSpPr>
            <p:spPr bwMode="auto">
              <a:xfrm>
                <a:off x="2320" y="5031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△</a:t>
                </a:r>
              </a:p>
            </p:txBody>
          </p:sp>
          <p:sp>
            <p:nvSpPr>
              <p:cNvPr id="12382" name="Rectangle 185"/>
              <p:cNvSpPr>
                <a:spLocks noChangeArrowheads="1"/>
              </p:cNvSpPr>
              <p:nvPr/>
            </p:nvSpPr>
            <p:spPr bwMode="auto">
              <a:xfrm>
                <a:off x="2279" y="5020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97" name="Group 188"/>
            <p:cNvGrpSpPr>
              <a:grpSpLocks/>
            </p:cNvGrpSpPr>
            <p:nvPr/>
          </p:nvGrpSpPr>
          <p:grpSpPr bwMode="auto">
            <a:xfrm>
              <a:off x="2797" y="5020"/>
              <a:ext cx="563" cy="480"/>
              <a:chOff x="2797" y="5020"/>
              <a:chExt cx="563" cy="480"/>
            </a:xfrm>
          </p:grpSpPr>
          <p:sp>
            <p:nvSpPr>
              <p:cNvPr id="12379" name="Rectangle 58"/>
              <p:cNvSpPr>
                <a:spLocks noChangeArrowheads="1"/>
              </p:cNvSpPr>
              <p:nvPr/>
            </p:nvSpPr>
            <p:spPr bwMode="auto">
              <a:xfrm>
                <a:off x="2838" y="5031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멀티프로세스</a:t>
                </a:r>
              </a:p>
            </p:txBody>
          </p:sp>
          <p:sp>
            <p:nvSpPr>
              <p:cNvPr id="12380" name="Rectangle 187"/>
              <p:cNvSpPr>
                <a:spLocks noChangeArrowheads="1"/>
              </p:cNvSpPr>
              <p:nvPr/>
            </p:nvSpPr>
            <p:spPr bwMode="auto">
              <a:xfrm>
                <a:off x="2797" y="5020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98" name="Group 190"/>
            <p:cNvGrpSpPr>
              <a:grpSpLocks/>
            </p:cNvGrpSpPr>
            <p:nvPr/>
          </p:nvGrpSpPr>
          <p:grpSpPr bwMode="auto">
            <a:xfrm>
              <a:off x="0" y="5522"/>
              <a:ext cx="586" cy="480"/>
              <a:chOff x="0" y="5522"/>
              <a:chExt cx="586" cy="480"/>
            </a:xfrm>
          </p:grpSpPr>
          <p:sp>
            <p:nvSpPr>
              <p:cNvPr id="12377" name="Rectangle 59"/>
              <p:cNvSpPr>
                <a:spLocks noChangeArrowheads="1"/>
              </p:cNvSpPr>
              <p:nvPr/>
            </p:nvSpPr>
            <p:spPr bwMode="auto">
              <a:xfrm>
                <a:off x="41" y="5533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RTLinux</a:t>
                </a:r>
              </a:p>
            </p:txBody>
          </p:sp>
          <p:sp>
            <p:nvSpPr>
              <p:cNvPr id="12378" name="Rectangle 189"/>
              <p:cNvSpPr>
                <a:spLocks noChangeArrowheads="1"/>
              </p:cNvSpPr>
              <p:nvPr/>
            </p:nvSpPr>
            <p:spPr bwMode="auto">
              <a:xfrm>
                <a:off x="0" y="5522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199" name="Group 192"/>
            <p:cNvGrpSpPr>
              <a:grpSpLocks/>
            </p:cNvGrpSpPr>
            <p:nvPr/>
          </p:nvGrpSpPr>
          <p:grpSpPr bwMode="auto">
            <a:xfrm>
              <a:off x="586" y="5522"/>
              <a:ext cx="971" cy="480"/>
              <a:chOff x="586" y="5522"/>
              <a:chExt cx="971" cy="480"/>
            </a:xfrm>
          </p:grpSpPr>
          <p:sp>
            <p:nvSpPr>
              <p:cNvPr id="12375" name="Rectangle 60"/>
              <p:cNvSpPr>
                <a:spLocks noChangeArrowheads="1"/>
              </p:cNvSpPr>
              <p:nvPr/>
            </p:nvSpPr>
            <p:spPr bwMode="auto">
              <a:xfrm>
                <a:off x="627" y="5533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Finite State Machine Labs</a:t>
                </a:r>
              </a:p>
            </p:txBody>
          </p:sp>
          <p:sp>
            <p:nvSpPr>
              <p:cNvPr id="12376" name="Rectangle 191"/>
              <p:cNvSpPr>
                <a:spLocks noChangeArrowheads="1"/>
              </p:cNvSpPr>
              <p:nvPr/>
            </p:nvSpPr>
            <p:spPr bwMode="auto">
              <a:xfrm>
                <a:off x="586" y="5522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00" name="Group 194"/>
            <p:cNvGrpSpPr>
              <a:grpSpLocks/>
            </p:cNvGrpSpPr>
            <p:nvPr/>
          </p:nvGrpSpPr>
          <p:grpSpPr bwMode="auto">
            <a:xfrm>
              <a:off x="1557" y="5522"/>
              <a:ext cx="722" cy="480"/>
              <a:chOff x="1557" y="5522"/>
              <a:chExt cx="722" cy="480"/>
            </a:xfrm>
          </p:grpSpPr>
          <p:sp>
            <p:nvSpPr>
              <p:cNvPr id="12373" name="Rectangle 61"/>
              <p:cNvSpPr>
                <a:spLocks noChangeArrowheads="1"/>
              </p:cNvSpPr>
              <p:nvPr/>
            </p:nvSpPr>
            <p:spPr bwMode="auto">
              <a:xfrm>
                <a:off x="1598" y="5533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-</a:t>
                </a:r>
              </a:p>
            </p:txBody>
          </p:sp>
          <p:sp>
            <p:nvSpPr>
              <p:cNvPr id="12374" name="Rectangle 193"/>
              <p:cNvSpPr>
                <a:spLocks noChangeArrowheads="1"/>
              </p:cNvSpPr>
              <p:nvPr/>
            </p:nvSpPr>
            <p:spPr bwMode="auto">
              <a:xfrm>
                <a:off x="1557" y="5522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01" name="Group 196"/>
            <p:cNvGrpSpPr>
              <a:grpSpLocks/>
            </p:cNvGrpSpPr>
            <p:nvPr/>
          </p:nvGrpSpPr>
          <p:grpSpPr bwMode="auto">
            <a:xfrm>
              <a:off x="2279" y="5522"/>
              <a:ext cx="518" cy="480"/>
              <a:chOff x="2279" y="5522"/>
              <a:chExt cx="518" cy="480"/>
            </a:xfrm>
          </p:grpSpPr>
          <p:sp>
            <p:nvSpPr>
              <p:cNvPr id="12371" name="Rectangle 62"/>
              <p:cNvSpPr>
                <a:spLocks noChangeArrowheads="1"/>
              </p:cNvSpPr>
              <p:nvPr/>
            </p:nvSpPr>
            <p:spPr bwMode="auto">
              <a:xfrm>
                <a:off x="2320" y="5533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△</a:t>
                </a:r>
              </a:p>
            </p:txBody>
          </p:sp>
          <p:sp>
            <p:nvSpPr>
              <p:cNvPr id="12372" name="Rectangle 195"/>
              <p:cNvSpPr>
                <a:spLocks noChangeArrowheads="1"/>
              </p:cNvSpPr>
              <p:nvPr/>
            </p:nvSpPr>
            <p:spPr bwMode="auto">
              <a:xfrm>
                <a:off x="2279" y="5522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02" name="Group 198"/>
            <p:cNvGrpSpPr>
              <a:grpSpLocks/>
            </p:cNvGrpSpPr>
            <p:nvPr/>
          </p:nvGrpSpPr>
          <p:grpSpPr bwMode="auto">
            <a:xfrm>
              <a:off x="2797" y="5522"/>
              <a:ext cx="563" cy="480"/>
              <a:chOff x="2797" y="5522"/>
              <a:chExt cx="563" cy="480"/>
            </a:xfrm>
          </p:grpSpPr>
          <p:sp>
            <p:nvSpPr>
              <p:cNvPr id="12369" name="Rectangle 63"/>
              <p:cNvSpPr>
                <a:spLocks noChangeArrowheads="1"/>
              </p:cNvSpPr>
              <p:nvPr/>
            </p:nvSpPr>
            <p:spPr bwMode="auto">
              <a:xfrm>
                <a:off x="2838" y="5533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멀티프로세스</a:t>
                </a:r>
              </a:p>
            </p:txBody>
          </p:sp>
          <p:sp>
            <p:nvSpPr>
              <p:cNvPr id="12370" name="Rectangle 197"/>
              <p:cNvSpPr>
                <a:spLocks noChangeArrowheads="1"/>
              </p:cNvSpPr>
              <p:nvPr/>
            </p:nvSpPr>
            <p:spPr bwMode="auto">
              <a:xfrm>
                <a:off x="2797" y="5522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03" name="Group 200"/>
            <p:cNvGrpSpPr>
              <a:grpSpLocks/>
            </p:cNvGrpSpPr>
            <p:nvPr/>
          </p:nvGrpSpPr>
          <p:grpSpPr bwMode="auto">
            <a:xfrm>
              <a:off x="0" y="6024"/>
              <a:ext cx="586" cy="480"/>
              <a:chOff x="0" y="6024"/>
              <a:chExt cx="586" cy="480"/>
            </a:xfrm>
          </p:grpSpPr>
          <p:sp>
            <p:nvSpPr>
              <p:cNvPr id="12367" name="Rectangle 64"/>
              <p:cNvSpPr>
                <a:spLocks noChangeArrowheads="1"/>
              </p:cNvSpPr>
              <p:nvPr/>
            </p:nvSpPr>
            <p:spPr bwMode="auto">
              <a:xfrm>
                <a:off x="41" y="6035"/>
                <a:ext cx="504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Windows CE</a:t>
                </a:r>
              </a:p>
            </p:txBody>
          </p:sp>
          <p:sp>
            <p:nvSpPr>
              <p:cNvPr id="12368" name="Rectangle 199"/>
              <p:cNvSpPr>
                <a:spLocks noChangeArrowheads="1"/>
              </p:cNvSpPr>
              <p:nvPr/>
            </p:nvSpPr>
            <p:spPr bwMode="auto">
              <a:xfrm>
                <a:off x="0" y="6024"/>
                <a:ext cx="58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04" name="Group 202"/>
            <p:cNvGrpSpPr>
              <a:grpSpLocks/>
            </p:cNvGrpSpPr>
            <p:nvPr/>
          </p:nvGrpSpPr>
          <p:grpSpPr bwMode="auto">
            <a:xfrm>
              <a:off x="586" y="6024"/>
              <a:ext cx="971" cy="480"/>
              <a:chOff x="586" y="6024"/>
              <a:chExt cx="971" cy="480"/>
            </a:xfrm>
          </p:grpSpPr>
          <p:sp>
            <p:nvSpPr>
              <p:cNvPr id="12365" name="Rectangle 65"/>
              <p:cNvSpPr>
                <a:spLocks noChangeArrowheads="1"/>
              </p:cNvSpPr>
              <p:nvPr/>
            </p:nvSpPr>
            <p:spPr bwMode="auto">
              <a:xfrm>
                <a:off x="627" y="6035"/>
                <a:ext cx="889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Microsoft</a:t>
                </a:r>
              </a:p>
            </p:txBody>
          </p:sp>
          <p:sp>
            <p:nvSpPr>
              <p:cNvPr id="12366" name="Rectangle 201"/>
              <p:cNvSpPr>
                <a:spLocks noChangeArrowheads="1"/>
              </p:cNvSpPr>
              <p:nvPr/>
            </p:nvSpPr>
            <p:spPr bwMode="auto">
              <a:xfrm>
                <a:off x="586" y="6024"/>
                <a:ext cx="97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05" name="Group 204"/>
            <p:cNvGrpSpPr>
              <a:grpSpLocks/>
            </p:cNvGrpSpPr>
            <p:nvPr/>
          </p:nvGrpSpPr>
          <p:grpSpPr bwMode="auto">
            <a:xfrm>
              <a:off x="1557" y="6024"/>
              <a:ext cx="722" cy="480"/>
              <a:chOff x="1557" y="6024"/>
              <a:chExt cx="722" cy="480"/>
            </a:xfrm>
          </p:grpSpPr>
          <p:sp>
            <p:nvSpPr>
              <p:cNvPr id="12363" name="Rectangle 66"/>
              <p:cNvSpPr>
                <a:spLocks noChangeArrowheads="1"/>
              </p:cNvSpPr>
              <p:nvPr/>
            </p:nvSpPr>
            <p:spPr bwMode="auto">
              <a:xfrm>
                <a:off x="1598" y="6035"/>
                <a:ext cx="64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MicroSoft</a:t>
                </a:r>
              </a:p>
            </p:txBody>
          </p:sp>
          <p:sp>
            <p:nvSpPr>
              <p:cNvPr id="12364" name="Rectangle 203"/>
              <p:cNvSpPr>
                <a:spLocks noChangeArrowheads="1"/>
              </p:cNvSpPr>
              <p:nvPr/>
            </p:nvSpPr>
            <p:spPr bwMode="auto">
              <a:xfrm>
                <a:off x="1557" y="6024"/>
                <a:ext cx="7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06" name="Group 206"/>
            <p:cNvGrpSpPr>
              <a:grpSpLocks/>
            </p:cNvGrpSpPr>
            <p:nvPr/>
          </p:nvGrpSpPr>
          <p:grpSpPr bwMode="auto">
            <a:xfrm>
              <a:off x="2279" y="6024"/>
              <a:ext cx="518" cy="480"/>
              <a:chOff x="2279" y="6024"/>
              <a:chExt cx="518" cy="480"/>
            </a:xfrm>
          </p:grpSpPr>
          <p:sp>
            <p:nvSpPr>
              <p:cNvPr id="12361" name="Rectangle 67"/>
              <p:cNvSpPr>
                <a:spLocks noChangeArrowheads="1"/>
              </p:cNvSpPr>
              <p:nvPr/>
            </p:nvSpPr>
            <p:spPr bwMode="auto">
              <a:xfrm>
                <a:off x="2320" y="6035"/>
                <a:ext cx="436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 sz="1400" b="1">
                    <a:latin typeface="+mn-ea"/>
                  </a:rPr>
                  <a:t>○</a:t>
                </a:r>
              </a:p>
            </p:txBody>
          </p:sp>
          <p:sp>
            <p:nvSpPr>
              <p:cNvPr id="12362" name="Rectangle 205"/>
              <p:cNvSpPr>
                <a:spLocks noChangeArrowheads="1"/>
              </p:cNvSpPr>
              <p:nvPr/>
            </p:nvSpPr>
            <p:spPr bwMode="auto">
              <a:xfrm>
                <a:off x="2279" y="6024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207" name="Group 208"/>
            <p:cNvGrpSpPr>
              <a:grpSpLocks/>
            </p:cNvGrpSpPr>
            <p:nvPr/>
          </p:nvGrpSpPr>
          <p:grpSpPr bwMode="auto">
            <a:xfrm>
              <a:off x="2797" y="6024"/>
              <a:ext cx="563" cy="480"/>
              <a:chOff x="2797" y="6024"/>
              <a:chExt cx="563" cy="480"/>
            </a:xfrm>
          </p:grpSpPr>
          <p:sp>
            <p:nvSpPr>
              <p:cNvPr id="12359" name="Rectangle 68"/>
              <p:cNvSpPr>
                <a:spLocks noChangeArrowheads="1"/>
              </p:cNvSpPr>
              <p:nvPr/>
            </p:nvSpPr>
            <p:spPr bwMode="auto">
              <a:xfrm>
                <a:off x="2838" y="6035"/>
                <a:ext cx="481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ko-KR" altLang="en-US" sz="1400" b="1">
                    <a:latin typeface="+mn-ea"/>
                  </a:rPr>
                  <a:t>멀티프로세스</a:t>
                </a:r>
              </a:p>
            </p:txBody>
          </p:sp>
          <p:sp>
            <p:nvSpPr>
              <p:cNvPr id="12360" name="Rectangle 207"/>
              <p:cNvSpPr>
                <a:spLocks noChangeArrowheads="1"/>
              </p:cNvSpPr>
              <p:nvPr/>
            </p:nvSpPr>
            <p:spPr bwMode="auto">
              <a:xfrm>
                <a:off x="2797" y="6024"/>
                <a:ext cx="56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 sz="2000" b="1">
                  <a:latin typeface="+mn-ea"/>
                </a:endParaRPr>
              </a:p>
            </p:txBody>
          </p:sp>
        </p:grpSp>
      </p:grpSp>
      <p:sp>
        <p:nvSpPr>
          <p:cNvPr id="21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212" name="Rectangle 2"/>
          <p:cNvSpPr txBox="1">
            <a:spLocks noChangeArrowheads="1"/>
          </p:cNvSpPr>
          <p:nvPr/>
        </p:nvSpPr>
        <p:spPr>
          <a:xfrm>
            <a:off x="64883" y="252744"/>
            <a:ext cx="8928991" cy="7032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3300" b="1" dirty="0" smtClean="0">
                <a:latin typeface="+mj-ea"/>
                <a:ea typeface="+mj-ea"/>
              </a:rPr>
              <a:t>실시간 </a:t>
            </a:r>
            <a:r>
              <a:rPr lang="ko-KR" altLang="en-US" sz="3300" b="1" dirty="0" err="1" smtClean="0">
                <a:latin typeface="+mj-ea"/>
                <a:ea typeface="+mj-ea"/>
              </a:rPr>
              <a:t>임베디드</a:t>
            </a:r>
            <a:r>
              <a:rPr lang="ko-KR" altLang="en-US" sz="3300" b="1" dirty="0" smtClean="0">
                <a:latin typeface="+mj-ea"/>
                <a:ea typeface="+mj-ea"/>
              </a:rPr>
              <a:t> 운영체제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3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277466"/>
            <a:ext cx="9073007" cy="7032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400" dirty="0" smtClean="0"/>
              <a:t>개요 </a:t>
            </a:r>
            <a:r>
              <a:rPr lang="en-US" altLang="ko-KR" sz="4400" dirty="0" smtClean="0"/>
              <a:t>: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3100" b="1" dirty="0" smtClean="0"/>
              <a:t>Embedded </a:t>
            </a:r>
            <a:r>
              <a:rPr lang="en-US" altLang="ko-KR" sz="3100" b="1" dirty="0" smtClean="0"/>
              <a:t>H/W </a:t>
            </a:r>
            <a:r>
              <a:rPr lang="ko-KR" altLang="en-US" sz="3100" b="1" dirty="0" smtClean="0"/>
              <a:t>구성</a:t>
            </a:r>
            <a:endParaRPr lang="en-US" altLang="ko-KR" sz="2800" b="1" dirty="0"/>
          </a:p>
        </p:txBody>
      </p:sp>
      <p:sp>
        <p:nvSpPr>
          <p:cNvPr id="4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35728"/>
            <a:ext cx="8146086" cy="50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277466"/>
            <a:ext cx="9073007" cy="7032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400" dirty="0" smtClean="0"/>
              <a:t>개요 </a:t>
            </a:r>
            <a:r>
              <a:rPr lang="en-US" altLang="ko-KR" sz="4400" dirty="0" smtClean="0"/>
              <a:t>: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3100" b="1" dirty="0" smtClean="0"/>
              <a:t>Embedded </a:t>
            </a:r>
            <a:r>
              <a:rPr lang="en-US" altLang="ko-KR" sz="3100" b="1" dirty="0"/>
              <a:t>S/W Application Domains</a:t>
            </a:r>
            <a:endParaRPr lang="en-US" altLang="ko-KR" sz="2800" b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8175" y="1525588"/>
            <a:ext cx="7545388" cy="4802187"/>
            <a:chOff x="432" y="96"/>
            <a:chExt cx="4728" cy="3994"/>
          </a:xfrm>
        </p:grpSpPr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4464" y="1392"/>
            <a:ext cx="660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" name="비트맵 이미지" r:id="rId3" imgW="1047619" imgH="1514686" progId="PBrush">
                    <p:embed/>
                  </p:oleObj>
                </mc:Choice>
                <mc:Fallback>
                  <p:oleObj name="비트맵 이미지" r:id="rId3" imgW="1047619" imgH="1514686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660" cy="9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9" name="Object 5"/>
            <p:cNvGraphicFramePr>
              <a:graphicFrameLocks noChangeAspect="1"/>
            </p:cNvGraphicFramePr>
            <p:nvPr/>
          </p:nvGraphicFramePr>
          <p:xfrm>
            <a:off x="4416" y="2784"/>
            <a:ext cx="630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" name="비트맵 이미지" r:id="rId5" imgW="1000000" imgH="1476190" progId="PBrush">
                    <p:embed/>
                  </p:oleObj>
                </mc:Choice>
                <mc:Fallback>
                  <p:oleObj name="비트맵 이미지" r:id="rId5" imgW="1000000" imgH="1476190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84"/>
                          <a:ext cx="630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0" name="Object 6"/>
            <p:cNvGraphicFramePr>
              <a:graphicFrameLocks noChangeAspect="1"/>
            </p:cNvGraphicFramePr>
            <p:nvPr/>
          </p:nvGraphicFramePr>
          <p:xfrm>
            <a:off x="3312" y="96"/>
            <a:ext cx="55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비트맵 이미지" r:id="rId7" imgW="1009791" imgH="1486107" progId="PBrush">
                    <p:embed/>
                  </p:oleObj>
                </mc:Choice>
                <mc:Fallback>
                  <p:oleObj name="비트맵 이미지" r:id="rId7" imgW="1009791" imgH="1486107" progId="PBrush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96"/>
                          <a:ext cx="55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1" name="Object 7"/>
            <p:cNvGraphicFramePr>
              <a:graphicFrameLocks noChangeAspect="1"/>
            </p:cNvGraphicFramePr>
            <p:nvPr/>
          </p:nvGraphicFramePr>
          <p:xfrm>
            <a:off x="4176" y="480"/>
            <a:ext cx="984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" name="비트맵 이미지" r:id="rId9" imgW="1561905" imgH="790476" progId="PBrush">
                    <p:embed/>
                  </p:oleObj>
                </mc:Choice>
                <mc:Fallback>
                  <p:oleObj name="비트맵 이미지" r:id="rId9" imgW="1561905" imgH="790476" progId="PBrush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480"/>
                          <a:ext cx="984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2" name="Object 8"/>
            <p:cNvGraphicFramePr>
              <a:graphicFrameLocks noChangeAspect="1"/>
            </p:cNvGraphicFramePr>
            <p:nvPr/>
          </p:nvGraphicFramePr>
          <p:xfrm>
            <a:off x="1343" y="144"/>
            <a:ext cx="7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5" name="비트맵 이미지" r:id="rId11" imgW="1333333" imgH="1628571" progId="PBrush">
                    <p:embed/>
                  </p:oleObj>
                </mc:Choice>
                <mc:Fallback>
                  <p:oleObj name="비트맵 이미지" r:id="rId11" imgW="1333333" imgH="1628571" progId="PBrush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144"/>
                          <a:ext cx="70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3" name="Object 9"/>
            <p:cNvGraphicFramePr>
              <a:graphicFrameLocks noChangeAspect="1"/>
            </p:cNvGraphicFramePr>
            <p:nvPr/>
          </p:nvGraphicFramePr>
          <p:xfrm>
            <a:off x="624" y="2688"/>
            <a:ext cx="612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6" name="비트맵 이미지" r:id="rId13" imgW="971686" imgH="752381" progId="PBrush">
                    <p:embed/>
                  </p:oleObj>
                </mc:Choice>
                <mc:Fallback>
                  <p:oleObj name="비트맵 이미지" r:id="rId13" imgW="971686" imgH="752381" progId="PBrush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688"/>
                          <a:ext cx="612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10"/>
            <p:cNvGraphicFramePr>
              <a:graphicFrameLocks noChangeAspect="1"/>
            </p:cNvGraphicFramePr>
            <p:nvPr/>
          </p:nvGraphicFramePr>
          <p:xfrm>
            <a:off x="2928" y="3456"/>
            <a:ext cx="984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" name="비트맵 이미지" r:id="rId15" imgW="1714739" imgH="1104762" progId="PBrush">
                    <p:embed/>
                  </p:oleObj>
                </mc:Choice>
                <mc:Fallback>
                  <p:oleObj name="비트맵 이미지" r:id="rId15" imgW="1714739" imgH="1104762" progId="PBrush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456"/>
                          <a:ext cx="984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11"/>
            <p:cNvGraphicFramePr>
              <a:graphicFrameLocks noChangeAspect="1"/>
            </p:cNvGraphicFramePr>
            <p:nvPr/>
          </p:nvGraphicFramePr>
          <p:xfrm>
            <a:off x="1392" y="3456"/>
            <a:ext cx="115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" name="비트맵 이미지" r:id="rId17" imgW="2438095" imgH="1590897" progId="PBrush">
                    <p:embed/>
                  </p:oleObj>
                </mc:Choice>
                <mc:Fallback>
                  <p:oleObj name="비트맵 이미지" r:id="rId17" imgW="2438095" imgH="1590897" progId="PBrush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56"/>
                          <a:ext cx="115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6" name="Oval 12"/>
            <p:cNvSpPr>
              <a:spLocks noChangeArrowheads="1"/>
            </p:cNvSpPr>
            <p:nvPr/>
          </p:nvSpPr>
          <p:spPr bwMode="auto">
            <a:xfrm>
              <a:off x="1248" y="720"/>
              <a:ext cx="2880" cy="2736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52237" name="Oval 13"/>
            <p:cNvSpPr>
              <a:spLocks noChangeArrowheads="1"/>
            </p:cNvSpPr>
            <p:nvPr/>
          </p:nvSpPr>
          <p:spPr bwMode="auto">
            <a:xfrm>
              <a:off x="1776" y="1296"/>
              <a:ext cx="1824" cy="1536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52238" name="Oval 14"/>
            <p:cNvSpPr>
              <a:spLocks noChangeArrowheads="1"/>
            </p:cNvSpPr>
            <p:nvPr/>
          </p:nvSpPr>
          <p:spPr bwMode="auto">
            <a:xfrm>
              <a:off x="2064" y="1728"/>
              <a:ext cx="1296" cy="57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2160" y="1777"/>
              <a:ext cx="110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600" b="1" dirty="0">
                  <a:latin typeface="Tahoma" pitchFamily="34" charset="0"/>
                </a:rPr>
                <a:t>Embedded HW Platforms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2016" y="1489"/>
              <a:ext cx="139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600" b="1">
                  <a:latin typeface="Tahoma" pitchFamily="34" charset="0"/>
                </a:rPr>
                <a:t>Embedded OS’es 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16" y="2304"/>
              <a:ext cx="1392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600" b="1">
                  <a:latin typeface="Tahoma" pitchFamily="34" charset="0"/>
                </a:rPr>
                <a:t>Embedded Middlewares 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16" y="863"/>
              <a:ext cx="1392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400" b="1" dirty="0">
                  <a:solidFill>
                    <a:schemeClr val="bg1"/>
                  </a:solidFill>
                  <a:latin typeface="Tahoma" pitchFamily="34" charset="0"/>
                </a:rPr>
                <a:t>Instrumentation &amp;</a:t>
              </a:r>
              <a:br>
                <a:rPr kumimoji="1" lang="en-US" altLang="ko-KR" sz="1400" b="1" dirty="0">
                  <a:solidFill>
                    <a:schemeClr val="bg1"/>
                  </a:solidFill>
                  <a:latin typeface="Tahoma" pitchFamily="34" charset="0"/>
                </a:rPr>
              </a:br>
              <a:r>
                <a:rPr kumimoji="1" lang="en-US" altLang="ko-KR" sz="1400" b="1" dirty="0">
                  <a:solidFill>
                    <a:schemeClr val="bg1"/>
                  </a:solidFill>
                  <a:latin typeface="Tahoma" pitchFamily="34" charset="0"/>
                </a:rPr>
                <a:t>Control App.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3686" y="1393"/>
              <a:ext cx="386" cy="1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  <a:t>Mobile &amp; </a:t>
              </a:r>
              <a:b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</a:br>
              <a: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  <a:t>Telematics App.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" y="2881"/>
              <a:ext cx="139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  <a:t>Consumer Electronics App.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1449" y="1919"/>
              <a:ext cx="521" cy="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  <a:t>Ubiquitous</a:t>
              </a:r>
              <a:b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</a:br>
              <a: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  <a:t> Sensor</a:t>
              </a:r>
              <a:b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</a:br>
              <a: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1728" y="1104"/>
              <a:ext cx="384" cy="3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 flipH="1">
              <a:off x="3312" y="1056"/>
              <a:ext cx="336" cy="4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>
              <a:off x="3312" y="2592"/>
              <a:ext cx="432" cy="4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52249" name="Line 25"/>
            <p:cNvSpPr>
              <a:spLocks noChangeShapeType="1"/>
            </p:cNvSpPr>
            <p:nvPr/>
          </p:nvSpPr>
          <p:spPr bwMode="auto">
            <a:xfrm flipH="1">
              <a:off x="1835" y="2688"/>
              <a:ext cx="373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76" y="3648"/>
              <a:ext cx="7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 b="1">
                  <a:latin typeface="Tahoma" pitchFamily="34" charset="0"/>
                </a:rPr>
                <a:t>Digital Home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3984" y="3840"/>
              <a:ext cx="7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 b="1">
                  <a:latin typeface="Tahoma" pitchFamily="34" charset="0"/>
                </a:rPr>
                <a:t>Digital TV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4025" y="2881"/>
              <a:ext cx="52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 b="1" dirty="0">
                  <a:latin typeface="Tahoma" pitchFamily="34" charset="0"/>
                </a:rPr>
                <a:t>Mobile Phone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560" y="2352"/>
              <a:ext cx="38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 b="1">
                  <a:latin typeface="Tahoma" pitchFamily="34" charset="0"/>
                </a:rPr>
                <a:t>PDA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20" y="1007"/>
              <a:ext cx="72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 b="1">
                  <a:latin typeface="Tahoma" pitchFamily="34" charset="0"/>
                </a:rPr>
                <a:t>Telematics, Automobile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2736" y="287"/>
              <a:ext cx="62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200" b="1">
                  <a:latin typeface="Tahoma" pitchFamily="34" charset="0"/>
                </a:rPr>
                <a:t>Intelligent</a:t>
              </a:r>
              <a:br>
                <a:rPr kumimoji="1" lang="en-US" altLang="ko-KR" sz="1200" b="1">
                  <a:latin typeface="Tahoma" pitchFamily="34" charset="0"/>
                </a:rPr>
              </a:br>
              <a:r>
                <a:rPr kumimoji="1" lang="en-US" altLang="ko-KR" sz="1200" b="1">
                  <a:latin typeface="Tahoma" pitchFamily="34" charset="0"/>
                </a:rPr>
                <a:t>Robot</a:t>
              </a:r>
            </a:p>
          </p:txBody>
        </p:sp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2016" y="287"/>
              <a:ext cx="62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200" b="1">
                  <a:latin typeface="Tahoma" pitchFamily="34" charset="0"/>
                </a:rPr>
                <a:t>Industry</a:t>
              </a:r>
              <a:br>
                <a:rPr kumimoji="1" lang="en-US" altLang="ko-KR" sz="1200" b="1">
                  <a:latin typeface="Tahoma" pitchFamily="34" charset="0"/>
                </a:rPr>
              </a:br>
              <a:r>
                <a:rPr kumimoji="1" lang="en-US" altLang="ko-KR" sz="1200" b="1">
                  <a:latin typeface="Tahoma" pitchFamily="34" charset="0"/>
                </a:rPr>
                <a:t>Robot</a:t>
              </a:r>
            </a:p>
          </p:txBody>
        </p:sp>
        <p:sp>
          <p:nvSpPr>
            <p:cNvPr id="52257" name="Text Box 33"/>
            <p:cNvSpPr txBox="1">
              <a:spLocks noChangeArrowheads="1"/>
            </p:cNvSpPr>
            <p:nvPr/>
          </p:nvSpPr>
          <p:spPr bwMode="auto">
            <a:xfrm>
              <a:off x="432" y="2496"/>
              <a:ext cx="7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200" b="1">
                  <a:latin typeface="Tahoma" pitchFamily="34" charset="0"/>
                </a:rPr>
                <a:t>Sensor Node</a:t>
              </a: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1430" y="1344"/>
              <a:ext cx="38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  <a:t>Network</a:t>
              </a:r>
              <a:b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</a:br>
              <a:r>
                <a:rPr kumimoji="1" lang="en-US" altLang="ko-KR" sz="1400" b="1">
                  <a:solidFill>
                    <a:schemeClr val="bg1"/>
                  </a:solidFill>
                  <a:latin typeface="Tahoma" pitchFamily="34" charset="0"/>
                </a:rPr>
                <a:t> Devices</a:t>
              </a:r>
            </a:p>
          </p:txBody>
        </p: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1248" y="2112"/>
              <a:ext cx="52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b="1"/>
            </a:p>
          </p:txBody>
        </p:sp>
        <p:graphicFrame>
          <p:nvGraphicFramePr>
            <p:cNvPr id="52260" name="Object 36"/>
            <p:cNvGraphicFramePr>
              <a:graphicFrameLocks noChangeAspect="1"/>
            </p:cNvGraphicFramePr>
            <p:nvPr/>
          </p:nvGraphicFramePr>
          <p:xfrm>
            <a:off x="672" y="1008"/>
            <a:ext cx="57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9" name="비트맵 이미지" r:id="rId19" imgW="409632" imgH="514422" progId="PBrush">
                    <p:embed/>
                  </p:oleObj>
                </mc:Choice>
                <mc:Fallback>
                  <p:oleObj name="비트맵 이미지" r:id="rId19" imgW="409632" imgH="514422" progId="PBrush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008"/>
                          <a:ext cx="57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1" name="Text Box 37"/>
            <p:cNvSpPr txBox="1">
              <a:spLocks noChangeArrowheads="1"/>
            </p:cNvSpPr>
            <p:nvPr/>
          </p:nvSpPr>
          <p:spPr bwMode="auto">
            <a:xfrm>
              <a:off x="528" y="1680"/>
              <a:ext cx="768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200" b="1">
                  <a:latin typeface="Tahoma" pitchFamily="34" charset="0"/>
                </a:rPr>
                <a:t>Router,</a:t>
              </a:r>
              <a:br>
                <a:rPr kumimoji="1" lang="en-US" altLang="ko-KR" sz="1200" b="1">
                  <a:latin typeface="Tahoma" pitchFamily="34" charset="0"/>
                </a:rPr>
              </a:br>
              <a:r>
                <a:rPr kumimoji="1" lang="en-US" altLang="ko-KR" sz="1200" b="1">
                  <a:latin typeface="Tahoma" pitchFamily="34" charset="0"/>
                </a:rPr>
                <a:t>Gateway</a:t>
              </a:r>
            </a:p>
          </p:txBody>
        </p:sp>
      </p:grpSp>
      <p:sp>
        <p:nvSpPr>
          <p:cNvPr id="4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128481" y="188640"/>
            <a:ext cx="8908015" cy="758984"/>
          </a:xfrm>
        </p:spPr>
        <p:txBody>
          <a:bodyPr/>
          <a:lstStyle/>
          <a:p>
            <a:pPr algn="ctr" eaLnBrk="1" hangingPunct="1"/>
            <a:r>
              <a:rPr lang="ko-KR" altLang="en-US" b="1" dirty="0" err="1" smtClean="0"/>
              <a:t>임베디드</a:t>
            </a:r>
            <a:r>
              <a:rPr lang="ko-KR" altLang="en-US" b="1" dirty="0" smtClean="0"/>
              <a:t> 시스템의 응용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sz="3200" dirty="0" smtClean="0"/>
              <a:t>정보 가전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세탁기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오디오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인터넷 냉장고</a:t>
            </a:r>
            <a:r>
              <a:rPr lang="en-US" altLang="ko-KR" sz="3200" dirty="0" smtClean="0"/>
              <a:t>, HDTV  </a:t>
            </a:r>
            <a:r>
              <a:rPr lang="ko-KR" altLang="en-US" sz="3200" dirty="0" smtClean="0"/>
              <a:t>등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sz="3200" dirty="0" smtClean="0"/>
              <a:t>제어분야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공장자동화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가정자동화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로봇 제어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공정제어 등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sz="3200" dirty="0" smtClean="0"/>
              <a:t>정보 단말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핸드폰</a:t>
            </a:r>
            <a:r>
              <a:rPr lang="en-US" altLang="ko-KR" sz="3200" dirty="0" smtClean="0"/>
              <a:t>, PDA, </a:t>
            </a:r>
            <a:r>
              <a:rPr lang="ko-KR" altLang="en-US" sz="3200" dirty="0" smtClean="0"/>
              <a:t>스마트 폰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네비게이션</a:t>
            </a:r>
            <a:r>
              <a:rPr lang="en-US" altLang="ko-KR" sz="3200" dirty="0" smtClean="0"/>
              <a:t>, MP3, PMP,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3200" dirty="0" smtClean="0"/>
              <a:t>                            </a:t>
            </a:r>
            <a:r>
              <a:rPr lang="ko-KR" altLang="en-US" sz="3200" dirty="0" smtClean="0"/>
              <a:t>디지털 카메라 등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sz="3200" dirty="0" smtClean="0"/>
              <a:t>네트워크기기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교환기</a:t>
            </a:r>
            <a:r>
              <a:rPr lang="en-US" altLang="ko-KR" sz="3200" dirty="0" smtClean="0"/>
              <a:t>, Router, </a:t>
            </a:r>
            <a:r>
              <a:rPr lang="ko-KR" altLang="en-US" sz="3200" dirty="0" smtClean="0"/>
              <a:t>공유기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홈 </a:t>
            </a:r>
            <a:r>
              <a:rPr lang="ko-KR" altLang="en-US" sz="3200" dirty="0" err="1" smtClean="0"/>
              <a:t>게이트웨이</a:t>
            </a:r>
            <a:r>
              <a:rPr lang="ko-KR" altLang="en-US" sz="3200" dirty="0" smtClean="0"/>
              <a:t> 등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sz="3200" dirty="0" smtClean="0"/>
              <a:t>게임기기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가정용 게임기</a:t>
            </a:r>
            <a:r>
              <a:rPr lang="en-US" altLang="ko-KR" sz="3200" dirty="0" smtClean="0"/>
              <a:t>(PS2, </a:t>
            </a:r>
            <a:r>
              <a:rPr lang="en-US" altLang="ko-KR" sz="3200" dirty="0" err="1" smtClean="0"/>
              <a:t>XBox</a:t>
            </a:r>
            <a:r>
              <a:rPr lang="en-US" altLang="ko-KR" sz="3200" dirty="0" smtClean="0"/>
              <a:t>), </a:t>
            </a:r>
            <a:r>
              <a:rPr lang="ko-KR" altLang="en-US" sz="3200" dirty="0" smtClean="0"/>
              <a:t>지능형 장난감 등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sz="3200" dirty="0" smtClean="0"/>
              <a:t>항공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군용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비행기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우주선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로켓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야전 이동단말</a:t>
            </a:r>
            <a:r>
              <a:rPr lang="en-US" altLang="ko-KR" sz="3200" dirty="0" smtClean="0"/>
              <a:t>(GPS, GIS)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sz="3200" dirty="0" smtClean="0"/>
              <a:t>물류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금융 </a:t>
            </a:r>
            <a:r>
              <a:rPr lang="en-US" altLang="ko-KR" sz="3200" dirty="0" smtClean="0"/>
              <a:t>: ATM, RFID, </a:t>
            </a:r>
            <a:r>
              <a:rPr lang="ko-KR" altLang="en-US" sz="3200" dirty="0" smtClean="0"/>
              <a:t>물류단말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영업단말 등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sz="3200" dirty="0" smtClean="0"/>
              <a:t>차량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교통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자동차</a:t>
            </a:r>
            <a:r>
              <a:rPr lang="en-US" altLang="ko-KR" sz="3200" dirty="0" smtClean="0"/>
              <a:t>, ITS </a:t>
            </a:r>
            <a:r>
              <a:rPr lang="ko-KR" altLang="en-US" sz="3200" dirty="0" smtClean="0"/>
              <a:t>등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sz="3200" dirty="0" smtClean="0"/>
              <a:t>사무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의료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전화기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프린터</a:t>
            </a:r>
            <a:r>
              <a:rPr lang="en-US" altLang="ko-KR" sz="3200" dirty="0" smtClean="0"/>
              <a:t>, Heart pacer, </a:t>
            </a:r>
            <a:r>
              <a:rPr lang="ko-KR" altLang="en-US" sz="3200" dirty="0" smtClean="0"/>
              <a:t>수술로봇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증강현실장비</a:t>
            </a:r>
          </a:p>
        </p:txBody>
      </p:sp>
    </p:spTree>
    <p:extLst>
      <p:ext uri="{BB962C8B-B14F-4D97-AF65-F5344CB8AC3E}">
        <p14:creationId xmlns:p14="http://schemas.microsoft.com/office/powerpoint/2010/main" val="36308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08" y="72008"/>
            <a:ext cx="8856984" cy="1124744"/>
          </a:xfrm>
        </p:spPr>
        <p:txBody>
          <a:bodyPr/>
          <a:lstStyle/>
          <a:p>
            <a:pPr algn="ctr"/>
            <a:r>
              <a:rPr lang="ko-KR" altLang="en-US" sz="4000" dirty="0" smtClean="0"/>
              <a:t>개요</a:t>
            </a:r>
            <a:r>
              <a:rPr lang="en-US" altLang="ko-KR" sz="4000" dirty="0" smtClean="0"/>
              <a:t>: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Embedded </a:t>
            </a:r>
            <a:r>
              <a:rPr lang="ko-KR" altLang="en-US" sz="2800" dirty="0" smtClean="0"/>
              <a:t>시장 동향</a:t>
            </a:r>
            <a:endParaRPr lang="en-US" altLang="ko-KR" sz="2800" dirty="0"/>
          </a:p>
        </p:txBody>
      </p:sp>
      <p:pic>
        <p:nvPicPr>
          <p:cNvPr id="6146" name="Picture 2" descr="그림 3 글로벌 임베디드 시스템 시장규모 예측(2016년~2023년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268759"/>
            <a:ext cx="8002587" cy="46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4213" y="5960759"/>
            <a:ext cx="8002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Frost and Sullivan(2018), “Global Embedded Computing Ecosystem Market, Forecast to 2023”.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73492"/>
            <a:ext cx="8928991" cy="7032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400" dirty="0" smtClean="0"/>
              <a:t>개요</a:t>
            </a:r>
            <a:r>
              <a:rPr lang="en-US" altLang="ko-KR" sz="4400" dirty="0" smtClean="0"/>
              <a:t>: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100" dirty="0" err="1" smtClean="0"/>
              <a:t>임베디드</a:t>
            </a:r>
            <a:r>
              <a:rPr lang="ko-KR" altLang="en-US" sz="3100" dirty="0" smtClean="0"/>
              <a:t> 소프트웨어 특징</a:t>
            </a:r>
            <a:endParaRPr lang="ko-KR" altLang="en-US" sz="2800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61777"/>
            <a:ext cx="8219255" cy="478750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8038" indent="-808038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(1) </a:t>
            </a:r>
            <a:r>
              <a:rPr lang="ko-KR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소프트웨어가 실행되는 시스템의 용도에 따라 </a:t>
            </a:r>
            <a:r>
              <a:rPr lang="ko-KR" altLang="ko-KR" sz="2000" b="1" u="sng" dirty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연성 혹은 경성 실시간 처리를 지원</a:t>
            </a: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하여야 함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8038" indent="-808038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(2)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소프트웨어의 오 동작 및 작동 중지가 허용되지 않는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시스템에서는 </a:t>
            </a:r>
            <a:r>
              <a:rPr lang="ko-KR" altLang="en-US" sz="2000" b="1" dirty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고도의 </a:t>
            </a:r>
            <a:r>
              <a:rPr lang="ko-KR" altLang="en-US" sz="2000" b="1" dirty="0" smtClean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신뢰성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요구됨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8038" indent="-808038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(3)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시스템은 크기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및 발열 등을 이유로 </a:t>
            </a:r>
            <a:r>
              <a:rPr lang="ko-KR" altLang="en-US" sz="20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제한된 하드웨어 자원으로 구성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됨에 따라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소프트웨어는 </a:t>
            </a:r>
            <a:r>
              <a:rPr lang="ko-KR" altLang="en-US" sz="2000" b="1" dirty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경량화</a:t>
            </a:r>
            <a:r>
              <a:rPr lang="en-US" altLang="ko-KR" sz="2000" b="1" dirty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저전력 지원</a:t>
            </a:r>
            <a:r>
              <a:rPr lang="en-US" altLang="ko-KR" sz="2000" b="1" dirty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자원의 효율적 관리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하드웨어에 최적화하는 기술을 지원하여야 함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8038" indent="-808038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(4)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범용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데스크탑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또는 서버에서 실행되는 패키지 소프트웨어와 달리 </a:t>
            </a:r>
            <a:r>
              <a:rPr lang="ko-KR" altLang="en-US" sz="2000" b="1" dirty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시스템에서의 실행을 목적으로 </a:t>
            </a:r>
            <a:r>
              <a:rPr lang="ko-KR" altLang="en-US" sz="2000" b="1" dirty="0" smtClean="0">
                <a:solidFill>
                  <a:srgbClr val="0053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15963" indent="-715963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(5) </a:t>
            </a:r>
            <a:r>
              <a:rPr lang="ko-KR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탑재될 </a:t>
            </a:r>
            <a:r>
              <a:rPr lang="ko-KR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시스템의 기능에 따라 소프트웨어의 기능이 결정되며 </a:t>
            </a:r>
            <a:r>
              <a:rPr lang="ko-KR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소프트웨어의 개발은 풍부한 하드웨어 지식과 시스템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개발 경험을 요구함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551723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경성</a:t>
            </a:r>
            <a:r>
              <a:rPr lang="en-US" altLang="ko-KR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(Hard): </a:t>
            </a:r>
            <a:r>
              <a:rPr lang="ko-KR" altLang="en-US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시스템이 주어진 </a:t>
            </a:r>
            <a:r>
              <a:rPr lang="ko-KR" altLang="en-US" b="1" dirty="0">
                <a:solidFill>
                  <a:srgbClr val="30906B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ko-KR" altLang="en-US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에 작업을 완료하지 않으면 막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대한 </a:t>
            </a:r>
            <a:r>
              <a:rPr lang="ko-KR" altLang="en-US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피해가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lang="en-US" altLang="ko-KR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미사일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제어 시스템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연성</a:t>
            </a:r>
            <a:r>
              <a:rPr lang="en-US" altLang="ko-KR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(Soft): </a:t>
            </a:r>
            <a:r>
              <a:rPr lang="ko-KR" altLang="en-US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시간적 제약조건을 지키지 못해도 </a:t>
            </a:r>
            <a:r>
              <a:rPr lang="ko-KR" altLang="en-US" b="1" dirty="0" smtClean="0">
                <a:solidFill>
                  <a:srgbClr val="30906B"/>
                </a:solidFill>
                <a:latin typeface="맑은 고딕" pitchFamily="50" charset="-127"/>
                <a:ea typeface="맑은 고딕" pitchFamily="50" charset="-127"/>
              </a:rPr>
              <a:t>수행결과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에 의미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부여</a:t>
            </a:r>
            <a:endParaRPr lang="en-US" altLang="ko-KR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화상제어시스템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CB4B18F-3F05-4007-ABCB-6BEF93E282E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7956"/>
            <a:ext cx="8928992" cy="1111021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Embedded SW Architecture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51289"/>
              </p:ext>
            </p:extLst>
          </p:nvPr>
        </p:nvGraphicFramePr>
        <p:xfrm>
          <a:off x="395536" y="1169930"/>
          <a:ext cx="8508810" cy="557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비트맵 이미지" r:id="rId3" imgW="9276190" imgH="6800000" progId="PBrush">
                  <p:embed/>
                </p:oleObj>
              </mc:Choice>
              <mc:Fallback>
                <p:oleObj name="비트맵 이미지" r:id="rId3" imgW="9276190" imgH="680000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69930"/>
                        <a:ext cx="8508810" cy="5572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7" y="44624"/>
            <a:ext cx="9108504" cy="84727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/>
              <a:t>패키지 </a:t>
            </a:r>
            <a:r>
              <a:rPr lang="en-US" altLang="ko-KR" sz="4000" b="1" dirty="0" smtClean="0"/>
              <a:t>S/W</a:t>
            </a:r>
            <a:r>
              <a:rPr lang="ko-KR" altLang="en-US" sz="4000" b="1" dirty="0" smtClean="0"/>
              <a:t>와 임베디드</a:t>
            </a:r>
            <a:r>
              <a:rPr lang="en-US" altLang="ko-KR" sz="4000" b="1" dirty="0" smtClean="0"/>
              <a:t> S/W </a:t>
            </a:r>
            <a:r>
              <a:rPr lang="ko-KR" altLang="en-US" sz="4000" b="1" dirty="0" smtClean="0"/>
              <a:t>비교</a:t>
            </a:r>
            <a:endParaRPr lang="ko-KR" altLang="en-US" sz="4000" b="1" dirty="0"/>
          </a:p>
        </p:txBody>
      </p:sp>
      <p:graphicFrame>
        <p:nvGraphicFramePr>
          <p:cNvPr id="444480" name="Group 6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5101835"/>
              </p:ext>
            </p:extLst>
          </p:nvPr>
        </p:nvGraphicFramePr>
        <p:xfrm>
          <a:off x="179512" y="1052737"/>
          <a:ext cx="8856984" cy="5184574"/>
        </p:xfrm>
        <a:graphic>
          <a:graphicData uri="http://schemas.openxmlformats.org/drawingml/2006/table">
            <a:tbl>
              <a:tblPr/>
              <a:tblGrid>
                <a:gridCol w="724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7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임베디드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요구사항 및 정보처리를 주목적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및 기업용 </a:t>
                      </a:r>
                      <a:r>
                        <a:rPr kumimoji="1" lang="ko-KR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범용 </a:t>
                      </a:r>
                      <a:r>
                        <a:rPr kumimoji="1" lang="en-US" altLang="ko-KR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포괄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실시간성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자원제한성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고신뢰성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critical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 요구되지 않음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종전의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제어에서 부가기능 제공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 확대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제품에서만 동작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강자가 존재하지 않음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실시간성</a:t>
                      </a:r>
                      <a:r>
                        <a:rPr kumimoji="1" lang="en-US" altLang="ko-KR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자원제한성</a:t>
                      </a:r>
                      <a:r>
                        <a:rPr kumimoji="1" lang="en-US" altLang="ko-KR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 신뢰성 등을 요구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개발자측면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-S/W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만을 개발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운용되는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H/W, OS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 동일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-PC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데스크 탑과 같은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en-US" altLang="ko-KR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r>
                        <a:rPr kumimoji="1" lang="ko-KR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지식 및 경험 필요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소프트웨어 기술 필요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기능이라도 다양한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이식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8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측면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데스크탑에서 선택적으로 운용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Interaction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 발생시 쉽게 유지 보수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임베디드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상에서 자동으로 운영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-ROM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내장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H/W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함께 배포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Interaction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최종 제품을 통해 발생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 발생 시 제품 사용이 불가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46084</TotalTime>
  <Words>1716</Words>
  <Application>Microsoft Office PowerPoint</Application>
  <PresentationFormat>화면 슬라이드 쇼(4:3)</PresentationFormat>
  <Paragraphs>392</Paragraphs>
  <Slides>22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굴림</vt:lpstr>
      <vt:lpstr>맑은 고딕</vt:lpstr>
      <vt:lpstr>휴먼명조</vt:lpstr>
      <vt:lpstr>휴먼모음T</vt:lpstr>
      <vt:lpstr>Arial</vt:lpstr>
      <vt:lpstr>Calibri</vt:lpstr>
      <vt:lpstr>Calibri Light</vt:lpstr>
      <vt:lpstr>Tahoma</vt:lpstr>
      <vt:lpstr>Wingdings</vt:lpstr>
      <vt:lpstr>Wingdings 2</vt:lpstr>
      <vt:lpstr>한컴바탕</vt:lpstr>
      <vt:lpstr>HDOfficeLightV0</vt:lpstr>
      <vt:lpstr>비트맵 이미지</vt:lpstr>
      <vt:lpstr>그림</vt:lpstr>
      <vt:lpstr>Embedded System, Embedded Technology</vt:lpstr>
      <vt:lpstr>개요</vt:lpstr>
      <vt:lpstr>개요 : Embedded H/W 구성</vt:lpstr>
      <vt:lpstr>개요 : Embedded S/W Application Domains</vt:lpstr>
      <vt:lpstr>임베디드 시스템의 응용 분야</vt:lpstr>
      <vt:lpstr>개요: Embedded 시장 동향</vt:lpstr>
      <vt:lpstr>개요: 임베디드 소프트웨어 특징</vt:lpstr>
      <vt:lpstr>Embedded SW Architecture</vt:lpstr>
      <vt:lpstr>패키지 S/W와 임베디드 S/W 비교</vt:lpstr>
      <vt:lpstr>임베디드 하드웨어</vt:lpstr>
      <vt:lpstr>임베디드 하드웨어</vt:lpstr>
      <vt:lpstr>임베디드 시스템 분류: S/W</vt:lpstr>
      <vt:lpstr>임베디드 시스템 분류: 미들웨어</vt:lpstr>
      <vt:lpstr>임베디드 시스템 분류: S/W 개발도구</vt:lpstr>
      <vt:lpstr>임베디드 시스템 분류: 기본/공통 응용S/W</vt:lpstr>
      <vt:lpstr>임베디드 시스템 분류: 산업별 응용S/W</vt:lpstr>
      <vt:lpstr>임베디드 시스템 분류: S/W 구조도</vt:lpstr>
      <vt:lpstr>임베디드 운영체제: Kernel</vt:lpstr>
      <vt:lpstr>임베디드 운영체제 커널의 특징</vt:lpstr>
      <vt:lpstr>임베디드 운영체제 커널기술</vt:lpstr>
      <vt:lpstr>Embedded OS &amp; RTOS 유형</vt:lpstr>
      <vt:lpstr>PowerPoint 프레젠테이션</vt:lpstr>
    </vt:vector>
  </TitlesOfParts>
  <Company>(주)신성이엔지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하철현</dc:creator>
  <cp:lastModifiedBy>Ryumduck Oh</cp:lastModifiedBy>
  <cp:revision>3440</cp:revision>
  <dcterms:created xsi:type="dcterms:W3CDTF">2001-09-13T06:26:38Z</dcterms:created>
  <dcterms:modified xsi:type="dcterms:W3CDTF">2020-11-08T16:54:10Z</dcterms:modified>
</cp:coreProperties>
</file>