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370" r:id="rId3"/>
    <p:sldId id="333" r:id="rId4"/>
    <p:sldId id="334" r:id="rId5"/>
    <p:sldId id="350" r:id="rId6"/>
    <p:sldId id="335" r:id="rId7"/>
    <p:sldId id="337" r:id="rId8"/>
    <p:sldId id="362" r:id="rId9"/>
    <p:sldId id="368" r:id="rId10"/>
    <p:sldId id="336" r:id="rId11"/>
    <p:sldId id="338" r:id="rId12"/>
    <p:sldId id="339" r:id="rId13"/>
    <p:sldId id="261" r:id="rId14"/>
    <p:sldId id="326" r:id="rId15"/>
    <p:sldId id="340" r:id="rId16"/>
    <p:sldId id="327" r:id="rId17"/>
    <p:sldId id="352" r:id="rId18"/>
    <p:sldId id="351" r:id="rId19"/>
    <p:sldId id="328" r:id="rId20"/>
    <p:sldId id="353" r:id="rId21"/>
    <p:sldId id="342" r:id="rId22"/>
    <p:sldId id="366" r:id="rId23"/>
    <p:sldId id="345" r:id="rId24"/>
    <p:sldId id="343" r:id="rId25"/>
    <p:sldId id="355" r:id="rId26"/>
    <p:sldId id="346" r:id="rId27"/>
    <p:sldId id="367" r:id="rId28"/>
    <p:sldId id="344" r:id="rId29"/>
    <p:sldId id="348" r:id="rId30"/>
    <p:sldId id="349" r:id="rId31"/>
    <p:sldId id="357" r:id="rId32"/>
    <p:sldId id="358" r:id="rId33"/>
    <p:sldId id="347" r:id="rId34"/>
    <p:sldId id="359" r:id="rId35"/>
    <p:sldId id="360" r:id="rId36"/>
    <p:sldId id="361" r:id="rId37"/>
    <p:sldId id="329" r:id="rId38"/>
    <p:sldId id="363" r:id="rId39"/>
    <p:sldId id="364" r:id="rId40"/>
    <p:sldId id="332" r:id="rId41"/>
    <p:sldId id="365" r:id="rId42"/>
    <p:sldId id="36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D9D9"/>
    <a:srgbClr val="FF8989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6441" autoAdjust="0"/>
  </p:normalViewPr>
  <p:slideViewPr>
    <p:cSldViewPr>
      <p:cViewPr varScale="1">
        <p:scale>
          <a:sx n="89" d="100"/>
          <a:sy n="8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4" y="1"/>
            <a:ext cx="9154903" cy="68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9D03-9E70-4544-A426-E6FD0AB32495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8A0E19-1F37-41A7-AF21-59B6F50B4A93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4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EC5B-8D53-4B1F-8C65-16FCBFC0FF6D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F163-94C9-4911-9F1B-32931343353B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4ED86AD-F980-4377-B939-03874F11430E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AB96E0-2F70-48BA-956D-17C3B70B1F7D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AEE-B393-4676-91B7-D8B97A9DDAE2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A53-CDD5-409D-975A-5B789FD6C3CD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51B0-94B9-4A6E-9C45-57EBA0AAF277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B5B6DE2-680B-47BF-AF22-387882E5B173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9F28E0-0CCB-420F-9995-39F4905AB1FC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4–3 </a:t>
            </a:r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268760"/>
            <a:ext cx="878497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b="1" dirty="0" smtClean="0"/>
              <a:t>class </a:t>
            </a:r>
            <a:r>
              <a:rPr lang="en-US" altLang="ko-KR" sz="1600" b="1" dirty="0"/>
              <a:t>Circle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Circle() {	radius = 1; }</a:t>
            </a:r>
          </a:p>
          <a:p>
            <a:pPr defTabSz="180000"/>
            <a:r>
              <a:rPr lang="en-US" altLang="ko-KR" sz="1600" b="1" dirty="0"/>
              <a:t>	Circle(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r)  { radius = r; }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 { radius = r; } 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 </a:t>
            </a:r>
            <a:r>
              <a:rPr lang="en-US" altLang="ko-KR" sz="1600" dirty="0" smtClean="0"/>
              <a:t> }; </a:t>
            </a:r>
            <a:endParaRPr lang="en-US" altLang="ko-KR" sz="1600" dirty="0"/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double </a:t>
            </a:r>
            <a:r>
              <a:rPr lang="en-US" altLang="ko-KR" sz="1600" dirty="0"/>
              <a:t>Circle::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{</a:t>
            </a:r>
          </a:p>
          <a:p>
            <a:pPr defTabSz="180000"/>
            <a:r>
              <a:rPr lang="en-US" altLang="ko-KR" sz="1600" dirty="0"/>
              <a:t>	return 3.14*radius*radius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 </a:t>
            </a:r>
            <a:r>
              <a:rPr lang="en-US" altLang="ko-KR" sz="1600" b="1" dirty="0" err="1"/>
              <a:t>circleArray</a:t>
            </a:r>
            <a:r>
              <a:rPr lang="en-US" altLang="ko-KR" sz="1600" b="1" dirty="0"/>
              <a:t>[3] = { Circle(10), Circle(20), </a:t>
            </a:r>
            <a:r>
              <a:rPr lang="en-US" altLang="ko-KR" sz="1600" b="1" dirty="0" smtClean="0"/>
              <a:t>Circle() </a:t>
            </a:r>
            <a:r>
              <a:rPr lang="en-US" altLang="ko-KR" sz="1600" b="1" dirty="0"/>
              <a:t>}; </a:t>
            </a:r>
            <a:r>
              <a:rPr lang="en-US" altLang="ko-KR" sz="1600" dirty="0" smtClean="0"/>
              <a:t>// </a:t>
            </a:r>
            <a:r>
              <a:rPr lang="en-US" altLang="ko-KR" sz="1600" dirty="0"/>
              <a:t>Circle </a:t>
            </a:r>
            <a:r>
              <a:rPr lang="ko-KR" altLang="en-US" sz="1600" dirty="0" smtClean="0"/>
              <a:t>배열 </a:t>
            </a:r>
            <a:r>
              <a:rPr lang="ko-KR" altLang="en-US" sz="1600" dirty="0"/>
              <a:t>초기화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</a:t>
            </a:r>
            <a:endParaRPr lang="en-US" altLang="ko-KR" sz="1600" dirty="0" smtClean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"Circle "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" &lt;&lt; </a:t>
            </a:r>
            <a:r>
              <a:rPr lang="en-US" altLang="ko-KR" sz="1600" b="1" dirty="0" err="1"/>
              <a:t>circleArray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].</a:t>
            </a:r>
            <a:r>
              <a:rPr lang="en-US" altLang="ko-KR" sz="1600" b="1" dirty="0" err="1"/>
              <a:t>getArea</a:t>
            </a:r>
            <a:r>
              <a:rPr lang="en-US" altLang="ko-KR" sz="1600" b="1" dirty="0"/>
              <a:t>()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5662989"/>
            <a:ext cx="660150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Circle 0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314</a:t>
            </a:r>
          </a:p>
          <a:p>
            <a:r>
              <a:rPr lang="en-US" altLang="ko-KR" sz="1600" dirty="0"/>
              <a:t>Circle 1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1256</a:t>
            </a:r>
          </a:p>
          <a:p>
            <a:r>
              <a:rPr lang="en-US" altLang="ko-KR" sz="1600" dirty="0"/>
              <a:t>Circle 2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3928" y="3165582"/>
            <a:ext cx="4968552" cy="1127514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circleArray</a:t>
            </a:r>
            <a:r>
              <a:rPr lang="en-US" altLang="ko-KR" sz="1600" dirty="0">
                <a:solidFill>
                  <a:schemeClr val="tx1"/>
                </a:solidFill>
              </a:rPr>
              <a:t>[0] </a:t>
            </a:r>
            <a:r>
              <a:rPr lang="ko-KR" altLang="en-US" sz="16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circleArray</a:t>
            </a:r>
            <a:r>
              <a:rPr lang="en-US" altLang="ko-KR" sz="1600" dirty="0">
                <a:solidFill>
                  <a:schemeClr val="tx1"/>
                </a:solidFill>
              </a:rPr>
              <a:t>[1] </a:t>
            </a:r>
            <a:r>
              <a:rPr lang="ko-KR" altLang="en-US" sz="16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Circle(20),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600" dirty="0" smtClean="0">
                <a:solidFill>
                  <a:schemeClr val="tx1"/>
                </a:solidFill>
              </a:rPr>
              <a:t>[2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ko-KR" altLang="en-US" sz="16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기본 </a:t>
            </a:r>
            <a:r>
              <a:rPr lang="ko-KR" altLang="en-US" sz="1600" dirty="0" err="1">
                <a:solidFill>
                  <a:schemeClr val="tx1"/>
                </a:solidFill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Circle()</a:t>
            </a:r>
            <a:r>
              <a:rPr lang="ko-KR" altLang="en-US" sz="1600" dirty="0">
                <a:solidFill>
                  <a:schemeClr val="tx1"/>
                </a:solidFill>
              </a:rPr>
              <a:t>이 </a:t>
            </a:r>
            <a:r>
              <a:rPr lang="ko-KR" altLang="en-US" sz="1600" dirty="0" smtClean="0">
                <a:solidFill>
                  <a:schemeClr val="tx1"/>
                </a:solidFill>
              </a:rPr>
              <a:t>호출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39521" y="5130061"/>
            <a:ext cx="3052559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circles[0][0].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(1);</a:t>
            </a:r>
          </a:p>
          <a:p>
            <a:pPr defTabSz="180000"/>
            <a:r>
              <a:rPr lang="en-US" altLang="ko-KR" sz="1600" dirty="0"/>
              <a:t>	circles[0][1].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(2);</a:t>
            </a:r>
          </a:p>
          <a:p>
            <a:pPr defTabSz="180000"/>
            <a:r>
              <a:rPr lang="en-US" altLang="ko-KR" sz="1600" dirty="0"/>
              <a:t>	circles[0][2].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(3);</a:t>
            </a:r>
          </a:p>
          <a:p>
            <a:pPr defTabSz="180000"/>
            <a:r>
              <a:rPr lang="en-US" altLang="ko-KR" sz="1600" dirty="0"/>
              <a:t>	circles[1][0].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(4);</a:t>
            </a:r>
          </a:p>
          <a:p>
            <a:pPr defTabSz="180000"/>
            <a:r>
              <a:rPr lang="en-US" altLang="ko-KR" sz="1600" dirty="0"/>
              <a:t>	circles[1][1].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(5);</a:t>
            </a:r>
          </a:p>
          <a:p>
            <a:pPr defTabSz="180000"/>
            <a:r>
              <a:rPr lang="en-US" altLang="ko-KR" sz="1600" dirty="0"/>
              <a:t>	circles[1][2].</a:t>
            </a:r>
            <a:r>
              <a:rPr lang="en-US" altLang="ko-KR" sz="1600" dirty="0" err="1" smtClean="0"/>
              <a:t>setRadius</a:t>
            </a:r>
            <a:r>
              <a:rPr lang="en-US" altLang="ko-KR" sz="1600" dirty="0" smtClean="0"/>
              <a:t>(6);</a:t>
            </a:r>
            <a:endParaRPr lang="en-US" altLang="ko-KR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551889" y="5558989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배열을 초기화하는 다른 방식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4" y="1340768"/>
            <a:ext cx="878497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24" y="31409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24" y="35637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185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36080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4-4 Circle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5229200"/>
            <a:ext cx="4680520" cy="156966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Circle [0,0]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3.14</a:t>
            </a:r>
          </a:p>
          <a:p>
            <a:r>
              <a:rPr lang="en-US" altLang="ko-KR" sz="1600" dirty="0"/>
              <a:t>Circle [0,1]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12.56</a:t>
            </a:r>
          </a:p>
          <a:p>
            <a:r>
              <a:rPr lang="en-US" altLang="ko-KR" sz="1600" dirty="0"/>
              <a:t>Circle [0,2]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28.26</a:t>
            </a:r>
          </a:p>
          <a:p>
            <a:r>
              <a:rPr lang="en-US" altLang="ko-KR" sz="1600" dirty="0"/>
              <a:t>Circle [1,0]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50.24</a:t>
            </a:r>
          </a:p>
          <a:p>
            <a:r>
              <a:rPr lang="en-US" altLang="ko-KR" sz="1600" dirty="0"/>
              <a:t>Circle [1,1]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78.5</a:t>
            </a:r>
          </a:p>
          <a:p>
            <a:r>
              <a:rPr lang="en-US" altLang="ko-KR" sz="1600" dirty="0"/>
              <a:t>Circle [1,2]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113.04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239852" y="1340768"/>
            <a:ext cx="579664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 circles[2][3];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c</a:t>
            </a:r>
            <a:r>
              <a:rPr lang="en-US" altLang="ko-KR" sz="1600" b="1" dirty="0" smtClean="0"/>
              <a:t>ircles[0</a:t>
            </a:r>
            <a:r>
              <a:rPr lang="en-US" altLang="ko-KR" sz="1600" b="1" dirty="0"/>
              <a:t>][0].</a:t>
            </a:r>
            <a:r>
              <a:rPr lang="en-US" altLang="ko-KR" sz="1600" b="1" dirty="0" err="1"/>
              <a:t>setRadius</a:t>
            </a:r>
            <a:r>
              <a:rPr lang="en-US" altLang="ko-KR" sz="1600" b="1" dirty="0"/>
              <a:t>(1);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circles[0</a:t>
            </a:r>
            <a:r>
              <a:rPr lang="en-US" altLang="ko-KR" sz="1600" dirty="0"/>
              <a:t>][1].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(2);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circles[0</a:t>
            </a:r>
            <a:r>
              <a:rPr lang="en-US" altLang="ko-KR" sz="1600" dirty="0"/>
              <a:t>][2].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(3);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circles[1</a:t>
            </a:r>
            <a:r>
              <a:rPr lang="en-US" altLang="ko-KR" sz="1600" dirty="0"/>
              <a:t>][0].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(4);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circles[1</a:t>
            </a:r>
            <a:r>
              <a:rPr lang="en-US" altLang="ko-KR" sz="1600" dirty="0"/>
              <a:t>][1].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(5);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circles[1</a:t>
            </a:r>
            <a:r>
              <a:rPr lang="en-US" altLang="ko-KR" sz="1600" dirty="0"/>
              <a:t>][2].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(6);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&lt;2;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 	// </a:t>
            </a:r>
            <a:r>
              <a:rPr lang="ko-KR" altLang="en-US" sz="1600" dirty="0"/>
              <a:t>배열의 각 원소 객체의 멤버 접근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j=0; j&lt;3; j++)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"Circle ["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"," &lt;&lt; j 	&lt;&lt; "]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";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circles[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][j].</a:t>
            </a:r>
            <a:r>
              <a:rPr lang="en-US" altLang="ko-KR" sz="1600" b="1" dirty="0" err="1"/>
              <a:t>getArea</a:t>
            </a:r>
            <a:r>
              <a:rPr lang="en-US" altLang="ko-KR" sz="1600" b="1" dirty="0"/>
              <a:t>() </a:t>
            </a:r>
            <a:r>
              <a:rPr lang="en-US" altLang="ko-KR" sz="1600" dirty="0"/>
              <a:t>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smtClean="0"/>
              <a:t>} 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340768"/>
            <a:ext cx="302433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class Circle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 {	radius = 1; }</a:t>
            </a:r>
          </a:p>
          <a:p>
            <a:pPr defTabSz="18000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 { radius = r; }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 { </a:t>
            </a:r>
            <a:r>
              <a:rPr lang="en-US" altLang="ko-KR" sz="1600" dirty="0"/>
              <a:t>radius = r; } 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 </a:t>
            </a:r>
          </a:p>
          <a:p>
            <a:pPr defTabSz="180000"/>
            <a:r>
              <a:rPr lang="en-US" altLang="ko-KR" sz="1600" dirty="0"/>
              <a:t>}; 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double Circle::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{</a:t>
            </a:r>
          </a:p>
          <a:p>
            <a:pPr defTabSz="180000"/>
            <a:r>
              <a:rPr lang="en-US" altLang="ko-KR" sz="1600" dirty="0"/>
              <a:t>	return 3.14*radius*radius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2363419"/>
            <a:ext cx="2808312" cy="984574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dirty="0">
                <a:solidFill>
                  <a:schemeClr val="tx1"/>
                </a:solidFill>
              </a:rPr>
              <a:t>Circle circles[2][3] </a:t>
            </a:r>
            <a:r>
              <a:rPr lang="fr-FR" altLang="ko-KR" sz="1400" dirty="0" smtClean="0">
                <a:solidFill>
                  <a:schemeClr val="tx1"/>
                </a:solidFill>
              </a:rPr>
              <a:t>= 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{ </a:t>
            </a:r>
            <a:r>
              <a:rPr lang="fr-FR" altLang="ko-KR" sz="1400" dirty="0">
                <a:solidFill>
                  <a:schemeClr val="tx1"/>
                </a:solidFill>
              </a:rPr>
              <a:t>{ Circle(1), Circle(2), Circle(3) </a:t>
            </a:r>
            <a:r>
              <a:rPr lang="fr-FR" altLang="ko-KR" sz="14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fr-FR" altLang="ko-KR" sz="1400" dirty="0" smtClean="0">
                <a:solidFill>
                  <a:schemeClr val="tx1"/>
                </a:solidFill>
              </a:rPr>
              <a:t>  { </a:t>
            </a:r>
            <a:r>
              <a:rPr lang="fr-FR" altLang="ko-KR" sz="1400" dirty="0">
                <a:solidFill>
                  <a:schemeClr val="tx1"/>
                </a:solidFill>
              </a:rPr>
              <a:t>Circle(4), Circle(5), Circle() 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5796680" y="2276872"/>
            <a:ext cx="288032" cy="1296144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메모리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latin typeface="+mn-ea"/>
              </a:rPr>
              <a:t>정적 할당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변수 선언을 통해 필요한 메모리 할당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많은 양의 메모리는 배열 선언을 통해 할당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</a:rPr>
              <a:t>동적 할당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필요한 양이 예측되지 않는 경우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프로그램 작성시 할당 받을 수 없음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실행 중에 </a:t>
            </a:r>
            <a:r>
              <a:rPr lang="ko-KR" altLang="en-US" dirty="0" err="1" smtClean="0">
                <a:latin typeface="+mn-ea"/>
              </a:rPr>
              <a:t>힙</a:t>
            </a:r>
            <a:r>
              <a:rPr lang="ko-KR" altLang="en-US" dirty="0" smtClean="0">
                <a:latin typeface="+mn-ea"/>
              </a:rPr>
              <a:t> 메모리에서 할당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  <a:ea typeface="+mn-ea"/>
              </a:rPr>
              <a:t>힙</a:t>
            </a:r>
            <a:r>
              <a:rPr lang="en-US" altLang="ko-KR" dirty="0" smtClean="0">
                <a:latin typeface="+mn-ea"/>
                <a:ea typeface="+mn-ea"/>
              </a:rPr>
              <a:t>(heap)</a:t>
            </a:r>
            <a:r>
              <a:rPr lang="ko-KR" altLang="en-US" dirty="0" smtClean="0">
                <a:latin typeface="+mn-ea"/>
                <a:ea typeface="+mn-ea"/>
              </a:rPr>
              <a:t>으로부터 할당</a:t>
            </a:r>
            <a:endParaRPr lang="en-US" altLang="ko-KR" dirty="0" smtClean="0">
              <a:latin typeface="+mn-ea"/>
              <a:ea typeface="+mn-ea"/>
            </a:endParaRPr>
          </a:p>
          <a:p>
            <a:pPr lvl="3"/>
            <a:r>
              <a:rPr lang="ko-KR" altLang="en-US" dirty="0" err="1" smtClean="0">
                <a:latin typeface="+mn-ea"/>
                <a:ea typeface="+mn-ea"/>
              </a:rPr>
              <a:t>힙은</a:t>
            </a:r>
            <a:r>
              <a:rPr lang="ko-KR" altLang="en-US" dirty="0">
                <a:latin typeface="+mn-ea"/>
                <a:ea typeface="+mn-ea"/>
              </a:rPr>
              <a:t> 운영체제가 </a:t>
            </a:r>
            <a:r>
              <a:rPr lang="ko-KR" altLang="en-US" dirty="0" smtClean="0">
                <a:latin typeface="+mn-ea"/>
                <a:ea typeface="+mn-ea"/>
              </a:rPr>
              <a:t>프로세스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프로그램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의 실행을 시작 시킬 때 동적 할당 공간으로 준 메모리 공간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</a:rPr>
              <a:t>C </a:t>
            </a:r>
            <a:r>
              <a:rPr lang="ko-KR" altLang="en-US" dirty="0" smtClean="0">
                <a:latin typeface="+mn-ea"/>
              </a:rPr>
              <a:t>언어의 동적 메모리 할당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malloc</a:t>
            </a:r>
            <a:r>
              <a:rPr lang="en-US" altLang="ko-KR" dirty="0" smtClean="0">
                <a:latin typeface="+mn-ea"/>
              </a:rPr>
              <a:t>()/free() </a:t>
            </a:r>
            <a:r>
              <a:rPr lang="ko-KR" altLang="en-US" dirty="0" smtClean="0">
                <a:latin typeface="+mn-ea"/>
              </a:rPr>
              <a:t>라이브러리 함수 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동적 메모리 할당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반환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new </a:t>
            </a:r>
            <a:r>
              <a:rPr lang="ko-KR" altLang="en-US" dirty="0" smtClean="0">
                <a:latin typeface="+mn-ea"/>
              </a:rPr>
              <a:t>연산자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기본 타입 메모리 할당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배열 할당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객체 할당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객체 배열 할당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객체의 동적 생성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err="1" smtClean="0">
                <a:latin typeface="+mn-ea"/>
                <a:ea typeface="+mn-ea"/>
              </a:rPr>
              <a:t>힙</a:t>
            </a:r>
            <a:r>
              <a:rPr lang="ko-KR" altLang="en-US" dirty="0" smtClean="0">
                <a:latin typeface="+mn-ea"/>
                <a:ea typeface="+mn-ea"/>
              </a:rPr>
              <a:t> 메모리로부터 객체를 위한 메모리 할당 요청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객체 할당 시 </a:t>
            </a:r>
            <a:r>
              <a:rPr lang="ko-KR" altLang="en-US" dirty="0" err="1" smtClean="0">
                <a:latin typeface="+mn-ea"/>
                <a:ea typeface="+mn-ea"/>
              </a:rPr>
              <a:t>생성자</a:t>
            </a:r>
            <a:r>
              <a:rPr lang="ko-KR" altLang="en-US" dirty="0" smtClean="0">
                <a:latin typeface="+mn-ea"/>
                <a:ea typeface="+mn-ea"/>
              </a:rPr>
              <a:t> 호출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delete </a:t>
            </a:r>
            <a:r>
              <a:rPr lang="ko-KR" altLang="en-US" dirty="0" smtClean="0">
                <a:latin typeface="+mn-ea"/>
              </a:rPr>
              <a:t>연산자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new</a:t>
            </a:r>
            <a:r>
              <a:rPr lang="ko-KR" altLang="en-US" dirty="0" smtClean="0">
                <a:latin typeface="+mn-ea"/>
                <a:ea typeface="+mn-ea"/>
              </a:rPr>
              <a:t>로 할당 받은 메모리 반환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객체의 동적 소멸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err="1" smtClean="0">
                <a:latin typeface="+mn-ea"/>
                <a:ea typeface="+mn-ea"/>
              </a:rPr>
              <a:t>소멸자</a:t>
            </a:r>
            <a:r>
              <a:rPr lang="ko-KR" altLang="en-US" dirty="0" smtClean="0">
                <a:latin typeface="+mn-ea"/>
                <a:ea typeface="+mn-ea"/>
              </a:rPr>
              <a:t> 호출 뒤 객체를 </a:t>
            </a:r>
            <a:r>
              <a:rPr lang="ko-KR" altLang="en-US" dirty="0" err="1" smtClean="0">
                <a:latin typeface="+mn-ea"/>
                <a:ea typeface="+mn-ea"/>
              </a:rPr>
              <a:t>힙에</a:t>
            </a:r>
            <a:r>
              <a:rPr lang="ko-KR" altLang="en-US" dirty="0" smtClean="0">
                <a:latin typeface="+mn-ea"/>
                <a:ea typeface="+mn-ea"/>
              </a:rPr>
              <a:t> 반환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delete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기본 연산자</a:t>
            </a:r>
            <a:endParaRPr lang="en-US" altLang="ko-KR" dirty="0" smtClean="0"/>
          </a:p>
          <a:p>
            <a:r>
              <a:rPr lang="en-US" altLang="ko-KR" dirty="0" smtClean="0"/>
              <a:t>new/delete </a:t>
            </a:r>
            <a:r>
              <a:rPr lang="ko-KR" altLang="en-US" dirty="0" smtClean="0"/>
              <a:t>연산자의 사용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new/delete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7887" y="2375888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 smtClean="0"/>
              <a:t>데이터타입 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 smtClean="0"/>
              <a:t>포인터변수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773358"/>
            <a:ext cx="76328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pInt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; //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타입의 메모리 동적 할당</a:t>
            </a:r>
          </a:p>
          <a:p>
            <a:pPr fontAlgn="base" latinLnBrk="0"/>
            <a:r>
              <a:rPr lang="en-US" altLang="ko-KR" dirty="0"/>
              <a:t>char *</a:t>
            </a:r>
            <a:r>
              <a:rPr lang="en-US" altLang="ko-KR" dirty="0" err="1"/>
              <a:t>pChar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char; // char </a:t>
            </a:r>
            <a:r>
              <a:rPr lang="ko-KR" altLang="en-US" dirty="0"/>
              <a:t>타입의 메모리 동적 할당</a:t>
            </a:r>
          </a:p>
          <a:p>
            <a:pPr fontAlgn="base" latinLnBrk="0"/>
            <a:r>
              <a:rPr lang="en-US" altLang="ko-KR" dirty="0"/>
              <a:t>Circle *</a:t>
            </a:r>
            <a:r>
              <a:rPr lang="en-US" altLang="ko-KR" dirty="0" err="1"/>
              <a:t>pCircle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Circle(); // Circle </a:t>
            </a:r>
            <a:r>
              <a:rPr lang="ko-KR" altLang="en-US" dirty="0"/>
              <a:t>클래스 타입의 메모리 동적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en-US" altLang="ko-KR" dirty="0" err="1"/>
              <a:t>pInt</a:t>
            </a:r>
            <a:r>
              <a:rPr lang="en-US" altLang="ko-KR" dirty="0"/>
              <a:t>; // </a:t>
            </a:r>
            <a:r>
              <a:rPr lang="ko-KR" altLang="en-US" dirty="0" smtClean="0"/>
              <a:t>할당 받은 </a:t>
            </a:r>
            <a:r>
              <a:rPr lang="ko-KR" altLang="en-US" dirty="0"/>
              <a:t>정수 공간 반환</a:t>
            </a:r>
          </a:p>
          <a:p>
            <a:pPr fontAlgn="base" latinLnBrk="0"/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en-US" altLang="ko-KR" dirty="0" err="1"/>
              <a:t>pChar</a:t>
            </a:r>
            <a:r>
              <a:rPr lang="en-US" altLang="ko-KR" dirty="0"/>
              <a:t>; // </a:t>
            </a:r>
            <a:r>
              <a:rPr lang="ko-KR" altLang="en-US" dirty="0" smtClean="0"/>
              <a:t>할당 받은 </a:t>
            </a:r>
            <a:r>
              <a:rPr lang="ko-KR" altLang="en-US" dirty="0"/>
              <a:t>문자 공간 반환</a:t>
            </a:r>
          </a:p>
          <a:p>
            <a:pPr fontAlgn="base" latinLnBrk="0"/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en-US" altLang="ko-KR" dirty="0" err="1"/>
              <a:t>pCircle</a:t>
            </a:r>
            <a:r>
              <a:rPr lang="en-US" altLang="ko-KR" dirty="0"/>
              <a:t>; // </a:t>
            </a:r>
            <a:r>
              <a:rPr lang="ko-KR" altLang="en-US" dirty="0" smtClean="0"/>
              <a:t>할당 받은 </a:t>
            </a:r>
            <a:r>
              <a:rPr lang="ko-KR" altLang="en-US" dirty="0"/>
              <a:t>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36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4-5 </a:t>
            </a:r>
            <a:r>
              <a:rPr lang="ko-KR" altLang="en-US" dirty="0" smtClean="0"/>
              <a:t>정수형 공간의 동적 할당 및 반환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330667"/>
            <a:ext cx="648072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defTabSz="18000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*p;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/>
              <a:t>	</a:t>
            </a:r>
            <a:r>
              <a:rPr lang="en-US" altLang="ko-KR" b="1" dirty="0"/>
              <a:t>p = new </a:t>
            </a:r>
            <a:r>
              <a:rPr lang="en-US" altLang="ko-KR" b="1" dirty="0" err="1"/>
              <a:t>int</a:t>
            </a:r>
            <a:r>
              <a:rPr lang="en-US" altLang="ko-KR" b="1" dirty="0"/>
              <a:t>; </a:t>
            </a:r>
            <a:endParaRPr lang="ko-KR" altLang="en-US" b="1" dirty="0"/>
          </a:p>
          <a:p>
            <a:pPr defTabSz="180000"/>
            <a:r>
              <a:rPr lang="ko-KR" altLang="en-US" dirty="0"/>
              <a:t>	</a:t>
            </a:r>
            <a:r>
              <a:rPr lang="en-US" altLang="ko-KR" b="1" dirty="0"/>
              <a:t>if(!p) </a:t>
            </a:r>
            <a:r>
              <a:rPr lang="en-US" altLang="ko-KR" dirty="0" smtClean="0"/>
              <a:t>{</a:t>
            </a:r>
          </a:p>
          <a:p>
            <a:pPr defTabSz="180000"/>
            <a:r>
              <a:rPr lang="ko-KR" altLang="en-US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메모리를 할당할 수 없습니다</a:t>
            </a:r>
            <a:r>
              <a:rPr lang="en-US" altLang="ko-KR" dirty="0"/>
              <a:t>.";</a:t>
            </a:r>
          </a:p>
          <a:p>
            <a:pPr defTabSz="180000"/>
            <a:r>
              <a:rPr lang="en-US" altLang="ko-KR" dirty="0"/>
              <a:t>		return 0;</a:t>
            </a:r>
          </a:p>
          <a:p>
            <a:pPr defTabSz="180000"/>
            <a:r>
              <a:rPr lang="en-US" altLang="ko-KR" dirty="0"/>
              <a:t>	}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/>
              <a:t>	</a:t>
            </a:r>
            <a:r>
              <a:rPr lang="en-US" altLang="ko-KR" b="1" dirty="0"/>
              <a:t>*p = 5; </a:t>
            </a:r>
            <a:r>
              <a:rPr lang="en-US" altLang="ko-KR" dirty="0"/>
              <a:t>// </a:t>
            </a:r>
            <a:r>
              <a:rPr lang="ko-KR" altLang="en-US" dirty="0"/>
              <a:t>할당 받은 정수 공간에 </a:t>
            </a:r>
            <a:r>
              <a:rPr lang="en-US" altLang="ko-KR" dirty="0"/>
              <a:t>5 </a:t>
            </a:r>
            <a:r>
              <a:rPr lang="ko-KR" altLang="en-US" dirty="0"/>
              <a:t>삽입</a:t>
            </a:r>
          </a:p>
          <a:p>
            <a:pPr defTabSz="180000"/>
            <a:r>
              <a:rPr lang="ko-KR" altLang="en-US" dirty="0"/>
              <a:t>	</a:t>
            </a:r>
            <a:r>
              <a:rPr lang="en-US" altLang="ko-KR" b="1" dirty="0" err="1"/>
              <a:t>int</a:t>
            </a:r>
            <a:r>
              <a:rPr lang="en-US" altLang="ko-KR" b="1" dirty="0"/>
              <a:t> n = *p;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"*p = " &lt;&lt; *p &lt;&lt; '\n';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"n = " &lt;&lt; n &lt;&lt; '\n';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/>
              <a:t>	</a:t>
            </a:r>
            <a:r>
              <a:rPr lang="en-US" altLang="ko-KR" b="1" dirty="0"/>
              <a:t>delete p</a:t>
            </a:r>
            <a:r>
              <a:rPr lang="en-US" altLang="ko-KR" b="1" dirty="0" smtClean="0"/>
              <a:t>;</a:t>
            </a:r>
          </a:p>
          <a:p>
            <a:pPr defTabSz="180000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20272" y="5865552"/>
            <a:ext cx="172819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*p = 5</a:t>
            </a:r>
          </a:p>
          <a:p>
            <a:r>
              <a:rPr lang="en-US" altLang="ko-KR" dirty="0" smtClean="0"/>
              <a:t> n </a:t>
            </a:r>
            <a:r>
              <a:rPr lang="en-US" altLang="ko-KR" dirty="0"/>
              <a:t>= 5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5482" y="2766558"/>
            <a:ext cx="2232248" cy="542969"/>
          </a:xfrm>
          <a:prstGeom prst="wedgeRoundRectCallout">
            <a:avLst>
              <a:gd name="adj1" fmla="val -173169"/>
              <a:gd name="adj2" fmla="val 746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 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NULL</a:t>
            </a:r>
            <a:r>
              <a:rPr lang="ko-KR" altLang="en-US" sz="1600" dirty="0" smtClean="0">
                <a:solidFill>
                  <a:schemeClr val="tx1"/>
                </a:solidFill>
              </a:rPr>
              <a:t>이면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979712" y="2276873"/>
            <a:ext cx="1945770" cy="507300"/>
          </a:xfrm>
          <a:prstGeom prst="wedgeRoundRectCallout">
            <a:avLst>
              <a:gd name="adj1" fmla="val -73932"/>
              <a:gd name="adj2" fmla="val 1231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타입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동적공간</a:t>
            </a:r>
            <a:r>
              <a:rPr lang="en-US" altLang="ko-KR" sz="1600" dirty="0" smtClean="0">
                <a:solidFill>
                  <a:schemeClr val="tx1"/>
                </a:solidFill>
              </a:rPr>
              <a:t> 1</a:t>
            </a:r>
            <a:r>
              <a:rPr lang="ko-KR" altLang="en-US" sz="16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053274" y="5879816"/>
            <a:ext cx="1872208" cy="646331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340768"/>
            <a:ext cx="8658544" cy="5400600"/>
          </a:xfrm>
        </p:spPr>
        <p:txBody>
          <a:bodyPr/>
          <a:lstStyle/>
          <a:p>
            <a:r>
              <a:rPr lang="ko-KR" altLang="en-US" dirty="0" smtClean="0"/>
              <a:t>적절치 못한 포인터로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하면 실행 시간 오류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동적으로 할당 받지 않는 메모리 반환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동일한 메모리 두 번 반환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2348880"/>
            <a:ext cx="856895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 err="1">
                <a:solidFill>
                  <a:srgbClr val="FF0000"/>
                </a:solidFill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</a:rPr>
              <a:t> n</a:t>
            </a:r>
            <a:r>
              <a:rPr lang="en-US" altLang="ko-KR" sz="2000" dirty="0"/>
              <a:t>;</a:t>
            </a:r>
            <a:endParaRPr lang="ko-KR" altLang="en-US" sz="2000" dirty="0"/>
          </a:p>
          <a:p>
            <a:pPr fontAlgn="base" latinLnBrk="0"/>
            <a:r>
              <a:rPr lang="en-US" altLang="ko-KR" sz="2000" dirty="0" err="1"/>
              <a:t>int</a:t>
            </a:r>
            <a:r>
              <a:rPr lang="en-US" altLang="ko-KR" sz="2000" dirty="0"/>
              <a:t> *p = &amp;n;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delete p; // </a:t>
            </a:r>
            <a:r>
              <a:rPr lang="ko-KR" altLang="en-US" sz="2000" dirty="0"/>
              <a:t>실행 시간 오류</a:t>
            </a:r>
          </a:p>
          <a:p>
            <a:pPr fontAlgn="base" latinLnBrk="0"/>
            <a:r>
              <a:rPr lang="en-US" altLang="ko-KR" sz="2000" dirty="0"/>
              <a:t>// </a:t>
            </a:r>
            <a:r>
              <a:rPr lang="ko-KR" altLang="en-US" sz="2000" dirty="0"/>
              <a:t>포인터 </a:t>
            </a:r>
            <a:r>
              <a:rPr lang="en-US" altLang="ko-KR" sz="2000" dirty="0"/>
              <a:t>p</a:t>
            </a:r>
            <a:r>
              <a:rPr lang="ko-KR" altLang="en-US" sz="2000" dirty="0"/>
              <a:t>가 가리키는 메모리는 동적으로 </a:t>
            </a:r>
            <a:r>
              <a:rPr lang="ko-KR" altLang="en-US" sz="2000" dirty="0" smtClean="0"/>
              <a:t>할당 받은 </a:t>
            </a:r>
            <a:r>
              <a:rPr lang="ko-KR" altLang="en-US" sz="2000" dirty="0"/>
              <a:t>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4581128"/>
            <a:ext cx="85689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/>
              <a:t>int</a:t>
            </a:r>
            <a:r>
              <a:rPr lang="en-US" altLang="ko-KR" sz="2000" dirty="0"/>
              <a:t> *p = new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;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delete p; // </a:t>
            </a:r>
            <a:r>
              <a:rPr lang="ko-KR" altLang="en-US" sz="2000" dirty="0"/>
              <a:t>정상적인 메모리 반환</a:t>
            </a:r>
          </a:p>
          <a:p>
            <a:pPr fontAlgn="base" latinLnBrk="0"/>
            <a:r>
              <a:rPr lang="en-US" altLang="ko-KR" sz="2000" b="1" dirty="0">
                <a:solidFill>
                  <a:srgbClr val="FF0000"/>
                </a:solidFill>
              </a:rPr>
              <a:t>delete p</a:t>
            </a:r>
            <a:r>
              <a:rPr lang="en-US" altLang="ko-KR" sz="2000" dirty="0"/>
              <a:t>; // </a:t>
            </a:r>
            <a:r>
              <a:rPr lang="ko-KR" altLang="en-US" sz="2000" dirty="0"/>
              <a:t>실행 시간 오류</a:t>
            </a:r>
            <a:r>
              <a:rPr lang="en-US" altLang="ko-KR" sz="2000" dirty="0"/>
              <a:t>. </a:t>
            </a:r>
            <a:r>
              <a:rPr lang="ko-KR" altLang="en-US" sz="2000" dirty="0"/>
              <a:t>이미 반환한 메모리를 중복 반환할 수 </a:t>
            </a:r>
            <a:r>
              <a:rPr lang="ko-KR" altLang="en-US" sz="2000" dirty="0" smtClean="0"/>
              <a:t>없음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동적 할당 및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153400" cy="5400600"/>
          </a:xfrm>
        </p:spPr>
        <p:txBody>
          <a:bodyPr/>
          <a:lstStyle/>
          <a:p>
            <a:r>
              <a:rPr lang="en-US" altLang="ko-KR" dirty="0" smtClean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690050"/>
            <a:ext cx="83529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데이터타입 *포인터변수 </a:t>
            </a:r>
            <a:r>
              <a:rPr lang="en-US" altLang="ko-KR" dirty="0"/>
              <a:t>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/>
              <a:t>데이터타입 </a:t>
            </a:r>
            <a:r>
              <a:rPr lang="en-US" altLang="ko-KR" b="1" dirty="0"/>
              <a:t>[</a:t>
            </a:r>
            <a:r>
              <a:rPr lang="ko-KR" altLang="en-US" b="1" dirty="0"/>
              <a:t>배열의 크기</a:t>
            </a:r>
            <a:r>
              <a:rPr lang="en-US" altLang="ko-KR" b="1" dirty="0"/>
              <a:t>]</a:t>
            </a:r>
            <a:r>
              <a:rPr lang="en-US" altLang="ko-KR" dirty="0"/>
              <a:t>; // </a:t>
            </a:r>
            <a:r>
              <a:rPr lang="ko-KR" altLang="en-US" dirty="0"/>
              <a:t>동적 배열 할당</a:t>
            </a:r>
          </a:p>
          <a:p>
            <a:pPr fontAlgn="base" latinLnBrk="0"/>
            <a:r>
              <a:rPr lang="en-US" altLang="ko-KR" b="1" dirty="0"/>
              <a:t>delete [] </a:t>
            </a:r>
            <a:r>
              <a:rPr lang="ko-KR" altLang="en-US" dirty="0"/>
              <a:t>포인터변수</a:t>
            </a:r>
            <a:r>
              <a:rPr lang="en-US" altLang="ko-KR" dirty="0"/>
              <a:t>; // </a:t>
            </a:r>
            <a:r>
              <a:rPr lang="ko-KR" altLang="en-US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420888"/>
            <a:ext cx="8756153" cy="432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4-6 </a:t>
            </a:r>
            <a:r>
              <a:rPr lang="ko-KR" altLang="en-US" dirty="0" smtClean="0"/>
              <a:t>정수형 배열의 동적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1340768"/>
            <a:ext cx="576064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defTabSz="18000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입력할 정수의 개수는</a:t>
            </a:r>
            <a:r>
              <a:rPr lang="en-US" altLang="ko-KR" dirty="0"/>
              <a:t>?";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n;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cin</a:t>
            </a:r>
            <a:r>
              <a:rPr lang="en-US" altLang="ko-KR" dirty="0"/>
              <a:t> &gt;&gt; n; // </a:t>
            </a:r>
            <a:r>
              <a:rPr lang="ko-KR" altLang="en-US" dirty="0"/>
              <a:t>정수의 개수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defTabSz="180000"/>
            <a:r>
              <a:rPr lang="en-US" altLang="ko-KR" dirty="0"/>
              <a:t>	</a:t>
            </a:r>
            <a:r>
              <a:rPr lang="en-US" altLang="ko-KR" dirty="0" smtClean="0"/>
              <a:t>if(n &lt;= 0) return 0;</a:t>
            </a:r>
            <a:endParaRPr lang="ko-KR" altLang="en-US" dirty="0"/>
          </a:p>
          <a:p>
            <a:pPr defTabSz="180000"/>
            <a:r>
              <a:rPr lang="ko-KR" altLang="en-US" dirty="0"/>
              <a:t>	</a:t>
            </a:r>
            <a:r>
              <a:rPr lang="en-US" altLang="ko-KR" b="1" dirty="0" err="1"/>
              <a:t>int</a:t>
            </a:r>
            <a:r>
              <a:rPr lang="en-US" altLang="ko-KR" b="1" dirty="0"/>
              <a:t> *p = new </a:t>
            </a:r>
            <a:r>
              <a:rPr lang="en-US" altLang="ko-KR" b="1" dirty="0" err="1"/>
              <a:t>int</a:t>
            </a:r>
            <a:r>
              <a:rPr lang="en-US" altLang="ko-KR" b="1" dirty="0"/>
              <a:t>[n]; </a:t>
            </a:r>
            <a:r>
              <a:rPr lang="en-US" altLang="ko-KR" dirty="0"/>
              <a:t>// n </a:t>
            </a:r>
            <a:r>
              <a:rPr lang="ko-KR" altLang="en-US" dirty="0"/>
              <a:t>개의 정수 배열 동적 할당</a:t>
            </a:r>
          </a:p>
          <a:p>
            <a:pPr defTabSz="180000"/>
            <a:r>
              <a:rPr lang="ko-KR" altLang="en-US" dirty="0"/>
              <a:t>	</a:t>
            </a:r>
            <a:r>
              <a:rPr lang="en-US" altLang="ko-KR" dirty="0"/>
              <a:t>if(!p) { 		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메모리를 할당할 수 없습니다</a:t>
            </a:r>
            <a:r>
              <a:rPr lang="en-US" altLang="ko-KR" dirty="0"/>
              <a:t>.";</a:t>
            </a:r>
          </a:p>
          <a:p>
            <a:pPr defTabSz="180000"/>
            <a:r>
              <a:rPr lang="en-US" altLang="ko-KR" dirty="0" smtClean="0"/>
              <a:t>  </a:t>
            </a:r>
            <a:r>
              <a:rPr lang="en-US" altLang="ko-KR" dirty="0"/>
              <a:t>		</a:t>
            </a:r>
            <a:r>
              <a:rPr lang="en-US" altLang="ko-KR" dirty="0" smtClean="0"/>
              <a:t>  return </a:t>
            </a:r>
            <a:r>
              <a:rPr lang="en-US" altLang="ko-KR" dirty="0"/>
              <a:t>0</a:t>
            </a:r>
            <a:r>
              <a:rPr lang="en-US" altLang="ko-KR" dirty="0" smtClean="0"/>
              <a:t>; }</a:t>
            </a:r>
            <a:endParaRPr lang="en-US" altLang="ko-KR" dirty="0"/>
          </a:p>
          <a:p>
            <a:pPr defTabSz="180000"/>
            <a:r>
              <a:rPr lang="en-US" altLang="ko-KR" dirty="0"/>
              <a:t>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&lt;n;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defTabSz="180000"/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 &lt;&lt; i+1 &lt;&lt; "</a:t>
            </a:r>
            <a:r>
              <a:rPr lang="ko-KR" altLang="en-US" dirty="0"/>
              <a:t>번째 정수</a:t>
            </a:r>
            <a:r>
              <a:rPr lang="en-US" altLang="ko-KR" dirty="0"/>
              <a:t>: "; // </a:t>
            </a:r>
            <a:r>
              <a:rPr lang="ko-KR" altLang="en-US" dirty="0"/>
              <a:t>프롬프트 출력</a:t>
            </a:r>
          </a:p>
          <a:p>
            <a:pPr defTabSz="180000"/>
            <a:r>
              <a:rPr lang="ko-KR" altLang="en-US" dirty="0"/>
              <a:t>		</a:t>
            </a:r>
            <a:r>
              <a:rPr lang="en-US" altLang="ko-KR" b="1" dirty="0" err="1"/>
              <a:t>cin</a:t>
            </a:r>
            <a:r>
              <a:rPr lang="en-US" altLang="ko-KR" b="1" dirty="0"/>
              <a:t> &gt;&gt; p[</a:t>
            </a:r>
            <a:r>
              <a:rPr lang="en-US" altLang="ko-KR" b="1" dirty="0" err="1"/>
              <a:t>i</a:t>
            </a:r>
            <a:r>
              <a:rPr lang="en-US" altLang="ko-KR" b="1" dirty="0"/>
              <a:t>]; </a:t>
            </a:r>
            <a:r>
              <a:rPr lang="en-US" altLang="ko-KR" dirty="0"/>
              <a:t>// </a:t>
            </a:r>
            <a:r>
              <a:rPr lang="ko-KR" altLang="en-US" dirty="0"/>
              <a:t>키보드로부터 정수 </a:t>
            </a:r>
            <a:r>
              <a:rPr lang="ko-KR" altLang="en-US" dirty="0" smtClean="0"/>
              <a:t>입력 </a:t>
            </a:r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 = 0;</a:t>
            </a:r>
          </a:p>
          <a:p>
            <a:pPr defTabSz="180000"/>
            <a:endParaRPr lang="en-US" altLang="ko-KR" dirty="0" smtClean="0"/>
          </a:p>
          <a:p>
            <a:pPr defTabSz="180000"/>
            <a:r>
              <a:rPr lang="en-US" altLang="ko-KR" dirty="0"/>
              <a:t>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&lt;n; </a:t>
            </a:r>
            <a:r>
              <a:rPr lang="en-US" altLang="ko-KR" dirty="0" err="1"/>
              <a:t>i</a:t>
            </a:r>
            <a:r>
              <a:rPr lang="en-US" altLang="ko-KR" dirty="0" smtClean="0"/>
              <a:t>++) </a:t>
            </a:r>
            <a:r>
              <a:rPr lang="en-US" altLang="ko-KR" b="1" dirty="0" smtClean="0"/>
              <a:t>sum </a:t>
            </a:r>
            <a:r>
              <a:rPr lang="en-US" altLang="ko-KR" b="1" dirty="0"/>
              <a:t>+= p[</a:t>
            </a:r>
            <a:r>
              <a:rPr lang="en-US" altLang="ko-KR" b="1" dirty="0" err="1"/>
              <a:t>i</a:t>
            </a:r>
            <a:r>
              <a:rPr lang="en-US" altLang="ko-KR" b="1" dirty="0"/>
              <a:t>];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평균 </a:t>
            </a:r>
            <a:r>
              <a:rPr lang="en-US" altLang="ko-KR" dirty="0"/>
              <a:t>= " &lt;&lt; sum/n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defTabSz="180000"/>
            <a:r>
              <a:rPr lang="en-US" altLang="ko-KR" dirty="0"/>
              <a:t>	</a:t>
            </a:r>
            <a:r>
              <a:rPr lang="en-US" altLang="ko-KR" b="1" dirty="0"/>
              <a:t>delete [] p; </a:t>
            </a:r>
            <a:r>
              <a:rPr lang="en-US" altLang="ko-KR" dirty="0"/>
              <a:t>// </a:t>
            </a:r>
            <a:r>
              <a:rPr lang="ko-KR" altLang="en-US" dirty="0"/>
              <a:t>배열 메모리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3392980"/>
            <a:ext cx="2880320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입력할 정수의 개수는</a:t>
            </a:r>
            <a:r>
              <a:rPr lang="en-US" altLang="ko-KR" dirty="0"/>
              <a:t>?</a:t>
            </a:r>
            <a:r>
              <a:rPr lang="en-US" altLang="ko-KR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번째 정수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정수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번째 정수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번째 정수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= 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412776"/>
            <a:ext cx="2880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solidFill>
                  <a:srgbClr val="002060"/>
                </a:solidFill>
                <a:latin typeface="+mj-ea"/>
                <a:ea typeface="+mj-ea"/>
              </a:rPr>
              <a:t>사용자로부터 입력할 정수의 </a:t>
            </a:r>
            <a:r>
              <a:rPr lang="ko-KR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개수를 입력 받아 배열을 </a:t>
            </a:r>
            <a:r>
              <a:rPr lang="ko-KR" altLang="en-US" sz="2000" dirty="0">
                <a:solidFill>
                  <a:srgbClr val="002060"/>
                </a:solidFill>
                <a:latin typeface="+mj-ea"/>
                <a:ea typeface="+mj-ea"/>
              </a:rPr>
              <a:t>동적 </a:t>
            </a:r>
            <a:r>
              <a:rPr lang="ko-KR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할당 받고</a:t>
            </a:r>
            <a:r>
              <a:rPr lang="en-US" altLang="ko-KR" sz="2000" dirty="0" smtClean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하나씩 </a:t>
            </a:r>
            <a:r>
              <a:rPr lang="ko-KR" altLang="en-US" sz="2000" dirty="0">
                <a:solidFill>
                  <a:srgbClr val="002060"/>
                </a:solidFill>
                <a:latin typeface="+mj-ea"/>
                <a:ea typeface="+mj-ea"/>
              </a:rPr>
              <a:t>정수를 </a:t>
            </a:r>
            <a:r>
              <a:rPr lang="ko-KR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입력 받은 후 합을 </a:t>
            </a:r>
            <a:r>
              <a:rPr lang="ko-KR" altLang="en-US" sz="2000" dirty="0">
                <a:solidFill>
                  <a:srgbClr val="002060"/>
                </a:solidFill>
                <a:latin typeface="+mj-ea"/>
                <a:ea typeface="+mj-ea"/>
              </a:rPr>
              <a:t>출력하는 프로그램을 작성하라</a:t>
            </a:r>
            <a:r>
              <a:rPr lang="en-US" altLang="ko-KR" sz="2000" dirty="0">
                <a:solidFill>
                  <a:srgbClr val="002060"/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객체에 대한 포인터를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객체의 배열을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이용하여 동적으로 메모리나 배열을 할당 받고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를 이용하여 반환할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new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동적으로 </a:t>
            </a:r>
            <a:r>
              <a:rPr lang="ko-KR" altLang="en-US" dirty="0" smtClean="0"/>
              <a:t>객체나 객체 배열을 할당 </a:t>
            </a:r>
            <a:r>
              <a:rPr lang="ko-KR" altLang="en-US" dirty="0"/>
              <a:t>받고 </a:t>
            </a:r>
            <a:r>
              <a:rPr lang="en-US" altLang="ko-KR" dirty="0"/>
              <a:t>delete</a:t>
            </a:r>
            <a:r>
              <a:rPr lang="ko-KR" altLang="en-US" dirty="0"/>
              <a:t>를 이용하여 반환할 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포인터의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클래스를 이용하여 문자열을 다룰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동적 할당 메모리 초기화 및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시 유의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동적 할당 메모리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 시 초기화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배열은 동적 할당 시 초기화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ko-KR" altLang="en-US" dirty="0"/>
              <a:t>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137792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</a:t>
            </a:r>
            <a:r>
              <a:rPr lang="en-US" altLang="ko-KR" sz="1600" b="1" dirty="0"/>
              <a:t> new 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(</a:t>
            </a:r>
            <a:r>
              <a:rPr lang="ko-KR" altLang="en-US" sz="1600" b="1" dirty="0" smtClean="0"/>
              <a:t>초기값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2545740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</a:t>
            </a:r>
            <a:r>
              <a:rPr lang="en-US" altLang="ko-KR" sz="1600" b="1" dirty="0"/>
              <a:t>20</a:t>
            </a:r>
            <a:r>
              <a:rPr lang="en-US" altLang="ko-KR" sz="1600" dirty="0"/>
              <a:t>); // 20</a:t>
            </a:r>
            <a:r>
              <a:rPr lang="ko-KR" altLang="en-US" sz="1600" dirty="0"/>
              <a:t>으로 초기화된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 할당</a:t>
            </a:r>
          </a:p>
          <a:p>
            <a:pPr fontAlgn="base" latinLnBrk="0"/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char(</a:t>
            </a:r>
            <a:r>
              <a:rPr lang="en-US" altLang="ko-KR" sz="1600" b="1" dirty="0"/>
              <a:t>'a'</a:t>
            </a:r>
            <a:r>
              <a:rPr lang="en-US" altLang="ko-KR" sz="1600" dirty="0"/>
              <a:t>); // ‘a’</a:t>
            </a:r>
            <a:r>
              <a:rPr lang="ko-KR" altLang="en-US" sz="1600" dirty="0"/>
              <a:t>로 초기화된 </a:t>
            </a:r>
            <a:r>
              <a:rPr lang="en-US" altLang="ko-KR" sz="1600" dirty="0"/>
              <a:t>char </a:t>
            </a:r>
            <a:r>
              <a:rPr lang="ko-KR" altLang="en-US" sz="16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717032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pArray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[10]</a:t>
            </a:r>
            <a:r>
              <a:rPr lang="en-US" altLang="ko-KR" sz="1600" dirty="0">
                <a:solidFill>
                  <a:srgbClr val="FF0000"/>
                </a:solidFill>
              </a:rPr>
              <a:t>(20)</a:t>
            </a:r>
            <a:r>
              <a:rPr lang="en-US" altLang="ko-KR" sz="1600" dirty="0"/>
              <a:t>; // </a:t>
            </a:r>
            <a:r>
              <a:rPr lang="ko-KR" altLang="en-US" sz="1600" dirty="0"/>
              <a:t>구문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컴파일 오류 발생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pArray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(20)[</a:t>
            </a:r>
            <a:r>
              <a:rPr lang="en-US" altLang="ko-KR" sz="1600" dirty="0"/>
              <a:t>10]; // </a:t>
            </a:r>
            <a:r>
              <a:rPr lang="ko-KR" altLang="en-US" sz="1600" dirty="0"/>
              <a:t>구문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5301208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[10];</a:t>
            </a:r>
          </a:p>
          <a:p>
            <a:pPr fontAlgn="base" latinLnBrk="0"/>
            <a:r>
              <a:rPr lang="en-US" altLang="ko-KR" sz="1600" b="1" dirty="0"/>
              <a:t>delete p; </a:t>
            </a:r>
            <a:r>
              <a:rPr lang="en-US" altLang="ko-KR" sz="1600" dirty="0"/>
              <a:t>// </a:t>
            </a:r>
            <a:r>
              <a:rPr lang="ko-KR" altLang="en-US" sz="1600" dirty="0"/>
              <a:t>비정상 반환</a:t>
            </a:r>
            <a:r>
              <a:rPr lang="en-US" altLang="ko-KR" sz="1600" dirty="0"/>
              <a:t>. </a:t>
            </a:r>
            <a:r>
              <a:rPr lang="en-US" altLang="ko-KR" sz="1600" b="1" dirty="0">
                <a:solidFill>
                  <a:srgbClr val="C00000"/>
                </a:solidFill>
              </a:rPr>
              <a:t>delete [] p</a:t>
            </a:r>
            <a:r>
              <a:rPr lang="en-US" altLang="ko-KR" sz="1600" dirty="0"/>
              <a:t>;</a:t>
            </a:r>
            <a:r>
              <a:rPr lang="ko-KR" altLang="en-US" sz="1600" dirty="0"/>
              <a:t>로 하여야 함</a:t>
            </a:r>
            <a:r>
              <a:rPr lang="en-US" altLang="ko-KR" sz="1600" dirty="0" smtClean="0"/>
              <a:t>.</a:t>
            </a:r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*q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</a:p>
          <a:p>
            <a:pPr fontAlgn="base" latinLnBrk="0"/>
            <a:r>
              <a:rPr lang="en-US" altLang="ko-KR" sz="1600" b="1" dirty="0"/>
              <a:t>delete [] q; </a:t>
            </a:r>
            <a:r>
              <a:rPr lang="en-US" altLang="ko-KR" sz="1600" dirty="0"/>
              <a:t>// </a:t>
            </a:r>
            <a:r>
              <a:rPr lang="ko-KR" altLang="en-US" sz="1600" dirty="0"/>
              <a:t>비정상 반환</a:t>
            </a:r>
            <a:r>
              <a:rPr lang="en-US" altLang="ko-KR" sz="1600" dirty="0"/>
              <a:t>. </a:t>
            </a:r>
            <a:r>
              <a:rPr lang="en-US" altLang="ko-KR" sz="1600" b="1" dirty="0">
                <a:solidFill>
                  <a:srgbClr val="C00000"/>
                </a:solidFill>
              </a:rPr>
              <a:t>delete q</a:t>
            </a:r>
            <a:r>
              <a:rPr lang="en-US" altLang="ko-KR" sz="1600" dirty="0"/>
              <a:t>;</a:t>
            </a:r>
            <a:r>
              <a:rPr lang="ko-KR" altLang="en-US" sz="1600" dirty="0"/>
              <a:t>로 하여야 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동적 생성 및 반</a:t>
            </a:r>
            <a:r>
              <a:rPr lang="ko-KR" altLang="en-US" dirty="0"/>
              <a:t>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1301034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 smtClean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8" y="2171764"/>
            <a:ext cx="8380384" cy="461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4-7 Circle </a:t>
            </a:r>
            <a:r>
              <a:rPr lang="ko-KR" altLang="en-US" dirty="0" smtClean="0"/>
              <a:t>객체의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09" y="1340768"/>
            <a:ext cx="369839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b="1" dirty="0" smtClean="0"/>
              <a:t>class </a:t>
            </a:r>
            <a:r>
              <a:rPr lang="en-US" altLang="ko-KR" sz="1600" b="1" dirty="0"/>
              <a:t>Circle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Circle(); 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r);</a:t>
            </a:r>
          </a:p>
          <a:p>
            <a:pPr defTabSz="180000"/>
            <a:r>
              <a:rPr lang="en-US" altLang="ko-KR" sz="1600" dirty="0"/>
              <a:t>	~Circle();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{ radius = r; }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{ </a:t>
            </a:r>
            <a:r>
              <a:rPr lang="en-US" altLang="ko-KR" sz="1600" dirty="0"/>
              <a:t>return 3.14*radius*radius; </a:t>
            </a:r>
            <a:r>
              <a:rPr lang="en-US" altLang="ko-KR" sz="1600" dirty="0" smtClean="0"/>
              <a:t>} }; 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Circle::Circle()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radius = 1;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/>
              <a:t>radius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Circle::Circle(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r)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radius = r;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/>
              <a:t>radius </a:t>
            </a:r>
            <a:r>
              <a:rPr lang="en-US" altLang="ko-KR" sz="1600" dirty="0" smtClean="0"/>
              <a:t>&lt;&lt;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endParaRPr lang="en-US" altLang="ko-KR" sz="1600" b="1" dirty="0" smtClean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::~Circle()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소멸자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/>
              <a:t>radius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3925310" y="1355284"/>
            <a:ext cx="496717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 smtClean="0"/>
              <a:t>	Circle </a:t>
            </a:r>
            <a:r>
              <a:rPr lang="en-US" altLang="ko-KR" sz="1600" dirty="0"/>
              <a:t>*p, *q;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p </a:t>
            </a:r>
            <a:r>
              <a:rPr lang="en-US" altLang="ko-KR" sz="1600" b="1" dirty="0"/>
              <a:t>= new Circle;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q </a:t>
            </a:r>
            <a:r>
              <a:rPr lang="en-US" altLang="ko-KR" sz="1600" b="1" dirty="0"/>
              <a:t>= new Circle(30);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b="1" dirty="0"/>
              <a:t>p-&gt;</a:t>
            </a:r>
            <a:r>
              <a:rPr lang="en-US" altLang="ko-KR" sz="1600" b="1" dirty="0" err="1"/>
              <a:t>getArea</a:t>
            </a:r>
            <a:r>
              <a:rPr lang="en-US" altLang="ko-KR" sz="1600" b="1" dirty="0"/>
              <a:t>()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 &lt;&lt; </a:t>
            </a:r>
            <a:r>
              <a:rPr lang="en-US" altLang="ko-KR" sz="1600" b="1" dirty="0"/>
              <a:t>q-&gt;</a:t>
            </a:r>
            <a:r>
              <a:rPr lang="en-US" altLang="ko-KR" sz="1600" b="1" dirty="0" err="1"/>
              <a:t>getArea</a:t>
            </a:r>
            <a:r>
              <a:rPr lang="en-US" altLang="ko-KR" sz="1600" b="1" dirty="0"/>
              <a:t>() </a:t>
            </a:r>
            <a:endParaRPr lang="en-US" altLang="ko-KR" sz="1600" b="1" dirty="0" smtClean="0"/>
          </a:p>
          <a:p>
            <a:pPr defTabSz="180000"/>
            <a:r>
              <a:rPr lang="en-US" altLang="ko-KR" sz="1600" b="1" dirty="0" smtClean="0"/>
              <a:t>         </a:t>
            </a:r>
            <a:r>
              <a:rPr lang="en-US" altLang="ko-KR" sz="1600" dirty="0" smtClean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delete </a:t>
            </a:r>
            <a:r>
              <a:rPr lang="en-US" altLang="ko-KR" sz="1600" b="1" dirty="0"/>
              <a:t>p; </a:t>
            </a:r>
          </a:p>
          <a:p>
            <a:pPr defTabSz="180000"/>
            <a:r>
              <a:rPr lang="en-US" altLang="ko-KR" sz="1600" b="1" dirty="0" smtClean="0"/>
              <a:t>	delete </a:t>
            </a:r>
            <a:r>
              <a:rPr lang="en-US" altLang="ko-KR" sz="1600" b="1" dirty="0"/>
              <a:t>q;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99322" y="4141812"/>
            <a:ext cx="499315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실행 </a:t>
            </a:r>
            <a:r>
              <a:rPr lang="en-US" altLang="ko-KR" dirty="0"/>
              <a:t>radius = 1</a:t>
            </a:r>
          </a:p>
          <a:p>
            <a:r>
              <a:rPr lang="ko-KR" altLang="en-US" dirty="0" err="1"/>
              <a:t>생성자</a:t>
            </a:r>
            <a:r>
              <a:rPr lang="ko-KR" altLang="en-US" dirty="0"/>
              <a:t> 실행 </a:t>
            </a:r>
            <a:r>
              <a:rPr lang="en-US" altLang="ko-KR" dirty="0"/>
              <a:t>radius = 30</a:t>
            </a:r>
          </a:p>
          <a:p>
            <a:r>
              <a:rPr lang="en-US" altLang="ko-KR" dirty="0"/>
              <a:t>3.14</a:t>
            </a:r>
          </a:p>
          <a:p>
            <a:r>
              <a:rPr lang="en-US" altLang="ko-KR" dirty="0"/>
              <a:t>2826</a:t>
            </a:r>
          </a:p>
          <a:p>
            <a:r>
              <a:rPr lang="ko-KR" altLang="en-US" dirty="0" err="1"/>
              <a:t>소멸자</a:t>
            </a:r>
            <a:r>
              <a:rPr lang="ko-KR" altLang="en-US" dirty="0"/>
              <a:t> 실행 </a:t>
            </a:r>
            <a:r>
              <a:rPr lang="en-US" altLang="ko-KR" dirty="0"/>
              <a:t>radius = 1</a:t>
            </a:r>
          </a:p>
          <a:p>
            <a:r>
              <a:rPr lang="ko-KR" altLang="en-US" dirty="0" err="1"/>
              <a:t>소멸자</a:t>
            </a:r>
            <a:r>
              <a:rPr lang="ko-KR" altLang="en-US" dirty="0"/>
              <a:t> 실행 </a:t>
            </a:r>
            <a:r>
              <a:rPr lang="en-US" altLang="ko-KR" dirty="0"/>
              <a:t>radius = 30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96136" y="3274060"/>
            <a:ext cx="3096344" cy="586987"/>
          </a:xfrm>
          <a:prstGeom prst="wedgeRoundRectCallout">
            <a:avLst>
              <a:gd name="adj1" fmla="val -72224"/>
              <a:gd name="adj2" fmla="val -67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600" dirty="0">
                <a:solidFill>
                  <a:schemeClr val="tx1"/>
                </a:solidFill>
              </a:rPr>
              <a:t>delete </a:t>
            </a:r>
            <a:r>
              <a:rPr lang="ko-KR" altLang="en-US" sz="1600" dirty="0" smtClean="0">
                <a:solidFill>
                  <a:schemeClr val="tx1"/>
                </a:solidFill>
              </a:rPr>
              <a:t>할 수 </a:t>
            </a:r>
            <a:r>
              <a:rPr lang="ko-KR" altLang="en-US" sz="1600" dirty="0">
                <a:solidFill>
                  <a:schemeClr val="tx1"/>
                </a:solidFill>
              </a:rPr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4–8 Circle </a:t>
            </a:r>
            <a:r>
              <a:rPr lang="ko-KR" altLang="en-US" dirty="0" smtClean="0"/>
              <a:t>객체의 동적 생성과 반환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4509120"/>
            <a:ext cx="4749764" cy="203132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정수 반지름 입력</a:t>
            </a:r>
            <a:r>
              <a:rPr lang="en-US" altLang="ko-KR" sz="1400" dirty="0"/>
              <a:t>(</a:t>
            </a:r>
            <a:r>
              <a:rPr lang="ko-KR" altLang="en-US" sz="1400" dirty="0"/>
              <a:t>음수이면 종료</a:t>
            </a:r>
            <a:r>
              <a:rPr lang="en-US" altLang="ko-KR" sz="1400" dirty="0"/>
              <a:t>)&gt;&gt; </a:t>
            </a:r>
            <a:r>
              <a:rPr lang="en-US" altLang="ko-KR" sz="14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5</a:t>
            </a:r>
          </a:p>
          <a:p>
            <a:r>
              <a:rPr lang="ko-KR" altLang="en-US" sz="1400" dirty="0"/>
              <a:t>원의 면적은 </a:t>
            </a:r>
            <a:r>
              <a:rPr lang="en-US" altLang="ko-KR" sz="1400" dirty="0"/>
              <a:t>78.5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5</a:t>
            </a:r>
          </a:p>
          <a:p>
            <a:r>
              <a:rPr lang="ko-KR" altLang="en-US" sz="1400" dirty="0"/>
              <a:t>정수 반지름 입력</a:t>
            </a:r>
            <a:r>
              <a:rPr lang="en-US" altLang="ko-KR" sz="1400" dirty="0"/>
              <a:t>(</a:t>
            </a:r>
            <a:r>
              <a:rPr lang="ko-KR" altLang="en-US" sz="1400" dirty="0"/>
              <a:t>음수이면 종료</a:t>
            </a:r>
            <a:r>
              <a:rPr lang="en-US" altLang="ko-KR" sz="1400" dirty="0"/>
              <a:t>)&gt;&gt; </a:t>
            </a:r>
            <a:r>
              <a:rPr lang="en-US" altLang="ko-KR" sz="14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9</a:t>
            </a:r>
          </a:p>
          <a:p>
            <a:r>
              <a:rPr lang="ko-KR" altLang="en-US" sz="1400" dirty="0"/>
              <a:t>원의 면적은 </a:t>
            </a:r>
            <a:r>
              <a:rPr lang="en-US" altLang="ko-KR" sz="1400" dirty="0"/>
              <a:t>254.34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9</a:t>
            </a:r>
          </a:p>
          <a:p>
            <a:r>
              <a:rPr lang="ko-KR" altLang="en-US" sz="1400" dirty="0"/>
              <a:t>정수 반지름 입력</a:t>
            </a:r>
            <a:r>
              <a:rPr lang="en-US" altLang="ko-KR" sz="1400" dirty="0"/>
              <a:t>(</a:t>
            </a:r>
            <a:r>
              <a:rPr lang="ko-KR" altLang="en-US" sz="1400" dirty="0"/>
              <a:t>음수이면 종료</a:t>
            </a:r>
            <a:r>
              <a:rPr lang="en-US" altLang="ko-KR" sz="1400" dirty="0"/>
              <a:t>)&gt;&gt; </a:t>
            </a:r>
            <a:r>
              <a:rPr lang="en-US" altLang="ko-KR" sz="1400" dirty="0">
                <a:solidFill>
                  <a:srgbClr val="00B050"/>
                </a:solidFill>
              </a:rPr>
              <a:t>-1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1847721"/>
            <a:ext cx="410445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Circle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Circle();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r);</a:t>
            </a:r>
          </a:p>
          <a:p>
            <a:pPr defTabSz="180000"/>
            <a:r>
              <a:rPr lang="en-US" altLang="ko-KR" sz="1600" dirty="0"/>
              <a:t>	~Circle();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{ radius = r; }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{ return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3.14*radius*radius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} }; </a:t>
            </a:r>
            <a:endParaRPr lang="en-US" altLang="ko-KR" sz="1600" dirty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::Circle()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radius = 1;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&lt;&lt; </a:t>
            </a:r>
            <a:r>
              <a:rPr lang="en-US" altLang="ko-KR" sz="1600" dirty="0"/>
              <a:t>radius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::Circle(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r)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radius = r;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/>
              <a:t>radius </a:t>
            </a:r>
            <a:r>
              <a:rPr lang="en-US" altLang="ko-KR" sz="1600" dirty="0" smtClean="0"/>
              <a:t>&lt;&lt;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::~Circle()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소멸자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&lt;&lt; radius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4211960" y="1847721"/>
            <a:ext cx="474976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	while(true)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반지름 입력</a:t>
            </a:r>
            <a:r>
              <a:rPr lang="en-US" altLang="ko-KR" sz="1400" dirty="0"/>
              <a:t>(</a:t>
            </a:r>
            <a:r>
              <a:rPr lang="ko-KR" altLang="en-US" sz="1400" dirty="0"/>
              <a:t>음수이면 종료</a:t>
            </a:r>
            <a:r>
              <a:rPr lang="en-US" altLang="ko-KR" sz="1400" dirty="0"/>
              <a:t>)&gt;&gt; ";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radius;</a:t>
            </a:r>
          </a:p>
          <a:p>
            <a:pPr defTabSz="180000"/>
            <a:r>
              <a:rPr lang="en-US" altLang="ko-KR" sz="1400" dirty="0"/>
              <a:t>		if(radius &lt; 0) break; // </a:t>
            </a:r>
            <a:r>
              <a:rPr lang="ko-KR" altLang="en-US" sz="1400" dirty="0"/>
              <a:t>음수가 입력되어 종료한다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Circle *p = new Circle(radius); </a:t>
            </a:r>
            <a:r>
              <a:rPr lang="en-US" altLang="ko-KR" sz="1400" dirty="0"/>
              <a:t>// </a:t>
            </a:r>
            <a:r>
              <a:rPr lang="ko-KR" altLang="en-US" sz="1400" dirty="0"/>
              <a:t>동적 객체 생성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원의 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반환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43600" y="3933056"/>
            <a:ext cx="2904864" cy="513028"/>
          </a:xfrm>
          <a:prstGeom prst="wedgeRoundRectCallout">
            <a:avLst>
              <a:gd name="adj1" fmla="val -66700"/>
              <a:gd name="adj2" fmla="val -8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 </a:t>
            </a:r>
            <a:r>
              <a:rPr lang="ko-KR" altLang="en-US" sz="1400" dirty="0">
                <a:solidFill>
                  <a:schemeClr val="tx1"/>
                </a:solidFill>
              </a:rPr>
              <a:t>문이 없다면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메모리 누수 발생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66909" y="5949280"/>
            <a:ext cx="1181555" cy="440586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0751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1520" y="476672"/>
            <a:ext cx="288032" cy="36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동적 생성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40768"/>
            <a:ext cx="82089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클래스이름 *포인터변수 </a:t>
            </a:r>
            <a:r>
              <a:rPr lang="en-US" altLang="ko-KR" dirty="0"/>
              <a:t>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/>
              <a:t>클래스이름 </a:t>
            </a:r>
            <a:r>
              <a:rPr lang="en-US" altLang="ko-KR" b="1" dirty="0"/>
              <a:t>[</a:t>
            </a:r>
            <a:r>
              <a:rPr lang="ko-KR" altLang="en-US" b="1" dirty="0"/>
              <a:t>배열 크기</a:t>
            </a:r>
            <a:r>
              <a:rPr lang="en-US" altLang="ko-KR" b="1" dirty="0" smtClean="0"/>
              <a:t>]</a:t>
            </a:r>
            <a:r>
              <a:rPr lang="en-US" altLang="ko-KR" dirty="0" smtClean="0"/>
              <a:t>;</a:t>
            </a:r>
          </a:p>
          <a:p>
            <a:pPr fontAlgn="base" latinLnBrk="0"/>
            <a:r>
              <a:rPr lang="en-US" altLang="ko-KR" b="1" dirty="0"/>
              <a:t>delete [] </a:t>
            </a:r>
            <a:r>
              <a:rPr lang="ko-KR" altLang="en-US" dirty="0"/>
              <a:t>포인터변수</a:t>
            </a:r>
            <a:r>
              <a:rPr lang="en-US" altLang="ko-KR" dirty="0"/>
              <a:t>; // </a:t>
            </a:r>
            <a:r>
              <a:rPr lang="ko-KR" altLang="en-US" dirty="0"/>
              <a:t>포인터변수가 가리키는 </a:t>
            </a:r>
            <a:r>
              <a:rPr lang="ko-KR" altLang="en-US" dirty="0" smtClean="0"/>
              <a:t>객체 배열을 반환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7" y="2132856"/>
            <a:ext cx="846333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배열의 반환과 </a:t>
            </a:r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153400" cy="5400600"/>
          </a:xfrm>
        </p:spPr>
        <p:txBody>
          <a:bodyPr/>
          <a:lstStyle/>
          <a:p>
            <a:pPr lvl="1"/>
            <a:r>
              <a:rPr lang="ko-KR" altLang="en-US" dirty="0" smtClean="0"/>
              <a:t>동적으로 생성된 배열도 보통 배열처럼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포인터로 배열 접근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 소멸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72816"/>
            <a:ext cx="79208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Circle *</a:t>
            </a:r>
            <a:r>
              <a:rPr lang="en-US" altLang="ko-KR" sz="1600" dirty="0" err="1"/>
              <a:t>pArray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 Circle[3]; </a:t>
            </a:r>
            <a:r>
              <a:rPr lang="en-US" altLang="ko-KR" sz="1600" dirty="0"/>
              <a:t>// 3</a:t>
            </a:r>
            <a:r>
              <a:rPr lang="ko-KR" altLang="en-US" sz="1600" dirty="0"/>
              <a:t>개의 </a:t>
            </a:r>
            <a:r>
              <a:rPr lang="en-US" altLang="ko-KR" sz="1600" dirty="0"/>
              <a:t>Circle </a:t>
            </a:r>
            <a:r>
              <a:rPr lang="ko-KR" altLang="en-US" sz="1600" dirty="0"/>
              <a:t>객체 배열의 동적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defTabSz="180000" fontAlgn="base" latinLnBrk="0"/>
            <a:r>
              <a:rPr lang="en-US" altLang="ko-KR" sz="1600" b="1" dirty="0" err="1" smtClean="0"/>
              <a:t>pArray</a:t>
            </a:r>
            <a:r>
              <a:rPr lang="en-US" altLang="ko-KR" sz="1600" b="1" dirty="0" smtClean="0"/>
              <a:t>[0</a:t>
            </a:r>
            <a:r>
              <a:rPr lang="en-US" altLang="ko-KR" sz="1600" b="1" dirty="0"/>
              <a:t>].</a:t>
            </a:r>
            <a:r>
              <a:rPr lang="en-US" altLang="ko-KR" sz="1600" b="1" dirty="0" err="1"/>
              <a:t>setRadius</a:t>
            </a:r>
            <a:r>
              <a:rPr lang="en-US" altLang="ko-KR" sz="1600" b="1" dirty="0"/>
              <a:t>(10); </a:t>
            </a:r>
            <a:r>
              <a:rPr lang="en-US" altLang="ko-KR" sz="1600" dirty="0"/>
              <a:t>// </a:t>
            </a:r>
            <a:r>
              <a:rPr lang="ko-KR" altLang="en-US" sz="1600" dirty="0"/>
              <a:t>배열의 첫 번째 객체의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() </a:t>
            </a:r>
            <a:r>
              <a:rPr lang="ko-KR" altLang="en-US" sz="1600" dirty="0"/>
              <a:t>멤버 함수 호출</a:t>
            </a:r>
          </a:p>
          <a:p>
            <a:pPr defTabSz="180000" fontAlgn="base" latinLnBrk="0"/>
            <a:r>
              <a:rPr lang="en-US" altLang="ko-KR" sz="1600" dirty="0" err="1"/>
              <a:t>pArray</a:t>
            </a:r>
            <a:r>
              <a:rPr lang="en-US" altLang="ko-KR" sz="1600" dirty="0"/>
              <a:t>[1].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(20); // </a:t>
            </a:r>
            <a:r>
              <a:rPr lang="ko-KR" altLang="en-US" sz="1600" dirty="0"/>
              <a:t>배열의 두 번째 객체의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() </a:t>
            </a:r>
            <a:r>
              <a:rPr lang="ko-KR" altLang="en-US" sz="1600" dirty="0"/>
              <a:t>멤버 함수 호출</a:t>
            </a:r>
          </a:p>
          <a:p>
            <a:pPr defTabSz="180000" fontAlgn="base" latinLnBrk="0"/>
            <a:r>
              <a:rPr lang="en-US" altLang="ko-KR" sz="1600" dirty="0" err="1"/>
              <a:t>pArray</a:t>
            </a:r>
            <a:r>
              <a:rPr lang="en-US" altLang="ko-KR" sz="1600" dirty="0"/>
              <a:t>[2].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(30); // </a:t>
            </a:r>
            <a:r>
              <a:rPr lang="ko-KR" altLang="en-US" sz="1600" dirty="0"/>
              <a:t>배열의 세 번째 객체의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() </a:t>
            </a:r>
            <a:r>
              <a:rPr lang="ko-KR" altLang="en-US" sz="1600" dirty="0"/>
              <a:t>멤버 함수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defTabSz="180000" fontAlgn="base" latinLnBrk="0"/>
            <a:endParaRPr lang="ko-KR" altLang="en-US" sz="1600" dirty="0"/>
          </a:p>
          <a:p>
            <a:pPr defTabSz="180000" fontAlgn="base" latinLnBrk="0"/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b="1" dirty="0" err="1"/>
              <a:t>pArray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].</a:t>
            </a:r>
            <a:r>
              <a:rPr lang="en-US" altLang="ko-KR" sz="1600" b="1" dirty="0" err="1"/>
              <a:t>getArea</a:t>
            </a:r>
            <a:r>
              <a:rPr lang="en-US" altLang="ko-KR" sz="1600" b="1" dirty="0"/>
              <a:t>(); </a:t>
            </a:r>
            <a:r>
              <a:rPr lang="en-US" altLang="ko-KR" sz="1600" dirty="0"/>
              <a:t>// </a:t>
            </a:r>
            <a:r>
              <a:rPr lang="ko-KR" altLang="en-US" sz="1600" dirty="0"/>
              <a:t>배열의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번째 객체의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</a:t>
            </a:r>
            <a:r>
              <a:rPr lang="ko-KR" altLang="en-US" sz="1600" dirty="0"/>
              <a:t>멤버 함수 </a:t>
            </a:r>
            <a:r>
              <a:rPr lang="ko-KR" altLang="en-US" sz="1600" dirty="0" smtClean="0"/>
              <a:t>호출 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964216" y="3717032"/>
            <a:ext cx="384814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err="1"/>
              <a:t>pArray</a:t>
            </a:r>
            <a:r>
              <a:rPr lang="en-US" altLang="ko-KR" sz="1600" b="1" dirty="0"/>
              <a:t>-&gt;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(10);</a:t>
            </a:r>
          </a:p>
          <a:p>
            <a:pPr defTabSz="180000" fontAlgn="base" latinLnBrk="0"/>
            <a:r>
              <a:rPr lang="en-US" altLang="ko-KR" sz="1600" dirty="0"/>
              <a:t>(pArray+1)-&gt;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(20);</a:t>
            </a:r>
          </a:p>
          <a:p>
            <a:pPr defTabSz="180000" fontAlgn="base" latinLnBrk="0"/>
            <a:r>
              <a:rPr lang="en-US" altLang="ko-KR" sz="1600" dirty="0"/>
              <a:t>(pArray+2)-&gt;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(30</a:t>
            </a:r>
            <a:r>
              <a:rPr lang="en-US" altLang="ko-KR" sz="1600" dirty="0" smtClean="0"/>
              <a:t>);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defTabSz="180000" fontAlgn="base" latinLnBrk="0"/>
            <a:r>
              <a:rPr lang="en-US" altLang="ko-KR" sz="1600" dirty="0"/>
              <a:t>	(</a:t>
            </a:r>
            <a:r>
              <a:rPr lang="en-US" altLang="ko-KR" sz="1600" dirty="0" err="1"/>
              <a:t>pArray+i</a:t>
            </a:r>
            <a:r>
              <a:rPr lang="en-US" altLang="ko-KR" sz="1600" dirty="0"/>
              <a:t>)-&gt;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5996114"/>
            <a:ext cx="173066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b="1" dirty="0"/>
              <a:t>delete [] </a:t>
            </a:r>
            <a:r>
              <a:rPr lang="en-US" altLang="ko-KR" sz="1600" dirty="0" err="1"/>
              <a:t>pArray</a:t>
            </a:r>
            <a:r>
              <a:rPr lang="en-US" altLang="ko-KR" sz="16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28628" y="5661248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400" dirty="0" err="1">
                <a:solidFill>
                  <a:schemeClr val="tx1"/>
                </a:solidFill>
              </a:rPr>
              <a:t>pArray</a:t>
            </a:r>
            <a:r>
              <a:rPr lang="en-US" altLang="ko-KR" sz="1400" dirty="0">
                <a:solidFill>
                  <a:schemeClr val="tx1"/>
                </a:solidFill>
              </a:rPr>
              <a:t>[2] </a:t>
            </a:r>
            <a:r>
              <a:rPr lang="ko-KR" altLang="en-US" sz="1400" dirty="0">
                <a:solidFill>
                  <a:schemeClr val="tx1"/>
                </a:solidFill>
              </a:rPr>
              <a:t>객체의 </a:t>
            </a:r>
            <a:r>
              <a:rPr lang="ko-KR" altLang="en-US" sz="1400" dirty="0" err="1">
                <a:solidFill>
                  <a:schemeClr val="tx1"/>
                </a:solidFill>
              </a:rPr>
              <a:t>소멸자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r>
              <a:rPr lang="en-US" altLang="ko-KR" sz="1400" dirty="0" smtClean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400" dirty="0" err="1">
                <a:solidFill>
                  <a:schemeClr val="tx1"/>
                </a:solidFill>
              </a:rPr>
              <a:t>pArray</a:t>
            </a:r>
            <a:r>
              <a:rPr lang="en-US" altLang="ko-KR" sz="1400" dirty="0">
                <a:solidFill>
                  <a:schemeClr val="tx1"/>
                </a:solidFill>
              </a:rPr>
              <a:t>[1] </a:t>
            </a:r>
            <a:r>
              <a:rPr lang="ko-KR" altLang="en-US" sz="1400" dirty="0">
                <a:solidFill>
                  <a:schemeClr val="tx1"/>
                </a:solidFill>
              </a:rPr>
              <a:t>객체의 </a:t>
            </a:r>
            <a:r>
              <a:rPr lang="ko-KR" altLang="en-US" sz="1400" dirty="0" err="1">
                <a:solidFill>
                  <a:schemeClr val="tx1"/>
                </a:solidFill>
              </a:rPr>
              <a:t>소멸자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400" dirty="0" err="1">
                <a:solidFill>
                  <a:schemeClr val="tx1"/>
                </a:solidFill>
              </a:rPr>
              <a:t>pArray</a:t>
            </a:r>
            <a:r>
              <a:rPr lang="en-US" altLang="ko-KR" sz="1400" dirty="0">
                <a:solidFill>
                  <a:schemeClr val="tx1"/>
                </a:solidFill>
              </a:rPr>
              <a:t>[0] </a:t>
            </a:r>
            <a:r>
              <a:rPr lang="ko-KR" altLang="en-US" sz="1400" dirty="0">
                <a:solidFill>
                  <a:schemeClr val="tx1"/>
                </a:solidFill>
              </a:rPr>
              <a:t>객체의 </a:t>
            </a:r>
            <a:r>
              <a:rPr lang="ko-KR" altLang="en-US" sz="1400" dirty="0" err="1">
                <a:solidFill>
                  <a:schemeClr val="tx1"/>
                </a:solidFill>
              </a:rPr>
              <a:t>소멸자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r>
              <a:rPr lang="en-US" altLang="ko-KR" sz="1400" dirty="0" smtClean="0">
                <a:solidFill>
                  <a:schemeClr val="tx1"/>
                </a:solidFill>
              </a:rPr>
              <a:t>(3)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6474822"/>
            <a:ext cx="463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각 원소 객체의 </a:t>
            </a:r>
            <a:r>
              <a:rPr lang="ko-KR" altLang="en-US" sz="1600" dirty="0" err="1" smtClean="0"/>
              <a:t>소멸자</a:t>
            </a:r>
            <a:r>
              <a:rPr lang="ko-KR" altLang="en-US" sz="1600" dirty="0" smtClean="0"/>
              <a:t> 별도 실행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생성의 반대순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51520" y="165370"/>
            <a:ext cx="8352928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4-9 Circle</a:t>
            </a:r>
            <a:r>
              <a:rPr lang="ko-KR" altLang="en-US" dirty="0" smtClean="0"/>
              <a:t> 배열의 동적 생성 </a:t>
            </a:r>
            <a:r>
              <a:rPr lang="ko-KR" altLang="en-US" dirty="0"/>
              <a:t>및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53592" y="3789040"/>
            <a:ext cx="4460305" cy="267765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1</a:t>
            </a:r>
          </a:p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1</a:t>
            </a:r>
          </a:p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1</a:t>
            </a:r>
          </a:p>
          <a:p>
            <a:r>
              <a:rPr lang="en-US" altLang="ko-KR" sz="1400" dirty="0"/>
              <a:t>314</a:t>
            </a:r>
          </a:p>
          <a:p>
            <a:r>
              <a:rPr lang="en-US" altLang="ko-KR" sz="1400" dirty="0"/>
              <a:t>1256</a:t>
            </a:r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314</a:t>
            </a:r>
          </a:p>
          <a:p>
            <a:r>
              <a:rPr lang="en-US" altLang="ko-KR" sz="1400" dirty="0"/>
              <a:t>1256</a:t>
            </a:r>
          </a:p>
          <a:p>
            <a:r>
              <a:rPr lang="en-US" altLang="ko-KR" sz="1400" dirty="0"/>
              <a:t>2826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30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20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10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64288" y="5966248"/>
            <a:ext cx="1440160" cy="701565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생성의 반대 순으로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4" y="836712"/>
            <a:ext cx="4176464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class Circle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Circle();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r);</a:t>
            </a:r>
          </a:p>
          <a:p>
            <a:pPr defTabSz="180000"/>
            <a:r>
              <a:rPr lang="en-US" altLang="ko-KR" sz="1600" dirty="0"/>
              <a:t>	~Circle();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{ radius = r; }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{ </a:t>
            </a:r>
            <a:r>
              <a:rPr lang="en-US" altLang="ko-KR" sz="1600" dirty="0"/>
              <a:t>return </a:t>
            </a:r>
            <a:r>
              <a:rPr lang="en-US" altLang="ko-KR" sz="1600" dirty="0" smtClean="0"/>
              <a:t> 3.14*radius*radius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} }; </a:t>
            </a:r>
            <a:endParaRPr lang="en-US" altLang="ko-KR" sz="1600" dirty="0"/>
          </a:p>
          <a:p>
            <a:pPr defTabSz="180000"/>
            <a:endParaRPr lang="en-US" altLang="ko-KR" sz="1600" b="1" dirty="0" smtClean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::Circle()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radius = 1;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&lt;&lt; </a:t>
            </a:r>
            <a:r>
              <a:rPr lang="en-US" altLang="ko-KR" sz="1600" dirty="0"/>
              <a:t>radius </a:t>
            </a:r>
            <a:r>
              <a:rPr lang="en-US" altLang="ko-KR" sz="1600" dirty="0" smtClean="0"/>
              <a:t>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endParaRPr lang="en-US" altLang="ko-KR" sz="1600" b="1" dirty="0" smtClean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::Circle(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r) </a:t>
            </a:r>
            <a:r>
              <a:rPr lang="en-US" altLang="ko-KR" sz="1600" dirty="0" smtClean="0"/>
              <a:t>{ radius </a:t>
            </a:r>
            <a:r>
              <a:rPr lang="en-US" altLang="ko-KR" sz="1600" dirty="0"/>
              <a:t>= r;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&lt;&lt; </a:t>
            </a:r>
            <a:r>
              <a:rPr lang="en-US" altLang="ko-KR" sz="1600" dirty="0"/>
              <a:t>radius </a:t>
            </a:r>
            <a:r>
              <a:rPr lang="en-US" altLang="ko-KR" sz="1600" dirty="0" smtClean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endParaRPr lang="en-US" altLang="ko-KR" sz="1600" b="1" dirty="0" smtClean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::~Circle()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소멸자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/>
              <a:t>radius </a:t>
            </a:r>
            <a:r>
              <a:rPr lang="en-US" altLang="ko-KR" sz="1600" dirty="0" smtClean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4449401" y="844820"/>
            <a:ext cx="446449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*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 = new Circle [3];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배열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[0].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[1].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(20);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[2].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(30);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'\n</a:t>
            </a:r>
            <a:r>
              <a:rPr lang="en-US" altLang="ko-KR" sz="1400" dirty="0" smtClean="0"/>
              <a:t>'; </a:t>
            </a:r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Circle *p = 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        // </a:t>
            </a:r>
            <a:r>
              <a:rPr lang="ko-KR" altLang="en-US" sz="1400" dirty="0"/>
              <a:t>포인터 </a:t>
            </a:r>
            <a:r>
              <a:rPr lang="en-US" altLang="ko-KR" sz="1400" dirty="0"/>
              <a:t>p</a:t>
            </a:r>
            <a:r>
              <a:rPr lang="ko-KR" altLang="en-US" sz="1400" dirty="0"/>
              <a:t>에 배열의 </a:t>
            </a:r>
            <a:r>
              <a:rPr lang="ko-KR" altLang="en-US" sz="1400" dirty="0" err="1"/>
              <a:t>주소값으로</a:t>
            </a:r>
            <a:r>
              <a:rPr lang="ko-KR" altLang="en-US" sz="1400" dirty="0"/>
              <a:t> 설정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'\n';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p++; </a:t>
            </a:r>
            <a:r>
              <a:rPr lang="en-US" altLang="ko-KR" sz="1400" b="1" dirty="0" smtClean="0"/>
              <a:t> } 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다음 원소의 주소로 증가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[] 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; </a:t>
            </a:r>
            <a:r>
              <a:rPr lang="en-US" altLang="ko-KR" sz="1400" b="1" dirty="0" smtClean="0"/>
              <a:t>  } 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객체 배열 </a:t>
            </a:r>
            <a:r>
              <a:rPr lang="ko-KR" altLang="en-US" sz="1400" dirty="0" smtClean="0"/>
              <a:t>소멸</a:t>
            </a:r>
            <a:endParaRPr lang="ko-KR" altLang="en-US" sz="1400" dirty="0"/>
          </a:p>
        </p:txBody>
      </p:sp>
      <p:sp>
        <p:nvSpPr>
          <p:cNvPr id="10" name="오른쪽 중괄호 9"/>
          <p:cNvSpPr/>
          <p:nvPr/>
        </p:nvSpPr>
        <p:spPr>
          <a:xfrm>
            <a:off x="6875926" y="6074780"/>
            <a:ext cx="88857" cy="594580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75201" y="1494786"/>
            <a:ext cx="2038696" cy="7100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ko-KR" altLang="en-US" sz="1400" dirty="0" smtClean="0">
                <a:solidFill>
                  <a:schemeClr val="tx1"/>
                </a:solidFill>
              </a:rPr>
              <a:t>원소 객체의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Circle()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75201" y="3737920"/>
            <a:ext cx="2161295" cy="555176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원소 객체의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소멸자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~</a:t>
            </a:r>
            <a:r>
              <a:rPr lang="en-US" altLang="ko-KR" sz="1400" dirty="0">
                <a:solidFill>
                  <a:schemeClr val="tx1"/>
                </a:solidFill>
              </a:rPr>
              <a:t>Circle()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3" y="4365104"/>
            <a:ext cx="3541966" cy="206210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생성하고자 하는 원의 개수</a:t>
            </a:r>
            <a:r>
              <a:rPr lang="en-US" altLang="ko-KR" sz="1600" dirty="0"/>
              <a:t>?</a:t>
            </a:r>
            <a:r>
              <a:rPr lang="en-US" altLang="ko-KR" sz="16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600" dirty="0"/>
              <a:t>원</a:t>
            </a:r>
            <a:r>
              <a:rPr lang="en-US" altLang="ko-KR" sz="1600" dirty="0"/>
              <a:t>1: </a:t>
            </a:r>
            <a:r>
              <a:rPr lang="en-US" altLang="ko-KR" sz="16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600" dirty="0"/>
              <a:t>원</a:t>
            </a:r>
            <a:r>
              <a:rPr lang="en-US" altLang="ko-KR" sz="1600" dirty="0"/>
              <a:t>2: </a:t>
            </a:r>
            <a:r>
              <a:rPr lang="en-US" altLang="ko-KR" sz="16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600" dirty="0"/>
              <a:t>원</a:t>
            </a:r>
            <a:r>
              <a:rPr lang="en-US" altLang="ko-KR" sz="1600" dirty="0"/>
              <a:t>3: </a:t>
            </a:r>
            <a:r>
              <a:rPr lang="en-US" altLang="ko-KR" sz="16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600" dirty="0"/>
              <a:t>원</a:t>
            </a:r>
            <a:r>
              <a:rPr lang="en-US" altLang="ko-KR" sz="1600" dirty="0"/>
              <a:t>4: </a:t>
            </a:r>
            <a:r>
              <a:rPr lang="en-US" altLang="ko-KR" sz="16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600" dirty="0"/>
              <a:t>78.5 113.04 153.86 200.96</a:t>
            </a:r>
          </a:p>
          <a:p>
            <a:r>
              <a:rPr lang="ko-KR" altLang="en-US" sz="1600" dirty="0"/>
              <a:t>면적이 </a:t>
            </a:r>
            <a:r>
              <a:rPr lang="en-US" altLang="ko-KR" sz="1600" dirty="0"/>
              <a:t>100</a:t>
            </a:r>
            <a:r>
              <a:rPr lang="ko-KR" altLang="en-US" sz="1600" dirty="0"/>
              <a:t>에서 </a:t>
            </a:r>
            <a:r>
              <a:rPr lang="en-US" altLang="ko-KR" sz="1600" dirty="0"/>
              <a:t>200 </a:t>
            </a:r>
            <a:r>
              <a:rPr lang="ko-KR" altLang="en-US" sz="1600" dirty="0"/>
              <a:t>사이인 원의 개수는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491079"/>
            <a:ext cx="3528392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Circle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Circle(); 	~Circle() { }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{ radius = r; }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{ </a:t>
            </a:r>
            <a:r>
              <a:rPr lang="en-US" altLang="ko-KR" sz="1600" dirty="0"/>
              <a:t>return 3.14*radius*radius; </a:t>
            </a:r>
            <a:r>
              <a:rPr lang="en-US" altLang="ko-KR" sz="1600" dirty="0" smtClean="0"/>
              <a:t>} }; </a:t>
            </a:r>
            <a:endParaRPr lang="en-US" altLang="ko-KR" sz="1600" dirty="0"/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Circle</a:t>
            </a:r>
            <a:r>
              <a:rPr lang="en-US" altLang="ko-KR" sz="1600" dirty="0"/>
              <a:t>::Circle() {</a:t>
            </a:r>
          </a:p>
          <a:p>
            <a:pPr defTabSz="180000"/>
            <a:r>
              <a:rPr lang="en-US" altLang="ko-KR" sz="1600" dirty="0"/>
              <a:t>	radius = 1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484784"/>
            <a:ext cx="5253946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생성하고자 하는 원의 개수</a:t>
            </a:r>
            <a:r>
              <a:rPr lang="en-US" altLang="ko-KR" sz="1400" dirty="0"/>
              <a:t>?";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radius;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n; // </a:t>
            </a:r>
            <a:r>
              <a:rPr lang="ko-KR" altLang="en-US" sz="1400" dirty="0"/>
              <a:t>원의 개수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 = new Circle [n]; </a:t>
            </a:r>
            <a:r>
              <a:rPr lang="en-US" altLang="ko-KR" sz="1400" dirty="0"/>
              <a:t>// n </a:t>
            </a:r>
            <a:r>
              <a:rPr lang="ko-KR" altLang="en-US" sz="1400" dirty="0"/>
              <a:t>개의 </a:t>
            </a:r>
            <a:r>
              <a:rPr lang="en-US" altLang="ko-KR" sz="1400" dirty="0"/>
              <a:t>Circle </a:t>
            </a:r>
            <a:r>
              <a:rPr lang="ko-KR" altLang="en-US" sz="1400" dirty="0"/>
              <a:t>배열 생성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원</a:t>
            </a:r>
            <a:r>
              <a:rPr lang="en-US" altLang="ko-KR" sz="1400" dirty="0"/>
              <a:t>" &lt;&lt; i+1 &lt;&lt; ": "; // </a:t>
            </a:r>
            <a:r>
              <a:rPr lang="ko-KR" altLang="en-US" sz="1400" dirty="0"/>
              <a:t>프롬프트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radius; // </a:t>
            </a:r>
            <a:r>
              <a:rPr lang="ko-KR" altLang="en-US" sz="1400" dirty="0"/>
              <a:t>반지름 입력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].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(radius); </a:t>
            </a:r>
            <a:r>
              <a:rPr lang="en-US" altLang="ko-KR" sz="1400" b="1" dirty="0" smtClean="0"/>
              <a:t> }</a:t>
            </a:r>
          </a:p>
          <a:p>
            <a:pPr defTabSz="180000"/>
            <a:r>
              <a:rPr lang="en-US" altLang="ko-KR" sz="1400" b="1" dirty="0" smtClean="0"/>
              <a:t>        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각 </a:t>
            </a:r>
            <a:r>
              <a:rPr lang="en-US" altLang="ko-KR" sz="1400" dirty="0"/>
              <a:t>Circle </a:t>
            </a:r>
            <a:r>
              <a:rPr lang="ko-KR" altLang="en-US" sz="1400" dirty="0"/>
              <a:t>객체를 반지름으로 초기화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count =0; // </a:t>
            </a:r>
            <a:r>
              <a:rPr lang="ko-KR" altLang="en-US" sz="1400" dirty="0"/>
              <a:t>카운트 변수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Circle* p = 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' '; // </a:t>
            </a:r>
            <a:r>
              <a:rPr lang="ko-KR" altLang="en-US" sz="1400" dirty="0"/>
              <a:t>원의 면적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if(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</a:t>
            </a:r>
            <a:r>
              <a:rPr lang="en-US" altLang="ko-KR" sz="1400" dirty="0"/>
              <a:t> &gt;= 100 &amp;&amp;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&lt;= 200) </a:t>
            </a:r>
          </a:p>
          <a:p>
            <a:pPr defTabSz="180000"/>
            <a:r>
              <a:rPr lang="en-US" altLang="ko-KR" sz="1400" dirty="0"/>
              <a:t>			count++;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p</a:t>
            </a:r>
            <a:r>
              <a:rPr lang="en-US" altLang="ko-KR" sz="1400" b="1" dirty="0" smtClean="0"/>
              <a:t>++; 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면적이 </a:t>
            </a:r>
            <a:r>
              <a:rPr lang="en-US" altLang="ko-KR" sz="1400" dirty="0"/>
              <a:t>100</a:t>
            </a:r>
            <a:r>
              <a:rPr lang="ko-KR" altLang="en-US" sz="1400" dirty="0"/>
              <a:t>에서 </a:t>
            </a:r>
            <a:r>
              <a:rPr lang="en-US" altLang="ko-KR" sz="1400" dirty="0"/>
              <a:t>200 </a:t>
            </a:r>
            <a:r>
              <a:rPr lang="ko-KR" altLang="en-US" sz="1400" dirty="0"/>
              <a:t>사이인 원의 개수는 </a:t>
            </a:r>
            <a:r>
              <a:rPr lang="en-US" altLang="ko-KR" sz="1400" dirty="0"/>
              <a:t>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&lt;&lt; </a:t>
            </a:r>
            <a:r>
              <a:rPr lang="en-US" altLang="ko-KR" sz="1400" dirty="0"/>
              <a:t>count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[] </a:t>
            </a:r>
            <a:r>
              <a:rPr lang="en-US" altLang="ko-KR" sz="1400" b="1" dirty="0" err="1"/>
              <a:t>pArray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배열 </a:t>
            </a:r>
            <a:r>
              <a:rPr lang="ko-KR" altLang="en-US" sz="1400" dirty="0" smtClean="0"/>
              <a:t>소멸 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496" y="116632"/>
            <a:ext cx="9108504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4-10 </a:t>
            </a:r>
            <a:r>
              <a:rPr lang="ko-KR" altLang="en-US" dirty="0" smtClean="0"/>
              <a:t>객체 배열의 동적 생성과 반환 응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0237" y="836712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값을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2205" y="764285"/>
            <a:ext cx="288032" cy="36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할당과 메모리 누수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563" y="6309320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힙에</a:t>
            </a:r>
            <a:r>
              <a:rPr lang="ko-KR" altLang="en-US" sz="1600" dirty="0" smtClean="0">
                <a:solidFill>
                  <a:srgbClr val="FF0000"/>
                </a:solidFill>
              </a:rPr>
              <a:t> 반환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0058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</a:p>
          <a:p>
            <a:pPr lvl="1"/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멤버 함수 내에서만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선언하는 변수가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컴파일러가 선언한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 함수에 컴파일러에 의해 묵시적으로 삽입 선언되는 매개 변수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9712" y="3501008"/>
            <a:ext cx="54006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</a:p>
          <a:p>
            <a:pPr defTabSz="180000" fontAlgn="base" latinLnBrk="0"/>
            <a:r>
              <a:rPr lang="en-US" altLang="ko-KR" sz="1600" dirty="0"/>
              <a:t>	Circle()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radius=1; }</a:t>
            </a:r>
          </a:p>
          <a:p>
            <a:pPr defTabSz="180000" fontAlgn="base" latinLnBrk="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....</a:t>
            </a:r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08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0" y="1268760"/>
            <a:ext cx="3311280" cy="1405970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객체에 대한 포인터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C </a:t>
            </a:r>
            <a:r>
              <a:rPr lang="ko-KR" altLang="en-US" sz="1800" dirty="0"/>
              <a:t>언어의 포인터와 </a:t>
            </a:r>
            <a:r>
              <a:rPr lang="ko-KR" altLang="en-US" sz="1800" dirty="0" smtClean="0"/>
              <a:t>동일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smtClean="0"/>
              <a:t>객체의 주소 값을 가지는 변수</a:t>
            </a:r>
            <a:endParaRPr lang="en-US" altLang="ko-KR" sz="1800" dirty="0" smtClean="0"/>
          </a:p>
          <a:p>
            <a:r>
              <a:rPr lang="ko-KR" altLang="en-US" sz="1800" dirty="0" smtClean="0"/>
              <a:t>포인</a:t>
            </a:r>
            <a:r>
              <a:rPr lang="ko-KR" altLang="en-US" sz="1800" dirty="0"/>
              <a:t>터</a:t>
            </a:r>
            <a:r>
              <a:rPr lang="ko-KR" altLang="en-US" sz="1800" dirty="0" smtClean="0"/>
              <a:t>로 멤버를 접근할 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객체포인터</a:t>
            </a:r>
            <a:r>
              <a:rPr lang="en-US" altLang="ko-KR" sz="1800" dirty="0" smtClean="0"/>
              <a:t>-&gt;</a:t>
            </a:r>
            <a:r>
              <a:rPr lang="ko-KR" altLang="en-US" sz="1800" dirty="0" smtClean="0"/>
              <a:t>멤버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83" y="332656"/>
            <a:ext cx="5898571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69" y="4221088"/>
            <a:ext cx="511395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와 객체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1484784"/>
            <a:ext cx="27363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Circle()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&gt;radius=1;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&gt;radius = radius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radius) </a:t>
            </a:r>
            <a:r>
              <a:rPr lang="en-US" altLang="ko-KR" sz="1400" b="1" dirty="0" smtClean="0"/>
              <a:t>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	this-</a:t>
            </a:r>
            <a:r>
              <a:rPr lang="en-US" altLang="ko-KR" sz="1400" b="1" dirty="0"/>
              <a:t>&gt;radius = radius</a:t>
            </a:r>
            <a:r>
              <a:rPr lang="en-US" altLang="ko-KR" sz="1400" b="1" dirty="0" smtClean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733506" y="4587970"/>
            <a:ext cx="27175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c1;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c2(2);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c3(3);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c1.setRadius(4);</a:t>
            </a:r>
            <a:r>
              <a:rPr lang="en-US" altLang="ko-KR" sz="1400" b="1" dirty="0" smtClean="0"/>
              <a:t> 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c2.setRadius(5);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smtClean="0"/>
              <a:t>c3.setRadius(6);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2011100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setRadius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667111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en-US" altLang="ko-KR" sz="1200" dirty="0" smtClean="0">
                <a:solidFill>
                  <a:schemeClr val="tx1"/>
                </a:solidFill>
              </a:rPr>
              <a:t>radius;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5382906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204882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73854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545804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95535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0676" y="36351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06983" y="5364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c3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 flipH="1">
            <a:off x="3923928" y="2500097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>
            <a:off x="3923927" y="5880370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923928" y="4173209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556285" y="3918941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1556284" y="5632615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565436" y="2269189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2618241" y="204882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742766" y="2009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735233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750064" y="36957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546855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50063" y="54290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18" y="1352637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객체 속의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다른 객체의 </a:t>
            </a:r>
            <a:r>
              <a:rPr lang="en-US" altLang="ko-KR" sz="1400" dirty="0" smtClean="0">
                <a:solidFill>
                  <a:srgbClr val="FF0000"/>
                </a:solidFill>
              </a:rPr>
              <a:t>this</a:t>
            </a:r>
            <a:r>
              <a:rPr lang="ko-KR" altLang="en-US" sz="1400" dirty="0" smtClean="0">
                <a:solidFill>
                  <a:srgbClr val="FF0000"/>
                </a:solidFill>
              </a:rPr>
              <a:t>와 다름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142014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154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가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매개변수의 이름과 멤버 변수의 이름이 같은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멤버 함수가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주소를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중복 시에 매우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58708"/>
            <a:ext cx="24482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this-&gt;radius 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4509120"/>
            <a:ext cx="33843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Sample* f() {</a:t>
            </a:r>
          </a:p>
          <a:p>
            <a:pPr defTabSz="180000" fontAlgn="base" latinLnBrk="0"/>
            <a:r>
              <a:rPr lang="en-US" altLang="ko-KR" sz="1400" dirty="0"/>
              <a:t>		....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b="1" dirty="0"/>
              <a:t>return this;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32040" y="1940121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) 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radius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/>
              <a:t>radius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곱셈 기호 8"/>
          <p:cNvSpPr/>
          <p:nvPr/>
        </p:nvSpPr>
        <p:spPr>
          <a:xfrm>
            <a:off x="4139952" y="1743551"/>
            <a:ext cx="3816424" cy="1224136"/>
          </a:xfrm>
          <a:prstGeom prst="mathMultiply">
            <a:avLst/>
          </a:pr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4139952" y="2204864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15048" y="2816381"/>
            <a:ext cx="984744" cy="302611"/>
          </a:xfrm>
          <a:prstGeom prst="wedgeRoundRectCallout">
            <a:avLst>
              <a:gd name="adj1" fmla="val 28716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38936" y="2840599"/>
            <a:ext cx="1245032" cy="302611"/>
          </a:xfrm>
          <a:prstGeom prst="wedgeRoundRectCallout">
            <a:avLst>
              <a:gd name="adj1" fmla="val -21502"/>
              <a:gd name="adj2" fmla="val -1634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60280" y="2817475"/>
            <a:ext cx="1179872" cy="302611"/>
          </a:xfrm>
          <a:prstGeom prst="wedgeRoundRectCallout">
            <a:avLst>
              <a:gd name="adj1" fmla="val 11318"/>
              <a:gd name="adj2" fmla="val -172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84168" y="2841693"/>
            <a:ext cx="1245032" cy="302611"/>
          </a:xfrm>
          <a:prstGeom prst="wedgeRoundRectCallout">
            <a:avLst>
              <a:gd name="adj1" fmla="val -19254"/>
              <a:gd name="adj2" fmla="val -1758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의 제약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멤버 함수가 아닌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객체와의 관련성이 없기 때문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tatic </a:t>
            </a:r>
            <a:r>
              <a:rPr lang="ko-KR" altLang="en-US" dirty="0" smtClean="0"/>
              <a:t>멤버 함수에서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생기기 전에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함수 호출이 있을 수 있기 때문에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포인터의 실체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컴파일러에서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8713" y="50041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ob.setA</a:t>
            </a:r>
            <a:r>
              <a:rPr lang="en-US" altLang="ko-KR" sz="1600" dirty="0" smtClean="0"/>
              <a:t>(5);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4964593" y="5004136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ob.setA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&amp;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ob</a:t>
            </a:r>
            <a:r>
              <a:rPr lang="en-US" altLang="ko-KR" sz="1600" dirty="0" smtClean="0"/>
              <a:t>, 5</a:t>
            </a:r>
            <a:r>
              <a:rPr lang="en-US" altLang="ko-KR" sz="1600" dirty="0"/>
              <a:t>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542814" y="5173413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443" y="1563755"/>
            <a:ext cx="19069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a;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public: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378713" y="463079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Sample </a:t>
            </a:r>
            <a:r>
              <a:rPr lang="en-US" altLang="ko-KR" sz="1600" dirty="0" err="1" smtClean="0"/>
              <a:t>ob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0994" y="1556792"/>
            <a:ext cx="319735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smtClean="0"/>
              <a:t>Sample {</a:t>
            </a:r>
          </a:p>
          <a:p>
            <a:pPr defTabSz="180000"/>
            <a:r>
              <a:rPr lang="en-US" altLang="ko-KR" sz="1600" dirty="0" smtClean="0"/>
              <a:t>   ....</a:t>
            </a:r>
            <a:r>
              <a:rPr lang="en-US" altLang="ko-KR" sz="1600" dirty="0"/>
              <a:t>	</a:t>
            </a:r>
          </a:p>
          <a:p>
            <a:pPr defTabSz="180000"/>
            <a:r>
              <a:rPr lang="en-US" altLang="ko-KR" sz="1600" dirty="0" smtClean="0"/>
              <a:t>public</a:t>
            </a:r>
            <a:r>
              <a:rPr lang="en-US" altLang="ko-KR" sz="1600" dirty="0"/>
              <a:t>: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setA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Sample* this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this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&gt;a = x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3128375" y="2464733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89766" y="5004136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자유형 26"/>
          <p:cNvSpPr/>
          <p:nvPr/>
        </p:nvSpPr>
        <p:spPr>
          <a:xfrm>
            <a:off x="5292031" y="5312280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86976" y="1628800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848808" y="4449040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350100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개발자가 작성한 클래스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72142" y="350100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(b) </a:t>
            </a:r>
            <a:r>
              <a:rPr lang="ko-KR" altLang="en-US" sz="1400" dirty="0" smtClean="0"/>
              <a:t>컴파일러에 의해 변환된 클래스</a:t>
            </a:r>
            <a:endParaRPr lang="ko-KR" altLang="en-US" sz="1400" dirty="0"/>
          </a:p>
        </p:txBody>
      </p:sp>
      <p:sp>
        <p:nvSpPr>
          <p:cNvPr id="3" name="자유형 2"/>
          <p:cNvSpPr/>
          <p:nvPr/>
        </p:nvSpPr>
        <p:spPr>
          <a:xfrm>
            <a:off x="5186400" y="2589852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2348880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4809" y="5713511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객체의 멤버 함수를 호출하는 코드의 변환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279929" y="249392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</a:t>
            </a:r>
            <a:r>
              <a:rPr lang="ko-KR" altLang="en-US" sz="1000" dirty="0" smtClean="0"/>
              <a:t>의해</a:t>
            </a:r>
            <a:endParaRPr lang="en-US" altLang="ko-KR" sz="1000" dirty="0" smtClean="0"/>
          </a:p>
          <a:p>
            <a:r>
              <a:rPr lang="ko-KR" altLang="en-US" sz="1000" dirty="0" smtClean="0"/>
              <a:t>변환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3085386" y="493144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7482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클래스를 이용한 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C-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string </a:t>
            </a:r>
            <a:r>
              <a:rPr lang="ko-KR" altLang="en-US" dirty="0" smtClean="0"/>
              <a:t>클래스의 객체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</a:t>
            </a:r>
            <a:r>
              <a:rPr lang="en-US" altLang="ko-KR" dirty="0" smtClean="0"/>
              <a:t>, 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가변 크기의 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다양한 문자열 연산을 실행하는 연산자와 멤버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길이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객체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객체 등으로 혼용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01008"/>
            <a:ext cx="60486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#include &lt;string&gt;</a:t>
            </a:r>
          </a:p>
          <a:p>
            <a:pPr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4581128"/>
            <a:ext cx="749113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 = "I love </a:t>
            </a:r>
            <a:r>
              <a:rPr lang="en-US" altLang="ko-KR" dirty="0" smtClean="0"/>
              <a:t>"; </a:t>
            </a:r>
            <a:r>
              <a:rPr lang="en-US" altLang="ko-KR" dirty="0"/>
              <a:t>// </a:t>
            </a:r>
            <a:r>
              <a:rPr lang="en-US" altLang="ko-KR" dirty="0" err="1"/>
              <a:t>str</a:t>
            </a:r>
            <a:r>
              <a:rPr lang="ko-KR" altLang="en-US" dirty="0"/>
              <a:t>은 </a:t>
            </a:r>
            <a:r>
              <a:rPr lang="en-US" altLang="ko-KR" dirty="0" smtClean="0"/>
              <a:t>'I', ' ', '</a:t>
            </a:r>
            <a:r>
              <a:rPr lang="en-US" altLang="ko-KR" dirty="0"/>
              <a:t>l</a:t>
            </a:r>
            <a:r>
              <a:rPr lang="en-US" altLang="ko-KR" dirty="0" smtClean="0"/>
              <a:t>', '</a:t>
            </a:r>
            <a:r>
              <a:rPr lang="en-US" altLang="ko-KR" dirty="0"/>
              <a:t>o</a:t>
            </a:r>
            <a:r>
              <a:rPr lang="en-US" altLang="ko-KR" dirty="0" smtClean="0"/>
              <a:t>', '</a:t>
            </a:r>
            <a:r>
              <a:rPr lang="en-US" altLang="ko-KR" dirty="0"/>
              <a:t>v</a:t>
            </a:r>
            <a:r>
              <a:rPr lang="en-US" altLang="ko-KR" dirty="0" smtClean="0"/>
              <a:t>', '</a:t>
            </a:r>
            <a:r>
              <a:rPr lang="en-US" altLang="ko-KR" dirty="0"/>
              <a:t>e', </a:t>
            </a:r>
            <a:r>
              <a:rPr lang="en-US" altLang="ko-KR" dirty="0" smtClean="0"/>
              <a:t>' '</a:t>
            </a:r>
            <a:r>
              <a:rPr lang="ko-KR" altLang="en-US" dirty="0" smtClean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개 문자로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fontAlgn="base" latinLnBrk="0"/>
            <a:r>
              <a:rPr lang="en-US" altLang="ko-KR" dirty="0" err="1"/>
              <a:t>str.append</a:t>
            </a:r>
            <a:r>
              <a:rPr lang="en-US" altLang="ko-KR" dirty="0"/>
              <a:t>("C</a:t>
            </a:r>
            <a:r>
              <a:rPr lang="en-US" altLang="ko-KR" dirty="0" smtClean="0"/>
              <a:t>++."); </a:t>
            </a:r>
            <a:r>
              <a:rPr lang="en-US" altLang="ko-KR" dirty="0"/>
              <a:t>// </a:t>
            </a:r>
            <a:r>
              <a:rPr lang="en-US" altLang="ko-KR" dirty="0" err="1"/>
              <a:t>str</a:t>
            </a:r>
            <a:r>
              <a:rPr lang="ko-KR" altLang="en-US" dirty="0"/>
              <a:t>은 </a:t>
            </a:r>
            <a:r>
              <a:rPr lang="en-US" altLang="ko-KR" dirty="0"/>
              <a:t>"I love C</a:t>
            </a:r>
            <a:r>
              <a:rPr lang="en-US" altLang="ko-KR" dirty="0" smtClean="0"/>
              <a:t>++."</a:t>
            </a:r>
            <a:r>
              <a:rPr lang="ko-KR" altLang="en-US" dirty="0" smtClean="0"/>
              <a:t>이 </a:t>
            </a:r>
            <a:r>
              <a:rPr lang="ko-KR" altLang="en-US" dirty="0"/>
              <a:t>된다</a:t>
            </a:r>
            <a:r>
              <a:rPr lang="en-US" altLang="ko-KR" dirty="0" smtClean="0"/>
              <a:t>. 11</a:t>
            </a:r>
            <a:r>
              <a:rPr lang="ko-KR" altLang="en-US" dirty="0" smtClean="0"/>
              <a:t>개의 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생성</a:t>
            </a:r>
            <a:r>
              <a:rPr lang="en-US" altLang="ko-KR" dirty="0"/>
              <a:t> </a:t>
            </a:r>
            <a:r>
              <a:rPr lang="ko-KR" altLang="en-US" dirty="0" smtClean="0"/>
              <a:t>및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496" y="1340768"/>
            <a:ext cx="8730552" cy="5400600"/>
          </a:xfrm>
        </p:spPr>
        <p:txBody>
          <a:bodyPr/>
          <a:lstStyle/>
          <a:p>
            <a:pPr lvl="1"/>
            <a:r>
              <a:rPr lang="ko-KR" altLang="en-US" dirty="0" smtClean="0"/>
              <a:t>문자열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cin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 숫자 변환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stoi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2011 C++ </a:t>
            </a:r>
            <a:r>
              <a:rPr lang="ko-KR" altLang="en-US" dirty="0" smtClean="0"/>
              <a:t>표준부터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1316405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; // </a:t>
            </a:r>
            <a:r>
              <a:rPr lang="ko-KR" altLang="en-US" sz="1600" dirty="0"/>
              <a:t>빈 문자열을 가진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</a:t>
            </a:r>
          </a:p>
          <a:p>
            <a:pPr fontAlgn="base" latinLnBrk="0"/>
            <a:r>
              <a:rPr lang="en-US" altLang="ko-KR" sz="1600" dirty="0"/>
              <a:t>string address("</a:t>
            </a:r>
            <a:r>
              <a:rPr lang="ko-KR" altLang="en-US" sz="1600" dirty="0"/>
              <a:t>서울시 성북구 삼선동 </a:t>
            </a:r>
            <a:r>
              <a:rPr lang="en-US" altLang="ko-KR" sz="1600" dirty="0"/>
              <a:t>389“); // </a:t>
            </a:r>
            <a:r>
              <a:rPr lang="ko-KR" altLang="en-US" sz="1600" dirty="0"/>
              <a:t>문자열 </a:t>
            </a:r>
            <a:r>
              <a:rPr lang="ko-KR" altLang="en-US" sz="1600" dirty="0" err="1"/>
              <a:t>리터럴로</a:t>
            </a:r>
            <a:r>
              <a:rPr lang="ko-KR" altLang="en-US" sz="1600" dirty="0"/>
              <a:t> 초기화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copyAddress</a:t>
            </a:r>
            <a:r>
              <a:rPr lang="en-US" altLang="ko-KR" sz="1600" dirty="0"/>
              <a:t>(address); // address</a:t>
            </a:r>
            <a:r>
              <a:rPr lang="ko-KR" altLang="en-US" sz="1600" dirty="0"/>
              <a:t>를 복사한 </a:t>
            </a:r>
            <a:r>
              <a:rPr lang="en-US" altLang="ko-KR" sz="1600" dirty="0" err="1"/>
              <a:t>copyAddress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dirty="0"/>
              <a:t>// </a:t>
            </a:r>
            <a:r>
              <a:rPr lang="en-US" altLang="ko-KR" sz="1600" dirty="0" smtClean="0"/>
              <a:t>C-</a:t>
            </a:r>
            <a:r>
              <a:rPr lang="ko-KR" altLang="en-US" sz="1600" dirty="0" err="1" smtClean="0"/>
              <a:t>스트링</a:t>
            </a:r>
            <a:r>
              <a:rPr lang="en-US" altLang="ko-KR" sz="1600" dirty="0" smtClean="0"/>
              <a:t>(char </a:t>
            </a:r>
            <a:r>
              <a:rPr lang="en-US" altLang="ko-KR" sz="1600" dirty="0"/>
              <a:t>[]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으로부터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char text[] = {'L', 'o', 'v', 'e', ' ', 'C', '+', '+', '\0'};</a:t>
            </a:r>
          </a:p>
          <a:p>
            <a:pPr fontAlgn="base" latinLnBrk="0"/>
            <a:r>
              <a:rPr lang="en-US" altLang="ko-KR" sz="1600" dirty="0"/>
              <a:t>string title(text); // “Love C++" </a:t>
            </a:r>
            <a:r>
              <a:rPr lang="ko-KR" altLang="en-US" sz="1600" dirty="0"/>
              <a:t>문자열을 가진 </a:t>
            </a:r>
            <a:r>
              <a:rPr lang="en-US" altLang="ko-KR" sz="1600" dirty="0"/>
              <a:t>title </a:t>
            </a:r>
            <a:r>
              <a:rPr lang="ko-KR" altLang="en-US" sz="1600" dirty="0"/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9832" y="3212976"/>
            <a:ext cx="59766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cout</a:t>
            </a:r>
            <a:r>
              <a:rPr lang="en-US" altLang="ko-KR" sz="1600" dirty="0"/>
              <a:t> &lt;&lt; address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// </a:t>
            </a:r>
            <a:r>
              <a:rPr lang="en-US" altLang="ko-KR" sz="1600" dirty="0" smtClean="0"/>
              <a:t>"</a:t>
            </a:r>
            <a:r>
              <a:rPr lang="ko-KR" altLang="en-US" sz="1600" dirty="0"/>
              <a:t>서울시 성북구 삼선동 </a:t>
            </a:r>
            <a:r>
              <a:rPr lang="en-US" altLang="ko-KR" sz="1600" dirty="0"/>
              <a:t>389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 출력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cout</a:t>
            </a:r>
            <a:r>
              <a:rPr lang="en-US" altLang="ko-KR" sz="1600" dirty="0"/>
              <a:t> &lt;&lt; title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// </a:t>
            </a:r>
            <a:r>
              <a:rPr lang="ko-KR" altLang="en-US" sz="1600" dirty="0" smtClean="0"/>
              <a:t>“</a:t>
            </a:r>
            <a:r>
              <a:rPr lang="en-US" altLang="ko-KR" sz="1600" dirty="0"/>
              <a:t>Love C</a:t>
            </a:r>
            <a:r>
              <a:rPr lang="en-US" altLang="ko-KR" sz="1600" dirty="0" smtClean="0"/>
              <a:t>++"</a:t>
            </a:r>
            <a:r>
              <a:rPr lang="ko-KR" altLang="en-US" sz="1600" dirty="0" smtClean="0"/>
              <a:t> 출력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059832" y="4005064"/>
            <a:ext cx="59766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name;</a:t>
            </a:r>
          </a:p>
          <a:p>
            <a:pPr fontAlgn="base" latinLnBrk="0"/>
            <a:r>
              <a:rPr lang="en-US" altLang="ko-KR" sz="1600" dirty="0" err="1"/>
              <a:t>cin</a:t>
            </a:r>
            <a:r>
              <a:rPr lang="en-US" altLang="ko-KR" sz="1600" dirty="0"/>
              <a:t> &gt;&gt; name</a:t>
            </a:r>
            <a:r>
              <a:rPr lang="en-US" altLang="ko-KR" sz="1600" dirty="0" smtClean="0"/>
              <a:t>; // </a:t>
            </a:r>
            <a:r>
              <a:rPr lang="ko-KR" altLang="en-US" sz="1600" dirty="0" smtClean="0"/>
              <a:t>공백이 입력되면 하나의 문자열로 입력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3095836" y="5013176"/>
            <a:ext cx="594066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s="</a:t>
            </a:r>
            <a:r>
              <a:rPr lang="en-US" altLang="ko-KR" sz="1600" dirty="0" smtClean="0"/>
              <a:t>123</a:t>
            </a:r>
            <a:r>
              <a:rPr lang="en-US" altLang="ko-KR" sz="1600" dirty="0"/>
              <a:t>";</a:t>
            </a:r>
          </a:p>
          <a:p>
            <a:pPr fontAlgn="base" latinLnBrk="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 = </a:t>
            </a:r>
            <a:r>
              <a:rPr lang="en-US" altLang="ko-KR" sz="1600" b="1" dirty="0" err="1"/>
              <a:t>s</a:t>
            </a:r>
            <a:r>
              <a:rPr lang="en-US" altLang="ko-KR" sz="1600" b="1" dirty="0" err="1" smtClean="0"/>
              <a:t>toi</a:t>
            </a:r>
            <a:r>
              <a:rPr lang="en-US" altLang="ko-KR" sz="1600" b="1" dirty="0" smtClean="0"/>
              <a:t>(s)</a:t>
            </a:r>
            <a:r>
              <a:rPr lang="en-US" altLang="ko-KR" sz="1600" dirty="0" smtClean="0"/>
              <a:t>; // n</a:t>
            </a:r>
            <a:r>
              <a:rPr lang="ko-KR" altLang="en-US" sz="1600" dirty="0" smtClean="0"/>
              <a:t>은 정수 </a:t>
            </a:r>
            <a:r>
              <a:rPr lang="en-US" altLang="ko-KR" sz="1600" dirty="0" smtClean="0"/>
              <a:t>123. </a:t>
            </a:r>
            <a:r>
              <a:rPr lang="ko-KR" altLang="en-US" sz="1600" dirty="0" err="1" smtClean="0"/>
              <a:t>비주얼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C++ 2010 </a:t>
            </a:r>
            <a:r>
              <a:rPr lang="ko-KR" altLang="en-US" sz="1600" dirty="0" smtClean="0"/>
              <a:t>이상 버전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3102310" y="5768239"/>
            <a:ext cx="593418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s="</a:t>
            </a:r>
            <a:r>
              <a:rPr lang="en-US" altLang="ko-KR" sz="1600" dirty="0" smtClean="0"/>
              <a:t>123</a:t>
            </a:r>
            <a:r>
              <a:rPr lang="en-US" altLang="ko-KR" sz="1600" dirty="0"/>
              <a:t>";</a:t>
            </a:r>
          </a:p>
          <a:p>
            <a:pPr fontAlgn="base" latinLnBrk="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 = </a:t>
            </a:r>
            <a:r>
              <a:rPr lang="en-US" altLang="ko-KR" sz="1600" b="1" dirty="0" err="1" smtClean="0"/>
              <a:t>atoi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s.c_str</a:t>
            </a:r>
            <a:r>
              <a:rPr lang="en-US" altLang="ko-KR" sz="1600" b="1" dirty="0" smtClean="0"/>
              <a:t>())</a:t>
            </a:r>
            <a:r>
              <a:rPr lang="en-US" altLang="ko-KR" sz="1600" dirty="0" smtClean="0"/>
              <a:t>; // n</a:t>
            </a:r>
            <a:r>
              <a:rPr lang="ko-KR" altLang="en-US" sz="1600" dirty="0" smtClean="0"/>
              <a:t>은 정수 </a:t>
            </a:r>
            <a:r>
              <a:rPr lang="en-US" altLang="ko-KR" sz="1600" dirty="0" smtClean="0"/>
              <a:t>123.</a:t>
            </a:r>
            <a:r>
              <a:rPr lang="ko-KR" altLang="en-US" sz="1600" dirty="0" err="1" smtClean="0"/>
              <a:t>비주얼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C++ </a:t>
            </a:r>
            <a:r>
              <a:rPr lang="en-US" altLang="ko-KR" sz="1600" dirty="0" smtClean="0"/>
              <a:t>2008 </a:t>
            </a:r>
            <a:r>
              <a:rPr lang="ko-KR" altLang="en-US" sz="1600" dirty="0" smtClean="0"/>
              <a:t>이하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60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동적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new/delete</a:t>
            </a:r>
            <a:r>
              <a:rPr lang="ko-KR" altLang="en-US" dirty="0" smtClean="0"/>
              <a:t>를 이용하여 문자열을 동적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988840"/>
            <a:ext cx="76328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string *p = new string("C++"); // </a:t>
            </a:r>
            <a:r>
              <a:rPr lang="ko-KR" altLang="en-US" dirty="0" err="1"/>
              <a:t>스트링</a:t>
            </a:r>
            <a:r>
              <a:rPr lang="ko-KR" altLang="en-US" dirty="0"/>
              <a:t> 객체 동적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 err="1"/>
              <a:t>cout</a:t>
            </a:r>
            <a:r>
              <a:rPr lang="en-US" altLang="ko-KR" dirty="0"/>
              <a:t> &lt;&lt; *p; // </a:t>
            </a:r>
            <a:r>
              <a:rPr lang="en-US" altLang="ko-KR" dirty="0" smtClean="0"/>
              <a:t>"</a:t>
            </a:r>
            <a:r>
              <a:rPr lang="en-US" altLang="ko-KR" dirty="0"/>
              <a:t>C</a:t>
            </a:r>
            <a:r>
              <a:rPr lang="en-US" altLang="ko-KR" dirty="0" smtClean="0"/>
              <a:t>++"</a:t>
            </a:r>
            <a:r>
              <a:rPr lang="ko-KR" altLang="en-US" dirty="0" smtClean="0"/>
              <a:t> 출력</a:t>
            </a:r>
            <a:endParaRPr lang="ko-KR" altLang="en-US" dirty="0"/>
          </a:p>
          <a:p>
            <a:pPr fontAlgn="base" latinLnBrk="0"/>
            <a:r>
              <a:rPr lang="en-US" altLang="ko-KR" dirty="0"/>
              <a:t>p-&gt;append(" Great!!"); // p</a:t>
            </a:r>
            <a:r>
              <a:rPr lang="ko-KR" altLang="en-US" dirty="0"/>
              <a:t>가 가리키는 </a:t>
            </a:r>
            <a:r>
              <a:rPr lang="ko-KR" altLang="en-US" dirty="0" err="1"/>
              <a:t>스트링이</a:t>
            </a:r>
            <a:r>
              <a:rPr lang="ko-KR" altLang="en-US" dirty="0"/>
              <a:t> </a:t>
            </a:r>
            <a:r>
              <a:rPr lang="en-US" altLang="ko-KR" dirty="0"/>
              <a:t>"C++ Great</a:t>
            </a:r>
            <a:r>
              <a:rPr lang="en-US" altLang="ko-KR" dirty="0" smtClean="0"/>
              <a:t>!!"</a:t>
            </a:r>
            <a:r>
              <a:rPr lang="ko-KR" altLang="en-US" dirty="0" smtClean="0"/>
              <a:t>이 됨</a:t>
            </a:r>
            <a:endParaRPr lang="ko-KR" altLang="en-US" dirty="0"/>
          </a:p>
          <a:p>
            <a:pPr fontAlgn="base" latinLnBrk="0"/>
            <a:r>
              <a:rPr lang="en-US" altLang="ko-KR" dirty="0" err="1"/>
              <a:t>cout</a:t>
            </a:r>
            <a:r>
              <a:rPr lang="en-US" altLang="ko-KR" dirty="0"/>
              <a:t> &lt;&lt; *p; // "C++ Great</a:t>
            </a:r>
            <a:r>
              <a:rPr lang="en-US" altLang="ko-KR" dirty="0" smtClean="0"/>
              <a:t>!!"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/>
              <a:t>delete p; // </a:t>
            </a:r>
            <a:r>
              <a:rPr lang="ko-KR" altLang="en-US" dirty="0" err="1"/>
              <a:t>스트링</a:t>
            </a:r>
            <a:r>
              <a:rPr lang="ko-KR" altLang="en-US" dirty="0"/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20314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4–11 string </a:t>
            </a:r>
            <a:r>
              <a:rPr lang="ko-KR" altLang="en-US" dirty="0" smtClean="0"/>
              <a:t>클래스를 이용한 문자열 생성 및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244351"/>
            <a:ext cx="6840760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b="1" dirty="0"/>
              <a:t>#include &lt;string&gt;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//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생성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string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; // </a:t>
            </a:r>
            <a:r>
              <a:rPr lang="ko-KR" altLang="en-US" sz="1600" dirty="0"/>
              <a:t>빈 문자열을 가진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 생성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string address("</a:t>
            </a:r>
            <a:r>
              <a:rPr lang="ko-KR" altLang="en-US" sz="1600" dirty="0"/>
              <a:t>서울시 성북구 삼선동 </a:t>
            </a:r>
            <a:r>
              <a:rPr lang="en-US" altLang="ko-KR" sz="1600" dirty="0"/>
              <a:t>389");</a:t>
            </a:r>
          </a:p>
          <a:p>
            <a:pPr defTabSz="180000"/>
            <a:r>
              <a:rPr lang="en-US" altLang="ko-KR" sz="1600" dirty="0"/>
              <a:t>	string </a:t>
            </a:r>
            <a:r>
              <a:rPr lang="en-US" altLang="ko-KR" sz="1600" dirty="0" err="1"/>
              <a:t>copyAddress</a:t>
            </a:r>
            <a:r>
              <a:rPr lang="en-US" altLang="ko-KR" sz="1600" dirty="0"/>
              <a:t>(address); // address</a:t>
            </a:r>
            <a:r>
              <a:rPr lang="ko-KR" altLang="en-US" sz="1600" dirty="0"/>
              <a:t>의 문자열을 복사한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 생성</a:t>
            </a:r>
          </a:p>
          <a:p>
            <a:pPr defTabSz="180000"/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char text[] = {'L', 'o', 'v', 'e', ' ', 'C', '+', '+', '\0'}; // C-</a:t>
            </a:r>
            <a:r>
              <a:rPr lang="ko-KR" altLang="en-US" sz="1600" dirty="0" err="1"/>
              <a:t>스트링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string title(text); // "Love C++" </a:t>
            </a:r>
            <a:r>
              <a:rPr lang="ko-KR" altLang="en-US" sz="1600" dirty="0"/>
              <a:t>문자열을 가진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객체 생성</a:t>
            </a:r>
          </a:p>
          <a:p>
            <a:pPr defTabSz="180000"/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 err="1"/>
              <a:t>스트링</a:t>
            </a:r>
            <a:r>
              <a:rPr lang="ko-KR" altLang="en-US" sz="1600" dirty="0"/>
              <a:t> 출력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// </a:t>
            </a:r>
            <a:r>
              <a:rPr lang="ko-KR" altLang="en-US" sz="1600" dirty="0"/>
              <a:t>빈 </a:t>
            </a:r>
            <a:r>
              <a:rPr lang="ko-KR" altLang="en-US" sz="1600" dirty="0" err="1"/>
              <a:t>스트링</a:t>
            </a:r>
            <a:r>
              <a:rPr lang="en-US" altLang="ko-KR" sz="1600" dirty="0"/>
              <a:t>. </a:t>
            </a:r>
            <a:r>
              <a:rPr lang="ko-KR" altLang="en-US" sz="1600" dirty="0"/>
              <a:t>아무 값도 출력되지 않음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address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copyAddress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title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7523" y="6097259"/>
            <a:ext cx="6834877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서울시 </a:t>
            </a:r>
            <a:r>
              <a:rPr lang="ko-KR" altLang="en-US" sz="1400" dirty="0"/>
              <a:t>성북구 삼선동 </a:t>
            </a:r>
            <a:r>
              <a:rPr lang="en-US" altLang="ko-KR" sz="1400" dirty="0"/>
              <a:t>389</a:t>
            </a:r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en-US" altLang="ko-KR" sz="1400" dirty="0"/>
              <a:t>Love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5805264"/>
            <a:ext cx="2520280" cy="471664"/>
          </a:xfrm>
          <a:prstGeom prst="wedgeRoundRectCallout">
            <a:avLst>
              <a:gd name="adj1" fmla="val -99019"/>
              <a:gd name="adj2" fmla="val 60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빈 문자열을 가진 </a:t>
            </a:r>
            <a:r>
              <a:rPr lang="ko-KR" altLang="en-US" sz="1600" dirty="0" err="1">
                <a:solidFill>
                  <a:schemeClr val="tx1"/>
                </a:solidFill>
              </a:rPr>
              <a:t>스트링</a:t>
            </a:r>
            <a:r>
              <a:rPr lang="ko-KR" altLang="en-US" sz="16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1301152"/>
            <a:ext cx="2520280" cy="471664"/>
          </a:xfrm>
          <a:prstGeom prst="wedgeRoundRectCallout">
            <a:avLst>
              <a:gd name="adj1" fmla="val -99446"/>
              <a:gd name="adj2" fmla="val 24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string </a:t>
            </a:r>
            <a:r>
              <a:rPr lang="ko-KR" altLang="en-US" sz="1600" dirty="0">
                <a:solidFill>
                  <a:schemeClr val="tx1"/>
                </a:solidFill>
              </a:rPr>
              <a:t>클래스를 사용하기 위해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3187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300" y="2464"/>
            <a:ext cx="8514528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4-12 string </a:t>
            </a:r>
            <a:r>
              <a:rPr lang="ko-KR" altLang="en-US" dirty="0" smtClean="0"/>
              <a:t>배열 선언과 문자열 키 입력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5229200"/>
            <a:ext cx="5940152" cy="156966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이름 </a:t>
            </a:r>
            <a:r>
              <a:rPr lang="en-US" altLang="ko-KR" sz="1600" dirty="0"/>
              <a:t>&gt;&gt; </a:t>
            </a:r>
            <a:r>
              <a:rPr lang="en-US" altLang="ko-KR" sz="1600" dirty="0" smtClean="0">
                <a:solidFill>
                  <a:srgbClr val="00B050"/>
                </a:solidFill>
              </a:rPr>
              <a:t>Kim Nam Yun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ko-KR" altLang="en-US" sz="1600" dirty="0"/>
              <a:t>이름 </a:t>
            </a:r>
            <a:r>
              <a:rPr lang="en-US" altLang="ko-KR" sz="1600" dirty="0"/>
              <a:t>&gt;&gt;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smtClean="0">
                <a:solidFill>
                  <a:srgbClr val="00B050"/>
                </a:solidFill>
              </a:rPr>
              <a:t>Chang Jae Young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ko-KR" altLang="en-US" sz="1600" dirty="0"/>
              <a:t>이름 </a:t>
            </a:r>
            <a:r>
              <a:rPr lang="en-US" altLang="ko-KR" sz="1600" dirty="0"/>
              <a:t>&gt;&gt; </a:t>
            </a:r>
            <a:r>
              <a:rPr lang="en-US" altLang="ko-KR" sz="1600" dirty="0">
                <a:solidFill>
                  <a:srgbClr val="00B050"/>
                </a:solidFill>
              </a:rPr>
              <a:t>Lee </a:t>
            </a:r>
            <a:r>
              <a:rPr lang="en-US" altLang="ko-KR" sz="1600" dirty="0" smtClean="0">
                <a:solidFill>
                  <a:srgbClr val="00B050"/>
                </a:solidFill>
              </a:rPr>
              <a:t>Jae Moon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ko-KR" altLang="en-US" sz="1600" dirty="0"/>
              <a:t>이름 </a:t>
            </a:r>
            <a:r>
              <a:rPr lang="en-US" altLang="ko-KR" sz="1600" dirty="0"/>
              <a:t>&gt;&gt; </a:t>
            </a:r>
            <a:r>
              <a:rPr lang="en-US" altLang="ko-KR" sz="1600" dirty="0">
                <a:solidFill>
                  <a:srgbClr val="00B050"/>
                </a:solidFill>
              </a:rPr>
              <a:t>Han Won Sun</a:t>
            </a:r>
          </a:p>
          <a:p>
            <a:r>
              <a:rPr lang="ko-KR" altLang="en-US" sz="1600" dirty="0"/>
              <a:t>이름 </a:t>
            </a:r>
            <a:r>
              <a:rPr lang="en-US" altLang="ko-KR" sz="1600" dirty="0"/>
              <a:t>&gt;&gt; </a:t>
            </a:r>
            <a:r>
              <a:rPr lang="en-US" altLang="ko-KR" sz="1600" dirty="0">
                <a:solidFill>
                  <a:srgbClr val="00B050"/>
                </a:solidFill>
              </a:rPr>
              <a:t>Hwang Su </a:t>
            </a:r>
            <a:r>
              <a:rPr lang="en-US" altLang="ko-KR" sz="1600" dirty="0" err="1">
                <a:solidFill>
                  <a:srgbClr val="00B050"/>
                </a:solidFill>
              </a:rPr>
              <a:t>hee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ko-KR" altLang="en-US" sz="1600" dirty="0"/>
              <a:t>사전에서 가장 뒤에 나오는 문자열은 </a:t>
            </a:r>
            <a:r>
              <a:rPr lang="en-US" altLang="ko-KR" sz="1600" dirty="0"/>
              <a:t>Lee </a:t>
            </a:r>
            <a:r>
              <a:rPr lang="en-US" altLang="ko-KR" sz="1600" dirty="0" smtClean="0"/>
              <a:t>Jae Moon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131840" y="884614"/>
            <a:ext cx="5940152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#include &lt;string&gt;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string names[5]; </a:t>
            </a:r>
            <a:r>
              <a:rPr lang="en-US" altLang="ko-KR" sz="1600" dirty="0"/>
              <a:t>// </a:t>
            </a:r>
            <a:r>
              <a:rPr lang="ko-KR" altLang="en-US" sz="1600" dirty="0"/>
              <a:t>문자열 배열 선언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&lt;5;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이름 </a:t>
            </a:r>
            <a:r>
              <a:rPr lang="en-US" altLang="ko-KR" sz="1600" dirty="0"/>
              <a:t>&gt;&gt; ";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getline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cin</a:t>
            </a:r>
            <a:r>
              <a:rPr lang="en-US" altLang="ko-KR" sz="1600" b="1" dirty="0"/>
              <a:t>, names[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], '\n</a:t>
            </a:r>
            <a:r>
              <a:rPr lang="en-US" altLang="ko-KR" sz="1600" b="1" dirty="0" smtClean="0"/>
              <a:t>');</a:t>
            </a:r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</a:t>
            </a:r>
          </a:p>
          <a:p>
            <a:pPr defTabSz="180000"/>
            <a:r>
              <a:rPr lang="en-US" altLang="ko-KR" sz="1600" dirty="0"/>
              <a:t>	string latter = names[0];</a:t>
            </a:r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&lt;5;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defTabSz="180000"/>
            <a:r>
              <a:rPr lang="en-US" altLang="ko-KR" sz="1600" dirty="0"/>
              <a:t>		if(</a:t>
            </a:r>
            <a:r>
              <a:rPr lang="en-US" altLang="ko-KR" sz="1600" b="1" dirty="0"/>
              <a:t>latter &lt; names[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</a:t>
            </a:r>
            <a:r>
              <a:rPr lang="en-US" altLang="ko-KR" sz="1600" dirty="0"/>
              <a:t>) { 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// </a:t>
            </a:r>
            <a:r>
              <a:rPr lang="ko-KR" altLang="en-US" sz="1600" dirty="0"/>
              <a:t>사전 순으로 </a:t>
            </a:r>
            <a:r>
              <a:rPr lang="en-US" altLang="ko-KR" sz="1600" dirty="0"/>
              <a:t>latter </a:t>
            </a:r>
            <a:r>
              <a:rPr lang="ko-KR" altLang="en-US" sz="1600" dirty="0"/>
              <a:t>문자열이 앞에 온다면</a:t>
            </a:r>
          </a:p>
          <a:p>
            <a:pPr defTabSz="180000"/>
            <a:r>
              <a:rPr lang="ko-KR" altLang="en-US" sz="1600" dirty="0"/>
              <a:t>			</a:t>
            </a:r>
            <a:r>
              <a:rPr lang="en-US" altLang="ko-KR" sz="1600" dirty="0"/>
              <a:t>latter = names[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]; // latter </a:t>
            </a:r>
            <a:r>
              <a:rPr lang="ko-KR" altLang="en-US" sz="1600" dirty="0"/>
              <a:t>문자열 변경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smtClean="0"/>
              <a:t>} </a:t>
            </a:r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사전에서 가장 뒤에 나오는 문자열은 </a:t>
            </a:r>
            <a:r>
              <a:rPr lang="en-US" altLang="ko-KR" sz="1600" dirty="0" smtClean="0"/>
              <a:t>" &lt;&lt; </a:t>
            </a:r>
            <a:r>
              <a:rPr lang="en-US" altLang="ko-KR" sz="1600" dirty="0"/>
              <a:t>latter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22181" y="1415341"/>
            <a:ext cx="30096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5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개의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string </a:t>
            </a:r>
            <a:r>
              <a:rPr lang="ko-KR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배열을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선언하고 </a:t>
            </a:r>
            <a:r>
              <a:rPr lang="en-US" altLang="ko-KR" sz="2000" b="1" dirty="0" err="1">
                <a:solidFill>
                  <a:srgbClr val="0070C0"/>
                </a:solidFill>
                <a:latin typeface="+mj-ea"/>
                <a:ea typeface="+mj-ea"/>
              </a:rPr>
              <a:t>getline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()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을 이용하여 문자열을 </a:t>
            </a:r>
            <a:r>
              <a:rPr lang="ko-KR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입력 받아 사전 순으로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가장 뒤에 나오는 문자열을 출력하라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문자열 비교는 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&lt;,</a:t>
            </a:r>
            <a:r>
              <a:rPr lang="ko-KR" altLang="en-US" sz="20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&gt;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연산자를 간단히 이용하면 된다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4-13 </a:t>
            </a:r>
            <a:r>
              <a:rPr lang="ko-KR" altLang="en-US" dirty="0" smtClean="0"/>
              <a:t>문자열을 입력 받고 회전시키기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406" y="2204864"/>
            <a:ext cx="662473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#include &lt;string&gt;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string s;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문자열을 입력하세요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한글 </a:t>
            </a:r>
            <a:r>
              <a:rPr lang="ko-KR" altLang="en-US" sz="1600" dirty="0"/>
              <a:t>안됨</a:t>
            </a:r>
            <a:r>
              <a:rPr lang="en-US" altLang="ko-KR" sz="1600" dirty="0"/>
              <a:t>) 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err="1"/>
              <a:t>getline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cin</a:t>
            </a:r>
            <a:r>
              <a:rPr lang="en-US" altLang="ko-KR" sz="1600" b="1" dirty="0"/>
              <a:t>, s, '\n'); </a:t>
            </a:r>
            <a:r>
              <a:rPr lang="en-US" altLang="ko-KR" sz="1600" dirty="0"/>
              <a:t>// </a:t>
            </a:r>
            <a:r>
              <a:rPr lang="ko-KR" altLang="en-US" sz="1600" dirty="0"/>
              <a:t>문자열 입력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</a:t>
            </a:r>
            <a:r>
              <a:rPr lang="en-US" altLang="ko-KR" sz="1600" b="1" dirty="0" err="1"/>
              <a:t>s.length</a:t>
            </a:r>
            <a:r>
              <a:rPr lang="en-US" altLang="ko-KR" sz="1600" b="1" dirty="0"/>
              <a:t>()</a:t>
            </a:r>
            <a:r>
              <a:rPr lang="en-US" altLang="ko-KR" sz="1600" dirty="0"/>
              <a:t>; // </a:t>
            </a:r>
            <a:r>
              <a:rPr lang="ko-KR" altLang="en-US" sz="1600" dirty="0"/>
              <a:t>문자열의 길이</a:t>
            </a:r>
          </a:p>
          <a:p>
            <a:pPr defTabSz="180000"/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</a:t>
            </a:r>
          </a:p>
          <a:p>
            <a:pPr defTabSz="180000"/>
            <a:r>
              <a:rPr lang="en-US" altLang="ko-KR" sz="1600" dirty="0"/>
              <a:t>		string first = </a:t>
            </a:r>
            <a:r>
              <a:rPr lang="en-US" altLang="ko-KR" sz="1600" b="1" dirty="0" err="1"/>
              <a:t>s.substr</a:t>
            </a:r>
            <a:r>
              <a:rPr lang="en-US" altLang="ko-KR" sz="1600" b="1" dirty="0"/>
              <a:t>(0,1)</a:t>
            </a:r>
            <a:r>
              <a:rPr lang="en-US" altLang="ko-KR" sz="1600" dirty="0"/>
              <a:t>; // </a:t>
            </a:r>
            <a:r>
              <a:rPr lang="ko-KR" altLang="en-US" sz="1600" dirty="0"/>
              <a:t>맨 앞의 문자 </a:t>
            </a:r>
            <a:r>
              <a:rPr lang="en-US" altLang="ko-KR" sz="1600" dirty="0"/>
              <a:t>1</a:t>
            </a:r>
            <a:r>
              <a:rPr lang="ko-KR" altLang="en-US" sz="1600" dirty="0"/>
              <a:t>개를 문자열로 분리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/>
              <a:t>string sub = </a:t>
            </a:r>
            <a:r>
              <a:rPr lang="en-US" altLang="ko-KR" sz="1600" b="1" dirty="0" err="1"/>
              <a:t>s.substr</a:t>
            </a:r>
            <a:r>
              <a:rPr lang="en-US" altLang="ko-KR" sz="1600" b="1" dirty="0"/>
              <a:t>(1, len-1)</a:t>
            </a:r>
            <a:r>
              <a:rPr lang="en-US" altLang="ko-KR" sz="1600" dirty="0"/>
              <a:t>; // </a:t>
            </a:r>
            <a:r>
              <a:rPr lang="ko-KR" altLang="en-US" sz="1600" dirty="0"/>
              <a:t>나머지 문자들을 문자열로 분리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/>
              <a:t>s = </a:t>
            </a:r>
            <a:r>
              <a:rPr lang="en-US" altLang="ko-KR" sz="1600" b="1" dirty="0"/>
              <a:t>sub + first</a:t>
            </a:r>
            <a:r>
              <a:rPr lang="en-US" altLang="ko-KR" sz="1600" dirty="0"/>
              <a:t>; // </a:t>
            </a:r>
            <a:r>
              <a:rPr lang="ko-KR" altLang="en-US" sz="1600" dirty="0"/>
              <a:t>두 문자열을 연결하여 새로운 문자열로 만듦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s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340768"/>
            <a:ext cx="7906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빈칸을 포함하는 문자열을 입력 받고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 문자씩 왼쪽으로 회전하도록 문자열을 변경하고 출력하라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24128" y="1924917"/>
            <a:ext cx="3292162" cy="304698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문자열을 입력하세요</a:t>
            </a:r>
            <a:r>
              <a:rPr lang="en-US" altLang="ko-KR" sz="1600" dirty="0"/>
              <a:t> (</a:t>
            </a:r>
            <a:r>
              <a:rPr lang="ko-KR" altLang="en-US" sz="1600" dirty="0"/>
              <a:t>한글 안됨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I love you</a:t>
            </a:r>
          </a:p>
          <a:p>
            <a:r>
              <a:rPr lang="en-US" altLang="ko-KR" sz="1600" dirty="0"/>
              <a:t> love </a:t>
            </a:r>
            <a:r>
              <a:rPr lang="en-US" altLang="ko-KR" sz="1600" dirty="0" err="1"/>
              <a:t>youI</a:t>
            </a:r>
            <a:endParaRPr lang="en-US" altLang="ko-KR" sz="1600" dirty="0"/>
          </a:p>
          <a:p>
            <a:r>
              <a:rPr lang="en-US" altLang="ko-KR" sz="1600" dirty="0"/>
              <a:t>love </a:t>
            </a:r>
            <a:r>
              <a:rPr lang="en-US" altLang="ko-KR" sz="1600" dirty="0" err="1"/>
              <a:t>youI</a:t>
            </a:r>
            <a:endParaRPr lang="en-US" altLang="ko-KR" sz="1600" dirty="0"/>
          </a:p>
          <a:p>
            <a:r>
              <a:rPr lang="en-US" altLang="ko-KR" sz="1600" dirty="0" err="1"/>
              <a:t>ove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youI</a:t>
            </a:r>
            <a:r>
              <a:rPr lang="en-US" altLang="ko-KR" sz="1600" dirty="0"/>
              <a:t> l</a:t>
            </a:r>
          </a:p>
          <a:p>
            <a:r>
              <a:rPr lang="en-US" altLang="ko-KR" sz="1600" dirty="0" err="1"/>
              <a:t>ve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youI</a:t>
            </a:r>
            <a:r>
              <a:rPr lang="en-US" altLang="ko-KR" sz="1600" dirty="0"/>
              <a:t> lo</a:t>
            </a:r>
          </a:p>
          <a:p>
            <a:r>
              <a:rPr lang="en-US" altLang="ko-KR" sz="1600" dirty="0"/>
              <a:t>e </a:t>
            </a:r>
            <a:r>
              <a:rPr lang="en-US" altLang="ko-KR" sz="1600" dirty="0" err="1"/>
              <a:t>youI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lov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youI</a:t>
            </a:r>
            <a:r>
              <a:rPr lang="en-US" altLang="ko-KR" sz="1600" dirty="0"/>
              <a:t> love</a:t>
            </a:r>
          </a:p>
          <a:p>
            <a:r>
              <a:rPr lang="en-US" altLang="ko-KR" sz="1600" dirty="0" err="1"/>
              <a:t>youI</a:t>
            </a:r>
            <a:r>
              <a:rPr lang="en-US" altLang="ko-KR" sz="1600" dirty="0"/>
              <a:t> love</a:t>
            </a:r>
          </a:p>
          <a:p>
            <a:r>
              <a:rPr lang="en-US" altLang="ko-KR" sz="1600" dirty="0" err="1"/>
              <a:t>ouI</a:t>
            </a:r>
            <a:r>
              <a:rPr lang="en-US" altLang="ko-KR" sz="1600" dirty="0"/>
              <a:t> love y</a:t>
            </a:r>
          </a:p>
          <a:p>
            <a:r>
              <a:rPr lang="en-US" altLang="ko-KR" sz="1600" dirty="0" err="1"/>
              <a:t>uI</a:t>
            </a:r>
            <a:r>
              <a:rPr lang="en-US" altLang="ko-KR" sz="1600" dirty="0"/>
              <a:t> love </a:t>
            </a:r>
            <a:r>
              <a:rPr lang="en-US" altLang="ko-KR" sz="1600" dirty="0" err="1"/>
              <a:t>yo</a:t>
            </a:r>
            <a:endParaRPr lang="en-US" altLang="ko-KR" sz="1600" dirty="0"/>
          </a:p>
          <a:p>
            <a:r>
              <a:rPr lang="en-US" altLang="ko-KR" sz="1600" dirty="0"/>
              <a:t>I love you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785229" y="5157191"/>
            <a:ext cx="2130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+mj-ea"/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  <a:latin typeface="+mj-ea"/>
              </a:rPr>
              <a:t>문제</a:t>
            </a:r>
            <a:r>
              <a:rPr lang="en-US" altLang="ko-KR" b="1" dirty="0" smtClean="0">
                <a:solidFill>
                  <a:srgbClr val="C00000"/>
                </a:solidFill>
                <a:latin typeface="+mj-ea"/>
              </a:rPr>
              <a:t>] </a:t>
            </a:r>
            <a:r>
              <a:rPr lang="ko-KR" altLang="en-US" b="1" dirty="0" smtClean="0">
                <a:solidFill>
                  <a:srgbClr val="C00000"/>
                </a:solidFill>
                <a:latin typeface="+mj-ea"/>
              </a:rPr>
              <a:t>한 </a:t>
            </a:r>
            <a:r>
              <a:rPr lang="ko-KR" altLang="en-US" b="1" dirty="0">
                <a:solidFill>
                  <a:srgbClr val="C00000"/>
                </a:solidFill>
                <a:latin typeface="+mj-ea"/>
              </a:rPr>
              <a:t>문자씩 </a:t>
            </a:r>
            <a:endParaRPr lang="en-US" altLang="ko-KR" b="1" dirty="0" smtClean="0">
              <a:solidFill>
                <a:srgbClr val="C00000"/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+mj-ea"/>
              </a:rPr>
              <a:t>오른쪽으로 회전</a:t>
            </a:r>
            <a:endParaRPr lang="en-US" altLang="ko-KR" b="1" dirty="0" smtClean="0">
              <a:solidFill>
                <a:srgbClr val="C00000"/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+mj-ea"/>
              </a:rPr>
              <a:t>하도록 </a:t>
            </a:r>
            <a:r>
              <a:rPr lang="ko-KR" altLang="en-US" b="1" dirty="0">
                <a:solidFill>
                  <a:srgbClr val="C00000"/>
                </a:solidFill>
                <a:latin typeface="+mj-ea"/>
              </a:rPr>
              <a:t>문자열을 </a:t>
            </a:r>
            <a:endParaRPr lang="en-US" altLang="ko-KR" b="1" dirty="0" smtClean="0">
              <a:solidFill>
                <a:srgbClr val="C00000"/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+mj-ea"/>
              </a:rPr>
              <a:t>변경하고 출력</a:t>
            </a:r>
            <a:r>
              <a:rPr lang="en-US" altLang="ko-KR" b="1" dirty="0" smtClean="0">
                <a:solidFill>
                  <a:srgbClr val="C00000"/>
                </a:solidFill>
                <a:latin typeface="+mj-ea"/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4–1 </a:t>
            </a:r>
            <a:r>
              <a:rPr lang="ko-KR" altLang="en-US" dirty="0" smtClean="0"/>
              <a:t>객체 포인터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5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5007" y="5301207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 smtClean="0"/>
              <a:t>3.14</a:t>
            </a:r>
          </a:p>
          <a:p>
            <a:r>
              <a:rPr lang="en-US" altLang="ko-KR" sz="1400" dirty="0" smtClean="0"/>
              <a:t>3.14</a:t>
            </a:r>
            <a:endParaRPr lang="en-US" altLang="ko-KR" sz="1400" dirty="0"/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686" y="637520"/>
            <a:ext cx="8712968" cy="6247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#include &lt;string&gt;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string s;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"7+23+5+100+25</a:t>
            </a:r>
            <a:r>
              <a:rPr lang="ko-KR" altLang="en-US" sz="1600" dirty="0"/>
              <a:t>와 같이 덧셈 문자열을 입력하세요</a:t>
            </a:r>
            <a:r>
              <a:rPr lang="en-US" altLang="ko-KR" sz="1600" dirty="0"/>
              <a:t>."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err="1"/>
              <a:t>getline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cin</a:t>
            </a:r>
            <a:r>
              <a:rPr lang="en-US" altLang="ko-KR" sz="1600" b="1" dirty="0"/>
              <a:t>, s, '\n'); </a:t>
            </a:r>
            <a:r>
              <a:rPr lang="en-US" altLang="ko-KR" sz="1600" dirty="0"/>
              <a:t>// </a:t>
            </a:r>
            <a:r>
              <a:rPr lang="ko-KR" altLang="en-US" sz="1600" dirty="0"/>
              <a:t>문자열 입력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sum = 0;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startIndex</a:t>
            </a:r>
            <a:r>
              <a:rPr lang="en-US" altLang="ko-KR" sz="1600" dirty="0"/>
              <a:t> = 0; // </a:t>
            </a:r>
            <a:r>
              <a:rPr lang="ko-KR" altLang="en-US" sz="1600" dirty="0"/>
              <a:t>문자열 내에 검색할 시작 인덱스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while(true)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fIndex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 err="1"/>
              <a:t>s.find</a:t>
            </a:r>
            <a:r>
              <a:rPr lang="en-US" altLang="ko-KR" sz="1600" b="1" dirty="0"/>
              <a:t>('+', </a:t>
            </a:r>
            <a:r>
              <a:rPr lang="en-US" altLang="ko-KR" sz="1600" b="1" dirty="0" err="1"/>
              <a:t>startIndex</a:t>
            </a:r>
            <a:r>
              <a:rPr lang="en-US" altLang="ko-KR" sz="1600" b="1" dirty="0"/>
              <a:t>)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>
                <a:solidFill>
                  <a:srgbClr val="C00000"/>
                </a:solidFill>
              </a:rPr>
              <a:t>		</a:t>
            </a:r>
            <a:r>
              <a:rPr lang="en-US" altLang="ko-KR" sz="1600" dirty="0" smtClean="0">
                <a:solidFill>
                  <a:srgbClr val="C00000"/>
                </a:solidFill>
              </a:rPr>
              <a:t>if(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fIndex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== -1) { // '+' </a:t>
            </a:r>
            <a:r>
              <a:rPr lang="ko-KR" altLang="en-US" sz="1600" dirty="0">
                <a:solidFill>
                  <a:srgbClr val="C00000"/>
                </a:solidFill>
              </a:rPr>
              <a:t>문자 발견할 수 없음</a:t>
            </a:r>
          </a:p>
          <a:p>
            <a:pPr defTabSz="180000"/>
            <a:r>
              <a:rPr lang="ko-KR" altLang="en-US" sz="1600" dirty="0">
                <a:solidFill>
                  <a:srgbClr val="C00000"/>
                </a:solidFill>
              </a:rPr>
              <a:t>			</a:t>
            </a:r>
            <a:r>
              <a:rPr lang="en-US" altLang="ko-KR" sz="1600" dirty="0">
                <a:solidFill>
                  <a:srgbClr val="C00000"/>
                </a:solidFill>
              </a:rPr>
              <a:t>string part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s.substr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startIndex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en-US" altLang="ko-KR" sz="1600" dirty="0">
                <a:solidFill>
                  <a:srgbClr val="C00000"/>
                </a:solidFill>
              </a:rPr>
              <a:t>;</a:t>
            </a:r>
          </a:p>
          <a:p>
            <a:pPr defTabSz="180000"/>
            <a:r>
              <a:rPr lang="en-US" altLang="ko-KR" sz="1600" dirty="0">
                <a:solidFill>
                  <a:srgbClr val="C00000"/>
                </a:solidFill>
              </a:rPr>
              <a:t>			if(</a:t>
            </a:r>
            <a:r>
              <a:rPr lang="en-US" altLang="ko-KR" sz="1600" b="1" dirty="0">
                <a:solidFill>
                  <a:srgbClr val="C00000"/>
                </a:solidFill>
              </a:rPr>
              <a:t>part == ""</a:t>
            </a:r>
            <a:r>
              <a:rPr lang="en-US" altLang="ko-KR" sz="1600" dirty="0">
                <a:solidFill>
                  <a:srgbClr val="C00000"/>
                </a:solidFill>
              </a:rPr>
              <a:t>) break; // "2+3+", </a:t>
            </a:r>
            <a:r>
              <a:rPr lang="ko-KR" altLang="en-US" sz="1600" dirty="0">
                <a:solidFill>
                  <a:srgbClr val="C00000"/>
                </a:solidFill>
              </a:rPr>
              <a:t>즉 </a:t>
            </a:r>
            <a:r>
              <a:rPr lang="en-US" altLang="ko-KR" sz="1600" dirty="0">
                <a:solidFill>
                  <a:srgbClr val="C00000"/>
                </a:solidFill>
              </a:rPr>
              <a:t>+</a:t>
            </a:r>
            <a:r>
              <a:rPr lang="ko-KR" altLang="en-US" sz="1600" dirty="0">
                <a:solidFill>
                  <a:srgbClr val="C00000"/>
                </a:solidFill>
              </a:rPr>
              <a:t>로 끝나는 경우</a:t>
            </a:r>
          </a:p>
          <a:p>
            <a:pPr defTabSz="180000"/>
            <a:r>
              <a:rPr lang="ko-KR" altLang="en-US" sz="1600" dirty="0">
                <a:solidFill>
                  <a:srgbClr val="C00000"/>
                </a:solidFill>
              </a:rPr>
              <a:t>			</a:t>
            </a:r>
            <a:r>
              <a:rPr lang="en-US" altLang="ko-KR" sz="1600" dirty="0" err="1">
                <a:solidFill>
                  <a:srgbClr val="C00000"/>
                </a:solidFill>
              </a:rPr>
              <a:t>cout</a:t>
            </a:r>
            <a:r>
              <a:rPr lang="en-US" altLang="ko-KR" sz="1600" dirty="0">
                <a:solidFill>
                  <a:srgbClr val="C00000"/>
                </a:solidFill>
              </a:rPr>
              <a:t> &lt;&lt; part &lt;&lt; </a:t>
            </a:r>
            <a:r>
              <a:rPr lang="en-US" altLang="ko-KR" sz="1600" dirty="0" err="1">
                <a:solidFill>
                  <a:srgbClr val="C00000"/>
                </a:solidFill>
              </a:rPr>
              <a:t>endl</a:t>
            </a:r>
            <a:r>
              <a:rPr lang="en-US" altLang="ko-KR" sz="1600" dirty="0">
                <a:solidFill>
                  <a:srgbClr val="C00000"/>
                </a:solidFill>
              </a:rPr>
              <a:t>;</a:t>
            </a:r>
          </a:p>
          <a:p>
            <a:pPr defTabSz="180000"/>
            <a:r>
              <a:rPr lang="en-US" altLang="ko-KR" sz="1600" dirty="0">
                <a:solidFill>
                  <a:srgbClr val="C00000"/>
                </a:solidFill>
              </a:rPr>
              <a:t>			sum += </a:t>
            </a:r>
            <a:r>
              <a:rPr lang="en-US" altLang="ko-KR" sz="1600" b="1" dirty="0" err="1">
                <a:solidFill>
                  <a:srgbClr val="C00000"/>
                </a:solidFill>
              </a:rPr>
              <a:t>stoi</a:t>
            </a:r>
            <a:r>
              <a:rPr lang="en-US" altLang="ko-KR" sz="1600" b="1" dirty="0">
                <a:solidFill>
                  <a:srgbClr val="C00000"/>
                </a:solidFill>
              </a:rPr>
              <a:t>(part)</a:t>
            </a:r>
            <a:r>
              <a:rPr lang="en-US" altLang="ko-KR" sz="1600" dirty="0">
                <a:solidFill>
                  <a:srgbClr val="C00000"/>
                </a:solidFill>
              </a:rPr>
              <a:t>; // </a:t>
            </a:r>
            <a:r>
              <a:rPr lang="ko-KR" altLang="en-US" sz="1600" dirty="0">
                <a:solidFill>
                  <a:srgbClr val="C00000"/>
                </a:solidFill>
              </a:rPr>
              <a:t>문자열을 수로 변환하여 더하기</a:t>
            </a:r>
          </a:p>
          <a:p>
            <a:pPr defTabSz="180000"/>
            <a:r>
              <a:rPr lang="ko-KR" altLang="en-US" sz="1600" dirty="0">
                <a:solidFill>
                  <a:srgbClr val="C00000"/>
                </a:solidFill>
              </a:rPr>
              <a:t>			</a:t>
            </a:r>
            <a:r>
              <a:rPr lang="en-US" altLang="ko-KR" sz="1600" dirty="0">
                <a:solidFill>
                  <a:srgbClr val="C00000"/>
                </a:solidFill>
              </a:rPr>
              <a:t>break</a:t>
            </a:r>
            <a:r>
              <a:rPr lang="en-US" altLang="ko-KR" sz="1600" dirty="0" smtClean="0">
                <a:solidFill>
                  <a:srgbClr val="C00000"/>
                </a:solidFill>
              </a:rPr>
              <a:t>; </a:t>
            </a:r>
            <a:r>
              <a:rPr lang="en-US" altLang="ko-KR" sz="1600" dirty="0">
                <a:solidFill>
                  <a:srgbClr val="C00000"/>
                </a:solidFill>
              </a:rPr>
              <a:t>		}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count = </a:t>
            </a:r>
            <a:r>
              <a:rPr lang="en-US" altLang="ko-KR" sz="1600" dirty="0" err="1" smtClean="0"/>
              <a:t>fIndex</a:t>
            </a: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startIndex</a:t>
            </a:r>
            <a:r>
              <a:rPr lang="en-US" altLang="ko-KR" sz="1600" dirty="0" smtClean="0"/>
              <a:t>; // </a:t>
            </a:r>
            <a:r>
              <a:rPr lang="ko-KR" altLang="en-US" sz="1600" dirty="0" err="1" smtClean="0"/>
              <a:t>서브스트링으로</a:t>
            </a:r>
            <a:r>
              <a:rPr lang="ko-KR" altLang="en-US" sz="1600" dirty="0" smtClean="0"/>
              <a:t> 자를 문자 개수</a:t>
            </a:r>
          </a:p>
          <a:p>
            <a:pPr defTabSz="180000"/>
            <a:r>
              <a:rPr lang="ko-KR" altLang="en-US" sz="1600" dirty="0" smtClean="0"/>
              <a:t>		</a:t>
            </a:r>
            <a:r>
              <a:rPr lang="en-US" altLang="ko-KR" sz="1600" dirty="0" smtClean="0"/>
              <a:t>string part = </a:t>
            </a:r>
            <a:r>
              <a:rPr lang="en-US" altLang="ko-KR" sz="1600" b="1" dirty="0" err="1" smtClean="0"/>
              <a:t>s.substr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startIndex</a:t>
            </a:r>
            <a:r>
              <a:rPr lang="en-US" altLang="ko-KR" sz="1600" b="1" dirty="0" smtClean="0"/>
              <a:t>, count)</a:t>
            </a:r>
            <a:r>
              <a:rPr lang="en-US" altLang="ko-KR" sz="1600" dirty="0" smtClean="0"/>
              <a:t>; </a:t>
            </a:r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  // </a:t>
            </a:r>
            <a:r>
              <a:rPr lang="en-US" altLang="ko-KR" sz="1600" dirty="0" err="1" smtClean="0"/>
              <a:t>startIndex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count </a:t>
            </a:r>
            <a:r>
              <a:rPr lang="ko-KR" altLang="en-US" sz="1600" dirty="0" smtClean="0"/>
              <a:t>개의 문자로 </a:t>
            </a:r>
            <a:r>
              <a:rPr lang="ko-KR" altLang="en-US" sz="1600" dirty="0" err="1" smtClean="0"/>
              <a:t>서브스트링</a:t>
            </a:r>
            <a:r>
              <a:rPr lang="ko-KR" altLang="en-US" sz="1600" dirty="0" smtClean="0"/>
              <a:t> 만들기</a:t>
            </a:r>
          </a:p>
          <a:p>
            <a:pPr defTabSz="180000"/>
            <a:r>
              <a:rPr lang="ko-KR" altLang="en-US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part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 smtClean="0"/>
              <a:t>		sum += </a:t>
            </a:r>
            <a:r>
              <a:rPr lang="en-US" altLang="ko-KR" sz="1600" b="1" dirty="0" err="1" smtClean="0"/>
              <a:t>stoi</a:t>
            </a:r>
            <a:r>
              <a:rPr lang="en-US" altLang="ko-KR" sz="1600" b="1" dirty="0" smtClean="0"/>
              <a:t>(part)</a:t>
            </a:r>
            <a:r>
              <a:rPr lang="en-US" altLang="ko-KR" sz="1600" dirty="0" smtClean="0"/>
              <a:t>; // </a:t>
            </a:r>
            <a:r>
              <a:rPr lang="ko-KR" altLang="en-US" sz="1600" dirty="0" smtClean="0"/>
              <a:t>문자열을 수로 변환하여 더하기</a:t>
            </a:r>
          </a:p>
          <a:p>
            <a:pPr defTabSz="180000"/>
            <a:r>
              <a:rPr lang="ko-KR" altLang="en-US" sz="1600" dirty="0" smtClean="0"/>
              <a:t>		</a:t>
            </a:r>
            <a:r>
              <a:rPr lang="en-US" altLang="ko-KR" sz="1600" dirty="0" err="1" smtClean="0"/>
              <a:t>startIndex</a:t>
            </a:r>
            <a:r>
              <a:rPr lang="en-US" altLang="ko-KR" sz="1600" dirty="0" smtClean="0"/>
              <a:t> = fIndex+1; // </a:t>
            </a:r>
            <a:r>
              <a:rPr lang="ko-KR" altLang="en-US" sz="1600" dirty="0" smtClean="0"/>
              <a:t>검색을 시작할 인덱스 전진시킴</a:t>
            </a:r>
          </a:p>
          <a:p>
            <a:pPr defTabSz="180000"/>
            <a:r>
              <a:rPr lang="ko-KR" altLang="en-US" sz="1600" dirty="0" smtClean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숫자들의 합은 </a:t>
            </a:r>
            <a:r>
              <a:rPr lang="en-US" altLang="ko-KR" sz="1600" dirty="0" smtClean="0"/>
              <a:t>" &lt;&lt; sum; }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5781778" y="2420888"/>
            <a:ext cx="3240360" cy="2031325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7+23+5+100+25</a:t>
            </a:r>
            <a:r>
              <a:rPr lang="ko-KR" altLang="en-US" sz="1400" dirty="0"/>
              <a:t>와 같이 덧셈 문자열을 입력하세요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66+2+8+55+100</a:t>
            </a:r>
          </a:p>
          <a:p>
            <a:r>
              <a:rPr lang="en-US" altLang="ko-KR" sz="1400" dirty="0"/>
              <a:t>66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55</a:t>
            </a:r>
          </a:p>
          <a:p>
            <a:r>
              <a:rPr lang="en-US" altLang="ko-KR" sz="1400" dirty="0"/>
              <a:t>100</a:t>
            </a:r>
          </a:p>
          <a:p>
            <a:r>
              <a:rPr lang="ko-KR" altLang="en-US" sz="1400" dirty="0"/>
              <a:t>숫자들의 합은 </a:t>
            </a:r>
            <a:r>
              <a:rPr lang="en-US" altLang="ko-KR" sz="1400" dirty="0"/>
              <a:t>231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51519" y="-27384"/>
            <a:ext cx="87706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문제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] 4+125+4+77+102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등으로 표현된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덧셈식을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문자열로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계산하는 프로그램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45" y="951744"/>
            <a:ext cx="3333325" cy="8930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67" y="951744"/>
            <a:ext cx="3357981" cy="893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2200" y="5651711"/>
            <a:ext cx="2425664" cy="923330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문제</a:t>
            </a:r>
            <a:r>
              <a:rPr lang="en-US" altLang="ko-KR" b="1" dirty="0" smtClean="0"/>
              <a:t>] </a:t>
            </a:r>
            <a:r>
              <a:rPr lang="ko-KR" altLang="en-US" b="1" dirty="0" smtClean="0"/>
              <a:t>최대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 정수</a:t>
            </a:r>
            <a:endParaRPr lang="en-US" altLang="ko-KR" b="1" dirty="0" smtClean="0"/>
          </a:p>
          <a:p>
            <a:r>
              <a:rPr lang="ko-KR" altLang="en-US" b="1" dirty="0" smtClean="0"/>
              <a:t>까지만 합산하여 출력</a:t>
            </a:r>
            <a:endParaRPr lang="en-US" altLang="ko-KR" b="1" dirty="0" smtClean="0"/>
          </a:p>
          <a:p>
            <a:r>
              <a:rPr lang="ko-KR" altLang="en-US" b="1" dirty="0" smtClean="0"/>
              <a:t>하는 프로그램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45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1268760"/>
            <a:ext cx="8928992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#include &lt;string&gt;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main() {</a:t>
            </a:r>
          </a:p>
          <a:p>
            <a:pPr defTabSz="180000"/>
            <a:r>
              <a:rPr lang="en-US" altLang="ko-KR" sz="1600" dirty="0"/>
              <a:t>	string s;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여러 줄의 문자열을 입력하세요</a:t>
            </a:r>
            <a:r>
              <a:rPr lang="en-US" altLang="ko-KR" sz="1600" dirty="0"/>
              <a:t>. </a:t>
            </a:r>
            <a:r>
              <a:rPr lang="ko-KR" altLang="en-US" sz="1600" dirty="0"/>
              <a:t>입력의 끝은 </a:t>
            </a:r>
            <a:r>
              <a:rPr lang="en-US" altLang="ko-KR" sz="1600" dirty="0"/>
              <a:t>&amp;</a:t>
            </a:r>
            <a:r>
              <a:rPr lang="ko-KR" altLang="en-US" sz="1600" dirty="0"/>
              <a:t>문자입니다</a:t>
            </a:r>
            <a:r>
              <a:rPr lang="en-US" altLang="ko-KR" sz="1600" dirty="0"/>
              <a:t>."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err="1"/>
              <a:t>getline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cin</a:t>
            </a:r>
            <a:r>
              <a:rPr lang="en-US" altLang="ko-KR" sz="1600" b="1" dirty="0"/>
              <a:t>, s, '&amp;')</a:t>
            </a:r>
            <a:r>
              <a:rPr lang="en-US" altLang="ko-KR" sz="1600" dirty="0"/>
              <a:t>; // </a:t>
            </a:r>
            <a:r>
              <a:rPr lang="ko-KR" altLang="en-US" sz="1600" dirty="0"/>
              <a:t>문자열 입력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b="1" dirty="0" err="1"/>
              <a:t>cin.ignore</a:t>
            </a:r>
            <a:r>
              <a:rPr lang="en-US" altLang="ko-KR" sz="1600" b="1" dirty="0"/>
              <a:t>()</a:t>
            </a:r>
            <a:r>
              <a:rPr lang="en-US" altLang="ko-KR" sz="1600" dirty="0"/>
              <a:t>; 	</a:t>
            </a:r>
          </a:p>
          <a:p>
            <a:pPr defTabSz="180000"/>
            <a:r>
              <a:rPr lang="en-US" altLang="ko-KR" sz="1600" dirty="0"/>
              <a:t>	string f, r;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 &lt;&lt; "find: ";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getline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, f, '\n'); // </a:t>
            </a:r>
            <a:r>
              <a:rPr lang="ko-KR" altLang="en-US" sz="1600" dirty="0"/>
              <a:t>검색할 문자열 입력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"replace: ";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getline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, r, '\n'); // </a:t>
            </a:r>
            <a:r>
              <a:rPr lang="ko-KR" altLang="en-US" sz="1600" dirty="0"/>
              <a:t>대치할 문자열 입력</a:t>
            </a:r>
          </a:p>
          <a:p>
            <a:pPr defTabSz="180000"/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startIndex</a:t>
            </a:r>
            <a:r>
              <a:rPr lang="en-US" altLang="ko-KR" sz="1600" dirty="0"/>
              <a:t> = 0;</a:t>
            </a:r>
          </a:p>
          <a:p>
            <a:pPr defTabSz="180000"/>
            <a:r>
              <a:rPr lang="en-US" altLang="ko-KR" sz="1600" dirty="0"/>
              <a:t>	while(true)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fIndex</a:t>
            </a:r>
            <a:r>
              <a:rPr lang="en-US" altLang="ko-KR" sz="1600" dirty="0"/>
              <a:t> = </a:t>
            </a:r>
            <a:r>
              <a:rPr lang="en-US" altLang="ko-KR" sz="1600" b="1" dirty="0" err="1"/>
              <a:t>s.find</a:t>
            </a:r>
            <a:r>
              <a:rPr lang="en-US" altLang="ko-KR" sz="1600" b="1" dirty="0"/>
              <a:t>(f, </a:t>
            </a:r>
            <a:r>
              <a:rPr lang="en-US" altLang="ko-KR" sz="1600" b="1" dirty="0" err="1"/>
              <a:t>startIndex</a:t>
            </a:r>
            <a:r>
              <a:rPr lang="en-US" altLang="ko-KR" sz="1600" b="1" dirty="0"/>
              <a:t>)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startIndex</a:t>
            </a:r>
            <a:r>
              <a:rPr lang="ko-KR" altLang="en-US" sz="1600" dirty="0"/>
              <a:t>부터 문자열 </a:t>
            </a:r>
            <a:r>
              <a:rPr lang="en-US" altLang="ko-KR" sz="1600" dirty="0"/>
              <a:t>f </a:t>
            </a:r>
            <a:r>
              <a:rPr lang="ko-KR" altLang="en-US" sz="1600" dirty="0"/>
              <a:t>검색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/>
              <a:t>if(</a:t>
            </a:r>
            <a:r>
              <a:rPr lang="en-US" altLang="ko-KR" sz="1600" dirty="0" err="1"/>
              <a:t>fIndex</a:t>
            </a:r>
            <a:r>
              <a:rPr lang="en-US" altLang="ko-KR" sz="1600" dirty="0"/>
              <a:t> == -1)</a:t>
            </a:r>
          </a:p>
          <a:p>
            <a:pPr defTabSz="180000"/>
            <a:r>
              <a:rPr lang="en-US" altLang="ko-KR" sz="1600" dirty="0"/>
              <a:t>			break; //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s</a:t>
            </a:r>
            <a:r>
              <a:rPr lang="ko-KR" altLang="en-US" sz="1600" dirty="0"/>
              <a:t>의 끝까지 변경하였음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b="1" dirty="0" err="1"/>
              <a:t>s.replace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fIndex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f.length</a:t>
            </a:r>
            <a:r>
              <a:rPr lang="en-US" altLang="ko-KR" sz="1600" b="1" dirty="0"/>
              <a:t>(), r)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fIndex</a:t>
            </a:r>
            <a:r>
              <a:rPr lang="ko-KR" altLang="en-US" sz="1600" dirty="0"/>
              <a:t>부터 문자열 </a:t>
            </a:r>
            <a:r>
              <a:rPr lang="en-US" altLang="ko-KR" sz="1600" dirty="0"/>
              <a:t>f</a:t>
            </a:r>
            <a:r>
              <a:rPr lang="ko-KR" altLang="en-US" sz="1600" dirty="0"/>
              <a:t>의 길이만큼 문자열 </a:t>
            </a:r>
            <a:r>
              <a:rPr lang="en-US" altLang="ko-KR" sz="1600" dirty="0"/>
              <a:t>r</a:t>
            </a:r>
            <a:r>
              <a:rPr lang="ko-KR" altLang="en-US" sz="1600" dirty="0"/>
              <a:t>로 변경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 smtClean="0"/>
              <a:t>startIndex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fIndex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r.length</a:t>
            </a:r>
            <a:r>
              <a:rPr lang="en-US" altLang="ko-KR" sz="1600" dirty="0" smtClean="0"/>
              <a:t>();  </a:t>
            </a:r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s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 }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89319" y="0"/>
            <a:ext cx="7037784" cy="58005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find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replace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1860" y="550421"/>
            <a:ext cx="8670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입력될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때까지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여러 줄의 영문 문자열을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찾는 문자열과 대치할 문자열을 각각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변경하라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79912" y="2921700"/>
            <a:ext cx="4392488" cy="493851"/>
          </a:xfrm>
          <a:prstGeom prst="wedgeRoundRectCallout">
            <a:avLst>
              <a:gd name="adj1" fmla="val -96870"/>
              <a:gd name="adj2" fmla="val -1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</a:rPr>
              <a:t>뒤에 따라 오는 </a:t>
            </a:r>
            <a:r>
              <a:rPr lang="en-US" altLang="ko-KR" sz="1600" dirty="0">
                <a:solidFill>
                  <a:schemeClr val="tx1"/>
                </a:solidFill>
              </a:rPr>
              <a:t>&lt;Enter&gt; </a:t>
            </a:r>
            <a:r>
              <a:rPr lang="ko-KR" altLang="en-US" sz="1600" dirty="0">
                <a:solidFill>
                  <a:schemeClr val="tx1"/>
                </a:solidFill>
              </a:rPr>
              <a:t>키를 제거하기 위한 코드</a:t>
            </a:r>
            <a:r>
              <a:rPr lang="en-US" altLang="ko-KR" sz="1600" dirty="0">
                <a:solidFill>
                  <a:schemeClr val="tx1"/>
                </a:solidFill>
              </a:rPr>
              <a:t>!!!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637786" cy="419306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76672"/>
            <a:ext cx="8352928" cy="2308324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여러 줄의 문자열을 입력하세요</a:t>
            </a:r>
            <a:r>
              <a:rPr lang="en-US" altLang="ko-KR" dirty="0"/>
              <a:t>. </a:t>
            </a:r>
            <a:r>
              <a:rPr lang="ko-KR" altLang="en-US" dirty="0"/>
              <a:t>입력의 끝은 </a:t>
            </a:r>
            <a:r>
              <a:rPr lang="en-US" altLang="ko-KR" dirty="0"/>
              <a:t>&amp;</a:t>
            </a:r>
            <a:r>
              <a:rPr lang="ko-KR" altLang="en-US" dirty="0"/>
              <a:t>문자입니다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It's </a:t>
            </a:r>
            <a:r>
              <a:rPr lang="en-US" altLang="ko-KR" b="1" dirty="0">
                <a:solidFill>
                  <a:srgbClr val="C00000"/>
                </a:solidFill>
              </a:rPr>
              <a:t>now</a:t>
            </a:r>
            <a:r>
              <a:rPr lang="en-US" altLang="ko-KR" dirty="0">
                <a:solidFill>
                  <a:srgbClr val="00B050"/>
                </a:solidFill>
              </a:rPr>
              <a:t> or never, come hold me tight. Kiss me my darling, be mine tonight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Tomorrow will be too late. It's now or never, my love won't wait</a:t>
            </a:r>
            <a:r>
              <a:rPr lang="en-US" altLang="ko-KR" b="1" dirty="0">
                <a:solidFill>
                  <a:srgbClr val="C00000"/>
                </a:solidFill>
              </a:rPr>
              <a:t>&amp;</a:t>
            </a:r>
          </a:p>
          <a:p>
            <a:endParaRPr lang="en-US" altLang="ko-KR" dirty="0"/>
          </a:p>
          <a:p>
            <a:r>
              <a:rPr lang="en-US" altLang="ko-KR" dirty="0"/>
              <a:t>find: </a:t>
            </a:r>
            <a:r>
              <a:rPr lang="en-US" altLang="ko-KR" dirty="0">
                <a:solidFill>
                  <a:srgbClr val="00B050"/>
                </a:solidFill>
              </a:rPr>
              <a:t>now</a:t>
            </a:r>
          </a:p>
          <a:p>
            <a:r>
              <a:rPr lang="en-US" altLang="ko-KR" dirty="0"/>
              <a:t>replace: </a:t>
            </a:r>
            <a:r>
              <a:rPr lang="en-US" altLang="ko-KR" dirty="0">
                <a:solidFill>
                  <a:srgbClr val="00B050"/>
                </a:solidFill>
              </a:rPr>
              <a:t>Right Now</a:t>
            </a:r>
          </a:p>
          <a:p>
            <a:r>
              <a:rPr lang="en-US" altLang="ko-KR" dirty="0"/>
              <a:t>It's </a:t>
            </a:r>
            <a:r>
              <a:rPr lang="en-US" altLang="ko-KR" b="1" dirty="0">
                <a:solidFill>
                  <a:srgbClr val="C00000"/>
                </a:solidFill>
              </a:rPr>
              <a:t>Right Now </a:t>
            </a:r>
            <a:r>
              <a:rPr lang="en-US" altLang="ko-KR" dirty="0"/>
              <a:t>or never, come hold me tight. Kiss me my darling, be mine </a:t>
            </a:r>
            <a:r>
              <a:rPr lang="en-US" altLang="ko-KR" dirty="0" smtClean="0"/>
              <a:t>tonight Tomorrow </a:t>
            </a:r>
            <a:r>
              <a:rPr lang="en-US" altLang="ko-KR" dirty="0"/>
              <a:t>will be too late. It's Right Now or never, my love won't wait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929057" y="1373161"/>
            <a:ext cx="1800200" cy="471664"/>
          </a:xfrm>
          <a:prstGeom prst="wedgeRoundRectCallout">
            <a:avLst>
              <a:gd name="adj1" fmla="val -82921"/>
              <a:gd name="adj2" fmla="val -38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</a:rPr>
              <a:t>뒤에</a:t>
            </a:r>
            <a:r>
              <a:rPr lang="en-US" altLang="ko-KR" sz="1600" dirty="0">
                <a:solidFill>
                  <a:schemeClr val="tx1"/>
                </a:solidFill>
              </a:rPr>
              <a:t>&lt;Enter&gt;</a:t>
            </a:r>
            <a:r>
              <a:rPr lang="ko-KR" altLang="en-US" sz="1600" dirty="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123728" y="1442734"/>
            <a:ext cx="1656184" cy="278428"/>
          </a:xfrm>
          <a:prstGeom prst="wedgeRoundRectCallout">
            <a:avLst>
              <a:gd name="adj1" fmla="val -86127"/>
              <a:gd name="adj2" fmla="val 55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검색할 단어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78097" y="1844825"/>
            <a:ext cx="1809927" cy="278428"/>
          </a:xfrm>
          <a:prstGeom prst="wedgeRoundRectCallout">
            <a:avLst>
              <a:gd name="adj1" fmla="val -73931"/>
              <a:gd name="adj2" fmla="val 12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대치할 단어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94654" y="72008"/>
            <a:ext cx="7037784" cy="476672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예제 </a:t>
            </a:r>
            <a:r>
              <a:rPr lang="en-US" altLang="ko-KR" dirty="0" smtClean="0"/>
              <a:t>4-15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924944"/>
            <a:ext cx="267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cin.ignore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함수의 활용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5220072" y="3258850"/>
            <a:ext cx="3923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cin.ignore을</a:t>
            </a:r>
            <a:r>
              <a:rPr lang="ko-KR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사용하지 않으면 </a:t>
            </a:r>
            <a:r>
              <a:rPr lang="ko-KR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cin에서</a:t>
            </a:r>
            <a:r>
              <a:rPr lang="ko-KR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숫자를 입력하고 누른 </a:t>
            </a:r>
            <a:r>
              <a:rPr lang="ko-KR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엔터가</a:t>
            </a:r>
            <a:r>
              <a:rPr lang="ko-KR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버퍼에 남아서 </a:t>
            </a:r>
            <a:r>
              <a:rPr lang="ko-KR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getline에</a:t>
            </a:r>
            <a:r>
              <a:rPr lang="ko-KR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들어가는 것이다</a:t>
            </a:r>
            <a:r>
              <a:rPr lang="ko-KR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getline</a:t>
            </a:r>
            <a:r>
              <a:rPr lang="ko-KR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이</a:t>
            </a:r>
            <a:r>
              <a:rPr lang="ko-KR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정상적으로 동작하지 않는다면 </a:t>
            </a:r>
            <a:r>
              <a:rPr lang="ko-KR" altLang="ko-KR" dirty="0" err="1">
                <a:latin typeface="돋움" panose="020B0600000101010101" pitchFamily="50" charset="-127"/>
                <a:ea typeface="돋움" panose="020B0600000101010101" pitchFamily="50" charset="-127"/>
              </a:rPr>
              <a:t>cin.ignore</a:t>
            </a:r>
            <a:r>
              <a:rPr lang="ko-KR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()를 사용하지 않은 경우일 가능성이 </a:t>
            </a:r>
            <a:r>
              <a:rPr lang="ko-KR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높다</a:t>
            </a:r>
            <a:endParaRPr lang="ko-KR" altLang="ko-KR" b="0" i="0" dirty="0">
              <a:effectLst/>
              <a:latin typeface="돋움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객체배열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배열 선언과 형식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n[3]; // </a:t>
            </a:r>
            <a:r>
              <a:rPr lang="ko-KR" altLang="en-US" dirty="0" smtClean="0"/>
              <a:t>정수형 배열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c[3]; // Circle </a:t>
            </a:r>
            <a:r>
              <a:rPr lang="ko-KR" altLang="en-US" dirty="0" smtClean="0"/>
              <a:t>타입의 배열 선언</a:t>
            </a:r>
            <a:endParaRPr lang="en-US" altLang="ko-KR" dirty="0" smtClean="0"/>
          </a:p>
          <a:p>
            <a:r>
              <a:rPr lang="ko-KR" altLang="en-US" dirty="0" smtClean="0"/>
              <a:t>객체배열 선언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객체배열을 위한 공간 할당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ko-KR" altLang="en-US" dirty="0" smtClean="0"/>
              <a:t>배열의 각 원소 객체마다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c[0]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</a:t>
            </a:r>
            <a:r>
              <a:rPr lang="en-US" altLang="ko-KR" b="1" dirty="0" smtClean="0">
                <a:solidFill>
                  <a:srgbClr val="FF0000"/>
                </a:solidFill>
              </a:rPr>
              <a:t>, c[1]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</a:t>
            </a:r>
            <a:r>
              <a:rPr lang="en-US" altLang="ko-KR" b="1" dirty="0" smtClean="0">
                <a:solidFill>
                  <a:srgbClr val="FF0000"/>
                </a:solidFill>
              </a:rPr>
              <a:t>, c[2]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생성자</a:t>
            </a:r>
            <a:r>
              <a:rPr lang="ko-KR" altLang="en-US" b="1" dirty="0" smtClean="0">
                <a:solidFill>
                  <a:srgbClr val="00B0F0"/>
                </a:solidFill>
              </a:rPr>
              <a:t> 호출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lvl="1"/>
            <a:r>
              <a:rPr lang="ko-KR" altLang="en-US" dirty="0" smtClean="0"/>
              <a:t>매개 변수 있는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호출할 수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Circle </a:t>
            </a:r>
            <a:r>
              <a:rPr lang="en-US" altLang="ko-KR" dirty="0" err="1" smtClean="0"/>
              <a:t>circleArray</a:t>
            </a:r>
            <a:r>
              <a:rPr lang="en-US" altLang="ko-KR" dirty="0" smtClean="0"/>
              <a:t>[3]</a:t>
            </a:r>
            <a:r>
              <a:rPr lang="en-US" altLang="ko-KR" dirty="0" smtClean="0">
                <a:solidFill>
                  <a:srgbClr val="FF0000"/>
                </a:solidFill>
              </a:rPr>
              <a:t>(5)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배열 소멸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객체마다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생성의 </a:t>
            </a:r>
            <a:r>
              <a:rPr lang="ko-KR" altLang="en-US" dirty="0" err="1" smtClean="0"/>
              <a:t>반대순으로</a:t>
            </a:r>
            <a:r>
              <a:rPr lang="ko-KR" altLang="en-US" dirty="0" smtClean="0"/>
              <a:t> 소멸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c[2]</a:t>
            </a:r>
            <a:r>
              <a:rPr lang="ko-KR" altLang="en-US" dirty="0"/>
              <a:t>의 </a:t>
            </a:r>
            <a:r>
              <a:rPr lang="ko-KR" altLang="en-US" dirty="0" err="1" smtClean="0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</a:t>
            </a:r>
            <a:r>
              <a:rPr lang="ko-KR" altLang="en-US" dirty="0" err="1" smtClean="0"/>
              <a:t>자</a:t>
            </a:r>
            <a:r>
              <a:rPr lang="en-US" altLang="ko-KR" dirty="0" smtClean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4– 2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클래스의 배열 선언 및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5428381"/>
            <a:ext cx="5913784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Circle 0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314</a:t>
            </a:r>
          </a:p>
          <a:p>
            <a:r>
              <a:rPr lang="en-US" altLang="ko-KR" sz="1400" dirty="0"/>
              <a:t>Circle 1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1256</a:t>
            </a:r>
          </a:p>
          <a:p>
            <a:r>
              <a:rPr lang="en-US" altLang="ko-KR" sz="1400" dirty="0"/>
              <a:t>Circle 2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Circle 0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314</a:t>
            </a:r>
          </a:p>
          <a:p>
            <a:r>
              <a:rPr lang="en-US" altLang="ko-KR" sz="1400" dirty="0"/>
              <a:t>Circle 1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1256</a:t>
            </a:r>
          </a:p>
          <a:p>
            <a:r>
              <a:rPr lang="en-US" altLang="ko-KR" sz="1400" dirty="0"/>
              <a:t>Circle 2</a:t>
            </a:r>
            <a:r>
              <a:rPr lang="ko-KR" altLang="en-US" sz="1400" dirty="0"/>
              <a:t>의 면적은 </a:t>
            </a:r>
            <a:r>
              <a:rPr lang="en-US" altLang="ko-KR" sz="1400" dirty="0"/>
              <a:t>2826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341343"/>
            <a:ext cx="2808312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class Circle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 smtClean="0"/>
              <a:t>Circle</a:t>
            </a:r>
            <a:r>
              <a:rPr lang="en-US" altLang="ko-KR" sz="1600" dirty="0"/>
              <a:t>() {	radius = 1; }</a:t>
            </a:r>
          </a:p>
          <a:p>
            <a:pPr defTabSz="180000"/>
            <a:r>
              <a:rPr lang="en-US" altLang="ko-KR" sz="1600" dirty="0" smtClean="0"/>
              <a:t>Circle(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r)  { radius = r; }</a:t>
            </a:r>
          </a:p>
          <a:p>
            <a:pPr defTabSz="180000"/>
            <a:r>
              <a:rPr lang="en-US" altLang="ko-KR" sz="1600" dirty="0" smtClean="0"/>
              <a:t>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  </a:t>
            </a:r>
            <a:r>
              <a:rPr lang="en-US" altLang="ko-KR" sz="1600" dirty="0" smtClean="0"/>
              <a:t>  </a:t>
            </a:r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{ </a:t>
            </a:r>
            <a:r>
              <a:rPr lang="en-US" altLang="ko-KR" sz="1600" dirty="0"/>
              <a:t>radius = r; } </a:t>
            </a:r>
          </a:p>
          <a:p>
            <a:pPr defTabSz="180000"/>
            <a:r>
              <a:rPr lang="en-US" altLang="ko-KR" sz="1600" dirty="0" smtClean="0"/>
              <a:t>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(); </a:t>
            </a:r>
          </a:p>
          <a:p>
            <a:pPr defTabSz="180000"/>
            <a:r>
              <a:rPr lang="en-US" altLang="ko-KR" sz="1600" dirty="0"/>
              <a:t>}; </a:t>
            </a:r>
            <a:endParaRPr lang="en-US" altLang="ko-KR" sz="1600" dirty="0" smtClean="0"/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double </a:t>
            </a:r>
            <a:r>
              <a:rPr lang="en-US" altLang="ko-KR" sz="1600" dirty="0"/>
              <a:t>Circle::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return </a:t>
            </a:r>
            <a:r>
              <a:rPr lang="en-US" altLang="ko-KR" sz="1600" dirty="0"/>
              <a:t>3.14*radius*radius;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3122712" y="1334373"/>
            <a:ext cx="5913784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 </a:t>
            </a:r>
            <a:r>
              <a:rPr lang="en-US" altLang="ko-KR" sz="1600" b="1" dirty="0" err="1"/>
              <a:t>circleArray</a:t>
            </a:r>
            <a:r>
              <a:rPr lang="en-US" altLang="ko-KR" sz="1600" b="1" dirty="0"/>
              <a:t>[3]; </a:t>
            </a:r>
            <a:r>
              <a:rPr lang="en-US" altLang="ko-KR" sz="1600" b="1" dirty="0" smtClean="0"/>
              <a:t>		</a:t>
            </a:r>
            <a:r>
              <a:rPr lang="en-US" altLang="ko-KR" sz="1600" dirty="0" smtClean="0">
                <a:solidFill>
                  <a:srgbClr val="FF0000"/>
                </a:solidFill>
              </a:rPr>
              <a:t>// (1) Circle </a:t>
            </a:r>
            <a:r>
              <a:rPr lang="ko-KR" altLang="en-US" sz="16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600" dirty="0"/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dirty="0"/>
              <a:t>// </a:t>
            </a:r>
            <a:r>
              <a:rPr lang="ko-KR" altLang="en-US" sz="1600" dirty="0"/>
              <a:t>배열의 각 원소 객체의 멤버 접근</a:t>
            </a:r>
          </a:p>
          <a:p>
            <a:pPr defTabSz="180000"/>
            <a:r>
              <a:rPr lang="ko-KR" altLang="en-US" sz="1600" dirty="0"/>
              <a:t>	</a:t>
            </a:r>
            <a:r>
              <a:rPr lang="en-US" altLang="ko-KR" sz="1600" b="1" dirty="0" err="1"/>
              <a:t>circleArray</a:t>
            </a:r>
            <a:r>
              <a:rPr lang="en-US" altLang="ko-KR" sz="1600" b="1" dirty="0"/>
              <a:t>[0].</a:t>
            </a:r>
            <a:r>
              <a:rPr lang="en-US" altLang="ko-KR" sz="1600" b="1" dirty="0" err="1"/>
              <a:t>setRadius</a:t>
            </a:r>
            <a:r>
              <a:rPr lang="en-US" altLang="ko-KR" sz="1600" b="1" dirty="0"/>
              <a:t>(10</a:t>
            </a:r>
            <a:r>
              <a:rPr lang="en-US" altLang="ko-KR" sz="1600" b="1" dirty="0" smtClean="0"/>
              <a:t>); 							</a:t>
            </a:r>
            <a:r>
              <a:rPr lang="en-US" altLang="ko-KR" sz="1600" dirty="0" smtClean="0">
                <a:solidFill>
                  <a:srgbClr val="FF0000"/>
                </a:solidFill>
              </a:rPr>
              <a:t>// (2)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circleArray</a:t>
            </a:r>
            <a:r>
              <a:rPr lang="en-US" altLang="ko-KR" sz="1600" dirty="0"/>
              <a:t>[1].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(20);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circleArray</a:t>
            </a:r>
            <a:r>
              <a:rPr lang="en-US" altLang="ko-KR" sz="1600" dirty="0"/>
              <a:t>[2].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(30);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// </a:t>
            </a:r>
            <a:r>
              <a:rPr lang="ko-KR" altLang="en-US" sz="1600" dirty="0"/>
              <a:t>배열의 각 원소 객체의 멤버 접근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"Circle "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"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    &lt;&lt; </a:t>
            </a:r>
            <a:r>
              <a:rPr lang="en-US" altLang="ko-KR" sz="1600" b="1" dirty="0" err="1"/>
              <a:t>circleArray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].</a:t>
            </a:r>
            <a:r>
              <a:rPr lang="en-US" altLang="ko-KR" sz="1600" b="1" dirty="0" err="1"/>
              <a:t>getArea</a:t>
            </a:r>
            <a:r>
              <a:rPr lang="en-US" altLang="ko-KR" sz="1600" b="1" dirty="0"/>
              <a:t>()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 *</a:t>
            </a:r>
            <a:r>
              <a:rPr lang="en-US" altLang="ko-KR" sz="1600" b="1" dirty="0" smtClean="0"/>
              <a:t>p;</a:t>
            </a:r>
            <a:r>
              <a:rPr lang="en-US" altLang="ko-KR" sz="1600" dirty="0" smtClean="0"/>
              <a:t> 															</a:t>
            </a:r>
            <a:r>
              <a:rPr lang="en-US" altLang="ko-KR" sz="1600" dirty="0" smtClean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600" b="1" dirty="0"/>
              <a:t>	</a:t>
            </a:r>
            <a:r>
              <a:rPr lang="en-US" altLang="ko-KR" sz="1600" b="1" dirty="0" smtClean="0"/>
              <a:t>p </a:t>
            </a:r>
            <a:r>
              <a:rPr lang="en-US" altLang="ko-KR" sz="1600" b="1" dirty="0"/>
              <a:t>= </a:t>
            </a:r>
            <a:r>
              <a:rPr lang="en-US" altLang="ko-KR" sz="1600" b="1" dirty="0" err="1"/>
              <a:t>circleArray</a:t>
            </a:r>
            <a:r>
              <a:rPr lang="en-US" altLang="ko-KR" sz="1600" b="1" dirty="0" smtClean="0"/>
              <a:t>; 												</a:t>
            </a:r>
            <a:r>
              <a:rPr lang="en-US" altLang="ko-KR" sz="1600" dirty="0" smtClean="0">
                <a:solidFill>
                  <a:srgbClr val="FF0000"/>
                </a:solidFill>
              </a:rPr>
              <a:t>// (4)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{ 	// </a:t>
            </a:r>
            <a:r>
              <a:rPr lang="ko-KR" altLang="en-US" sz="1600" dirty="0"/>
              <a:t>객체 포인터로 배열 접근</a:t>
            </a:r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"Circle "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의 면적은 </a:t>
            </a:r>
            <a:r>
              <a:rPr lang="en-US" altLang="ko-KR" sz="1600" dirty="0"/>
              <a:t>" &lt;&lt; </a:t>
            </a:r>
            <a:r>
              <a:rPr lang="en-US" altLang="ko-KR" sz="1600" b="1" dirty="0"/>
              <a:t>p-&gt;</a:t>
            </a:r>
            <a:r>
              <a:rPr lang="en-US" altLang="ko-KR" sz="1600" b="1" dirty="0" err="1"/>
              <a:t>getArea</a:t>
            </a:r>
            <a:r>
              <a:rPr lang="en-US" altLang="ko-KR" sz="1600" b="1" dirty="0"/>
              <a:t>() </a:t>
            </a:r>
            <a:endParaRPr lang="en-US" altLang="ko-KR" sz="1600" b="1" dirty="0" smtClean="0"/>
          </a:p>
          <a:p>
            <a:pPr defTabSz="180000"/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</a:t>
            </a:r>
            <a:r>
              <a:rPr lang="en-US" altLang="ko-KR" sz="1600" dirty="0" smtClean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/>
              <a:t>p</a:t>
            </a:r>
            <a:r>
              <a:rPr lang="en-US" altLang="ko-KR" sz="1600" b="1" dirty="0" smtClean="0"/>
              <a:t>++; 															</a:t>
            </a:r>
            <a:r>
              <a:rPr lang="en-US" altLang="ko-KR" sz="1600" dirty="0" smtClean="0">
                <a:solidFill>
                  <a:srgbClr val="FF0000"/>
                </a:solidFill>
              </a:rPr>
              <a:t>// (5)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생성과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4-2</a:t>
            </a:r>
            <a:r>
              <a:rPr lang="ko-KR" altLang="en-US" dirty="0" smtClean="0"/>
              <a:t>의 실행 과정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680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생성시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7696" y="1124744"/>
            <a:ext cx="352880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class Circle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r)  { radius = r; }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 {</a:t>
            </a:r>
          </a:p>
          <a:p>
            <a:pPr defTabSz="180000"/>
            <a:r>
              <a:rPr lang="en-US" altLang="ko-KR" sz="1600" dirty="0"/>
              <a:t>		return 3.14*radius*radius;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}; 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 waffle(15);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strike="sngStrike" dirty="0"/>
              <a:t>Circle </a:t>
            </a:r>
            <a:r>
              <a:rPr lang="en-US" altLang="ko-KR" sz="1600" strike="sngStrike" dirty="0" err="1"/>
              <a:t>circleArray</a:t>
            </a:r>
            <a:r>
              <a:rPr lang="en-US" altLang="ko-KR" sz="1600" strike="sngStrike" dirty="0"/>
              <a:t>[3</a:t>
            </a:r>
            <a:r>
              <a:rPr lang="en-US" altLang="ko-KR" sz="1600" strike="sngStrike" dirty="0" smtClean="0"/>
              <a:t>];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976770" y="5951602"/>
            <a:ext cx="5059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error.cpp(15</a:t>
            </a:r>
            <a:r>
              <a:rPr lang="en-US" altLang="ko-KR" sz="1600" b="1" dirty="0">
                <a:solidFill>
                  <a:srgbClr val="FF0000"/>
                </a:solidFill>
              </a:rPr>
              <a:t>):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error </a:t>
            </a:r>
            <a:r>
              <a:rPr lang="en-US" altLang="ko-KR" sz="1600" b="1" dirty="0">
                <a:solidFill>
                  <a:srgbClr val="FF0000"/>
                </a:solidFill>
              </a:rPr>
              <a:t>C2512: 'Circle' : </a:t>
            </a:r>
            <a:r>
              <a:rPr lang="ko-KR" altLang="en-US" sz="1600" b="1" dirty="0">
                <a:solidFill>
                  <a:srgbClr val="FF0000"/>
                </a:solidFill>
              </a:rPr>
              <a:t>사용할 수 있는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적절한  </a:t>
            </a:r>
            <a:r>
              <a:rPr lang="ko-KR" altLang="en-US" sz="1600" b="1" dirty="0">
                <a:solidFill>
                  <a:srgbClr val="FF0000"/>
                </a:solidFill>
              </a:rPr>
              <a:t>기본 생성자가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없음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이미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 매개변수 생성자가 존재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660232" y="5139156"/>
            <a:ext cx="2376264" cy="812445"/>
          </a:xfrm>
          <a:prstGeom prst="wedgeRoundRectCallout">
            <a:avLst>
              <a:gd name="adj1" fmla="val -35576"/>
              <a:gd name="adj2" fmla="val -869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Circle() </a:t>
            </a:r>
            <a:r>
              <a:rPr lang="ko-KR" altLang="en-US" sz="1400" dirty="0">
                <a:solidFill>
                  <a:schemeClr val="tx1"/>
                </a:solidFill>
              </a:rPr>
              <a:t>호출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3928" y="4303792"/>
            <a:ext cx="1368152" cy="493360"/>
          </a:xfrm>
          <a:prstGeom prst="wedgeRoundRectCallout">
            <a:avLst>
              <a:gd name="adj1" fmla="val 28782"/>
              <a:gd name="adj2" fmla="val -1308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Circle(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418755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class Circle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 {</a:t>
            </a:r>
          </a:p>
          <a:p>
            <a:pPr defTabSz="180000"/>
            <a:r>
              <a:rPr lang="en-US" altLang="ko-KR" sz="1600" dirty="0"/>
              <a:t>		return 3.14*radius*radius;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}; 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Circle </a:t>
            </a:r>
            <a:r>
              <a:rPr lang="en-US" altLang="ko-KR" sz="1600" b="1" dirty="0" err="1"/>
              <a:t>circleArray</a:t>
            </a:r>
            <a:r>
              <a:rPr lang="en-US" altLang="ko-KR" sz="1600" b="1" dirty="0"/>
              <a:t>[3</a:t>
            </a:r>
            <a:r>
              <a:rPr lang="en-US" altLang="ko-KR" sz="1600" b="1" dirty="0" smtClean="0"/>
              <a:t>];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99692" y="1988840"/>
            <a:ext cx="2753905" cy="899832"/>
          </a:xfrm>
          <a:prstGeom prst="wedgeRoundRectCallout">
            <a:avLst>
              <a:gd name="adj1" fmla="val -72473"/>
              <a:gd name="adj2" fmla="val 561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컴파일러가 자동으로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Circle() { } </a:t>
            </a:r>
            <a:r>
              <a:rPr lang="ko-KR" altLang="en-US" sz="1400" dirty="0" smtClean="0">
                <a:solidFill>
                  <a:schemeClr val="tx1"/>
                </a:solidFill>
              </a:rPr>
              <a:t>삽입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3774" y="5252990"/>
            <a:ext cx="272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기본 생성자가 없으므로 컴파일 오류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5412019"/>
            <a:ext cx="263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600" dirty="0" smtClean="0"/>
              <a:t>생성자가 선언되어 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있지 않은 </a:t>
            </a:r>
            <a:r>
              <a:rPr lang="en-US" altLang="ko-KR" sz="1600" dirty="0" smtClean="0"/>
              <a:t>Circle </a:t>
            </a:r>
            <a:r>
              <a:rPr lang="ko-KR" altLang="en-US" sz="1600" dirty="0" smtClean="0"/>
              <a:t>클래스</a:t>
            </a:r>
            <a:endParaRPr lang="ko-KR" altLang="en-US" sz="1600" dirty="0"/>
          </a:p>
        </p:txBody>
      </p:sp>
      <p:sp>
        <p:nvSpPr>
          <p:cNvPr id="7" name="자유형 6"/>
          <p:cNvSpPr/>
          <p:nvPr/>
        </p:nvSpPr>
        <p:spPr>
          <a:xfrm>
            <a:off x="7696678" y="4169417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8460024" y="3789039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1388734" y="4883693"/>
            <a:ext cx="2391177" cy="510928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Circle() </a:t>
            </a:r>
            <a:r>
              <a:rPr lang="ko-KR" altLang="en-US" sz="1400" dirty="0" smtClean="0">
                <a:solidFill>
                  <a:schemeClr val="tx1"/>
                </a:solidFill>
              </a:rPr>
              <a:t>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56373" y="2888673"/>
            <a:ext cx="810582" cy="1537336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배열 초기화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각 원소 객체당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지정하는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circleArray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[0]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객체가 생성될 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Circle(10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호출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circleArray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객체가 생성될 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Circle(20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호출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circleArray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객체가 생성될 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Circle()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호출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398524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7641</TotalTime>
  <Words>2901</Words>
  <Application>Microsoft Office PowerPoint</Application>
  <PresentationFormat>화면 슬라이드 쇼(4:3)</PresentationFormat>
  <Paragraphs>964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PowerPoint 프레젠테이션</vt:lpstr>
      <vt:lpstr>학습 목표</vt:lpstr>
      <vt:lpstr>객체 포인터</vt:lpstr>
      <vt:lpstr>예제 4–1 객체 포인터 선언 및 활용</vt:lpstr>
      <vt:lpstr>객체배열,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PowerPoint 프레젠테이션</vt:lpstr>
      <vt:lpstr>동적 메모리 할당과 메모리 누수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string 클래스를 이용한 문자열</vt:lpstr>
      <vt:lpstr>string 객체 생성 및 입출력</vt:lpstr>
      <vt:lpstr>string 객체의 동적 생성</vt:lpstr>
      <vt:lpstr>예제 4–11 string 클래스를 이용한 문자열 생성 및 출력</vt:lpstr>
      <vt:lpstr>예제 4-12 string 배열 선언과 문자열 키 입력 응용</vt:lpstr>
      <vt:lpstr>예제 4-13 문자열을 입력 받고 회전시키기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379</cp:revision>
  <dcterms:created xsi:type="dcterms:W3CDTF">2011-08-27T14:53:28Z</dcterms:created>
  <dcterms:modified xsi:type="dcterms:W3CDTF">2019-11-12T16:38:00Z</dcterms:modified>
</cp:coreProperties>
</file>