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391" r:id="rId3"/>
    <p:sldId id="367" r:id="rId4"/>
    <p:sldId id="353" r:id="rId5"/>
    <p:sldId id="354" r:id="rId6"/>
    <p:sldId id="355" r:id="rId7"/>
    <p:sldId id="368" r:id="rId8"/>
    <p:sldId id="369" r:id="rId9"/>
    <p:sldId id="370" r:id="rId10"/>
    <p:sldId id="392" r:id="rId11"/>
    <p:sldId id="371" r:id="rId12"/>
    <p:sldId id="372" r:id="rId13"/>
    <p:sldId id="373" r:id="rId14"/>
    <p:sldId id="384" r:id="rId15"/>
    <p:sldId id="356" r:id="rId16"/>
    <p:sldId id="357" r:id="rId17"/>
    <p:sldId id="261" r:id="rId18"/>
    <p:sldId id="348" r:id="rId19"/>
    <p:sldId id="358" r:id="rId20"/>
    <p:sldId id="375" r:id="rId21"/>
    <p:sldId id="376" r:id="rId22"/>
    <p:sldId id="393" r:id="rId23"/>
    <p:sldId id="390" r:id="rId24"/>
    <p:sldId id="349" r:id="rId25"/>
    <p:sldId id="351" r:id="rId26"/>
    <p:sldId id="385" r:id="rId27"/>
    <p:sldId id="386" r:id="rId28"/>
    <p:sldId id="359" r:id="rId29"/>
    <p:sldId id="377" r:id="rId30"/>
    <p:sldId id="360" r:id="rId31"/>
    <p:sldId id="382" r:id="rId32"/>
    <p:sldId id="387" r:id="rId33"/>
    <p:sldId id="378" r:id="rId34"/>
    <p:sldId id="362" r:id="rId35"/>
    <p:sldId id="379" r:id="rId36"/>
    <p:sldId id="363" r:id="rId37"/>
    <p:sldId id="380" r:id="rId38"/>
    <p:sldId id="383" r:id="rId39"/>
    <p:sldId id="364" r:id="rId40"/>
    <p:sldId id="381" r:id="rId41"/>
    <p:sldId id="365" r:id="rId42"/>
    <p:sldId id="388" r:id="rId43"/>
    <p:sldId id="38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391EFF-B9EB-46EE-97D0-591D5C20748E}">
          <p14:sldIdLst>
            <p14:sldId id="256"/>
            <p14:sldId id="391"/>
            <p14:sldId id="367"/>
            <p14:sldId id="353"/>
            <p14:sldId id="354"/>
            <p14:sldId id="355"/>
            <p14:sldId id="368"/>
            <p14:sldId id="369"/>
            <p14:sldId id="370"/>
            <p14:sldId id="392"/>
            <p14:sldId id="371"/>
            <p14:sldId id="372"/>
            <p14:sldId id="37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3"/>
            <p14:sldId id="390"/>
            <p14:sldId id="349"/>
            <p14:sldId id="351"/>
            <p14:sldId id="385"/>
            <p14:sldId id="386"/>
            <p14:sldId id="359"/>
            <p14:sldId id="377"/>
          </p14:sldIdLst>
        </p14:section>
        <p14:section name="제목 없는 구역" id="{E62F22B4-4F94-4105-A360-27117609A86C}">
          <p14:sldIdLst>
            <p14:sldId id="360"/>
            <p14:sldId id="382"/>
            <p14:sldId id="387"/>
            <p14:sldId id="378"/>
            <p14:sldId id="362"/>
            <p14:sldId id="379"/>
            <p14:sldId id="363"/>
            <p14:sldId id="380"/>
            <p14:sldId id="383"/>
            <p14:sldId id="364"/>
            <p14:sldId id="381"/>
            <p14:sldId id="365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E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6441" autoAdjust="0"/>
  </p:normalViewPr>
  <p:slideViewPr>
    <p:cSldViewPr>
      <p:cViewPr varScale="1">
        <p:scale>
          <a:sx n="89" d="100"/>
          <a:sy n="89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" y="0"/>
            <a:ext cx="9145176" cy="690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63DE-CCE6-4652-AC26-F7D6CD530B07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B40F5B-BC98-4AB0-BBC6-E5AAD4E9DC9B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7D2-589C-4C17-9CE7-2B79C263E9BB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A3CB-EF8F-4E24-BDE0-27FD9FC25ABE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3B1DC-12A4-43AC-A0CA-695039EED575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CEF822-FD90-4B6B-B5BF-F1EFA1036FFA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A8EC-70FF-4D48-9E7C-94479921E452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F97-B5B6-4C72-9C83-96FCAACB968B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78B3-43EA-455C-9398-F76728844544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1E4A14-1D7C-46AE-A619-251BAB333B06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D382BE-BFC5-4516-BBFD-A53D3F036049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6184" y="162880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string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r>
              <a:rPr lang="ko-KR" altLang="en-US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string(string&amp;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복사한 새로운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string(char* s); </a:t>
            </a:r>
            <a:r>
              <a:rPr lang="en-US" altLang="ko-KR" sz="1400" dirty="0"/>
              <a:t>// ‘\0’</a:t>
            </a:r>
            <a:r>
              <a:rPr lang="ko-KR" altLang="en-US" sz="1400" dirty="0"/>
              <a:t>로 끝나는 </a:t>
            </a:r>
            <a:r>
              <a:rPr lang="en-US" altLang="ko-KR" sz="1400" dirty="0"/>
              <a:t>C-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객체로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56184" y="3591600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string address("</a:t>
            </a:r>
            <a:r>
              <a:rPr lang="ko-KR" altLang="en-US" sz="1400" b="1" dirty="0"/>
              <a:t>서울시 성북구 삼선동 </a:t>
            </a:r>
            <a:r>
              <a:rPr lang="en-US" altLang="ko-KR" sz="1400" b="1" dirty="0"/>
              <a:t>389");</a:t>
            </a:r>
            <a:r>
              <a:rPr lang="ko-KR" altLang="en-US" sz="1400" dirty="0"/>
              <a:t> </a:t>
            </a:r>
          </a:p>
          <a:p>
            <a:pPr defTabSz="180000" fontAlgn="base" latinLnBrk="0"/>
            <a:r>
              <a:rPr lang="en-US" altLang="ko-KR" sz="1400" b="1" dirty="0" smtClean="0"/>
              <a:t>string </a:t>
            </a:r>
            <a:r>
              <a:rPr lang="en-US" altLang="ko-KR" sz="1400" b="1" dirty="0" err="1"/>
              <a:t>copyAddress</a:t>
            </a:r>
            <a:r>
              <a:rPr lang="en-US" altLang="ko-KR" sz="1400" b="1" dirty="0"/>
              <a:t>(address); </a:t>
            </a:r>
            <a:r>
              <a:rPr lang="en-US" altLang="ko-KR" sz="1400" dirty="0"/>
              <a:t>// address</a:t>
            </a:r>
            <a:r>
              <a:rPr lang="ko-KR" altLang="en-US" sz="1400" dirty="0"/>
              <a:t>의 문자열을 복사한 별도의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소멸자는</a:t>
            </a:r>
            <a:r>
              <a:rPr lang="ko-KR" altLang="en-US" dirty="0" smtClean="0"/>
              <a:t> 매개 변수를 가지지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클래스 내에서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오직 하나만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1"/>
            <a:r>
              <a:rPr lang="ko-KR" altLang="en-US" dirty="0" smtClean="0"/>
              <a:t>매개 변수에 값이 넘어오지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값을 받도록 선언된 매개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매개 변수 </a:t>
            </a:r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디폴트값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형태로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변수를 가진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913311"/>
            <a:ext cx="5688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void star(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a=5</a:t>
            </a:r>
            <a:r>
              <a:rPr lang="en-US" altLang="ko-KR" sz="1400" dirty="0" smtClean="0"/>
              <a:t>); // a</a:t>
            </a:r>
            <a:r>
              <a:rPr lang="ko-KR" altLang="en-US" sz="1400" dirty="0" smtClean="0"/>
              <a:t>의 디폴트 값은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210036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star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디폴트 </a:t>
            </a:r>
            <a:r>
              <a:rPr lang="ko-KR" altLang="en-US" sz="1400" dirty="0"/>
              <a:t>값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  <a:r>
              <a:rPr lang="en-US" altLang="ko-KR" sz="1400" dirty="0"/>
              <a:t>. star(5</a:t>
            </a:r>
            <a:r>
              <a:rPr lang="en-US" altLang="ko-KR" sz="1400" dirty="0" smtClean="0"/>
              <a:t>);</a:t>
            </a:r>
            <a:r>
              <a:rPr lang="ko-KR" altLang="en-US" sz="1400" dirty="0" smtClean="0"/>
              <a:t>와 동일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star(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16832"/>
            <a:ext cx="6552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b="1" dirty="0"/>
              <a:t>string text="Hello"</a:t>
            </a:r>
            <a:r>
              <a:rPr lang="en-US" altLang="ko-KR" sz="1400" dirty="0"/>
              <a:t>); // text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6410" y="2536448"/>
            <a:ext cx="655795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(10, “Hello"); </a:t>
            </a:r>
            <a:r>
              <a:rPr lang="ko-KR" altLang="en-US" sz="1400" dirty="0" smtClean="0"/>
              <a:t>호출과 동일</a:t>
            </a:r>
            <a:r>
              <a:rPr lang="en-US" altLang="ko-KR" sz="1400" dirty="0" smtClean="0"/>
              <a:t>. id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10, text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“Hello” </a:t>
            </a:r>
            <a:r>
              <a:rPr lang="ko-KR" altLang="en-US" sz="1400" dirty="0" smtClean="0"/>
              <a:t>전달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20, "Good Morning"</a:t>
            </a:r>
            <a:r>
              <a:rPr lang="en-US" altLang="ko-KR" sz="1400" dirty="0"/>
              <a:t>); // id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20</a:t>
            </a:r>
            <a:r>
              <a:rPr lang="en-US" altLang="ko-KR" sz="1400" dirty="0"/>
              <a:t>, text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“Good Morning” </a:t>
            </a:r>
            <a:r>
              <a:rPr lang="ko-KR" altLang="en-US" sz="1400" dirty="0"/>
              <a:t>전달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반드시 값을 전달하여야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("Hello");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값이 전달되지 </a:t>
            </a:r>
            <a:r>
              <a:rPr lang="ko-KR" altLang="en-US" sz="1400" dirty="0" smtClean="0"/>
              <a:t>않았음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3573016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호출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120588" y="379207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변수에 관한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변수는 보통 매개 변수 앞에 선언될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매개 변수는 끝 쪽부터 초기값을 순서대로 선언되어야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오류</a:t>
            </a:r>
            <a:endParaRPr lang="en-US" altLang="ko-KR" sz="1600" dirty="0" smtClean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성공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7304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488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값을 정하는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height=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1586879" y="4194349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square(3</a:t>
            </a:r>
            <a:r>
              <a:rPr lang="it-IT" altLang="ko-KR" sz="1400" b="1" dirty="0"/>
              <a:t>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dirty="0" smtClean="0">
                <a:solidFill>
                  <a:srgbClr val="FF0000"/>
                </a:solidFill>
              </a:rPr>
              <a:t>1</a:t>
            </a:r>
            <a:r>
              <a:rPr lang="it-IT" altLang="ko-KR" sz="1400" dirty="0">
                <a:solidFill>
                  <a:srgbClr val="FF0000"/>
                </a:solidFill>
              </a:rPr>
              <a:t>, </a:t>
            </a:r>
            <a:r>
              <a:rPr lang="it-IT" altLang="ko-KR" sz="1400" dirty="0" smtClean="0">
                <a:solidFill>
                  <a:srgbClr val="FF0000"/>
                </a:solidFill>
              </a:rPr>
              <a:t>1 </a:t>
            </a:r>
            <a:r>
              <a:rPr lang="it-IT" altLang="ko-KR" sz="1400" dirty="0" smtClean="0"/>
              <a:t>);</a:t>
            </a:r>
            <a:endParaRPr lang="it-IT" altLang="ko-KR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1602990" y="3411691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 ); </a:t>
            </a:r>
            <a:endParaRPr lang="it-IT" altLang="ko-KR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587329" y="3808379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square(5);</a:t>
            </a:r>
            <a:endParaRPr lang="it-IT" altLang="ko-KR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605303" y="3411691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,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3605303" y="3808379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u="sng" dirty="0" smtClean="0"/>
              <a:t> 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2" name="직사각형 121"/>
          <p:cNvSpPr/>
          <p:nvPr/>
        </p:nvSpPr>
        <p:spPr>
          <a:xfrm>
            <a:off x="3605302" y="419434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4525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677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4411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654505" y="3217535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644777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248" y="1951964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34249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760996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378616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411760" y="2708920"/>
            <a:ext cx="3990516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void g(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</a:t>
            </a:r>
            <a:r>
              <a:rPr lang="en-US" altLang="ko-KR" sz="1600" dirty="0" smtClean="0"/>
              <a:t>=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</a:t>
            </a:r>
            <a:r>
              <a:rPr lang="en-US" altLang="ko-KR" sz="1600" dirty="0" smtClean="0"/>
              <a:t>=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</a:t>
            </a:r>
            <a:r>
              <a:rPr lang="en-US" altLang="ko-KR" sz="1600" dirty="0" smtClean="0"/>
              <a:t>=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en-US" altLang="ko-KR" sz="16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5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20, 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225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37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59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934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558735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40838" y="3035951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26763" y="2000204"/>
            <a:ext cx="38863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void g(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750273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디폴트 매개 변수를 가진 </a:t>
            </a:r>
            <a:r>
              <a:rPr lang="ko-KR" altLang="en-US" sz="1400" dirty="0" smtClean="0">
                <a:solidFill>
                  <a:schemeClr val="tx1"/>
                </a:solidFill>
              </a:rPr>
              <a:t>함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604282" y="5157192"/>
            <a:ext cx="1591863" cy="652337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컴파일러에 의해 변환되는 과정</a:t>
            </a: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6–3 </a:t>
            </a:r>
            <a:r>
              <a:rPr lang="ko-KR" altLang="en-US" dirty="0" smtClean="0"/>
              <a:t>디폴트 매개 변수를 가진 함수 선언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412776"/>
            <a:ext cx="38164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star(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a=5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</a:t>
            </a:r>
            <a:r>
              <a:rPr lang="en-US" altLang="ko-KR" sz="14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 smtClean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star(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'*';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text)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' ' &lt;&lt; text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star()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star();</a:t>
            </a:r>
          </a:p>
          <a:p>
            <a:pPr defTabSz="180000"/>
            <a:r>
              <a:rPr lang="en-US" altLang="ko-KR" sz="1400" dirty="0"/>
              <a:t>	star(10);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(10, "Hello</a:t>
            </a:r>
            <a:r>
              <a:rPr lang="en-US" altLang="ko-KR" sz="1400" dirty="0" smtClean="0"/>
              <a:t>"); 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433030" y="5629315"/>
            <a:ext cx="95410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*****</a:t>
            </a:r>
          </a:p>
          <a:p>
            <a:pPr fontAlgn="base"/>
            <a:r>
              <a:rPr lang="en-US" altLang="ko-KR" sz="1400" dirty="0"/>
              <a:t>**********</a:t>
            </a:r>
          </a:p>
          <a:p>
            <a:pPr fontAlgn="base"/>
            <a:r>
              <a:rPr lang="en-US" altLang="ko-KR" sz="1400" dirty="0"/>
              <a:t>10</a:t>
            </a:r>
          </a:p>
          <a:p>
            <a:pPr fontAlgn="base"/>
            <a:r>
              <a:rPr lang="en-US" altLang="ko-KR" sz="1400" dirty="0"/>
              <a:t>10 Hello</a:t>
            </a:r>
            <a:endParaRPr lang="ko-KR" altLang="en-US" sz="14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843808" y="1700808"/>
            <a:ext cx="1613263" cy="478520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디폴트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437347" y="5000142"/>
            <a:ext cx="9212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49441" y="5877272"/>
            <a:ext cx="1322559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msg</a:t>
            </a:r>
            <a:r>
              <a:rPr lang="en-US" altLang="ko-KR" sz="14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648" y="2555096"/>
            <a:ext cx="3284857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void </a:t>
            </a:r>
            <a:r>
              <a:rPr lang="en-US" altLang="ko-KR" sz="1600" dirty="0"/>
              <a:t>star(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a=5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&lt;a;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'*';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void 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id, </a:t>
            </a:r>
            <a:r>
              <a:rPr lang="en-US" altLang="ko-KR" sz="1600" dirty="0">
                <a:solidFill>
                  <a:srgbClr val="FF0000"/>
                </a:solidFill>
              </a:rPr>
              <a:t>string </a:t>
            </a:r>
            <a:r>
              <a:rPr lang="en-US" altLang="ko-KR" sz="1600" dirty="0" smtClean="0">
                <a:solidFill>
                  <a:srgbClr val="FF0000"/>
                </a:solidFill>
              </a:rPr>
              <a:t>text=</a:t>
            </a:r>
            <a:r>
              <a:rPr lang="en-US" altLang="ko-KR" sz="1600" dirty="0">
                <a:solidFill>
                  <a:srgbClr val="FF0000"/>
                </a:solidFill>
              </a:rPr>
              <a:t>""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id &lt;&lt; </a:t>
            </a:r>
            <a:r>
              <a:rPr lang="en-US" altLang="ko-KR" sz="1600" dirty="0" smtClean="0"/>
              <a:t>' </a:t>
            </a:r>
            <a:r>
              <a:rPr lang="en-US" altLang="ko-KR" sz="1600" dirty="0"/>
              <a:t>' &lt;&lt; text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408069" y="2398608"/>
            <a:ext cx="324256" cy="211051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3732325" y="3453864"/>
            <a:ext cx="1663323" cy="3785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283968" y="3068961"/>
            <a:ext cx="900101" cy="534664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동일한코드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36618" y="2157667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/>
              <a:t>디폴트 매개 변수를 </a:t>
            </a:r>
            <a:r>
              <a:rPr lang="ko-KR" altLang="en-US" dirty="0" smtClean="0"/>
              <a:t>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484784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호출하는 경우가 다음과 같을 때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디폴트 매개 변수를 가진 함수로 작성하라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0216" y="2196147"/>
            <a:ext cx="473427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 smtClean="0"/>
              <a:t>using </a:t>
            </a:r>
            <a:r>
              <a:rPr lang="en-US" altLang="ko-KR" sz="1600" dirty="0"/>
              <a:t>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// </a:t>
            </a:r>
            <a:r>
              <a:rPr lang="ko-KR" altLang="en-US" sz="1600" dirty="0"/>
              <a:t>원형 선언</a:t>
            </a:r>
          </a:p>
          <a:p>
            <a:pPr defTabSz="180000"/>
            <a:r>
              <a:rPr lang="en-US" altLang="ko-KR" sz="1600" b="1" dirty="0"/>
              <a:t>void f(char c=' ',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line=1);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// </a:t>
            </a:r>
            <a:r>
              <a:rPr lang="ko-KR" altLang="en-US" sz="1600" dirty="0"/>
              <a:t>함수 구현</a:t>
            </a:r>
          </a:p>
          <a:p>
            <a:pPr defTabSz="180000"/>
            <a:r>
              <a:rPr lang="en-US" altLang="ko-KR" sz="1600" dirty="0"/>
              <a:t>void f(char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line) {</a:t>
            </a:r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&lt;line;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defTabSz="180000"/>
            <a:r>
              <a:rPr lang="en-US" altLang="ko-KR" sz="1600" dirty="0"/>
              <a:t>	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j=0; j&lt;10; j++)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f(); // </a:t>
            </a:r>
            <a:r>
              <a:rPr lang="ko-KR" altLang="en-US" sz="1600" dirty="0" err="1"/>
              <a:t>한줄에</a:t>
            </a:r>
            <a:r>
              <a:rPr lang="ko-KR" altLang="en-US" sz="1600" dirty="0"/>
              <a:t> 빈칸을 </a:t>
            </a:r>
            <a:r>
              <a:rPr lang="en-US" altLang="ko-KR" sz="1600" dirty="0"/>
              <a:t>10</a:t>
            </a:r>
            <a:r>
              <a:rPr lang="ko-KR" altLang="en-US" sz="1600" dirty="0"/>
              <a:t>개 출력한다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/>
              <a:t>	f('%'); // </a:t>
            </a:r>
            <a:r>
              <a:rPr lang="ko-KR" altLang="en-US" sz="1600" dirty="0"/>
              <a:t>한 줄에 </a:t>
            </a:r>
            <a:r>
              <a:rPr lang="en-US" altLang="ko-KR" sz="1600" dirty="0" smtClean="0"/>
              <a:t>'%</a:t>
            </a:r>
            <a:r>
              <a:rPr lang="en-US" altLang="ko-KR" sz="1600" dirty="0"/>
              <a:t>'</a:t>
            </a:r>
            <a:r>
              <a:rPr lang="ko-KR" altLang="en-US" sz="1600" dirty="0" smtClean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개 출력한다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/>
              <a:t>	f('@', 5); // 5 </a:t>
            </a:r>
            <a:r>
              <a:rPr lang="ko-KR" altLang="en-US" sz="1600" dirty="0"/>
              <a:t>줄에 </a:t>
            </a:r>
            <a:r>
              <a:rPr lang="en-US" altLang="ko-KR" sz="1600" dirty="0"/>
              <a:t>'@' </a:t>
            </a:r>
            <a:r>
              <a:rPr lang="ko-KR" altLang="en-US" sz="1600" dirty="0"/>
              <a:t>문자를 </a:t>
            </a:r>
            <a:r>
              <a:rPr lang="en-US" altLang="ko-KR" sz="1600" dirty="0"/>
              <a:t>10</a:t>
            </a:r>
            <a:r>
              <a:rPr lang="ko-KR" altLang="en-US" sz="1600" dirty="0"/>
              <a:t>개 출력한다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4996914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11560" y="4996914"/>
            <a:ext cx="1824896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빈 칸이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16678" y="1340768"/>
            <a:ext cx="4747810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>
                <a:ea typeface="HY강B" pitchFamily="18" charset="-127"/>
              </a:rPr>
              <a:t>f(); // </a:t>
            </a:r>
            <a:r>
              <a:rPr lang="ko-KR" altLang="en-US" sz="1600" dirty="0" smtClean="0">
                <a:ea typeface="HY강B" pitchFamily="18" charset="-127"/>
              </a:rPr>
              <a:t>한 줄에 </a:t>
            </a:r>
            <a:r>
              <a:rPr lang="ko-KR" altLang="en-US" sz="1600" dirty="0">
                <a:ea typeface="HY강B" pitchFamily="18" charset="-127"/>
              </a:rPr>
              <a:t>빈칸을 </a:t>
            </a:r>
            <a:r>
              <a:rPr lang="en-US" altLang="ko-KR" sz="1600" dirty="0">
                <a:ea typeface="HY강B" pitchFamily="18" charset="-127"/>
              </a:rPr>
              <a:t>10</a:t>
            </a:r>
            <a:r>
              <a:rPr lang="ko-KR" altLang="en-US" sz="1600" dirty="0">
                <a:ea typeface="HY강B" pitchFamily="18" charset="-127"/>
              </a:rPr>
              <a:t>개 출력한다</a:t>
            </a:r>
            <a:r>
              <a:rPr lang="en-US" altLang="ko-KR" sz="1600" dirty="0">
                <a:ea typeface="HY강B" pitchFamily="18" charset="-127"/>
              </a:rPr>
              <a:t>.</a:t>
            </a:r>
            <a:endParaRPr lang="ko-KR" altLang="en-US" sz="1600" dirty="0">
              <a:ea typeface="HY강B" pitchFamily="18" charset="-127"/>
            </a:endParaRPr>
          </a:p>
          <a:p>
            <a:pPr fontAlgn="base" latinLnBrk="0"/>
            <a:r>
              <a:rPr lang="en-US" altLang="ko-KR" sz="1600" dirty="0">
                <a:ea typeface="HY강B" pitchFamily="18" charset="-127"/>
              </a:rPr>
              <a:t>f</a:t>
            </a:r>
            <a:r>
              <a:rPr lang="en-US" altLang="ko-KR" sz="1600" dirty="0" smtClean="0">
                <a:ea typeface="HY강B" pitchFamily="18" charset="-127"/>
              </a:rPr>
              <a:t>(</a:t>
            </a:r>
            <a:r>
              <a:rPr lang="en-US" altLang="ko-KR" sz="1600" dirty="0"/>
              <a:t>'</a:t>
            </a:r>
            <a:r>
              <a:rPr lang="en-US" altLang="ko-KR" sz="1600" dirty="0" smtClean="0">
                <a:ea typeface="HY강B" pitchFamily="18" charset="-127"/>
              </a:rPr>
              <a:t>%'); </a:t>
            </a:r>
            <a:r>
              <a:rPr lang="en-US" altLang="ko-KR" sz="1600" dirty="0">
                <a:ea typeface="HY강B" pitchFamily="18" charset="-127"/>
              </a:rPr>
              <a:t>// </a:t>
            </a:r>
            <a:r>
              <a:rPr lang="ko-KR" altLang="en-US" sz="1600" dirty="0">
                <a:ea typeface="HY강B" pitchFamily="18" charset="-127"/>
              </a:rPr>
              <a:t>한 줄에 </a:t>
            </a:r>
            <a:r>
              <a:rPr lang="en-US" altLang="ko-KR" sz="1600" dirty="0" smtClean="0"/>
              <a:t>'</a:t>
            </a:r>
            <a:r>
              <a:rPr lang="en-US" altLang="ko-KR" sz="1600" dirty="0" smtClean="0">
                <a:ea typeface="HY강B" pitchFamily="18" charset="-127"/>
              </a:rPr>
              <a:t>%</a:t>
            </a:r>
            <a:r>
              <a:rPr lang="en-US" altLang="ko-KR" sz="1600" dirty="0" smtClean="0"/>
              <a:t>'</a:t>
            </a:r>
            <a:r>
              <a:rPr lang="ko-KR" altLang="en-US" sz="1600" dirty="0" smtClean="0">
                <a:ea typeface="HY강B" pitchFamily="18" charset="-127"/>
              </a:rPr>
              <a:t>를 </a:t>
            </a:r>
            <a:r>
              <a:rPr lang="en-US" altLang="ko-KR" sz="1600" dirty="0">
                <a:ea typeface="HY강B" pitchFamily="18" charset="-127"/>
              </a:rPr>
              <a:t>10</a:t>
            </a:r>
            <a:r>
              <a:rPr lang="ko-KR" altLang="en-US" sz="1600" dirty="0">
                <a:ea typeface="HY강B" pitchFamily="18" charset="-127"/>
              </a:rPr>
              <a:t>개 출력한다</a:t>
            </a:r>
            <a:r>
              <a:rPr lang="en-US" altLang="ko-KR" sz="1600" dirty="0">
                <a:ea typeface="HY강B" pitchFamily="18" charset="-127"/>
              </a:rPr>
              <a:t>.</a:t>
            </a:r>
            <a:endParaRPr lang="ko-KR" altLang="en-US" sz="1600" dirty="0">
              <a:ea typeface="HY강B" pitchFamily="18" charset="-127"/>
            </a:endParaRPr>
          </a:p>
          <a:p>
            <a:pPr fontAlgn="base" latinLnBrk="0"/>
            <a:r>
              <a:rPr lang="en-US" altLang="ko-KR" sz="1600" dirty="0">
                <a:ea typeface="HY강B" pitchFamily="18" charset="-127"/>
              </a:rPr>
              <a:t>f</a:t>
            </a:r>
            <a:r>
              <a:rPr lang="en-US" altLang="ko-KR" sz="1600" dirty="0" smtClean="0">
                <a:ea typeface="HY강B" pitchFamily="18" charset="-127"/>
              </a:rPr>
              <a:t>(</a:t>
            </a:r>
            <a:r>
              <a:rPr lang="en-US" altLang="ko-KR" sz="1600" dirty="0"/>
              <a:t>'</a:t>
            </a:r>
            <a:r>
              <a:rPr lang="en-US" altLang="ko-KR" sz="1600" dirty="0" smtClean="0">
                <a:ea typeface="HY강B" pitchFamily="18" charset="-127"/>
              </a:rPr>
              <a:t>@', </a:t>
            </a:r>
            <a:r>
              <a:rPr lang="en-US" altLang="ko-KR" sz="1600" dirty="0">
                <a:ea typeface="HY강B" pitchFamily="18" charset="-127"/>
              </a:rPr>
              <a:t>5); // </a:t>
            </a:r>
            <a:r>
              <a:rPr lang="ko-KR" altLang="en-US" sz="1600" dirty="0" smtClean="0">
                <a:ea typeface="HY강B" pitchFamily="18" charset="-127"/>
              </a:rPr>
              <a:t>다섯</a:t>
            </a:r>
            <a:r>
              <a:rPr lang="en-US" altLang="ko-KR" sz="1600" dirty="0" smtClean="0">
                <a:ea typeface="HY강B" pitchFamily="18" charset="-127"/>
              </a:rPr>
              <a:t> </a:t>
            </a:r>
            <a:r>
              <a:rPr lang="ko-KR" altLang="en-US" sz="1600" dirty="0">
                <a:ea typeface="HY강B" pitchFamily="18" charset="-127"/>
              </a:rPr>
              <a:t>줄에 </a:t>
            </a:r>
            <a:r>
              <a:rPr lang="en-US" altLang="ko-KR" sz="1600" dirty="0"/>
              <a:t>'</a:t>
            </a:r>
            <a:r>
              <a:rPr lang="en-US" altLang="ko-KR" sz="1600" dirty="0" smtClean="0">
                <a:ea typeface="HY강B" pitchFamily="18" charset="-127"/>
              </a:rPr>
              <a:t>@</a:t>
            </a:r>
            <a:r>
              <a:rPr lang="en-US" altLang="ko-KR" sz="1600" dirty="0" smtClean="0"/>
              <a:t>'</a:t>
            </a:r>
            <a:r>
              <a:rPr lang="ko-KR" altLang="en-US" sz="1600" dirty="0" smtClean="0">
                <a:ea typeface="HY강B" pitchFamily="18" charset="-127"/>
              </a:rPr>
              <a:t>를 </a:t>
            </a:r>
            <a:r>
              <a:rPr lang="en-US" altLang="ko-KR" sz="1600" dirty="0">
                <a:ea typeface="HY강B" pitchFamily="18" charset="-127"/>
              </a:rPr>
              <a:t>10</a:t>
            </a:r>
            <a:r>
              <a:rPr lang="ko-KR" altLang="en-US" sz="1600" dirty="0">
                <a:ea typeface="HY강B" pitchFamily="18" charset="-127"/>
              </a:rPr>
              <a:t>개 출력한다</a:t>
            </a:r>
            <a:r>
              <a:rPr lang="en-US" altLang="ko-KR" sz="1600" dirty="0">
                <a:ea typeface="HY강B" pitchFamily="18" charset="-127"/>
              </a:rPr>
              <a:t>.</a:t>
            </a:r>
            <a:endParaRPr lang="ko-KR" altLang="en-US" sz="16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중복 간소화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변수의 장점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중복 간소화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중복 함수들과 </a:t>
            </a:r>
            <a:r>
              <a:rPr lang="ko-KR" altLang="en-US" dirty="0"/>
              <a:t>디폴트 매개 변수를 가진 </a:t>
            </a:r>
            <a:r>
              <a:rPr lang="ko-KR" altLang="en-US" dirty="0" smtClean="0"/>
              <a:t>함수를 함께 사용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98513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7498" y="1988840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</a:t>
            </a:r>
            <a:r>
              <a:rPr lang="en-US" altLang="ko-KR" sz="1400" b="1" dirty="0" smtClean="0"/>
              <a:t>{ radius </a:t>
            </a:r>
            <a:r>
              <a:rPr lang="en-US" altLang="ko-KR" sz="1400" b="1" dirty="0"/>
              <a:t>= r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74413" y="2692830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3654433" y="2798732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474414" y="3377360"/>
            <a:ext cx="2465738" cy="915736"/>
          </a:xfrm>
          <a:prstGeom prst="wedgeRoundRectCallout">
            <a:avLst>
              <a:gd name="adj1" fmla="val -8258"/>
              <a:gd name="adj2" fmla="val -1068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r>
              <a:rPr lang="ko-KR" altLang="en-US" sz="1400" dirty="0">
                <a:solidFill>
                  <a:schemeClr val="tx1"/>
                </a:solidFill>
              </a:rPr>
              <a:t>개의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함수를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840" y="4853478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</a:t>
            </a:r>
            <a:r>
              <a:rPr lang="en-US" altLang="ko-KR" sz="1400" b="1" strike="sngStrike" dirty="0" smtClean="0"/>
              <a:t>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25671" y="5776064"/>
            <a:ext cx="1674721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중복된 함수와 동시 사용 불가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16824" cy="17659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디폴트 매개 변수를 이해하고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 시 발생하는 모호성의 경우를 판별할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속성으로 선언된 멤버의 특성을 이해하고</a:t>
            </a:r>
            <a:r>
              <a:rPr lang="en-US" altLang="ko-KR" dirty="0" smtClean="0"/>
              <a:t>, static </a:t>
            </a:r>
            <a:r>
              <a:rPr lang="ko-KR" altLang="en-US" dirty="0" smtClean="0"/>
              <a:t>속성을 활용할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5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6–5(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디폴트 매개 변수를 </a:t>
            </a:r>
            <a:r>
              <a:rPr lang="ko-KR" altLang="en-US" dirty="0"/>
              <a:t>이용하여 중복 </a:t>
            </a:r>
            <a:r>
              <a:rPr lang="ko-KR" altLang="en-US" dirty="0" smtClean="0"/>
              <a:t>함수 간소화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() </a:t>
            </a:r>
            <a:r>
              <a:rPr lang="en-US" altLang="ko-KR" sz="1400" dirty="0" smtClean="0"/>
              <a:t>{ // 25 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'*'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'*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n, char c)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c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311337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중복 함수를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778587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n=25, char c=</a:t>
            </a:r>
            <a:r>
              <a:rPr lang="en-US" altLang="ko-KR" sz="1400" dirty="0" smtClean="0"/>
              <a:t>'</a:t>
            </a:r>
            <a:r>
              <a:rPr lang="en-US" altLang="ko-KR" sz="1400" b="1" dirty="0" smtClean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c;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30542" y="5933023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중복 간소화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26549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938312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b="1" dirty="0" smtClean="0"/>
              <a:t>	/*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	</a:t>
            </a:r>
            <a:r>
              <a:rPr lang="ko-KR" altLang="en-US" sz="1200" b="1" dirty="0" smtClean="0"/>
              <a:t>이곳에 디폴트 매개변수를 가진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작성하라 </a:t>
            </a:r>
            <a:endParaRPr lang="en-US" altLang="ko-KR" sz="1200" b="1" dirty="0" smtClean="0"/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*/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중괄호 2"/>
          <p:cNvSpPr/>
          <p:nvPr/>
        </p:nvSpPr>
        <p:spPr>
          <a:xfrm>
            <a:off x="2195736" y="273998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49689" y="3431822"/>
            <a:ext cx="1343378" cy="318956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</a:t>
            </a:r>
            <a:r>
              <a:rPr lang="ko-KR" altLang="en-US" dirty="0" smtClean="0"/>
              <a:t>간소화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정답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84784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1484784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p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</a:t>
            </a:r>
            <a:r>
              <a:rPr lang="en-US" altLang="ko-KR" sz="1200" b="1" dirty="0" smtClean="0"/>
              <a:t>];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size </a:t>
            </a:r>
            <a:r>
              <a:rPr lang="en-US" altLang="ko-KR" sz="1200" b="1" dirty="0"/>
              <a:t>= n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2254589" y="2286457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508542" y="2978294"/>
            <a:ext cx="911330" cy="285210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3419872" y="2852984"/>
            <a:ext cx="288032" cy="718916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085184"/>
            <a:ext cx="2520280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 smtClean="0"/>
              <a:t>() : 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(100)</a:t>
            </a:r>
            <a:r>
              <a:rPr lang="en-US" altLang="ko-KR" sz="1050" dirty="0" smtClean="0"/>
              <a:t> { }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int</a:t>
            </a:r>
            <a:r>
              <a:rPr lang="en-US" altLang="ko-KR" sz="1050" b="1" dirty="0" smtClean="0"/>
              <a:t> n) </a:t>
            </a:r>
            <a:r>
              <a:rPr lang="en-US" altLang="ko-KR" sz="1050" dirty="0"/>
              <a:t>{ </a:t>
            </a:r>
            <a:endParaRPr lang="en-US" altLang="ko-KR" sz="1050" dirty="0" smtClean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p </a:t>
            </a:r>
            <a:r>
              <a:rPr lang="en-US" altLang="ko-KR" sz="1050" dirty="0"/>
              <a:t>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[n</a:t>
            </a:r>
            <a:r>
              <a:rPr lang="en-US" altLang="ko-KR" sz="1050" dirty="0" smtClean="0"/>
              <a:t>];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size </a:t>
            </a:r>
            <a:r>
              <a:rPr lang="en-US" altLang="ko-KR" sz="1050" dirty="0"/>
              <a:t>= n</a:t>
            </a:r>
            <a:r>
              <a:rPr lang="en-US" altLang="ko-KR" sz="1050" dirty="0" smtClean="0"/>
              <a:t>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}</a:t>
            </a:r>
            <a:endParaRPr lang="en-US" altLang="ko-KR" sz="1050" dirty="0"/>
          </a:p>
        </p:txBody>
      </p:sp>
      <p:sp>
        <p:nvSpPr>
          <p:cNvPr id="12" name="자유형 11"/>
          <p:cNvSpPr/>
          <p:nvPr/>
        </p:nvSpPr>
        <p:spPr>
          <a:xfrm>
            <a:off x="2451224" y="2985910"/>
            <a:ext cx="586238" cy="2082801"/>
          </a:xfrm>
          <a:custGeom>
            <a:avLst/>
            <a:gdLst>
              <a:gd name="connsiteX0" fmla="*/ 0 w 576874"/>
              <a:gd name="connsiteY0" fmla="*/ 0 h 2082800"/>
              <a:gd name="connsiteX1" fmla="*/ 496711 w 576874"/>
              <a:gd name="connsiteY1" fmla="*/ 637822 h 2082800"/>
              <a:gd name="connsiteX2" fmla="*/ 575733 w 576874"/>
              <a:gd name="connsiteY2" fmla="*/ 1320800 h 2082800"/>
              <a:gd name="connsiteX3" fmla="*/ 536222 w 57687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74" h="2082800">
                <a:moveTo>
                  <a:pt x="0" y="0"/>
                </a:moveTo>
                <a:cubicBezTo>
                  <a:pt x="200378" y="208844"/>
                  <a:pt x="400756" y="417689"/>
                  <a:pt x="496711" y="637822"/>
                </a:cubicBezTo>
                <a:cubicBezTo>
                  <a:pt x="592666" y="857955"/>
                  <a:pt x="569148" y="1079970"/>
                  <a:pt x="575733" y="1320800"/>
                </a:cubicBezTo>
                <a:cubicBezTo>
                  <a:pt x="582318" y="1561630"/>
                  <a:pt x="559270" y="1822215"/>
                  <a:pt x="536222" y="20828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4822490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위임생성자로</a:t>
            </a:r>
            <a:r>
              <a:rPr lang="ko-KR" altLang="en-US" sz="1000" dirty="0" smtClean="0"/>
              <a:t> 작성할 수도 있음</a:t>
            </a:r>
            <a:r>
              <a:rPr lang="en-US" altLang="ko-KR" sz="1000" dirty="0" smtClean="0"/>
              <a:t>(3.4</a:t>
            </a:r>
            <a:r>
              <a:rPr lang="ko-KR" altLang="en-US" sz="1000" dirty="0" err="1" smtClean="0"/>
              <a:t>절참고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4098" y="29662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15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중복이 모호하여 컴파일러가 어떤 함수를 호출하는지 판단하지 못하는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변환으로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매개 변수로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매개 변수로 인한 모호성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변환으로 인한 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 변수의 형 변환으로 인한 중복 함수 호출의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23514"/>
            <a:ext cx="25922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smtClean="0"/>
              <a:t>double </a:t>
            </a:r>
            <a:r>
              <a:rPr lang="en-US" altLang="ko-KR" sz="1600" dirty="0"/>
              <a:t>square(double a) {</a:t>
            </a:r>
          </a:p>
          <a:p>
            <a:pPr defTabSz="180000" fontAlgn="base" latinLnBrk="0"/>
            <a:r>
              <a:rPr lang="en-US" altLang="ko-KR" sz="1600" dirty="0"/>
              <a:t>	return a*a;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>
                <a:solidFill>
                  <a:srgbClr val="0070C0"/>
                </a:solidFill>
              </a:rPr>
              <a:t>square(3)</a:t>
            </a:r>
            <a:r>
              <a:rPr lang="en-US" altLang="ko-KR" sz="1600" dirty="0"/>
              <a:t>; </a:t>
            </a:r>
            <a:endParaRPr lang="en-US" altLang="ko-KR" sz="1600" dirty="0" smtClean="0"/>
          </a:p>
          <a:p>
            <a:pPr defTabSz="180000" fontAlgn="base" latinLnBrk="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159691" y="403097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(a) </a:t>
            </a:r>
            <a:r>
              <a:rPr lang="ko-KR" altLang="en-US" sz="1400" dirty="0" smtClean="0"/>
              <a:t>정상 </a:t>
            </a:r>
            <a:r>
              <a:rPr lang="ko-KR" altLang="en-US" sz="1400" dirty="0"/>
              <a:t>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483769" y="2694648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2893218"/>
            <a:ext cx="1228164" cy="700574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타입</a:t>
            </a:r>
            <a:r>
              <a:rPr lang="en-US" altLang="ko-KR" sz="1200" dirty="0">
                <a:solidFill>
                  <a:schemeClr val="tx1"/>
                </a:solidFill>
              </a:rPr>
              <a:t> 3</a:t>
            </a:r>
            <a:r>
              <a:rPr lang="ko-KR" altLang="en-US" sz="1200" dirty="0">
                <a:solidFill>
                  <a:schemeClr val="tx1"/>
                </a:solidFill>
              </a:rPr>
              <a:t>이</a:t>
            </a:r>
            <a:r>
              <a:rPr lang="en-US" altLang="ko-KR" sz="1200" dirty="0">
                <a:solidFill>
                  <a:schemeClr val="tx1"/>
                </a:solidFill>
              </a:rPr>
              <a:t>double </a:t>
            </a:r>
            <a:r>
              <a:rPr lang="ko-KR" altLang="en-US" sz="12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5" y="2423514"/>
            <a:ext cx="2810401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smtClean="0"/>
              <a:t>float square(float </a:t>
            </a:r>
            <a:r>
              <a:rPr lang="en-US" altLang="ko-KR" sz="1600" dirty="0"/>
              <a:t>a) {</a:t>
            </a:r>
          </a:p>
          <a:p>
            <a:pPr defTabSz="180000" fontAlgn="base" latinLnBrk="0"/>
            <a:r>
              <a:rPr lang="en-US" altLang="ko-KR" sz="1600" dirty="0"/>
              <a:t>	return a*a;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endParaRPr lang="en-US" altLang="ko-KR" sz="1600" dirty="0" smtClean="0"/>
          </a:p>
          <a:p>
            <a:pPr defTabSz="180000" fontAlgn="base" latinLnBrk="0"/>
            <a:r>
              <a:rPr lang="en-US" altLang="ko-KR" sz="1600" dirty="0" smtClean="0"/>
              <a:t>double </a:t>
            </a:r>
            <a:r>
              <a:rPr lang="en-US" altLang="ko-KR" sz="1600" dirty="0"/>
              <a:t>square(double a) {</a:t>
            </a:r>
          </a:p>
          <a:p>
            <a:pPr defTabSz="180000" fontAlgn="base" latinLnBrk="0"/>
            <a:r>
              <a:rPr lang="en-US" altLang="ko-KR" sz="1600" dirty="0"/>
              <a:t>	return a*a;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 </a:t>
            </a:r>
            <a:r>
              <a:rPr lang="en-US" altLang="ko-KR" sz="1600" dirty="0" smtClean="0"/>
              <a:t>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square(3.0)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>
                <a:solidFill>
                  <a:srgbClr val="FF0000"/>
                </a:solidFill>
              </a:rPr>
              <a:t>square(3)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706633" y="5109831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(b) </a:t>
            </a:r>
            <a:r>
              <a:rPr lang="ko-KR" altLang="en-US" sz="1400" dirty="0" smtClean="0"/>
              <a:t>모호한 호출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컴파일 오류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26416" y="3455010"/>
            <a:ext cx="1438071" cy="105411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타입</a:t>
            </a:r>
            <a:r>
              <a:rPr lang="en-US" altLang="ko-KR" sz="1400" dirty="0">
                <a:solidFill>
                  <a:schemeClr val="tx1"/>
                </a:solidFill>
              </a:rPr>
              <a:t> 3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double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변환할지 </a:t>
            </a:r>
            <a:r>
              <a:rPr lang="en-US" altLang="ko-KR" sz="1400" dirty="0">
                <a:solidFill>
                  <a:schemeClr val="tx1"/>
                </a:solidFill>
              </a:rPr>
              <a:t>float</a:t>
            </a:r>
            <a:r>
              <a:rPr lang="ko-KR" altLang="en-US" sz="1400" dirty="0">
                <a:solidFill>
                  <a:schemeClr val="tx1"/>
                </a:solidFill>
              </a:rPr>
              <a:t>로 변환할 지 모호함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55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203848" y="4096288"/>
            <a:ext cx="1403492" cy="700864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3.0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double</a:t>
            </a:r>
            <a:r>
              <a:rPr lang="ko-KR" altLang="en-US" sz="1400" dirty="0">
                <a:solidFill>
                  <a:schemeClr val="tx1"/>
                </a:solidFill>
              </a:rPr>
              <a:t> 타입이므로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모호하지 않음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885234" y="3521413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66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7053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76696" y="5517232"/>
            <a:ext cx="27497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숫자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은 </a:t>
            </a:r>
            <a:r>
              <a:rPr lang="en-US" altLang="ko-KR" sz="1600" b="1" dirty="0" err="1">
                <a:solidFill>
                  <a:srgbClr val="C00000"/>
                </a:solidFill>
              </a:rPr>
              <a:t>int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형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숫자 </a:t>
            </a:r>
            <a:r>
              <a:rPr lang="en-US" altLang="ko-KR" sz="1600" b="1" dirty="0">
                <a:solidFill>
                  <a:srgbClr val="C00000"/>
                </a:solidFill>
              </a:rPr>
              <a:t>3.0</a:t>
            </a:r>
            <a:r>
              <a:rPr lang="ko-KR" altLang="en-US" sz="1600" b="1" dirty="0">
                <a:solidFill>
                  <a:srgbClr val="C00000"/>
                </a:solidFill>
              </a:rPr>
              <a:t>은 </a:t>
            </a:r>
            <a:r>
              <a:rPr lang="en-US" altLang="ko-KR" sz="1600" b="1" dirty="0">
                <a:solidFill>
                  <a:srgbClr val="C00000"/>
                </a:solidFill>
              </a:rPr>
              <a:t>double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형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숫자 </a:t>
            </a:r>
            <a:r>
              <a:rPr lang="en-US" altLang="ko-KR" sz="1600" b="1" dirty="0">
                <a:solidFill>
                  <a:srgbClr val="C00000"/>
                </a:solidFill>
              </a:rPr>
              <a:t>3.0f</a:t>
            </a:r>
            <a:r>
              <a:rPr lang="ko-KR" altLang="en-US" sz="1600" b="1" dirty="0">
                <a:solidFill>
                  <a:srgbClr val="C00000"/>
                </a:solidFill>
              </a:rPr>
              <a:t>는 </a:t>
            </a:r>
            <a:r>
              <a:rPr lang="en-US" altLang="ko-KR" sz="1600" b="1" dirty="0">
                <a:solidFill>
                  <a:srgbClr val="C00000"/>
                </a:solidFill>
              </a:rPr>
              <a:t>float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형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숫자 </a:t>
            </a:r>
            <a:r>
              <a:rPr lang="en-US" altLang="ko-KR" sz="1600" b="1" dirty="0">
                <a:solidFill>
                  <a:srgbClr val="C00000"/>
                </a:solidFill>
              </a:rPr>
              <a:t>3L</a:t>
            </a:r>
            <a:r>
              <a:rPr lang="ko-KR" altLang="en-US" sz="1600" b="1" dirty="0">
                <a:solidFill>
                  <a:srgbClr val="C00000"/>
                </a:solidFill>
              </a:rPr>
              <a:t>은 </a:t>
            </a:r>
            <a:r>
              <a:rPr lang="en-US" altLang="ko-KR" sz="1600" b="1" dirty="0">
                <a:solidFill>
                  <a:srgbClr val="C00000"/>
                </a:solidFill>
              </a:rPr>
              <a:t>long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형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6–7 </a:t>
            </a:r>
            <a:r>
              <a:rPr lang="ko-KR" altLang="en-US" dirty="0" smtClean="0"/>
              <a:t>형 변환으로 인해 함수 중복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이 모호한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412776"/>
            <a:ext cx="76328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 smtClean="0"/>
              <a:t>using </a:t>
            </a:r>
            <a:r>
              <a:rPr lang="en-US" altLang="ko-KR" sz="1600" dirty="0"/>
              <a:t>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float square(float a)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return a*a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double square(double a)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return a*a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square(3.0); </a:t>
            </a:r>
            <a:r>
              <a:rPr lang="en-US" altLang="ko-KR" sz="1600" dirty="0"/>
              <a:t>// </a:t>
            </a:r>
            <a:r>
              <a:rPr lang="en-US" altLang="ko-KR" sz="1600" dirty="0" smtClean="0"/>
              <a:t>square(double a); </a:t>
            </a:r>
            <a:r>
              <a:rPr lang="ko-KR" altLang="en-US" sz="1600" dirty="0" smtClean="0"/>
              <a:t>호출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square(3);</a:t>
            </a:r>
            <a:r>
              <a:rPr lang="en-US" altLang="ko-KR" sz="1600" dirty="0"/>
              <a:t> // </a:t>
            </a:r>
            <a:r>
              <a:rPr lang="ko-KR" altLang="en-US" sz="1600" dirty="0"/>
              <a:t>컴파일 오류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4869160"/>
            <a:ext cx="7632848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square</a:t>
            </a:r>
          </a:p>
          <a:p>
            <a:r>
              <a:rPr lang="ko-KR" altLang="en-US" sz="1600" dirty="0" err="1"/>
              <a:t>오버로드된</a:t>
            </a:r>
            <a:r>
              <a:rPr lang="ko-KR" altLang="en-US" sz="1600" dirty="0"/>
              <a:t> 함수 </a:t>
            </a:r>
            <a:r>
              <a:rPr lang="en-US" altLang="ko-KR" sz="1600" dirty="0"/>
              <a:t>"square"</a:t>
            </a:r>
            <a:r>
              <a:rPr lang="ko-KR" altLang="en-US" sz="1600" dirty="0"/>
              <a:t>의 인스턴스 중 두 개 이상이 인수 목록과 일치합니다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함수 </a:t>
            </a:r>
            <a:r>
              <a:rPr lang="en-US" altLang="ko-KR" sz="1600" dirty="0"/>
              <a:t>"square(float a)"</a:t>
            </a:r>
          </a:p>
          <a:p>
            <a:r>
              <a:rPr lang="ko-KR" altLang="en-US" sz="1600" dirty="0"/>
              <a:t>함수 </a:t>
            </a:r>
            <a:r>
              <a:rPr lang="en-US" altLang="ko-KR" sz="1600" dirty="0"/>
              <a:t>"square(double a)"</a:t>
            </a:r>
          </a:p>
          <a:p>
            <a:r>
              <a:rPr lang="ko-KR" altLang="en-US" sz="1600" dirty="0"/>
              <a:t>인수 형식이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en-US" altLang="ko-KR" sz="900" dirty="0"/>
          </a:p>
        </p:txBody>
      </p:sp>
      <p:sp>
        <p:nvSpPr>
          <p:cNvPr id="3" name="자유형 2"/>
          <p:cNvSpPr/>
          <p:nvPr/>
        </p:nvSpPr>
        <p:spPr>
          <a:xfrm>
            <a:off x="2121723" y="4414345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6-8 </a:t>
            </a:r>
            <a:r>
              <a:rPr lang="ko-KR" altLang="en-US" dirty="0" smtClean="0"/>
              <a:t>참조 매개 변수로 인한 함수 중복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614" y="1916832"/>
            <a:ext cx="3704609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endParaRPr lang="en-US" altLang="ko-KR" sz="16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add(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return a + b;	</a:t>
            </a:r>
            <a:r>
              <a:rPr lang="en-US" altLang="ko-KR" sz="1600" dirty="0" smtClean="0"/>
              <a:t>}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b="1" dirty="0" err="1"/>
              <a:t>int</a:t>
            </a:r>
            <a:r>
              <a:rPr lang="en-US" altLang="ko-KR" sz="1600" b="1" dirty="0"/>
              <a:t> add(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&amp;b)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b = b + a;</a:t>
            </a:r>
          </a:p>
          <a:p>
            <a:pPr defTabSz="180000" fontAlgn="base" latinLnBrk="0"/>
            <a:r>
              <a:rPr lang="en-US" altLang="ko-KR" sz="1600" dirty="0"/>
              <a:t>	return b</a:t>
            </a:r>
            <a:r>
              <a:rPr lang="en-US" altLang="ko-KR" sz="1600" dirty="0" smtClean="0"/>
              <a:t>; }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s=10, t=20;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b="1" dirty="0" smtClean="0"/>
              <a:t>add(s</a:t>
            </a:r>
            <a:r>
              <a:rPr lang="en-US" altLang="ko-KR" sz="1600" b="1" dirty="0"/>
              <a:t>, t)</a:t>
            </a:r>
            <a:r>
              <a:rPr lang="en-US" altLang="ko-KR" sz="1600" dirty="0"/>
              <a:t>; // </a:t>
            </a:r>
            <a:r>
              <a:rPr lang="ko-KR" altLang="en-US" sz="1600" dirty="0"/>
              <a:t>컴파일 오류</a:t>
            </a:r>
          </a:p>
          <a:p>
            <a:pPr defTabSz="180000" fontAlgn="base" latinLnBrk="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자유형 5"/>
          <p:cNvSpPr/>
          <p:nvPr/>
        </p:nvSpPr>
        <p:spPr>
          <a:xfrm>
            <a:off x="4284622" y="3660564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44162" y="2802809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88024" y="5733255"/>
            <a:ext cx="2376264" cy="576065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call by value</a:t>
            </a:r>
            <a:r>
              <a:rPr lang="ko-KR" altLang="en-US" sz="1400" dirty="0">
                <a:solidFill>
                  <a:schemeClr val="tx1"/>
                </a:solidFill>
              </a:rPr>
              <a:t>인지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call by reference</a:t>
            </a:r>
            <a:r>
              <a:rPr lang="ko-KR" altLang="en-US" sz="1400" dirty="0">
                <a:solidFill>
                  <a:schemeClr val="tx1"/>
                </a:solidFill>
              </a:rPr>
              <a:t>인지 모호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0403" y="39601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977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631587" y="2714269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971600" y="2564904"/>
            <a:ext cx="1571389" cy="877556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두 함수는 근본적으로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4065939" y="5123648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6-9 </a:t>
            </a:r>
            <a:r>
              <a:rPr lang="ko-KR" altLang="en-US" dirty="0" smtClean="0"/>
              <a:t>디폴트 매개 변수로 인한 함수 중복</a:t>
            </a:r>
            <a:r>
              <a:rPr lang="en-US" altLang="ko-KR" dirty="0" smtClean="0"/>
              <a:t>(3)</a:t>
            </a:r>
            <a:r>
              <a:rPr lang="ko-KR" altLang="en-US" dirty="0" smtClean="0"/>
              <a:t>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4499992" y="3698880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29781" y="3812169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20395" y="2954413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6778" y="4616723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22164" y="5098481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6911" y="5980638"/>
            <a:ext cx="702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</a:rPr>
              <a:t>문제</a:t>
            </a:r>
            <a:r>
              <a:rPr lang="en-US" altLang="ko-KR" b="1" dirty="0" smtClean="0">
                <a:solidFill>
                  <a:srgbClr val="C00000"/>
                </a:solidFill>
              </a:rPr>
              <a:t>] 3</a:t>
            </a:r>
            <a:r>
              <a:rPr lang="ko-KR" altLang="en-US" b="1" dirty="0" smtClean="0">
                <a:solidFill>
                  <a:srgbClr val="C00000"/>
                </a:solidFill>
              </a:rPr>
              <a:t>가지 유형의 오류를 확인하고 오류를 해결하여 프로그래밍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사람은 모두 각자의 눈을 </a:t>
            </a:r>
            <a:r>
              <a:rPr lang="ko-KR" altLang="en-US" sz="1400" smtClean="0"/>
              <a:t>가지고 </a:t>
            </a:r>
            <a:r>
              <a:rPr lang="ko-KR" altLang="en-US" sz="1400" dirty="0" err="1"/>
              <a:t>태</a:t>
            </a:r>
            <a:r>
              <a:rPr lang="ko-KR" altLang="en-US" sz="1400" smtClean="0"/>
              <a:t>어난다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53260" y="5753925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사람이 태어나기 전에 공기가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사람은 </a:t>
            </a:r>
            <a:endParaRPr lang="en-US" altLang="ko-KR" sz="1400" dirty="0" smtClean="0"/>
          </a:p>
          <a:p>
            <a:r>
              <a:rPr lang="ko-KR" altLang="en-US" sz="1400" dirty="0" smtClean="0"/>
              <a:t>공기를 공유한다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공기 역시 각 사람의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2420888"/>
            <a:ext cx="1019590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공기는  각 사람이 자신의 것이라고 생각하지만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</a:p>
          <a:p>
            <a:pPr lvl="1"/>
            <a:r>
              <a:rPr lang="ko-KR" altLang="en-US" dirty="0" smtClean="0"/>
              <a:t>변수와 함수에 대한 기억 부류의 한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프로그램이 시작될 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종료 시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범위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선언된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</a:t>
            </a:r>
            <a:r>
              <a:rPr lang="ko-KR" altLang="en-US" dirty="0"/>
              <a:t>정</a:t>
            </a:r>
            <a:r>
              <a:rPr lang="ko-KR" altLang="en-US" dirty="0" smtClean="0"/>
              <a:t>에 따름</a:t>
            </a:r>
            <a:endParaRPr lang="en-US" altLang="ko-KR" dirty="0" smtClean="0"/>
          </a:p>
          <a:p>
            <a:r>
              <a:rPr lang="ko-KR" altLang="en-US" dirty="0" smtClean="0"/>
              <a:t>클래스의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시작할 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당 하나만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멤버라고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모든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공유하는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생성될 때 함께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객체마다 객체 내에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멤버라고 불림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함수가 공존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언어에서는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 overloading</a:t>
            </a:r>
          </a:p>
          <a:p>
            <a:pPr lvl="1"/>
            <a:r>
              <a:rPr lang="ko-KR" altLang="en-US" dirty="0" smtClean="0"/>
              <a:t>함수 중복이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멤버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 관계에 있는 기본 클래스와 파생 클래스의 멤버 함수들 사이</a:t>
            </a:r>
            <a:endParaRPr lang="en-US" altLang="ko-KR" dirty="0" smtClean="0"/>
          </a:p>
          <a:p>
            <a:r>
              <a:rPr lang="ko-KR" altLang="en-US" dirty="0" smtClean="0"/>
              <a:t>함수 중복 성공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</a:t>
            </a:r>
            <a:r>
              <a:rPr lang="ko-KR" altLang="en-US" b="1" dirty="0" smtClean="0">
                <a:solidFill>
                  <a:srgbClr val="C00000"/>
                </a:solidFill>
              </a:rPr>
              <a:t>이름 동일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중복된 함수들의 </a:t>
            </a:r>
            <a:r>
              <a:rPr lang="ko-KR" altLang="en-US" b="1" dirty="0" smtClean="0">
                <a:solidFill>
                  <a:srgbClr val="C00000"/>
                </a:solidFill>
              </a:rPr>
              <a:t>매개 변수 타입이 다르거나 개수가 달라야 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리턴 타입은 함수 중복과 무관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70"/>
            <a:ext cx="8153400" cy="422872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멤버의 </a:t>
            </a:r>
            <a:r>
              <a:rPr lang="en-US" altLang="ko-KR" dirty="0"/>
              <a:t>static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600" dirty="0" smtClean="0"/>
              <a:t>static </a:t>
            </a:r>
            <a:r>
              <a:rPr lang="ko-KR" altLang="en-US" sz="2600" dirty="0" smtClean="0"/>
              <a:t>멤버 변수 생성</a:t>
            </a:r>
            <a:endParaRPr lang="en-US" altLang="ko-KR" sz="2600" dirty="0" smtClean="0"/>
          </a:p>
          <a:p>
            <a:pPr lvl="1"/>
            <a:r>
              <a:rPr lang="ko-KR" altLang="en-US" sz="2200" dirty="0" smtClean="0"/>
              <a:t>전역 변수로 생성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전체 프로그램 내에 한 번만 생성</a:t>
            </a:r>
            <a:endParaRPr lang="en-US" altLang="ko-KR" sz="2200" dirty="0" smtClean="0"/>
          </a:p>
          <a:p>
            <a:r>
              <a:rPr lang="en-US" altLang="ko-KR" sz="2600" dirty="0" smtClean="0"/>
              <a:t>static </a:t>
            </a:r>
            <a:r>
              <a:rPr lang="ko-KR" altLang="en-US" sz="2600" dirty="0" smtClean="0"/>
              <a:t>멤버 변수에 대한 </a:t>
            </a:r>
            <a:r>
              <a:rPr lang="ko-KR" altLang="en-US" sz="2600" b="1" dirty="0" smtClean="0"/>
              <a:t>외부 </a:t>
            </a:r>
            <a:r>
              <a:rPr lang="ko-KR" altLang="en-US" sz="2600" b="1" dirty="0" smtClean="0"/>
              <a:t>선언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클래스 바깥의 전역공간에 선언</a:t>
            </a:r>
            <a:r>
              <a:rPr lang="en-US" altLang="ko-KR" sz="2600" b="1" dirty="0" smtClean="0"/>
              <a:t>)</a:t>
            </a:r>
            <a:r>
              <a:rPr lang="ko-KR" altLang="en-US" sz="2600" dirty="0" smtClean="0"/>
              <a:t>이 </a:t>
            </a:r>
            <a:r>
              <a:rPr lang="ko-KR" altLang="en-US" sz="2600" dirty="0" smtClean="0"/>
              <a:t>없으면 </a:t>
            </a:r>
            <a:r>
              <a:rPr lang="ko-KR" altLang="en-US" sz="2600" dirty="0" smtClean="0"/>
              <a:t>다음과 같은 </a:t>
            </a:r>
            <a:r>
              <a:rPr lang="ko-KR" altLang="en-US" sz="2600" dirty="0" smtClean="0"/>
              <a:t>링크 </a:t>
            </a:r>
            <a:r>
              <a:rPr lang="ko-KR" altLang="en-US" sz="2600" dirty="0" smtClean="0"/>
              <a:t>오류 </a:t>
            </a:r>
            <a:endParaRPr lang="en-US" altLang="ko-KR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27855" y="1196752"/>
            <a:ext cx="5536142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Person {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money; // </a:t>
            </a:r>
            <a:r>
              <a:rPr lang="ko-KR" altLang="en-US" sz="1600" dirty="0"/>
              <a:t>개인 소유의 돈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addMoney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money) {</a:t>
            </a:r>
          </a:p>
          <a:p>
            <a:pPr defTabSz="180000"/>
            <a:r>
              <a:rPr lang="en-US" altLang="ko-KR" sz="1600" dirty="0"/>
              <a:t>		this-&gt;money += money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	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static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sharedMoney</a:t>
            </a:r>
            <a:r>
              <a:rPr lang="en-US" altLang="ko-KR" sz="1600" b="1" dirty="0"/>
              <a:t>; // </a:t>
            </a:r>
            <a:r>
              <a:rPr lang="ko-KR" altLang="en-US" sz="1600" b="1" dirty="0"/>
              <a:t>공금</a:t>
            </a:r>
          </a:p>
          <a:p>
            <a:pPr defTabSz="180000"/>
            <a:r>
              <a:rPr lang="ko-KR" altLang="en-US" sz="1600" b="1" dirty="0"/>
              <a:t>	</a:t>
            </a:r>
            <a:r>
              <a:rPr lang="en-US" altLang="ko-KR" sz="1600" b="1" dirty="0"/>
              <a:t>static void </a:t>
            </a:r>
            <a:r>
              <a:rPr lang="en-US" altLang="ko-KR" sz="1600" b="1" dirty="0" err="1"/>
              <a:t>addShared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n) {</a:t>
            </a:r>
          </a:p>
          <a:p>
            <a:pPr defTabSz="180000"/>
            <a:r>
              <a:rPr lang="en-US" altLang="ko-KR" sz="1600" b="1" dirty="0"/>
              <a:t>		</a:t>
            </a:r>
            <a:r>
              <a:rPr lang="en-US" altLang="ko-KR" sz="1600" b="1" dirty="0" err="1"/>
              <a:t>sharedMoney</a:t>
            </a:r>
            <a:r>
              <a:rPr lang="en-US" altLang="ko-KR" sz="1600" b="1" dirty="0"/>
              <a:t> += n;</a:t>
            </a:r>
          </a:p>
          <a:p>
            <a:pPr defTabSz="180000"/>
            <a:r>
              <a:rPr lang="en-US" altLang="ko-KR" sz="1600" b="1" dirty="0"/>
              <a:t>	</a:t>
            </a:r>
            <a:r>
              <a:rPr lang="en-US" altLang="ko-KR" sz="1600" b="1" dirty="0" smtClean="0"/>
              <a:t>} </a:t>
            </a:r>
            <a:r>
              <a:rPr lang="en-US" altLang="ko-KR" sz="1600" dirty="0" smtClean="0"/>
              <a:t>};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 err="1"/>
              <a:t>int</a:t>
            </a:r>
            <a:r>
              <a:rPr lang="en-US" altLang="ko-KR" sz="1600" b="1" dirty="0"/>
              <a:t> Person::</a:t>
            </a:r>
            <a:r>
              <a:rPr lang="en-US" altLang="ko-KR" sz="1600" b="1" dirty="0" err="1"/>
              <a:t>sharedMoney</a:t>
            </a:r>
            <a:r>
              <a:rPr lang="en-US" altLang="ko-KR" sz="1600" b="1" dirty="0"/>
              <a:t> = 10; </a:t>
            </a:r>
            <a:r>
              <a:rPr lang="en-US" altLang="ko-KR" sz="1600" dirty="0"/>
              <a:t>// </a:t>
            </a:r>
            <a:r>
              <a:rPr lang="en-US" altLang="ko-KR" sz="1600" dirty="0" err="1"/>
              <a:t>sharedMoney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초기화</a:t>
            </a:r>
            <a:endParaRPr lang="ko-KR" altLang="en-US" sz="16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18490" y="2492896"/>
            <a:ext cx="1440560" cy="345365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ko-KR" altLang="en-US" sz="14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05788" y="2924944"/>
            <a:ext cx="1426052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ko-KR" altLang="en-US" sz="14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300191" y="1904062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46346" y="1916832"/>
            <a:ext cx="1570069" cy="408814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non-static </a:t>
            </a:r>
            <a:r>
              <a:rPr lang="ko-KR" altLang="en-US" sz="14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748914" y="3284984"/>
            <a:ext cx="3071558" cy="432048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ko-KR" altLang="en-US" sz="14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15616" y="5452482"/>
            <a:ext cx="7776864" cy="1200329"/>
            <a:chOff x="971600" y="5365807"/>
            <a:chExt cx="7776864" cy="1200329"/>
          </a:xfrm>
        </p:grpSpPr>
        <p:sp>
          <p:nvSpPr>
            <p:cNvPr id="12" name="직사각형 11"/>
            <p:cNvSpPr/>
            <p:nvPr/>
          </p:nvSpPr>
          <p:spPr>
            <a:xfrm>
              <a:off x="971600" y="5365807"/>
              <a:ext cx="7776864" cy="12003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1&gt;------ </a:t>
              </a:r>
              <a:r>
                <a:rPr lang="ko-KR" altLang="en-US" sz="1200" dirty="0" err="1"/>
                <a:t>빌드</a:t>
              </a:r>
              <a:r>
                <a:rPr lang="ko-KR" altLang="en-US" sz="1200" dirty="0"/>
                <a:t> 시작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프로젝트</a:t>
              </a:r>
              <a:r>
                <a:rPr lang="en-US" altLang="ko-KR" sz="1200" dirty="0"/>
                <a:t>: StaticSample1, </a:t>
              </a:r>
              <a:r>
                <a:rPr lang="ko-KR" altLang="en-US" sz="1200" dirty="0"/>
                <a:t>구성</a:t>
              </a:r>
              <a:r>
                <a:rPr lang="en-US" altLang="ko-KR" sz="1200" dirty="0"/>
                <a:t>: Debug Win32 ------</a:t>
              </a:r>
            </a:p>
            <a:p>
              <a:r>
                <a:rPr lang="en-US" altLang="ko-KR" sz="1200" dirty="0"/>
                <a:t>1&gt;  StaticSample1.cpp</a:t>
              </a:r>
            </a:p>
            <a:p>
              <a:r>
                <a:rPr lang="en-US" altLang="ko-KR" sz="1200" dirty="0"/>
                <a:t>1&gt;StaticSample1.obj : error LNK2001: "public: static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Person::</a:t>
              </a:r>
              <a:r>
                <a:rPr lang="en-US" altLang="ko-KR" sz="1200" dirty="0" err="1"/>
                <a:t>sharedMoney</a:t>
              </a:r>
              <a:r>
                <a:rPr lang="en-US" altLang="ko-KR" sz="1200" dirty="0"/>
                <a:t>" (?</a:t>
              </a:r>
              <a:r>
                <a:rPr lang="en-US" altLang="ko-KR" sz="1200" dirty="0" err="1"/>
                <a:t>sharedMoney@Person</a:t>
              </a:r>
              <a:r>
                <a:rPr lang="en-US" altLang="ko-KR" sz="1200" dirty="0"/>
                <a:t>@@2HA) </a:t>
              </a:r>
              <a:r>
                <a:rPr lang="ko-KR" altLang="en-US" sz="1200" dirty="0"/>
                <a:t>외부 기호를 확인할 수 없습니다</a:t>
              </a:r>
              <a:r>
                <a:rPr lang="en-US" altLang="ko-KR" sz="1200" dirty="0"/>
                <a:t>.</a:t>
              </a:r>
            </a:p>
            <a:p>
              <a:r>
                <a:rPr lang="en-US" altLang="ko-KR" sz="1200" dirty="0"/>
                <a:t>1&gt;C:\C++\</a:t>
              </a:r>
              <a:r>
                <a:rPr lang="en-US" altLang="ko-KR" sz="1200" dirty="0" smtClean="0"/>
                <a:t>chap6\Debug\</a:t>
              </a:r>
              <a:r>
                <a:rPr lang="ko-KR" altLang="en-US" sz="1200" dirty="0" smtClean="0"/>
                <a:t>그림 </a:t>
              </a:r>
              <a:r>
                <a:rPr lang="en-US" altLang="ko-KR" sz="1200" dirty="0" smtClean="0"/>
                <a:t>6-9.exe </a:t>
              </a:r>
              <a:r>
                <a:rPr lang="en-US" altLang="ko-KR" sz="1200" dirty="0"/>
                <a:t>: fatal error LNK1120: 1</a:t>
              </a:r>
              <a:r>
                <a:rPr lang="ko-KR" altLang="en-US" sz="1200" dirty="0"/>
                <a:t>개의 확인할 수 없는 외부 참조입니다</a:t>
              </a:r>
              <a:r>
                <a:rPr lang="en-US" altLang="ko-KR" sz="1200" dirty="0"/>
                <a:t>.</a:t>
              </a:r>
            </a:p>
            <a:p>
              <a:r>
                <a:rPr lang="en-US" altLang="ko-KR" sz="1200" dirty="0"/>
                <a:t>========== </a:t>
              </a:r>
              <a:r>
                <a:rPr lang="ko-KR" altLang="en-US" sz="1200" dirty="0" err="1"/>
                <a:t>빌드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성공 </a:t>
              </a:r>
              <a:r>
                <a:rPr lang="en-US" altLang="ko-KR" sz="1200" dirty="0"/>
                <a:t>0, </a:t>
              </a:r>
              <a:r>
                <a:rPr lang="ko-KR" altLang="en-US" sz="1200" dirty="0"/>
                <a:t>실패 </a:t>
              </a:r>
              <a:r>
                <a:rPr lang="en-US" altLang="ko-KR" sz="1200" dirty="0"/>
                <a:t>1, </a:t>
              </a:r>
              <a:r>
                <a:rPr lang="ko-KR" altLang="en-US" sz="1200" dirty="0"/>
                <a:t>최신 </a:t>
              </a:r>
              <a:r>
                <a:rPr lang="en-US" altLang="ko-KR" sz="1200" dirty="0"/>
                <a:t>0, </a:t>
              </a:r>
              <a:r>
                <a:rPr lang="ko-KR" altLang="en-US" sz="1200" dirty="0"/>
                <a:t>생략 </a:t>
              </a:r>
              <a:r>
                <a:rPr lang="en-US" altLang="ko-KR" sz="1200" dirty="0"/>
                <a:t>0 ==========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2483768" y="5758323"/>
              <a:ext cx="1800200" cy="2160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179512" y="6008106"/>
            <a:ext cx="792088" cy="266618"/>
          </a:xfrm>
          <a:prstGeom prst="wedgeRoundRectCallout">
            <a:avLst>
              <a:gd name="adj1" fmla="val 102306"/>
              <a:gd name="adj2" fmla="val -65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링크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182524" y="5373216"/>
            <a:ext cx="789076" cy="418135"/>
          </a:xfrm>
          <a:prstGeom prst="wedgeRoundRectCallout">
            <a:avLst>
              <a:gd name="adj1" fmla="val 82230"/>
              <a:gd name="adj2" fmla="val 3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4139952" y="4221089"/>
            <a:ext cx="530660" cy="648072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32327" y="2269601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59221" y="2502683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8490" y="2413036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18831" y="2305460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04907" y="2341319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8831" y="5158933"/>
            <a:ext cx="711092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400" dirty="0" err="1" smtClean="0"/>
              <a:t>han</a:t>
            </a:r>
            <a:r>
              <a:rPr lang="en-US" altLang="ko-KR" sz="1400" dirty="0" smtClean="0"/>
              <a:t>, lee, park, </a:t>
            </a:r>
            <a:r>
              <a:rPr lang="en-US" altLang="ko-KR" sz="1400" dirty="0" err="1" smtClean="0"/>
              <a:t>choi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 </a:t>
            </a:r>
            <a:r>
              <a:rPr lang="en-US" altLang="ko-KR" sz="1400" dirty="0" smtClean="0"/>
              <a:t>4 </a:t>
            </a:r>
            <a:r>
              <a:rPr lang="ko-KR" altLang="en-US" sz="1400" dirty="0"/>
              <a:t>개의 </a:t>
            </a:r>
            <a:r>
              <a:rPr lang="en-US" altLang="ko-KR" sz="1400" dirty="0"/>
              <a:t>Person </a:t>
            </a:r>
            <a:r>
              <a:rPr lang="ko-KR" altLang="en-US" sz="1400" dirty="0"/>
              <a:t>객체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400" dirty="0" err="1" smtClean="0"/>
              <a:t>sharedMoney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addShared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함수는 하나만 생성되고 </a:t>
            </a:r>
            <a:r>
              <a:rPr lang="en-US" altLang="ko-KR" sz="1400" dirty="0" smtClean="0"/>
              <a:t>4 </a:t>
            </a:r>
            <a:r>
              <a:rPr lang="ko-KR" altLang="en-US" sz="1400" dirty="0" smtClean="0"/>
              <a:t>개의 객체들의  의해 공유됨</a:t>
            </a:r>
            <a:endParaRPr lang="en-US" altLang="ko-KR" sz="1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400" dirty="0" err="1" smtClean="0"/>
              <a:t>sharedMoney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() </a:t>
            </a:r>
            <a:r>
              <a:rPr lang="ko-KR" altLang="en-US" sz="1400" dirty="0" smtClean="0"/>
              <a:t>함수는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park.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객체들의 멤버임</a:t>
            </a:r>
            <a:endParaRPr lang="en-US" altLang="ko-KR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4668" y="2528163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383371" y="2582802"/>
            <a:ext cx="100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money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999929" y="260804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71" y="2868292"/>
            <a:ext cx="14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addMoney</a:t>
            </a:r>
            <a:r>
              <a:rPr lang="en-US" altLang="ko-KR" sz="1200" dirty="0" smtClean="0"/>
              <a:t>() { ... 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0" y="318674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han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21538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370241" y="3996448"/>
            <a:ext cx="100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money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986799" y="402169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0241" y="4281938"/>
            <a:ext cx="1493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addMoney</a:t>
            </a:r>
            <a:r>
              <a:rPr lang="en-US" altLang="ko-KR" sz="1200" dirty="0" smtClean="0"/>
              <a:t>() { ... }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5753" y="460160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4175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932878" y="3996448"/>
            <a:ext cx="100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money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549436" y="400364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878" y="4281938"/>
            <a:ext cx="180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addMoney</a:t>
            </a:r>
            <a:r>
              <a:rPr lang="en-US" altLang="ko-KR" sz="1200" dirty="0" smtClean="0"/>
              <a:t>() { ... }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455350" y="4613645"/>
            <a:ext cx="53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park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8815" y="257365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5877518" y="2628296"/>
            <a:ext cx="100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money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494076" y="2653542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518" y="2913786"/>
            <a:ext cx="1493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addMoney</a:t>
            </a:r>
            <a:r>
              <a:rPr lang="en-US" altLang="ko-KR" sz="1200" dirty="0" smtClean="0"/>
              <a:t>() { ... }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9990" y="324549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choi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6567" y="27311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524559" y="2785790"/>
            <a:ext cx="119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sharedMoney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583562" y="28110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34237" y="3071280"/>
            <a:ext cx="154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addShared</a:t>
            </a:r>
            <a:r>
              <a:rPr lang="en-US" altLang="ko-KR" sz="1200" dirty="0" smtClean="0"/>
              <a:t>() { ... }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76487" y="2858061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92448" y="3361853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67477" y="3361853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138386" y="2903555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587" y="244874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멤버 공유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2843808" y="1772816"/>
            <a:ext cx="27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Person </a:t>
            </a:r>
            <a:r>
              <a:rPr lang="en-US" altLang="ko-KR" sz="1600" dirty="0" err="1"/>
              <a:t>han</a:t>
            </a:r>
            <a:r>
              <a:rPr lang="en-US" altLang="ko-KR" sz="1600" dirty="0"/>
              <a:t>, lee, park, </a:t>
            </a:r>
            <a:r>
              <a:rPr lang="en-US" altLang="ko-KR" sz="1600" dirty="0" err="1"/>
              <a:t>choi</a:t>
            </a:r>
            <a:r>
              <a:rPr lang="en-US" altLang="ko-KR" sz="16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467544" y="4021694"/>
            <a:ext cx="1683394" cy="443509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non-static </a:t>
            </a:r>
            <a:r>
              <a:rPr lang="ko-KR" altLang="en-US" sz="14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76356" y="1556793"/>
            <a:ext cx="2006629" cy="646810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ko-KR" altLang="en-US" sz="1400" dirty="0">
                <a:solidFill>
                  <a:schemeClr val="tx1"/>
                </a:solidFill>
              </a:rPr>
              <a:t>멤버는 하나만 생성되고 모든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객체들에 </a:t>
            </a:r>
            <a:r>
              <a:rPr lang="ko-KR" altLang="en-US" sz="1400" dirty="0">
                <a:solidFill>
                  <a:schemeClr val="tx1"/>
                </a:solidFill>
              </a:rPr>
              <a:t>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867997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사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멤버로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멤버는 객체 이름이나 객체 포인터로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멤버처럼 접근할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91388"/>
            <a:ext cx="55446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객체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객체포인터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942545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Person lee;</a:t>
            </a:r>
          </a:p>
          <a:p>
            <a:pPr fontAlgn="base" latinLnBrk="0"/>
            <a:r>
              <a:rPr lang="en-US" altLang="ko-KR" sz="1400" b="1" dirty="0" err="1"/>
              <a:t>lee.sharedMoney</a:t>
            </a:r>
            <a:r>
              <a:rPr lang="en-US" altLang="ko-KR" sz="1400" b="1" dirty="0"/>
              <a:t> = 500;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 </a:t>
            </a:r>
            <a:r>
              <a:rPr lang="ko-KR" altLang="en-US" sz="1400" dirty="0" smtClean="0"/>
              <a:t>방식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Person *p;</a:t>
            </a:r>
          </a:p>
          <a:p>
            <a:pPr fontAlgn="base" latinLnBrk="0"/>
            <a:r>
              <a:rPr lang="en-US" altLang="ko-KR" sz="1400" dirty="0"/>
              <a:t>p = &amp;lee;</a:t>
            </a:r>
          </a:p>
          <a:p>
            <a:pPr fontAlgn="base" latinLnBrk="0"/>
            <a:r>
              <a:rPr lang="en-US" altLang="ko-KR" sz="1400" b="1" dirty="0"/>
              <a:t>p-&gt;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5529" y="40550"/>
            <a:ext cx="3570367" cy="6124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} 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static </a:t>
            </a:r>
            <a:r>
              <a:rPr lang="ko-KR" altLang="en-US" sz="1400" dirty="0" smtClean="0"/>
              <a:t>변수 생성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전역 공간에 생성</a:t>
            </a:r>
            <a:endParaRPr lang="ko-KR" altLang="en-US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=10;  </a:t>
            </a:r>
            <a:r>
              <a:rPr lang="en-US" altLang="ko-KR" sz="1400" b="1" dirty="0" smtClean="0"/>
              <a:t>//</a:t>
            </a:r>
            <a:r>
              <a:rPr lang="ko-KR" altLang="en-US" sz="1400" b="1" dirty="0" smtClean="0"/>
              <a:t>초기화</a:t>
            </a:r>
            <a:endParaRPr lang="ko-KR" altLang="en-US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 smtClean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err="1" smtClean="0"/>
              <a:t>han.money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100; // </a:t>
            </a:r>
            <a:r>
              <a:rPr lang="en-US" altLang="ko-KR" sz="1400" dirty="0" err="1"/>
              <a:t>han</a:t>
            </a:r>
            <a:r>
              <a:rPr lang="ko-KR" altLang="en-US" sz="1400" dirty="0"/>
              <a:t>의 개인 </a:t>
            </a:r>
            <a:r>
              <a:rPr lang="ko-KR" altLang="en-US" sz="1400" dirty="0" smtClean="0"/>
              <a:t>돈</a:t>
            </a:r>
            <a:r>
              <a:rPr lang="en-US" altLang="ko-KR" sz="1400" dirty="0" smtClean="0"/>
              <a:t>=100</a:t>
            </a:r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han.sharedMoney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200;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//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 접근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공금</a:t>
            </a:r>
            <a:r>
              <a:rPr lang="en-US" altLang="ko-KR" sz="1400" dirty="0" smtClean="0"/>
              <a:t>=200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Person </a:t>
            </a:r>
            <a:r>
              <a:rPr lang="en-US" altLang="ko-KR" sz="1400" dirty="0"/>
              <a:t>lee;</a:t>
            </a:r>
          </a:p>
          <a:p>
            <a:pPr defTabSz="180000"/>
            <a:r>
              <a:rPr lang="en-US" altLang="ko-KR" sz="1400" dirty="0" err="1" smtClean="0"/>
              <a:t>lee.money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150; // lee</a:t>
            </a:r>
            <a:r>
              <a:rPr lang="ko-KR" altLang="en-US" sz="1400" dirty="0"/>
              <a:t>의 개인 </a:t>
            </a:r>
            <a:r>
              <a:rPr lang="ko-KR" altLang="en-US" sz="1400" dirty="0" smtClean="0"/>
              <a:t>돈</a:t>
            </a:r>
            <a:r>
              <a:rPr lang="en-US" altLang="ko-KR" sz="1400" dirty="0" smtClean="0"/>
              <a:t>=150</a:t>
            </a:r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lee.addMoney</a:t>
            </a:r>
            <a:r>
              <a:rPr lang="en-US" altLang="ko-KR" sz="1400" dirty="0" smtClean="0"/>
              <a:t>(200</a:t>
            </a:r>
            <a:r>
              <a:rPr lang="en-US" altLang="ko-KR" sz="1400" dirty="0"/>
              <a:t>); // lee</a:t>
            </a:r>
            <a:r>
              <a:rPr lang="ko-KR" altLang="en-US" sz="1400" dirty="0"/>
              <a:t>의 개인 </a:t>
            </a:r>
            <a:r>
              <a:rPr lang="ko-KR" altLang="en-US" sz="1400" dirty="0" smtClean="0"/>
              <a:t>돈</a:t>
            </a:r>
            <a:r>
              <a:rPr lang="en-US" altLang="ko-KR" sz="1400" dirty="0" smtClean="0"/>
              <a:t>=350</a:t>
            </a:r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lee.addShared</a:t>
            </a:r>
            <a:r>
              <a:rPr lang="en-US" altLang="ko-KR" sz="1400" dirty="0" smtClean="0"/>
              <a:t>(200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//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 접근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공금</a:t>
            </a:r>
            <a:r>
              <a:rPr lang="en-US" altLang="ko-KR" sz="1400" dirty="0" smtClean="0"/>
              <a:t>=400</a:t>
            </a:r>
          </a:p>
          <a:p>
            <a:pPr defTabSz="18000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han.money</a:t>
            </a:r>
            <a:r>
              <a:rPr lang="en-US" altLang="ko-KR" sz="1400" dirty="0"/>
              <a:t> &lt;&lt; ' '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&lt;&lt; </a:t>
            </a:r>
            <a:r>
              <a:rPr lang="en-US" altLang="ko-KR" sz="1400" dirty="0" err="1"/>
              <a:t>lee.money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han.sharedMoney</a:t>
            </a:r>
            <a:r>
              <a:rPr lang="en-US" altLang="ko-KR" sz="1400" dirty="0"/>
              <a:t> &lt;&lt; ' '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&lt;&lt; </a:t>
            </a:r>
            <a:r>
              <a:rPr lang="en-US" altLang="ko-KR" sz="1400" dirty="0" err="1"/>
              <a:t>lee.sharedMoney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  <a:endParaRPr lang="ko-KR" altLang="en-US" sz="1400" dirty="0"/>
          </a:p>
        </p:txBody>
      </p:sp>
      <p:sp>
        <p:nvSpPr>
          <p:cNvPr id="119" name="자유형 118"/>
          <p:cNvSpPr/>
          <p:nvPr/>
        </p:nvSpPr>
        <p:spPr>
          <a:xfrm>
            <a:off x="5279591" y="2832894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6145365" y="2862081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5906138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53772" y="645787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851920" y="316073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이 시작하기 직전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70159" y="18864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6270159" y="24328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257154" y="26852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0159" y="52877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836148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293464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342167" y="194835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958725" y="197359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2167" y="223384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3851920" y="1893712"/>
            <a:ext cx="22163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Person </a:t>
            </a:r>
            <a:r>
              <a:rPr lang="en-US" altLang="ko-KR" sz="1400" dirty="0" err="1" smtClean="0"/>
              <a:t>han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err="1"/>
              <a:t>han.money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100;</a:t>
            </a:r>
          </a:p>
          <a:p>
            <a:r>
              <a:rPr lang="en-US" altLang="ko-KR" sz="1400" dirty="0" err="1" smtClean="0"/>
              <a:t>han.sharedMoney</a:t>
            </a:r>
            <a:r>
              <a:rPr lang="en-US" altLang="ko-KR" sz="1400" dirty="0" smtClean="0"/>
              <a:t> = 200;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4665" y="177060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han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828981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293464" y="11935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293464" y="12481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280459" y="12734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3464" y="15336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44842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5497123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6113681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7123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80026" y="35917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han</a:t>
            </a:r>
            <a:endParaRPr lang="ko-KR" altLang="en-US" sz="14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316362" y="30657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316362" y="31203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7303357" y="31456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6362" y="34058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63439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7212142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7828700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12142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89824" y="360528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lee</a:t>
            </a:r>
            <a:endParaRPr lang="ko-KR" altLang="en-US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3851920" y="3851501"/>
            <a:ext cx="17780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Person lee;</a:t>
            </a:r>
          </a:p>
          <a:p>
            <a:r>
              <a:rPr lang="en-US" altLang="ko-KR" sz="1400" dirty="0" err="1" smtClean="0"/>
              <a:t>lee.money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150;</a:t>
            </a:r>
          </a:p>
          <a:p>
            <a:r>
              <a:rPr lang="en-US" altLang="ko-KR" sz="1400" dirty="0" err="1" smtClean="0"/>
              <a:t>lee.addMoney</a:t>
            </a:r>
            <a:r>
              <a:rPr lang="en-US" altLang="ko-KR" sz="1400" dirty="0" smtClean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7926525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086820" y="38655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8217358" y="4058583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5309624" y="4866486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175398" y="4895673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3859014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47845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5527156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143714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7156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0059" y="5625299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han</a:t>
            </a:r>
            <a:endParaRPr lang="ko-KR" altLang="en-US" sz="14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46395" y="50993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6346395" y="51539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7333390" y="51792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46395" y="54394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193472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7242175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7858733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2175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83481" y="563887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lee</a:t>
            </a:r>
            <a:endParaRPr lang="ko-KR" altLang="en-US" sz="1400" dirty="0"/>
          </a:p>
        </p:txBody>
      </p:sp>
      <p:sp>
        <p:nvSpPr>
          <p:cNvPr id="147" name="직사각형 146"/>
          <p:cNvSpPr/>
          <p:nvPr/>
        </p:nvSpPr>
        <p:spPr>
          <a:xfrm>
            <a:off x="3996226" y="5650906"/>
            <a:ext cx="1757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lee.addshared</a:t>
            </a:r>
            <a:r>
              <a:rPr lang="en-US" altLang="ko-KR" sz="1400" dirty="0" smtClean="0"/>
              <a:t>(200);</a:t>
            </a:r>
            <a:endParaRPr lang="ko-KR" altLang="en-US" sz="1400" dirty="0"/>
          </a:p>
        </p:txBody>
      </p:sp>
      <p:sp>
        <p:nvSpPr>
          <p:cNvPr id="151" name="곱셈 기호 150"/>
          <p:cNvSpPr/>
          <p:nvPr/>
        </p:nvSpPr>
        <p:spPr>
          <a:xfrm>
            <a:off x="7461077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7584459" y="513113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7338748" y="5321030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08478" y="6222145"/>
            <a:ext cx="3554091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latin typeface="+mj-lt"/>
              </a:rPr>
              <a:t>100 350</a:t>
            </a:r>
          </a:p>
          <a:p>
            <a:pPr fontAlgn="base"/>
            <a:r>
              <a:rPr lang="en-US" altLang="ko-KR" sz="1400" dirty="0">
                <a:latin typeface="+mj-lt"/>
              </a:rPr>
              <a:t>400 400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1516415" y="6558828"/>
            <a:ext cx="3487633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han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lee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 err="1">
                <a:solidFill>
                  <a:schemeClr val="tx1"/>
                </a:solidFill>
              </a:rPr>
              <a:t>sharedMoney</a:t>
            </a:r>
            <a:r>
              <a:rPr lang="ko-KR" altLang="en-US" sz="1400" dirty="0">
                <a:solidFill>
                  <a:schemeClr val="tx1"/>
                </a:solidFill>
              </a:rPr>
              <a:t>는 공통 </a:t>
            </a:r>
            <a:r>
              <a:rPr lang="en-US" altLang="ko-KR" sz="1400" dirty="0">
                <a:solidFill>
                  <a:schemeClr val="tx1"/>
                </a:solidFill>
              </a:rPr>
              <a:t>400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403648" y="6158386"/>
            <a:ext cx="3384376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han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lee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money</a:t>
            </a:r>
            <a:r>
              <a:rPr lang="ko-KR" altLang="en-US" sz="1400" dirty="0">
                <a:solidFill>
                  <a:schemeClr val="tx1"/>
                </a:solidFill>
              </a:rPr>
              <a:t>는 각각 </a:t>
            </a:r>
            <a:r>
              <a:rPr lang="en-US" altLang="ko-KR" sz="14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7408146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TextBox 75"/>
          <p:cNvSpPr txBox="1"/>
          <p:nvPr/>
        </p:nvSpPr>
        <p:spPr>
          <a:xfrm>
            <a:off x="7560114" y="1238563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200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클래스명과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멤버는 클래스마다 오직 한 개만 생성되기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non-static </a:t>
            </a:r>
            <a:r>
              <a:rPr lang="ko-KR" altLang="en-US" b="1" dirty="0" smtClean="0">
                <a:solidFill>
                  <a:srgbClr val="C00000"/>
                </a:solidFill>
              </a:rPr>
              <a:t>멤버는 </a:t>
            </a:r>
            <a:r>
              <a:rPr lang="ko-KR" altLang="en-US" dirty="0" smtClean="0"/>
              <a:t>클래스 이름을 접근 불가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14156"/>
            <a:ext cx="199125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600" dirty="0" err="1"/>
              <a:t>클래스명</a:t>
            </a:r>
            <a:r>
              <a:rPr lang="en-US" altLang="ko-KR" sz="1600" dirty="0"/>
              <a:t>::static</a:t>
            </a:r>
            <a:r>
              <a:rPr lang="ko-KR" altLang="en-US" sz="16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807350"/>
            <a:ext cx="83529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han.sharedMoney</a:t>
            </a:r>
            <a:r>
              <a:rPr lang="en-US" altLang="ko-KR" sz="1600" dirty="0"/>
              <a:t> = 200; 	&lt;-&gt; 	</a:t>
            </a:r>
            <a:r>
              <a:rPr lang="en-US" altLang="ko-KR" sz="1600" b="1" dirty="0"/>
              <a:t>Person::</a:t>
            </a:r>
            <a:r>
              <a:rPr lang="en-US" altLang="ko-KR" sz="1600" b="1" dirty="0" err="1"/>
              <a:t>sharedMoney</a:t>
            </a:r>
            <a:r>
              <a:rPr lang="en-US" altLang="ko-KR" sz="1600" b="1" dirty="0"/>
              <a:t> </a:t>
            </a:r>
            <a:r>
              <a:rPr lang="en-US" altLang="ko-KR" sz="1600" dirty="0"/>
              <a:t>= 200; </a:t>
            </a:r>
            <a:r>
              <a:rPr lang="en-US" altLang="ko-KR" sz="1600" dirty="0" err="1" smtClean="0"/>
              <a:t>lee.addShared</a:t>
            </a:r>
            <a:r>
              <a:rPr lang="en-US" altLang="ko-KR" sz="1600" dirty="0" smtClean="0"/>
              <a:t>(200</a:t>
            </a:r>
            <a:r>
              <a:rPr lang="en-US" altLang="ko-KR" sz="1600" dirty="0"/>
              <a:t>); 	</a:t>
            </a:r>
            <a:r>
              <a:rPr lang="en-US" altLang="ko-KR" sz="1600" dirty="0" smtClean="0"/>
              <a:t>&lt;-&gt; </a:t>
            </a:r>
            <a:r>
              <a:rPr lang="en-US" altLang="ko-KR" sz="1600" dirty="0"/>
              <a:t>	</a:t>
            </a:r>
            <a:r>
              <a:rPr lang="en-US" altLang="ko-KR" sz="1600" b="1" dirty="0"/>
              <a:t>Person::</a:t>
            </a:r>
            <a:r>
              <a:rPr lang="en-US" altLang="ko-KR" sz="1600" b="1" dirty="0" err="1"/>
              <a:t>addShared</a:t>
            </a:r>
            <a:r>
              <a:rPr lang="en-US" altLang="ko-KR" sz="1600" b="1" dirty="0"/>
              <a:t>(200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92787"/>
            <a:ext cx="828092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b="1" dirty="0"/>
              <a:t>Person::money = 100; // </a:t>
            </a:r>
            <a:r>
              <a:rPr lang="ko-KR" altLang="en-US" sz="1600" b="1" dirty="0"/>
              <a:t>컴파일 오류</a:t>
            </a:r>
            <a:r>
              <a:rPr lang="en-US" altLang="ko-KR" sz="1600" dirty="0"/>
              <a:t>. non-static </a:t>
            </a:r>
            <a:r>
              <a:rPr lang="ko-KR" altLang="en-US" sz="1600" dirty="0"/>
              <a:t>멤버는 클래스 명으로 접근불가</a:t>
            </a:r>
          </a:p>
          <a:p>
            <a:pPr fontAlgn="base" latinLnBrk="0"/>
            <a:r>
              <a:rPr lang="en-US" altLang="ko-KR" sz="1600" b="1" dirty="0"/>
              <a:t>Person::</a:t>
            </a:r>
            <a:r>
              <a:rPr lang="en-US" altLang="ko-KR" sz="1600" b="1" dirty="0" err="1"/>
              <a:t>addMoney</a:t>
            </a:r>
            <a:r>
              <a:rPr lang="en-US" altLang="ko-KR" sz="1600" b="1" dirty="0"/>
              <a:t>(200); // </a:t>
            </a:r>
            <a:r>
              <a:rPr lang="ko-KR" altLang="en-US" sz="1600" b="1" dirty="0"/>
              <a:t>컴파일 오류</a:t>
            </a:r>
            <a:r>
              <a:rPr lang="en-US" altLang="ko-KR" sz="1600" dirty="0"/>
              <a:t>. non-static </a:t>
            </a:r>
            <a:r>
              <a:rPr lang="ko-KR" altLang="en-US" sz="16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35162" y="6479582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55889" y="172057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이 시작하기 직전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16217" y="446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516217" y="992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503212" y="1245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7" y="3847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155889" y="1204874"/>
            <a:ext cx="2027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Person::</a:t>
            </a:r>
            <a:r>
              <a:rPr lang="en-US" altLang="ko-KR" sz="1400" dirty="0" err="1" smtClean="0"/>
              <a:t>addShared</a:t>
            </a:r>
            <a:r>
              <a:rPr lang="en-US" altLang="ko-KR" sz="1400" dirty="0" smtClean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39522" y="90872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539522" y="9633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526517" y="9886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522" y="124885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6187683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575009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623712" y="25996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7240270" y="26248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3712" y="28851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86210" y="242188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han</a:t>
            </a:r>
            <a:endParaRPr lang="ko-KR" altLang="en-US" sz="14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5009" y="18448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575009" y="18994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562004" y="19247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5009" y="21849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7482354" y="1127954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55889" y="2370781"/>
            <a:ext cx="1135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Person </a:t>
            </a:r>
            <a:r>
              <a:rPr lang="en-US" altLang="ko-KR" sz="1400" dirty="0" err="1" smtClean="0"/>
              <a:t>han</a:t>
            </a:r>
            <a:r>
              <a:rPr lang="en-US" altLang="ko-KR" sz="1400" dirty="0" smtClean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6217716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05042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653745" y="43998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270303" y="44250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53745" y="46853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6243" y="422208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han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05042" y="36450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6605042" y="36996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592037" y="37249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5042" y="39851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4155888" y="4152134"/>
            <a:ext cx="22163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han.money</a:t>
            </a:r>
            <a:r>
              <a:rPr lang="en-US" altLang="ko-KR" sz="1400" dirty="0" smtClean="0"/>
              <a:t> = 100;</a:t>
            </a:r>
          </a:p>
          <a:p>
            <a:r>
              <a:rPr lang="en-US" altLang="ko-KR" sz="1400" dirty="0" err="1" smtClean="0"/>
              <a:t>han.sharedMoney</a:t>
            </a:r>
            <a:r>
              <a:rPr lang="en-US" altLang="ko-KR" sz="1400" dirty="0" smtClean="0"/>
              <a:t> = 200;</a:t>
            </a:r>
          </a:p>
          <a:p>
            <a:endParaRPr lang="en-US" altLang="ko-KR" sz="14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4075039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6247750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5076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683779" y="613050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7300337" y="615575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3779" y="641599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46277" y="595275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han</a:t>
            </a:r>
            <a:endParaRPr lang="ko-KR" altLang="en-US" sz="14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35076" y="5375698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635076" y="543033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622071" y="545558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5076" y="5715828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4185922" y="5882808"/>
            <a:ext cx="2171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Person::</a:t>
            </a:r>
            <a:r>
              <a:rPr lang="en-US" altLang="ko-KR" sz="1200" dirty="0" err="1" smtClean="0"/>
              <a:t>sharedMoney</a:t>
            </a:r>
            <a:r>
              <a:rPr lang="en-US" altLang="ko-KR" sz="1200" dirty="0" smtClean="0"/>
              <a:t> = 300;</a:t>
            </a:r>
          </a:p>
          <a:p>
            <a:r>
              <a:rPr lang="en-US" altLang="ko-KR" sz="1200" dirty="0" smtClean="0"/>
              <a:t>Person::</a:t>
            </a:r>
            <a:r>
              <a:rPr lang="en-US" altLang="ko-KR" sz="1200" dirty="0" err="1" smtClean="0"/>
              <a:t>addShared</a:t>
            </a:r>
            <a:r>
              <a:rPr lang="en-US" altLang="ko-KR" sz="1200" dirty="0" smtClean="0"/>
              <a:t>(100);</a:t>
            </a:r>
          </a:p>
          <a:p>
            <a:endParaRPr lang="en-US" altLang="ko-KR" sz="1200" dirty="0" smtClean="0"/>
          </a:p>
        </p:txBody>
      </p:sp>
      <p:sp>
        <p:nvSpPr>
          <p:cNvPr id="98" name="곱셈 기호 97"/>
          <p:cNvSpPr/>
          <p:nvPr/>
        </p:nvSpPr>
        <p:spPr>
          <a:xfrm>
            <a:off x="7719724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47162" y="5407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9891" y="56698"/>
            <a:ext cx="3839365" cy="6124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/>
              <a:t>공금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static 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 += n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} };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static </a:t>
            </a:r>
            <a:r>
              <a:rPr lang="ko-KR" altLang="en-US" sz="1400" dirty="0"/>
              <a:t>변수 생성</a:t>
            </a:r>
            <a:r>
              <a:rPr lang="en-US" altLang="ko-KR" sz="1400" dirty="0"/>
              <a:t>. </a:t>
            </a:r>
            <a:r>
              <a:rPr lang="ko-KR" altLang="en-US" sz="1400" dirty="0"/>
              <a:t>전역 공간에 생성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Person::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=10;  //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b="1" dirty="0" smtClean="0"/>
              <a:t>Person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(50);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  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 접근</a:t>
            </a:r>
            <a:r>
              <a:rPr lang="en-US" altLang="ko-KR" sz="1400" dirty="0"/>
              <a:t>, </a:t>
            </a:r>
            <a:r>
              <a:rPr lang="ko-KR" altLang="en-US" sz="1400" dirty="0"/>
              <a:t>공금</a:t>
            </a:r>
            <a:r>
              <a:rPr lang="en-US" altLang="ko-KR" sz="1400" dirty="0"/>
              <a:t>=60</a:t>
            </a:r>
          </a:p>
          <a:p>
            <a:pPr defTabSz="18000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b="1" dirty="0"/>
              <a:t>Person::</a:t>
            </a:r>
            <a:r>
              <a:rPr lang="en-US" altLang="ko-KR" sz="1400" b="1" dirty="0" err="1" smtClean="0"/>
              <a:t>sharedMoney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err="1" smtClean="0"/>
              <a:t>han.money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100;</a:t>
            </a:r>
          </a:p>
          <a:p>
            <a:pPr defTabSz="180000"/>
            <a:r>
              <a:rPr lang="en-US" altLang="ko-KR" sz="1400" dirty="0" err="1" smtClean="0"/>
              <a:t>han.sharedMoney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200;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//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 접근</a:t>
            </a:r>
            <a:r>
              <a:rPr lang="en-US" altLang="ko-KR" sz="1400" dirty="0"/>
              <a:t>, </a:t>
            </a:r>
            <a:r>
              <a:rPr lang="ko-KR" altLang="en-US" sz="1400" dirty="0"/>
              <a:t>공금</a:t>
            </a:r>
            <a:r>
              <a:rPr lang="en-US" altLang="ko-KR" sz="1400" dirty="0"/>
              <a:t>=200</a:t>
            </a:r>
          </a:p>
          <a:p>
            <a:pPr defTabSz="180000"/>
            <a:r>
              <a:rPr lang="en-US" altLang="ko-KR" sz="1400" b="1" dirty="0" smtClean="0"/>
              <a:t>Person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300;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//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 접근</a:t>
            </a:r>
            <a:r>
              <a:rPr lang="en-US" altLang="ko-KR" sz="1400" dirty="0"/>
              <a:t>, </a:t>
            </a:r>
            <a:r>
              <a:rPr lang="ko-KR" altLang="en-US" sz="1400" dirty="0"/>
              <a:t>공금</a:t>
            </a:r>
            <a:r>
              <a:rPr lang="en-US" altLang="ko-KR" sz="1400" dirty="0"/>
              <a:t>=300</a:t>
            </a:r>
          </a:p>
          <a:p>
            <a:pPr defTabSz="180000"/>
            <a:r>
              <a:rPr lang="en-US" altLang="ko-KR" sz="1400" b="1" dirty="0" smtClean="0"/>
              <a:t>Person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(100);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 접근</a:t>
            </a:r>
            <a:r>
              <a:rPr lang="en-US" altLang="ko-KR" sz="1400" dirty="0"/>
              <a:t>, </a:t>
            </a:r>
            <a:r>
              <a:rPr lang="ko-KR" altLang="en-US" sz="1400" dirty="0"/>
              <a:t>공금</a:t>
            </a:r>
            <a:r>
              <a:rPr lang="en-US" altLang="ko-KR" sz="1400" dirty="0"/>
              <a:t>=400</a:t>
            </a:r>
          </a:p>
          <a:p>
            <a:pPr defTabSz="18000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han.money</a:t>
            </a:r>
            <a:r>
              <a:rPr lang="en-US" altLang="ko-KR" sz="1400" dirty="0"/>
              <a:t> &lt;&lt; ' '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&lt;&lt; 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sharedMoney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635568" y="2852936"/>
            <a:ext cx="2296471" cy="451724"/>
          </a:xfrm>
          <a:prstGeom prst="wedgeRoundRectCallout">
            <a:avLst>
              <a:gd name="adj1" fmla="val -75969"/>
              <a:gd name="adj2" fmla="val 23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han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객체가 생기기전부터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ko-KR" altLang="en-US" sz="14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2721" y="5962049"/>
            <a:ext cx="383381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latin typeface="+mj-lt"/>
              </a:rPr>
              <a:t>60</a:t>
            </a:r>
          </a:p>
          <a:p>
            <a:pPr fontAlgn="base"/>
            <a:r>
              <a:rPr lang="en-US" altLang="ko-KR" sz="1400" dirty="0">
                <a:latin typeface="+mj-lt"/>
              </a:rPr>
              <a:t>100 400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359497" y="6539107"/>
            <a:ext cx="1692223" cy="293375"/>
          </a:xfrm>
          <a:prstGeom prst="wedgeRoundRectCallout">
            <a:avLst>
              <a:gd name="adj1" fmla="val -47343"/>
              <a:gd name="adj2" fmla="val -946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han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money 100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475656" y="6110363"/>
            <a:ext cx="1872208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sharedMoney</a:t>
            </a:r>
            <a:r>
              <a:rPr lang="en-US" altLang="ko-KR" sz="1200" dirty="0">
                <a:solidFill>
                  <a:schemeClr val="tx1"/>
                </a:solidFill>
              </a:rPr>
              <a:t> 400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3511" y="9087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60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654204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25480" y="535907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8028384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static</a:t>
            </a:r>
            <a:r>
              <a:rPr lang="ko-KR" altLang="en-US" dirty="0" smtClean="0"/>
              <a:t>의 주요 활용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전역 변수나 전역 함수를 클래스에 캡슐화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</a:t>
            </a:r>
            <a:r>
              <a:rPr lang="ko-KR" altLang="en-US" dirty="0" smtClean="0"/>
              <a:t>변수나 전역 함수를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선언하여 클래스 멤버로 선언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객체 사이에 공유 변수를 만들고자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멤버를 선언하여 모든 객체들이 공유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6-10 static </a:t>
            </a:r>
            <a:r>
              <a:rPr lang="ko-KR" altLang="en-US" dirty="0" smtClean="0"/>
              <a:t>멤버를 가진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496" y="1970165"/>
            <a:ext cx="3528392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abs(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a) </a:t>
            </a:r>
            <a:r>
              <a:rPr lang="en-US" altLang="ko-KR" sz="1400" b="1" dirty="0" smtClean="0"/>
              <a:t>{ return a&gt;0?a:-a; }</a:t>
            </a:r>
          </a:p>
          <a:p>
            <a:pPr defTabSz="180000"/>
            <a:r>
              <a:rPr lang="fr-FR" altLang="ko-KR" sz="1400" b="1" dirty="0" smtClean="0"/>
              <a:t>int </a:t>
            </a:r>
            <a:r>
              <a:rPr lang="fr-FR" altLang="ko-KR" sz="1400" b="1" dirty="0"/>
              <a:t>max(int a, int b) </a:t>
            </a:r>
            <a:r>
              <a:rPr lang="fr-FR" altLang="ko-KR" sz="1400" b="1" dirty="0" smtClean="0"/>
              <a:t>{ </a:t>
            </a:r>
            <a:r>
              <a:rPr lang="en-US" altLang="ko-KR" sz="1400" b="1" dirty="0" smtClean="0"/>
              <a:t>return  a&gt;b)?</a:t>
            </a:r>
            <a:r>
              <a:rPr lang="en-US" altLang="ko-KR" sz="1400" b="1" dirty="0" err="1" smtClean="0"/>
              <a:t>a:b</a:t>
            </a:r>
            <a:r>
              <a:rPr lang="en-US" altLang="ko-KR" sz="1400" b="1" dirty="0" smtClean="0"/>
              <a:t>; }</a:t>
            </a:r>
          </a:p>
          <a:p>
            <a:pPr defTabSz="180000"/>
            <a:r>
              <a:rPr lang="sv-SE" altLang="ko-KR" sz="1400" b="1" dirty="0" smtClean="0"/>
              <a:t>int </a:t>
            </a:r>
            <a:r>
              <a:rPr lang="sv-SE" altLang="ko-KR" sz="1400" b="1" dirty="0"/>
              <a:t>min(int a, int b) </a:t>
            </a:r>
            <a:r>
              <a:rPr lang="sv-SE" altLang="ko-KR" sz="1400" b="1" dirty="0" smtClean="0"/>
              <a:t>{ </a:t>
            </a:r>
            <a:r>
              <a:rPr lang="en-US" altLang="ko-KR" sz="1400" b="1" dirty="0" smtClean="0"/>
              <a:t>return </a:t>
            </a:r>
            <a:r>
              <a:rPr lang="en-US" altLang="ko-KR" sz="1400" b="1" dirty="0"/>
              <a:t>(a&gt;b)?</a:t>
            </a:r>
            <a:r>
              <a:rPr lang="en-US" altLang="ko-KR" sz="1400" b="1" dirty="0" err="1"/>
              <a:t>b:a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b="1" dirty="0"/>
              <a:t>abs(-</a:t>
            </a:r>
            <a:r>
              <a:rPr lang="en-US" altLang="ko-KR" sz="1400" b="1" dirty="0" smtClean="0"/>
              <a:t>5)</a:t>
            </a:r>
            <a:r>
              <a:rPr lang="en-US" altLang="ko-KR" sz="1400" b="1" dirty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max(10, 8)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min(-3, -8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334854" y="1970164"/>
            <a:ext cx="410445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class Math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b="1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abs(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return a&gt;0?a:-a;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max(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return (a&gt;b)?</a:t>
            </a:r>
            <a:r>
              <a:rPr lang="en-US" altLang="ko-KR" sz="1400" dirty="0" err="1"/>
              <a:t>a:b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min(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return (a&gt;b)?</a:t>
            </a:r>
            <a:r>
              <a:rPr lang="en-US" altLang="ko-KR" sz="1400" dirty="0" err="1"/>
              <a:t>b:a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b="1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b="1" dirty="0"/>
              <a:t>Math::abs(-5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Math::max(10, 8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Math::min(-3, -8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522324" y="2641066"/>
            <a:ext cx="216024" cy="678941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738348" y="2980537"/>
            <a:ext cx="448281" cy="12650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02" y="5024501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전역 함수들을 가진 좋지 않음 코딩 사례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78870" y="5345149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Math </a:t>
            </a:r>
            <a:r>
              <a:rPr lang="ko-KR" altLang="en-US" sz="1400" dirty="0" smtClean="0"/>
              <a:t>클래스를 만들고 </a:t>
            </a:r>
            <a:r>
              <a:rPr lang="ko-KR" altLang="en-US" sz="1400" dirty="0"/>
              <a:t>전역 함수들을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static </a:t>
            </a:r>
            <a:r>
              <a:rPr lang="ko-KR" altLang="en-US" sz="1400" dirty="0" smtClean="0"/>
              <a:t>멤버로 캡슐화한 프로그램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015644" y="3997498"/>
            <a:ext cx="610051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주목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905615" y="2707461"/>
            <a:ext cx="720080" cy="307054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주목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47864" y="5877272"/>
            <a:ext cx="432047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latin typeface="+mj-lt"/>
              </a:rPr>
              <a:t>5</a:t>
            </a:r>
          </a:p>
          <a:p>
            <a:pPr fontAlgn="base"/>
            <a:r>
              <a:rPr lang="en-US" altLang="ko-KR" sz="1400" dirty="0">
                <a:latin typeface="+mj-lt"/>
              </a:rPr>
              <a:t>10</a:t>
            </a:r>
          </a:p>
          <a:p>
            <a:pPr fontAlgn="base"/>
            <a:r>
              <a:rPr lang="en-US" altLang="ko-KR" sz="1400" dirty="0" smtClean="0">
                <a:latin typeface="+mj-lt"/>
              </a:rPr>
              <a:t>-8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95300" y="381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6–11 static </a:t>
            </a:r>
            <a:r>
              <a:rPr lang="ko-KR" altLang="en-US" sz="2400" dirty="0" smtClean="0"/>
              <a:t>멤버를 공유의 목적으로 사용하는 예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843807" y="620688"/>
            <a:ext cx="6120681" cy="6124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Circle {</a:t>
            </a:r>
          </a:p>
          <a:p>
            <a:pPr defTabSz="180000"/>
            <a:r>
              <a:rPr lang="en-US" altLang="ko-KR" sz="1400" dirty="0"/>
              <a:t>private: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numOfCircles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r=1);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디폴트인자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~Circle() { </a:t>
            </a:r>
            <a:r>
              <a:rPr lang="en-US" altLang="ko-KR" sz="1400" b="1" dirty="0" err="1"/>
              <a:t>numOfCircles</a:t>
            </a:r>
            <a:r>
              <a:rPr lang="en-US" altLang="ko-KR" sz="1400" b="1" dirty="0"/>
              <a:t>--; </a:t>
            </a:r>
            <a:r>
              <a:rPr lang="en-US" altLang="ko-KR" sz="1400" dirty="0"/>
              <a:t>} // </a:t>
            </a:r>
            <a:r>
              <a:rPr lang="ko-KR" altLang="en-US" sz="1400" dirty="0"/>
              <a:t>생성된 원의 개수 감소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 return 3.14*radius*radius;}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getNumOfCircles</a:t>
            </a:r>
            <a:r>
              <a:rPr lang="en-US" altLang="ko-KR" sz="1400" b="1" dirty="0"/>
              <a:t>() { return </a:t>
            </a:r>
            <a:r>
              <a:rPr lang="en-US" altLang="ko-KR" sz="1400" b="1" dirty="0" err="1"/>
              <a:t>numOfCircles</a:t>
            </a:r>
            <a:r>
              <a:rPr lang="en-US" altLang="ko-KR" sz="1400" b="1" dirty="0"/>
              <a:t>; </a:t>
            </a:r>
            <a:r>
              <a:rPr lang="en-US" altLang="ko-KR" sz="1400" b="1" dirty="0" smtClean="0"/>
              <a:t>} </a:t>
            </a:r>
            <a:r>
              <a:rPr lang="en-US" altLang="ko-KR" sz="1400" dirty="0" smtClean="0"/>
              <a:t>};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   Circle</a:t>
            </a:r>
            <a:r>
              <a:rPr lang="en-US" altLang="ko-KR" sz="1400" dirty="0"/>
              <a:t>::Circle(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   radius </a:t>
            </a:r>
            <a:r>
              <a:rPr lang="en-US" altLang="ko-KR" sz="1400" dirty="0"/>
              <a:t>= r;</a:t>
            </a:r>
          </a:p>
          <a:p>
            <a:pPr defTabSz="180000"/>
            <a:r>
              <a:rPr lang="en-US" altLang="ko-KR" sz="1400" dirty="0" smtClean="0"/>
              <a:t>   </a:t>
            </a:r>
            <a:r>
              <a:rPr lang="en-US" altLang="ko-KR" sz="1400" dirty="0"/>
              <a:t>	</a:t>
            </a:r>
            <a:r>
              <a:rPr lang="en-US" altLang="ko-KR" sz="1400" b="1" dirty="0" err="1"/>
              <a:t>numOfCircles</a:t>
            </a:r>
            <a:r>
              <a:rPr lang="en-US" altLang="ko-KR" sz="1400" b="1" dirty="0"/>
              <a:t>++; </a:t>
            </a:r>
            <a:r>
              <a:rPr lang="en-US" altLang="ko-KR" sz="1400" b="1" dirty="0" smtClean="0"/>
              <a:t>} 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생성된 원의 개수 </a:t>
            </a:r>
            <a:r>
              <a:rPr lang="ko-KR" altLang="en-US" sz="1400" dirty="0" smtClean="0"/>
              <a:t>증가 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Circle::</a:t>
            </a:r>
            <a:r>
              <a:rPr lang="en-US" altLang="ko-KR" sz="1400" dirty="0" err="1"/>
              <a:t>numOfCircles</a:t>
            </a:r>
            <a:r>
              <a:rPr lang="en-US" altLang="ko-KR" sz="1400" dirty="0"/>
              <a:t> = 0; // 0</a:t>
            </a:r>
            <a:r>
              <a:rPr lang="ko-KR" altLang="en-US" sz="1400" dirty="0"/>
              <a:t>으로 초기화</a:t>
            </a:r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/>
              <a:t>	Circle *p = </a:t>
            </a:r>
            <a:r>
              <a:rPr lang="en-US" altLang="ko-KR" sz="1400" b="1" dirty="0"/>
              <a:t>new Circle[10]; </a:t>
            </a:r>
            <a:r>
              <a:rPr lang="en-US" altLang="ko-KR" sz="1400" dirty="0"/>
              <a:t>// 10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실행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생존하고 있는 원의 개수 </a:t>
            </a:r>
            <a:r>
              <a:rPr lang="en-US" altLang="ko-KR" sz="1400" dirty="0"/>
              <a:t>= " &lt;&lt; </a:t>
            </a:r>
            <a:r>
              <a:rPr lang="en-US" altLang="ko-KR" sz="1400" b="1" dirty="0"/>
              <a:t>Circle::</a:t>
            </a:r>
            <a:r>
              <a:rPr lang="en-US" altLang="ko-KR" sz="1400" b="1" dirty="0" err="1"/>
              <a:t>getNumOfCircles</a:t>
            </a:r>
            <a:r>
              <a:rPr lang="en-US" altLang="ko-KR" sz="1400" b="1" dirty="0"/>
              <a:t>()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</a:t>
            </a:r>
            <a:r>
              <a:rPr lang="en-US" altLang="ko-KR" sz="1400" dirty="0" smtClean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[] p; </a:t>
            </a:r>
            <a:r>
              <a:rPr lang="en-US" altLang="ko-KR" sz="1400" dirty="0"/>
              <a:t>// 10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소멸자</a:t>
            </a:r>
            <a:r>
              <a:rPr lang="ko-KR" altLang="en-US" sz="1400" dirty="0"/>
              <a:t> 실행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생존하고 있는 원의 개수 </a:t>
            </a:r>
            <a:r>
              <a:rPr lang="en-US" altLang="ko-KR" sz="1400" dirty="0"/>
              <a:t>= " &lt;&lt; </a:t>
            </a:r>
            <a:r>
              <a:rPr lang="en-US" altLang="ko-KR" sz="1400" b="1" dirty="0"/>
              <a:t>Circle::</a:t>
            </a:r>
            <a:r>
              <a:rPr lang="en-US" altLang="ko-KR" sz="1400" b="1" dirty="0" err="1"/>
              <a:t>getNumOfCircles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      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Circle a; //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실행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생존하고 있는 원의 개수 </a:t>
            </a:r>
            <a:r>
              <a:rPr lang="en-US" altLang="ko-KR" sz="1400" dirty="0"/>
              <a:t>= " &lt;&lt; </a:t>
            </a:r>
            <a:r>
              <a:rPr lang="en-US" altLang="ko-KR" sz="1400" b="1" dirty="0"/>
              <a:t>Circle::</a:t>
            </a:r>
            <a:r>
              <a:rPr lang="en-US" altLang="ko-KR" sz="1400" b="1" dirty="0" err="1"/>
              <a:t>getNumOfCircles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      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Circle b; //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실행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생존하고 있는 원의 개수 </a:t>
            </a:r>
            <a:r>
              <a:rPr lang="en-US" altLang="ko-KR" sz="1400" dirty="0"/>
              <a:t>= " &lt;&lt; </a:t>
            </a:r>
            <a:r>
              <a:rPr lang="en-US" altLang="ko-KR" sz="1400" b="1" dirty="0"/>
              <a:t>Circle::</a:t>
            </a:r>
            <a:r>
              <a:rPr lang="en-US" altLang="ko-KR" sz="1400" b="1" dirty="0" err="1"/>
              <a:t>getNumOfCircles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      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 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1314" y="1708536"/>
            <a:ext cx="2668478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+mj-lt"/>
              </a:rPr>
              <a:t>생존하고 있는 원의 개수 </a:t>
            </a:r>
            <a:r>
              <a:rPr lang="en-US" altLang="ko-KR" sz="1400" dirty="0">
                <a:latin typeface="+mj-lt"/>
              </a:rPr>
              <a:t>= 10</a:t>
            </a:r>
          </a:p>
          <a:p>
            <a:pPr fontAlgn="base"/>
            <a:r>
              <a:rPr lang="ko-KR" altLang="en-US" sz="1400" dirty="0">
                <a:latin typeface="+mj-lt"/>
              </a:rPr>
              <a:t>생존하고 있는 원의 개수 </a:t>
            </a:r>
            <a:r>
              <a:rPr lang="en-US" altLang="ko-KR" sz="1400" dirty="0">
                <a:latin typeface="+mj-lt"/>
              </a:rPr>
              <a:t>= 0</a:t>
            </a:r>
          </a:p>
          <a:p>
            <a:pPr fontAlgn="base"/>
            <a:r>
              <a:rPr lang="ko-KR" altLang="en-US" sz="1400" dirty="0">
                <a:latin typeface="+mj-lt"/>
              </a:rPr>
              <a:t>생존하고 있는 원의 개수 </a:t>
            </a:r>
            <a:r>
              <a:rPr lang="en-US" altLang="ko-KR" sz="1400" dirty="0">
                <a:latin typeface="+mj-lt"/>
              </a:rPr>
              <a:t>= 1</a:t>
            </a:r>
          </a:p>
          <a:p>
            <a:pPr fontAlgn="base"/>
            <a:r>
              <a:rPr lang="ko-KR" altLang="en-US" sz="1400" dirty="0">
                <a:latin typeface="+mj-lt"/>
              </a:rPr>
              <a:t>생존하고 있는 원의 개수 </a:t>
            </a:r>
            <a:r>
              <a:rPr lang="en-US" altLang="ko-KR" sz="1400" dirty="0">
                <a:latin typeface="+mj-lt"/>
              </a:rPr>
              <a:t>= 2</a:t>
            </a:r>
            <a:endParaRPr lang="ko-KR" altLang="en-US" sz="14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948264" y="3683065"/>
            <a:ext cx="648072" cy="35167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23529" y="3808405"/>
            <a:ext cx="2376264" cy="575754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생성자가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번 실행되어</a:t>
            </a:r>
            <a:r>
              <a:rPr lang="en-US" altLang="ko-KR" sz="14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400" dirty="0">
                <a:solidFill>
                  <a:schemeClr val="tx1"/>
                </a:solidFill>
              </a:rPr>
              <a:t> =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 </a:t>
            </a:r>
            <a:r>
              <a:rPr lang="ko-KR" altLang="en-US" sz="14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3529" y="4636693"/>
            <a:ext cx="2232247" cy="432048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 </a:t>
            </a:r>
            <a:r>
              <a:rPr lang="ko-KR" altLang="en-US" sz="14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23530" y="5321203"/>
            <a:ext cx="2232500" cy="432047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400" dirty="0">
                <a:solidFill>
                  <a:schemeClr val="tx1"/>
                </a:solidFill>
              </a:rPr>
              <a:t> =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r>
              <a:rPr lang="ko-KR" altLang="en-US" sz="14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3529" y="5877271"/>
            <a:ext cx="2232247" cy="39205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400" dirty="0">
                <a:solidFill>
                  <a:schemeClr val="tx1"/>
                </a:solidFill>
              </a:rPr>
              <a:t> =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r>
              <a:rPr lang="ko-KR" altLang="en-US" sz="14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성공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3312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 + c;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b="1" dirty="0" smtClean="0"/>
              <a:t>sum(double a, double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return a +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347718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5, 33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sum(12.5, 33.6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809" y="4417922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성공적으로 중복된 </a:t>
            </a:r>
            <a:r>
              <a:rPr lang="en-US" altLang="ko-KR" sz="1400" dirty="0" smtClean="0"/>
              <a:t>sum()</a:t>
            </a:r>
            <a:r>
              <a:rPr lang="ko-KR" altLang="en-US" sz="1400" dirty="0" smtClean="0"/>
              <a:t> 함수들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5232" y="399192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중복된 </a:t>
            </a:r>
            <a:r>
              <a:rPr lang="en-US" altLang="ko-KR" sz="1400" dirty="0" smtClean="0"/>
              <a:t>sum() </a:t>
            </a:r>
            <a:r>
              <a:rPr lang="ko-KR" altLang="en-US" sz="1400" dirty="0" smtClean="0"/>
              <a:t>함수 호출</a:t>
            </a:r>
            <a:r>
              <a:rPr lang="en-US" altLang="ko-KR" sz="1400" dirty="0" smtClean="0"/>
              <a:t>. </a:t>
            </a:r>
          </a:p>
          <a:p>
            <a:pPr algn="ctr"/>
            <a:r>
              <a:rPr lang="ko-KR" altLang="en-US" sz="1400" dirty="0" smtClean="0"/>
              <a:t>컴파일러가 구분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3" y="2101498"/>
            <a:ext cx="2185359" cy="6074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067944" y="2924944"/>
            <a:ext cx="1537288" cy="2229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87824" y="3573016"/>
            <a:ext cx="2617408" cy="2597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멤버만 접근 가능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3630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함수가 접근할 수 있는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내의 지역 변수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멤버에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생성되지 않은 시점에서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 함수가 호출될 수 있기 때문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306996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non-static </a:t>
            </a:r>
            <a:r>
              <a:rPr lang="ko-KR" altLang="en-US" dirty="0"/>
              <a:t>멤버 변수 </a:t>
            </a:r>
            <a:r>
              <a:rPr lang="en-US" altLang="ko-KR" dirty="0"/>
              <a:t>money</a:t>
            </a:r>
            <a:r>
              <a:rPr lang="ko-KR" altLang="en-US" dirty="0"/>
              <a:t>를 접근하는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723585"/>
            <a:ext cx="388843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PersonError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getMoney</a:t>
            </a:r>
            <a:r>
              <a:rPr lang="en-US" altLang="ko-KR" sz="1400" b="1" dirty="0"/>
              <a:t>() { return money; </a:t>
            </a:r>
            <a:r>
              <a:rPr lang="en-US" altLang="ko-KR" sz="1400" b="1" dirty="0" smtClean="0"/>
              <a:t>}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setMoney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money) { // </a:t>
            </a:r>
            <a:r>
              <a:rPr lang="ko-KR" altLang="en-US" sz="1400" dirty="0" smtClean="0"/>
              <a:t>정상 코드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this-&gt;money = money;</a:t>
            </a:r>
          </a:p>
          <a:p>
            <a:pPr defTabSz="180000" fontAlgn="base" latinLnBrk="0"/>
            <a:r>
              <a:rPr lang="en-US" altLang="ko-KR" sz="1400" dirty="0" smtClean="0"/>
              <a:t>	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/>
              <a:t>PersonError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getMoney</a:t>
            </a:r>
            <a:r>
              <a:rPr lang="en-US" altLang="ko-KR" sz="1400" b="1" dirty="0" smtClean="0"/>
              <a:t>();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PersonError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errorKim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errorKim.setMoney</a:t>
            </a:r>
            <a:r>
              <a:rPr lang="en-US" altLang="ko-KR" sz="1400" dirty="0" smtClean="0"/>
              <a:t>(100);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851018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이 시작하기 전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156176" y="1588309"/>
            <a:ext cx="1588210" cy="927363"/>
            <a:chOff x="6579027" y="1723585"/>
            <a:chExt cx="1588210" cy="77701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static </a:t>
              </a:r>
              <a:r>
                <a:rPr lang="en-US" altLang="ko-KR" sz="1400" dirty="0" err="1" smtClean="0"/>
                <a:t>int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getMoney</a:t>
              </a:r>
              <a:r>
                <a:rPr lang="en-US" altLang="ko-KR" sz="1400" dirty="0" smtClean="0"/>
                <a:t>() { </a:t>
              </a:r>
            </a:p>
            <a:p>
              <a:r>
                <a:rPr lang="en-US" altLang="ko-KR" sz="1400" dirty="0" smtClean="0"/>
                <a:t> return money;  }</a:t>
              </a:r>
              <a:endParaRPr lang="ko-KR" altLang="en-US" sz="14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setMoney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119728" y="3052241"/>
            <a:ext cx="2540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 = </a:t>
            </a:r>
            <a:r>
              <a:rPr lang="en-US" altLang="ko-KR" sz="1400" dirty="0" err="1" smtClean="0"/>
              <a:t>PersonError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getMoney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677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PersonError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errorKim</a:t>
            </a:r>
            <a:r>
              <a:rPr lang="en-US" altLang="ko-KR" sz="1200" dirty="0" smtClean="0"/>
              <a:t>;</a:t>
            </a:r>
            <a:endParaRPr lang="ko-KR" altLang="en-US" sz="12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380312" y="3796558"/>
            <a:ext cx="1657801" cy="631785"/>
          </a:xfrm>
          <a:prstGeom prst="wedgeRoundRectCallout">
            <a:avLst>
              <a:gd name="adj1" fmla="val -25220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355976" y="5601294"/>
            <a:ext cx="1967205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errorKim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객체가 생길 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money</a:t>
            </a:r>
            <a:r>
              <a:rPr lang="ko-KR" altLang="en-US" sz="12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992459"/>
            <a:chOff x="6574852" y="2852936"/>
            <a:chExt cx="1588210" cy="99245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static </a:t>
              </a:r>
              <a:r>
                <a:rPr lang="en-US" altLang="ko-KR" sz="1400" dirty="0" err="1" smtClean="0"/>
                <a:t>int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getMoney</a:t>
              </a:r>
              <a:r>
                <a:rPr lang="en-US" altLang="ko-KR" sz="1400" dirty="0" smtClean="0"/>
                <a:t>() {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return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dirty="0" smtClean="0"/>
                <a:t> }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980520" cy="869349"/>
            <a:chOff x="6574852" y="2852936"/>
            <a:chExt cx="1588210" cy="869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static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getMoney</a:t>
              </a:r>
              <a:r>
                <a:rPr lang="en-US" altLang="ko-KR" sz="1200" dirty="0" smtClean="0"/>
                <a:t>() { 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return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200" dirty="0" smtClean="0"/>
                <a:t>;</a:t>
              </a:r>
            </a:p>
            <a:p>
              <a:r>
                <a:rPr lang="en-US" altLang="ko-KR" sz="1200" dirty="0" smtClean="0"/>
                <a:t> }</a:t>
              </a:r>
              <a:endParaRPr lang="ko-KR" altLang="en-US" sz="12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2087724" y="1412777"/>
            <a:ext cx="1764196" cy="767192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컴파일 오류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static </a:t>
            </a:r>
            <a:r>
              <a:rPr lang="ko-KR" altLang="en-US" sz="1200" dirty="0">
                <a:solidFill>
                  <a:schemeClr val="tx1"/>
                </a:solidFill>
              </a:rPr>
              <a:t>멤버 함수는 </a:t>
            </a:r>
            <a:r>
              <a:rPr lang="en-US" altLang="ko-KR" sz="1200" dirty="0">
                <a:solidFill>
                  <a:schemeClr val="tx1"/>
                </a:solidFill>
              </a:rPr>
              <a:t>non-static </a:t>
            </a:r>
            <a:r>
              <a:rPr lang="ko-KR" altLang="en-US" sz="12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7596336" y="2060488"/>
            <a:ext cx="1499849" cy="491102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money</a:t>
            </a:r>
            <a:r>
              <a:rPr lang="ko-KR" altLang="en-US" sz="14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에 접근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628800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</a:t>
            </a:r>
            <a:r>
              <a:rPr lang="en-US" altLang="ko-KR" sz="1400" dirty="0"/>
              <a:t>: double money; // </a:t>
            </a:r>
            <a:r>
              <a:rPr lang="ko-KR" altLang="en-US" sz="1400" dirty="0"/>
              <a:t>개인 소유의 돈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....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total() { </a:t>
            </a:r>
            <a:r>
              <a:rPr lang="en-US" altLang="ko-KR" sz="1400" dirty="0"/>
              <a:t>// non-static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이나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멤버에 모두 접근 가능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return </a:t>
            </a:r>
            <a:r>
              <a:rPr lang="en-US" altLang="ko-KR" sz="1400" b="1" dirty="0"/>
              <a:t>money +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63688" y="3061066"/>
            <a:ext cx="839587" cy="511950"/>
          </a:xfrm>
          <a:prstGeom prst="wedgeRoundRectCallout">
            <a:avLst>
              <a:gd name="adj1" fmla="val 3541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non-static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91880" y="3114854"/>
            <a:ext cx="792088" cy="329827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static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객체가 생기기 전부터 호출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</a:t>
            </a:r>
            <a:r>
              <a:rPr lang="ko-KR" altLang="en-US" dirty="0"/>
              <a:t>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2407404"/>
            <a:ext cx="58143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double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</a:t>
            </a:r>
            <a:r>
              <a:rPr lang="ko-KR" altLang="en-US" sz="1400" dirty="0" smtClean="0"/>
              <a:t>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....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 // static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this </a:t>
            </a:r>
            <a:r>
              <a:rPr lang="ko-KR" altLang="en-US" sz="1400" dirty="0"/>
              <a:t>사용 불가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this-</a:t>
            </a:r>
            <a:r>
              <a:rPr lang="en-US" altLang="ko-KR" sz="1400" b="1" dirty="0"/>
              <a:t>&gt;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 = n;</a:t>
            </a:r>
            <a:r>
              <a:rPr lang="en-US" altLang="ko-KR" sz="1400" dirty="0"/>
              <a:t> // this</a:t>
            </a:r>
            <a:r>
              <a:rPr lang="ko-KR" altLang="en-US" sz="1400" dirty="0"/>
              <a:t>를 사용하므로 컴파일 </a:t>
            </a:r>
            <a:r>
              <a:rPr lang="ko-KR" altLang="en-US" sz="1400" dirty="0" smtClean="0"/>
              <a:t>오류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42692" y="4293096"/>
            <a:ext cx="3456384" cy="648072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sharedMoney</a:t>
            </a:r>
            <a:r>
              <a:rPr lang="en-US" altLang="ko-KR" sz="1400" dirty="0">
                <a:solidFill>
                  <a:schemeClr val="tx1"/>
                </a:solidFill>
              </a:rPr>
              <a:t> += n;</a:t>
            </a:r>
            <a:r>
              <a:rPr lang="ko-KR" altLang="en-US" sz="14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실패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리턴 타입이 다르다고 함수 중복이 성공하지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717629"/>
            <a:ext cx="266429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 smtClean="0"/>
              <a:t>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return </a:t>
            </a:r>
            <a:r>
              <a:rPr lang="en-US" altLang="ko-KR" sz="1600" dirty="0"/>
              <a:t>a + b;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b="1" dirty="0">
                <a:solidFill>
                  <a:srgbClr val="FF0000"/>
                </a:solidFill>
              </a:rPr>
              <a:t>double</a:t>
            </a:r>
            <a:r>
              <a:rPr lang="en-US" altLang="ko-KR" sz="1600" dirty="0"/>
              <a:t> </a:t>
            </a:r>
            <a:r>
              <a:rPr lang="en-US" altLang="ko-KR" sz="1600" b="1" dirty="0"/>
              <a:t>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return (double)(a + b</a:t>
            </a:r>
            <a:r>
              <a:rPr lang="en-US" altLang="ko-KR" sz="1600" dirty="0" smtClean="0"/>
              <a:t>);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25202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</a:t>
            </a:r>
            <a:r>
              <a:rPr lang="en-US" altLang="ko-KR" sz="1600" dirty="0" smtClean="0"/>
              <a:t>() {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sum(2, </a:t>
            </a:r>
            <a:r>
              <a:rPr lang="en-US" altLang="ko-KR" sz="1600" b="1" dirty="0" smtClean="0"/>
              <a:t>5)</a:t>
            </a:r>
            <a:r>
              <a:rPr lang="en-US" altLang="ko-KR" sz="1600" dirty="0" smtClean="0"/>
              <a:t>;</a:t>
            </a:r>
          </a:p>
          <a:p>
            <a:pPr defTabSz="180000" fontAlgn="base" latinLnBrk="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8" name="자유형 7"/>
          <p:cNvSpPr/>
          <p:nvPr/>
        </p:nvSpPr>
        <p:spPr>
          <a:xfrm>
            <a:off x="3059546" y="2851430"/>
            <a:ext cx="2567189" cy="36004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72628" y="4407431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함수 중복 실패</a:t>
            </a:r>
            <a:endParaRPr lang="ko-KR" altLang="en-US" sz="1600" dirty="0"/>
          </a:p>
        </p:txBody>
      </p:sp>
      <p:sp>
        <p:nvSpPr>
          <p:cNvPr id="15" name="자유형 14"/>
          <p:cNvSpPr/>
          <p:nvPr/>
        </p:nvSpPr>
        <p:spPr>
          <a:xfrm>
            <a:off x="3419871" y="3211470"/>
            <a:ext cx="2206863" cy="30072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27094" y="4253542"/>
            <a:ext cx="1813058" cy="1191682"/>
          </a:xfrm>
          <a:prstGeom prst="wedgeRoundRectCallout">
            <a:avLst>
              <a:gd name="adj1" fmla="val -20069"/>
              <a:gd name="adj2" fmla="val -133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600" dirty="0">
                <a:solidFill>
                  <a:schemeClr val="tx1"/>
                </a:solidFill>
              </a:rPr>
              <a:t>sum()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편리</a:t>
            </a:r>
            <a:r>
              <a:rPr lang="ko-KR" altLang="en-US" dirty="0"/>
              <a:t>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동일한 이름을 사용하면 함수 이름을 구분하여 기억할 필요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호출을 잘못하는 실수를 줄일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3675" y="2539930"/>
            <a:ext cx="381642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void </a:t>
            </a:r>
            <a:r>
              <a:rPr lang="en-US" altLang="ko-KR" sz="1600" b="1" dirty="0" smtClean="0"/>
              <a:t>msg1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"Hello";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dirty="0"/>
              <a:t>void </a:t>
            </a:r>
            <a:r>
              <a:rPr lang="en-US" altLang="ko-KR" sz="1600" b="1" dirty="0"/>
              <a:t>msg2</a:t>
            </a:r>
            <a:r>
              <a:rPr lang="en-US" altLang="ko-KR" sz="1600" dirty="0"/>
              <a:t>(string name)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"Hello, " &lt;&lt; name;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dirty="0"/>
              <a:t>void </a:t>
            </a:r>
            <a:r>
              <a:rPr lang="en-US" altLang="ko-KR" sz="1600" b="1" dirty="0"/>
              <a:t>msg3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id, string name)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8171" y="2539930"/>
            <a:ext cx="4128325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void </a:t>
            </a:r>
            <a:r>
              <a:rPr lang="en-US" altLang="ko-KR" sz="1600" b="1" dirty="0" err="1"/>
              <a:t>msg</a:t>
            </a:r>
            <a:r>
              <a:rPr lang="en-US" altLang="ko-KR" sz="1600" dirty="0"/>
              <a:t>()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"Hello";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dirty="0"/>
              <a:t>void </a:t>
            </a:r>
            <a:r>
              <a:rPr lang="en-US" altLang="ko-KR" sz="1600" b="1" dirty="0" err="1"/>
              <a:t>msg</a:t>
            </a:r>
            <a:r>
              <a:rPr lang="en-US" altLang="ko-KR" sz="1600" dirty="0"/>
              <a:t>(string name)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"Hello, " &lt;&lt; name;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dirty="0"/>
              <a:t>void </a:t>
            </a:r>
            <a:r>
              <a:rPr lang="en-US" altLang="ko-KR" sz="1600" b="1" dirty="0" err="1"/>
              <a:t>msg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id, string name) {</a:t>
            </a:r>
          </a:p>
          <a:p>
            <a:pPr defTabSz="180000" fontAlgn="base" latinLnBrk="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"Hello, " &lt;&lt; id &lt;&lt; " " &lt;&lt; name;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404115" y="34760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5292833"/>
            <a:ext cx="275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함수 중복하지 않는 경우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259624"/>
            <a:ext cx="225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함수 중복한 경우</a:t>
            </a:r>
            <a:endParaRPr lang="ko-KR" altLang="en-US" sz="16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650455" y="4999296"/>
            <a:ext cx="1507320" cy="859210"/>
          </a:xfrm>
          <a:prstGeom prst="wedgeRoundRectCallout">
            <a:avLst>
              <a:gd name="adj1" fmla="val 14480"/>
              <a:gd name="adj2" fmla="val -10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함수 중복하면 함수 호출의 편리함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big() </a:t>
            </a:r>
            <a:r>
              <a:rPr lang="ko-KR" altLang="en-US" dirty="0" smtClean="0"/>
              <a:t>함수 중복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412776"/>
            <a:ext cx="6768751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 smtClean="0">
                <a:ea typeface="HY강B" pitchFamily="18" charset="-127"/>
              </a:rPr>
              <a:t>int</a:t>
            </a:r>
            <a:r>
              <a:rPr lang="en-US" altLang="ko-KR" sz="1600" dirty="0" smtClean="0">
                <a:ea typeface="HY강B" pitchFamily="18" charset="-127"/>
              </a:rPr>
              <a:t> </a:t>
            </a:r>
            <a:r>
              <a:rPr lang="en-US" altLang="ko-KR" sz="1600" dirty="0">
                <a:ea typeface="HY강B" pitchFamily="18" charset="-127"/>
              </a:rPr>
              <a:t>big(</a:t>
            </a:r>
            <a:r>
              <a:rPr lang="en-US" altLang="ko-KR" sz="1600" dirty="0" err="1">
                <a:ea typeface="HY강B" pitchFamily="18" charset="-127"/>
              </a:rPr>
              <a:t>int</a:t>
            </a:r>
            <a:r>
              <a:rPr lang="en-US" altLang="ko-KR" sz="1600" dirty="0">
                <a:ea typeface="HY강B" pitchFamily="18" charset="-127"/>
              </a:rPr>
              <a:t> a, </a:t>
            </a:r>
            <a:r>
              <a:rPr lang="en-US" altLang="ko-KR" sz="1600" dirty="0" err="1">
                <a:ea typeface="HY강B" pitchFamily="18" charset="-127"/>
              </a:rPr>
              <a:t>int</a:t>
            </a:r>
            <a:r>
              <a:rPr lang="en-US" altLang="ko-KR" sz="1600" dirty="0">
                <a:ea typeface="HY강B" pitchFamily="18" charset="-127"/>
              </a:rPr>
              <a:t> b);	</a:t>
            </a:r>
            <a:r>
              <a:rPr lang="en-US" altLang="ko-KR" sz="1600" dirty="0" smtClean="0">
                <a:ea typeface="HY강B" pitchFamily="18" charset="-127"/>
              </a:rPr>
              <a:t>  // </a:t>
            </a:r>
            <a:r>
              <a:rPr lang="en-US" altLang="ko-KR" sz="1600" dirty="0">
                <a:ea typeface="HY강B" pitchFamily="18" charset="-127"/>
              </a:rPr>
              <a:t>a</a:t>
            </a:r>
            <a:r>
              <a:rPr lang="ko-KR" altLang="en-US" sz="1600" dirty="0">
                <a:ea typeface="HY강B" pitchFamily="18" charset="-127"/>
              </a:rPr>
              <a:t>와 </a:t>
            </a:r>
            <a:r>
              <a:rPr lang="en-US" altLang="ko-KR" sz="1600" dirty="0">
                <a:ea typeface="HY강B" pitchFamily="18" charset="-127"/>
              </a:rPr>
              <a:t>b </a:t>
            </a:r>
            <a:r>
              <a:rPr lang="ko-KR" altLang="en-US" sz="1600" dirty="0">
                <a:ea typeface="HY강B" pitchFamily="18" charset="-127"/>
              </a:rPr>
              <a:t>중 큰 수 리턴</a:t>
            </a:r>
          </a:p>
          <a:p>
            <a:pPr fontAlgn="base"/>
            <a:r>
              <a:rPr lang="en-US" altLang="ko-KR" sz="1600" dirty="0" err="1">
                <a:ea typeface="HY강B" pitchFamily="18" charset="-127"/>
              </a:rPr>
              <a:t>int</a:t>
            </a:r>
            <a:r>
              <a:rPr lang="en-US" altLang="ko-KR" sz="1600" dirty="0">
                <a:ea typeface="HY강B" pitchFamily="18" charset="-127"/>
              </a:rPr>
              <a:t> big(</a:t>
            </a:r>
            <a:r>
              <a:rPr lang="en-US" altLang="ko-KR" sz="1600" dirty="0" err="1">
                <a:ea typeface="HY강B" pitchFamily="18" charset="-127"/>
              </a:rPr>
              <a:t>int</a:t>
            </a:r>
            <a:r>
              <a:rPr lang="en-US" altLang="ko-KR" sz="1600" dirty="0">
                <a:ea typeface="HY강B" pitchFamily="18" charset="-127"/>
              </a:rPr>
              <a:t> a[], </a:t>
            </a:r>
            <a:r>
              <a:rPr lang="en-US" altLang="ko-KR" sz="1600" dirty="0" err="1">
                <a:ea typeface="HY강B" pitchFamily="18" charset="-127"/>
              </a:rPr>
              <a:t>int</a:t>
            </a:r>
            <a:r>
              <a:rPr lang="en-US" altLang="ko-KR" sz="1600" dirty="0">
                <a:ea typeface="HY강B" pitchFamily="18" charset="-127"/>
              </a:rPr>
              <a:t> size); </a:t>
            </a:r>
            <a:r>
              <a:rPr lang="en-US" altLang="ko-KR" sz="1600" dirty="0" smtClean="0">
                <a:ea typeface="HY강B" pitchFamily="18" charset="-127"/>
              </a:rPr>
              <a:t>  // </a:t>
            </a:r>
            <a:r>
              <a:rPr lang="ko-KR" altLang="en-US" sz="1600" dirty="0">
                <a:ea typeface="HY강B" pitchFamily="18" charset="-127"/>
              </a:rPr>
              <a:t>배열 </a:t>
            </a:r>
            <a:r>
              <a:rPr lang="en-US" altLang="ko-KR" sz="1600" dirty="0">
                <a:ea typeface="HY강B" pitchFamily="18" charset="-127"/>
              </a:rPr>
              <a:t>a[]</a:t>
            </a:r>
            <a:r>
              <a:rPr lang="ko-KR" altLang="en-US" sz="1600" dirty="0">
                <a:ea typeface="HY강B" pitchFamily="18" charset="-127"/>
              </a:rPr>
              <a:t>에서 가장 큰 수 </a:t>
            </a:r>
            <a:r>
              <a:rPr lang="ko-KR" altLang="en-US" sz="1600" dirty="0" smtClean="0">
                <a:ea typeface="HY강B" pitchFamily="18" charset="-127"/>
              </a:rPr>
              <a:t>리턴</a:t>
            </a:r>
            <a:endParaRPr lang="ko-KR" altLang="en-US" sz="1600" dirty="0"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2151440"/>
            <a:ext cx="6768751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 smtClean="0"/>
              <a:t>;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b="1" dirty="0" err="1"/>
              <a:t>int</a:t>
            </a:r>
            <a:r>
              <a:rPr lang="en-US" altLang="ko-KR" sz="1600" b="1" dirty="0"/>
              <a:t> big(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/>
              <a:t>{ // a</a:t>
            </a:r>
            <a:r>
              <a:rPr lang="ko-KR" altLang="en-US" sz="1600" dirty="0"/>
              <a:t>와 </a:t>
            </a:r>
            <a:r>
              <a:rPr lang="en-US" altLang="ko-KR" sz="1600" dirty="0"/>
              <a:t>b </a:t>
            </a:r>
            <a:r>
              <a:rPr lang="ko-KR" altLang="en-US" sz="1600" dirty="0"/>
              <a:t>중 큰 수 리턴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if(a&gt;b) return a;</a:t>
            </a:r>
          </a:p>
          <a:p>
            <a:pPr defTabSz="180000" fontAlgn="base" latinLnBrk="0"/>
            <a:r>
              <a:rPr lang="en-US" altLang="ko-KR" sz="1600" dirty="0"/>
              <a:t>	else return b</a:t>
            </a:r>
            <a:r>
              <a:rPr lang="en-US" altLang="ko-KR" sz="1600" dirty="0" smtClean="0"/>
              <a:t>; }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b="1" dirty="0" err="1"/>
              <a:t>int</a:t>
            </a:r>
            <a:r>
              <a:rPr lang="en-US" altLang="ko-KR" sz="1600" b="1" dirty="0"/>
              <a:t> big(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a[],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size) </a:t>
            </a:r>
            <a:r>
              <a:rPr lang="en-US" altLang="ko-KR" sz="1600" dirty="0"/>
              <a:t>{ // </a:t>
            </a:r>
            <a:r>
              <a:rPr lang="ko-KR" altLang="en-US" sz="1600" dirty="0"/>
              <a:t>배열 </a:t>
            </a:r>
            <a:r>
              <a:rPr lang="en-US" altLang="ko-KR" sz="1600" dirty="0"/>
              <a:t>a[]</a:t>
            </a:r>
            <a:r>
              <a:rPr lang="ko-KR" altLang="en-US" sz="1600" dirty="0"/>
              <a:t>에서 가장 큰 수 리턴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res = a[0];</a:t>
            </a:r>
          </a:p>
          <a:p>
            <a:pPr defTabSz="180000" fontAlgn="base" latinLnBrk="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&lt;size;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</a:p>
          <a:p>
            <a:pPr defTabSz="180000" fontAlgn="base" latinLnBrk="0"/>
            <a:r>
              <a:rPr lang="en-US" altLang="ko-KR" sz="1600" dirty="0"/>
              <a:t>		if(res &lt; 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 res = 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];</a:t>
            </a:r>
          </a:p>
          <a:p>
            <a:pPr defTabSz="180000" fontAlgn="base" latinLnBrk="0"/>
            <a:r>
              <a:rPr lang="en-US" altLang="ko-KR" sz="1600" dirty="0"/>
              <a:t>	return res</a:t>
            </a:r>
            <a:r>
              <a:rPr lang="en-US" altLang="ko-KR" sz="1600" dirty="0" smtClean="0"/>
              <a:t>; }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array[5] = {1, 9, -2, 8, 6};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big(2,3)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big(array, 5)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8100392" y="5758295"/>
            <a:ext cx="303288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/>
              <a:t>3</a:t>
            </a:r>
          </a:p>
          <a:p>
            <a:pPr fontAlgn="base"/>
            <a:r>
              <a:rPr lang="en-US" altLang="ko-KR" sz="1600" b="1" dirty="0"/>
              <a:t>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2016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큰 수를 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중복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구현하라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3" y="3769873"/>
            <a:ext cx="2194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487E"/>
                </a:solidFill>
              </a:rPr>
              <a:t>[</a:t>
            </a:r>
            <a:r>
              <a:rPr lang="ko-KR" altLang="en-US" b="1" dirty="0" smtClean="0">
                <a:solidFill>
                  <a:srgbClr val="00487E"/>
                </a:solidFill>
              </a:rPr>
              <a:t>문제</a:t>
            </a:r>
            <a:r>
              <a:rPr lang="en-US" altLang="ko-KR" b="1" dirty="0" smtClean="0">
                <a:solidFill>
                  <a:srgbClr val="00487E"/>
                </a:solidFill>
              </a:rPr>
              <a:t>]</a:t>
            </a:r>
          </a:p>
          <a:p>
            <a:r>
              <a:rPr lang="en-US" altLang="ko-KR" b="1" dirty="0" smtClean="0">
                <a:solidFill>
                  <a:srgbClr val="00487E"/>
                </a:solidFill>
              </a:rPr>
              <a:t>1) </a:t>
            </a:r>
            <a:r>
              <a:rPr lang="ko-KR" altLang="en-US" b="1" dirty="0" smtClean="0">
                <a:solidFill>
                  <a:srgbClr val="00487E"/>
                </a:solidFill>
              </a:rPr>
              <a:t>실수</a:t>
            </a:r>
            <a:r>
              <a:rPr lang="en-US" altLang="ko-KR" b="1" dirty="0" smtClean="0">
                <a:solidFill>
                  <a:srgbClr val="00487E"/>
                </a:solidFill>
              </a:rPr>
              <a:t>, 2)</a:t>
            </a:r>
            <a:r>
              <a:rPr lang="ko-KR" altLang="en-US" b="1" dirty="0" smtClean="0">
                <a:solidFill>
                  <a:srgbClr val="00487E"/>
                </a:solidFill>
              </a:rPr>
              <a:t>정수</a:t>
            </a:r>
            <a:r>
              <a:rPr lang="en-US" altLang="ko-KR" b="1" dirty="0" smtClean="0">
                <a:solidFill>
                  <a:srgbClr val="00487E"/>
                </a:solidFill>
              </a:rPr>
              <a:t>,</a:t>
            </a:r>
          </a:p>
          <a:p>
            <a:r>
              <a:rPr lang="en-US" altLang="ko-KR" b="1" dirty="0" smtClean="0">
                <a:solidFill>
                  <a:srgbClr val="00487E"/>
                </a:solidFill>
              </a:rPr>
              <a:t>3) </a:t>
            </a:r>
            <a:r>
              <a:rPr lang="ko-KR" altLang="en-US" b="1" dirty="0" smtClean="0">
                <a:solidFill>
                  <a:srgbClr val="00487E"/>
                </a:solidFill>
              </a:rPr>
              <a:t>배열을 동일 </a:t>
            </a:r>
            <a:endParaRPr lang="en-US" altLang="ko-KR" b="1" dirty="0" smtClean="0">
              <a:solidFill>
                <a:srgbClr val="00487E"/>
              </a:solidFill>
            </a:endParaRPr>
          </a:p>
          <a:p>
            <a:r>
              <a:rPr lang="ko-KR" altLang="en-US" b="1" dirty="0" smtClean="0">
                <a:solidFill>
                  <a:srgbClr val="00487E"/>
                </a:solidFill>
              </a:rPr>
              <a:t>함수 명을 사용하여</a:t>
            </a:r>
            <a:endParaRPr lang="en-US" altLang="ko-KR" b="1" dirty="0" smtClean="0">
              <a:solidFill>
                <a:srgbClr val="00487E"/>
              </a:solidFill>
            </a:endParaRPr>
          </a:p>
          <a:p>
            <a:r>
              <a:rPr lang="ko-KR" altLang="en-US" b="1" dirty="0" smtClean="0">
                <a:solidFill>
                  <a:srgbClr val="00487E"/>
                </a:solidFill>
              </a:rPr>
              <a:t>가장 </a:t>
            </a:r>
            <a:r>
              <a:rPr lang="ko-KR" altLang="en-US" b="1" dirty="0" err="1" smtClean="0">
                <a:solidFill>
                  <a:srgbClr val="00487E"/>
                </a:solidFill>
              </a:rPr>
              <a:t>큰수와</a:t>
            </a:r>
            <a:r>
              <a:rPr lang="ko-KR" altLang="en-US" b="1" dirty="0" smtClean="0">
                <a:solidFill>
                  <a:srgbClr val="00487E"/>
                </a:solidFill>
              </a:rPr>
              <a:t> 가장 </a:t>
            </a:r>
            <a:endParaRPr lang="en-US" altLang="ko-KR" b="1" dirty="0" smtClean="0">
              <a:solidFill>
                <a:srgbClr val="00487E"/>
              </a:solidFill>
            </a:endParaRPr>
          </a:p>
          <a:p>
            <a:r>
              <a:rPr lang="ko-KR" altLang="en-US" b="1" dirty="0" smtClean="0">
                <a:solidFill>
                  <a:srgbClr val="00487E"/>
                </a:solidFill>
              </a:rPr>
              <a:t>작은 수를 구하는 </a:t>
            </a:r>
            <a:endParaRPr lang="en-US" altLang="ko-KR" b="1" dirty="0" smtClean="0">
              <a:solidFill>
                <a:srgbClr val="00487E"/>
              </a:solidFill>
            </a:endParaRPr>
          </a:p>
          <a:p>
            <a:r>
              <a:rPr lang="ko-KR" altLang="en-US" b="1" dirty="0" smtClean="0">
                <a:solidFill>
                  <a:srgbClr val="00487E"/>
                </a:solidFill>
              </a:rPr>
              <a:t>함수오버로딩 구현</a:t>
            </a:r>
            <a:endParaRPr lang="ko-KR" altLang="en-US" b="1" dirty="0">
              <a:solidFill>
                <a:srgbClr val="0048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sum() </a:t>
            </a:r>
            <a:r>
              <a:rPr lang="ko-KR" altLang="en-US" dirty="0" smtClean="0"/>
              <a:t>함수 중복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0692" y="1330188"/>
            <a:ext cx="5855804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ea typeface="HY강B" pitchFamily="18" charset="-127"/>
              </a:rPr>
              <a:t>sum(3,5</a:t>
            </a:r>
            <a:r>
              <a:rPr lang="en-US" altLang="ko-KR" sz="1600" dirty="0">
                <a:ea typeface="HY강B" pitchFamily="18" charset="-127"/>
              </a:rPr>
              <a:t>); </a:t>
            </a:r>
            <a:r>
              <a:rPr lang="ko-KR" altLang="en-US" sz="1600" dirty="0">
                <a:ea typeface="HY강B" pitchFamily="18" charset="-127"/>
              </a:rPr>
              <a:t>	</a:t>
            </a:r>
            <a:r>
              <a:rPr lang="en-US" altLang="ko-KR" sz="1600" dirty="0">
                <a:ea typeface="HY강B" pitchFamily="18" charset="-127"/>
              </a:rPr>
              <a:t>// 3~5</a:t>
            </a:r>
            <a:r>
              <a:rPr lang="ko-KR" altLang="en-US" sz="16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600" dirty="0">
                <a:ea typeface="HY강B" pitchFamily="18" charset="-127"/>
              </a:rPr>
              <a:t>sum(3); </a:t>
            </a:r>
            <a:r>
              <a:rPr lang="ko-KR" altLang="en-US" sz="1600" dirty="0">
                <a:ea typeface="HY강B" pitchFamily="18" charset="-127"/>
              </a:rPr>
              <a:t>	</a:t>
            </a:r>
            <a:r>
              <a:rPr lang="en-US" altLang="ko-KR" sz="1600" dirty="0">
                <a:ea typeface="HY강B" pitchFamily="18" charset="-127"/>
              </a:rPr>
              <a:t>// 0~3</a:t>
            </a:r>
            <a:r>
              <a:rPr lang="ko-KR" altLang="en-US" sz="16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600" dirty="0">
                <a:ea typeface="HY강B" pitchFamily="18" charset="-127"/>
              </a:rPr>
              <a:t>sum(100); </a:t>
            </a:r>
            <a:r>
              <a:rPr lang="en-US" altLang="ko-KR" sz="1600" dirty="0" smtClean="0">
                <a:ea typeface="HY강B" pitchFamily="18" charset="-127"/>
              </a:rPr>
              <a:t>// </a:t>
            </a:r>
            <a:r>
              <a:rPr lang="en-US" altLang="ko-KR" sz="1600" dirty="0">
                <a:ea typeface="HY강B" pitchFamily="18" charset="-127"/>
              </a:rPr>
              <a:t>0~100</a:t>
            </a:r>
            <a:r>
              <a:rPr lang="ko-KR" altLang="en-US" sz="1600" dirty="0">
                <a:ea typeface="HY강B" pitchFamily="18" charset="-127"/>
              </a:rPr>
              <a:t>까지의 합을 구하여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3848" y="2237760"/>
            <a:ext cx="583264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 smtClean="0"/>
              <a:t>;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b="1" dirty="0" err="1"/>
              <a:t>int</a:t>
            </a:r>
            <a:r>
              <a:rPr lang="en-US" altLang="ko-KR" sz="1600" b="1" dirty="0"/>
              <a:t>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/>
              <a:t>{ // a</a:t>
            </a:r>
            <a:r>
              <a:rPr lang="ko-KR" altLang="en-US" sz="1600" dirty="0"/>
              <a:t>에서 </a:t>
            </a:r>
            <a:r>
              <a:rPr lang="en-US" altLang="ko-KR" sz="1600" dirty="0"/>
              <a:t>b</a:t>
            </a:r>
            <a:r>
              <a:rPr lang="ko-KR" altLang="en-US" sz="1600" dirty="0"/>
              <a:t>까지 합하기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 = 0;</a:t>
            </a:r>
          </a:p>
          <a:p>
            <a:pPr defTabSz="180000" fontAlgn="base" latinLnBrk="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=a;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&lt;=b;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</a:t>
            </a:r>
          </a:p>
          <a:p>
            <a:pPr defTabSz="180000" fontAlgn="base" latinLnBrk="0"/>
            <a:r>
              <a:rPr lang="en-US" altLang="ko-KR" sz="1600" dirty="0"/>
              <a:t>		s +=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return s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b="1" dirty="0" err="1"/>
              <a:t>int</a:t>
            </a:r>
            <a:r>
              <a:rPr lang="en-US" altLang="ko-KR" sz="1600" b="1" dirty="0"/>
              <a:t>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a) </a:t>
            </a:r>
            <a:r>
              <a:rPr lang="en-US" altLang="ko-KR" sz="1600" dirty="0"/>
              <a:t>{ // 0</a:t>
            </a:r>
            <a:r>
              <a:rPr lang="ko-KR" altLang="en-US" sz="1600" dirty="0"/>
              <a:t>에서 </a:t>
            </a:r>
            <a:r>
              <a:rPr lang="en-US" altLang="ko-KR" sz="1600" dirty="0"/>
              <a:t>a</a:t>
            </a:r>
            <a:r>
              <a:rPr lang="ko-KR" altLang="en-US" sz="1600" dirty="0"/>
              <a:t>까지 합하기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 = 0;</a:t>
            </a:r>
          </a:p>
          <a:p>
            <a:pPr defTabSz="180000" fontAlgn="base" latinLnBrk="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&lt;=a;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</a:t>
            </a:r>
          </a:p>
          <a:p>
            <a:pPr defTabSz="180000" fontAlgn="base" latinLnBrk="0"/>
            <a:r>
              <a:rPr lang="en-US" altLang="ko-KR" sz="1600" dirty="0"/>
              <a:t>		s +=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return s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 fontAlgn="base" latinLnBrk="0"/>
            <a:endParaRPr lang="en-US" altLang="ko-KR" sz="1600" dirty="0" smtClean="0"/>
          </a:p>
          <a:p>
            <a:pPr defTabSz="180000" fontAlgn="base" latinLnBrk="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sum(3, 5)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sum(3</a:t>
            </a:r>
            <a:r>
              <a:rPr lang="en-US" altLang="ko-KR" sz="1600" dirty="0"/>
              <a:t>)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sum(100)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5877272"/>
            <a:ext cx="659155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/>
              <a:t>12</a:t>
            </a:r>
          </a:p>
          <a:p>
            <a:pPr fontAlgn="base"/>
            <a:r>
              <a:rPr lang="en-US" altLang="ko-KR" sz="1600" b="1" dirty="0"/>
              <a:t>6</a:t>
            </a:r>
          </a:p>
          <a:p>
            <a:pPr fontAlgn="base"/>
            <a:r>
              <a:rPr lang="en-US" altLang="ko-KR" sz="1600" b="1" dirty="0"/>
              <a:t>5050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341982"/>
            <a:ext cx="2880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호출하는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경우가 다음과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같을 때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중복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구현하라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sum()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첫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변수는 두 번째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매개변수보다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작은 정수 값으로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호출된다고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가정한다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9614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변수를 통해 다양한 형태의 초기값 전달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39576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</a:t>
            </a:r>
            <a:r>
              <a:rPr lang="en-US" altLang="ko-KR" sz="1400" dirty="0" smtClean="0"/>
              <a:t>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donut; 				// Circle()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pizza(30); 			// Circle(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800722" y="3639582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95276" y="3829050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7354</TotalTime>
  <Words>2774</Words>
  <Application>Microsoft Office PowerPoint</Application>
  <PresentationFormat>화면 슬라이드 쇼(4:3)</PresentationFormat>
  <Paragraphs>993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PowerPoint 프레젠테이션</vt:lpstr>
      <vt:lpstr>학습 목표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예제 6-2(실습) sum() 함수 중복 연습</vt:lpstr>
      <vt:lpstr>생성자 함수 중복</vt:lpstr>
      <vt:lpstr>string 클래스의 생성자 중복 사례</vt:lpstr>
      <vt:lpstr>소멸자 함수 중복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6–5(실습) 디폴트 매개 변수를 이용하여 중복 함수 간소화 연습</vt:lpstr>
      <vt:lpstr>예제 6-6(실습) 생성자 함수의 중복 간소화</vt:lpstr>
      <vt:lpstr>예제 6-6(실습) 생성자 함수의 중복 간소화(정답)</vt:lpstr>
      <vt:lpstr>함수 중복의 모호성</vt:lpstr>
      <vt:lpstr>형 변환으로 인한 함수 중복의 모호성</vt:lpstr>
      <vt:lpstr>예제 6–7 형 변환으로 인해 함수 중복(1)이 모호한 경우</vt:lpstr>
      <vt:lpstr>예제 6-8 참조 매개 변수로 인한 함수 중복(2)의 모호성</vt:lpstr>
      <vt:lpstr>예제 6-9 디폴트 매개 변수로 인한 함수 중복(3)의 모호성</vt:lpstr>
      <vt:lpstr>static 멤버와 non-static 멤버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384</cp:revision>
  <dcterms:created xsi:type="dcterms:W3CDTF">2011-08-27T14:53:28Z</dcterms:created>
  <dcterms:modified xsi:type="dcterms:W3CDTF">2019-11-26T14:56:26Z</dcterms:modified>
</cp:coreProperties>
</file>