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403" r:id="rId3"/>
    <p:sldId id="353" r:id="rId4"/>
    <p:sldId id="354" r:id="rId5"/>
    <p:sldId id="379" r:id="rId6"/>
    <p:sldId id="391" r:id="rId7"/>
    <p:sldId id="357" r:id="rId8"/>
    <p:sldId id="358" r:id="rId9"/>
    <p:sldId id="359" r:id="rId10"/>
    <p:sldId id="360" r:id="rId11"/>
    <p:sldId id="361" r:id="rId12"/>
    <p:sldId id="362" r:id="rId13"/>
    <p:sldId id="393" r:id="rId14"/>
    <p:sldId id="400" r:id="rId15"/>
    <p:sldId id="399" r:id="rId16"/>
    <p:sldId id="401" r:id="rId17"/>
    <p:sldId id="363" r:id="rId18"/>
    <p:sldId id="366" r:id="rId19"/>
    <p:sldId id="382" r:id="rId20"/>
    <p:sldId id="367" r:id="rId21"/>
    <p:sldId id="383" r:id="rId22"/>
    <p:sldId id="368" r:id="rId23"/>
    <p:sldId id="369" r:id="rId24"/>
    <p:sldId id="402" r:id="rId25"/>
    <p:sldId id="370" r:id="rId26"/>
    <p:sldId id="371" r:id="rId27"/>
    <p:sldId id="372" r:id="rId28"/>
    <p:sldId id="394" r:id="rId29"/>
    <p:sldId id="385" r:id="rId30"/>
    <p:sldId id="374" r:id="rId31"/>
    <p:sldId id="387" r:id="rId32"/>
    <p:sldId id="396" r:id="rId33"/>
    <p:sldId id="386" r:id="rId34"/>
    <p:sldId id="395" r:id="rId35"/>
    <p:sldId id="388" r:id="rId36"/>
    <p:sldId id="389" r:id="rId37"/>
    <p:sldId id="404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B8"/>
    <a:srgbClr val="EAF896"/>
    <a:srgbClr val="E2F571"/>
    <a:srgbClr val="94B6D2"/>
    <a:srgbClr val="FF9900"/>
    <a:srgbClr val="EDE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102" autoAdjust="0"/>
  </p:normalViewPr>
  <p:slideViewPr>
    <p:cSldViewPr>
      <p:cViewPr varScale="1">
        <p:scale>
          <a:sx n="89" d="100"/>
          <a:sy n="8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E103-5202-44DB-B465-3B6E394F68C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3FAEFE-58CE-4444-A5F9-29BAF0C574F9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0A83-1A65-4CB9-AF9E-0D4681BD208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9974-5378-4045-B9A9-EA33FE976AF5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695EB5-A284-4D87-8EA8-02CBB34C90DD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C00380-7BCA-46F1-9645-1A883BF16B5B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01E-0828-49AA-8317-ADD5F44E0CC0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0299-1ECC-46F4-897F-DEDA078FED8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3C98-F187-4032-A305-E8720C2C009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DF0783-337C-4225-B1DC-814A6D429331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BD980C-44F0-4514-9122-ABC543068422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숫자가 아닌 곳에도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의미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있든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사례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연산자에 대해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44824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0664" y="3284984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"++“;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ko-KR" altLang="en-US" sz="1600" dirty="0"/>
              <a:t>“</a:t>
            </a:r>
            <a:r>
              <a:rPr lang="en-US" altLang="ko-KR" sz="1600" dirty="0"/>
              <a:t>C++".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3344" y="458548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344" y="5949280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함수</a:t>
            </a:r>
            <a:r>
              <a:rPr lang="en-US" altLang="ko-KR" dirty="0" smtClean="0"/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3" y="392346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674" y="603759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불가능한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8" y="4015678"/>
            <a:ext cx="6711537" cy="1933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96" y="6156693"/>
            <a:ext cx="6737519" cy="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580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클래스의 멤버 함수로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선언</a:t>
            </a: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123222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4250363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35384" y="3850908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클래스의 멤버 함수로 작성되는 경우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217020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Color operator + (Color op1, Color op2); // </a:t>
            </a:r>
            <a:r>
              <a:rPr lang="ko-KR" altLang="en-US" sz="1200" dirty="0" smtClean="0"/>
              <a:t>외부 함수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operator </a:t>
            </a:r>
            <a:r>
              <a:rPr lang="en-US" altLang="ko-KR" sz="1200" dirty="0" smtClean="0"/>
              <a:t>== </a:t>
            </a:r>
            <a:r>
              <a:rPr lang="en-US" altLang="ko-KR" sz="1200" dirty="0"/>
              <a:t>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 smtClean="0"/>
              <a:t>	...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6567" y="3577359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함수로 구현되고 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클래스에 </a:t>
            </a:r>
            <a:r>
              <a:rPr lang="ko-KR" altLang="en-US" sz="1600" dirty="0" err="1" smtClean="0"/>
              <a:t>프렌드로</a:t>
            </a:r>
            <a:r>
              <a:rPr lang="ko-KR" altLang="en-US" sz="1600" dirty="0" smtClean="0"/>
              <a:t> 선언되는 경우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715324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//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더하기 위한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 작성 필요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 smtClean="0"/>
              <a:t>if(</a:t>
            </a:r>
            <a:r>
              <a:rPr lang="en-US" altLang="ko-KR" sz="1600" b="1" dirty="0" smtClean="0"/>
              <a:t>a == b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비교하기 </a:t>
            </a:r>
            <a:r>
              <a:rPr lang="ko-KR" altLang="en-US" sz="1600" dirty="0"/>
              <a:t>위한 </a:t>
            </a:r>
            <a:r>
              <a:rPr lang="en-US" altLang="ko-KR" sz="1600" dirty="0" smtClean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 smtClean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0935" y="1325049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연산자 함수 작성이 필요한 코드 사례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연산자 함수 작성에 사용할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772816"/>
            <a:ext cx="402533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// </a:t>
            </a:r>
            <a:r>
              <a:rPr lang="ko-KR" altLang="en-US" sz="1400" dirty="0"/>
              <a:t>에너지를 표현하는 파워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kick; // </a:t>
            </a:r>
            <a:r>
              <a:rPr lang="ko-KR" altLang="en-US" sz="1400" dirty="0"/>
              <a:t>발로 차는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punch; // </a:t>
            </a:r>
            <a:r>
              <a:rPr lang="ko-KR" altLang="en-US" sz="1400" dirty="0"/>
              <a:t>주먹으로 치는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&gt;kick = kick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&gt;punch = 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 }</a:t>
            </a:r>
          </a:p>
          <a:p>
            <a:pPr defTabSz="180000" fontAlgn="base" latinLnBrk="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멤버 함수로 이항 연산자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456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kick;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punch;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400" dirty="0" smtClean="0">
                <a:solidFill>
                  <a:srgbClr val="FF0000"/>
                </a:solidFill>
              </a:rPr>
              <a:t>(Power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op2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 = </a:t>
            </a:r>
            <a:r>
              <a:rPr lang="en-US" altLang="ko-KR" sz="2400" dirty="0" smtClean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2654" y="4725144"/>
            <a:ext cx="368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305" y="410424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502205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(Power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Power::operator+(Power op2)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this-&gt;kick + op2.kick; // </a:t>
            </a:r>
            <a:r>
              <a:rPr lang="en-US" altLang="ko-KR" sz="1200" dirty="0" smtClean="0"/>
              <a:t>kick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this-&gt;punch + op2.punch;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더한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5092" y="3789139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35092" y="5446965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4749945"/>
            <a:ext cx="1701674" cy="315562"/>
          </a:xfrm>
          <a:prstGeom prst="wedgeRoundRectCallout">
            <a:avLst>
              <a:gd name="adj1" fmla="val -67751"/>
              <a:gd name="adj2" fmla="val 30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52320" y="5559433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08256" y="4589357"/>
            <a:ext cx="1288128" cy="476149"/>
          </a:xfrm>
          <a:prstGeom prst="wedgeRoundRectCallout">
            <a:avLst>
              <a:gd name="adj1" fmla="val -87879"/>
              <a:gd name="adj2" fmla="val -94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operator+() </a:t>
            </a:r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475836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489375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681063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694285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911896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873372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2231" y="3769807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2011871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2011871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2011871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3249075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630473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592953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==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함수의 개념을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 중복의 개념을 이해하고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연산자를 클래스 멤버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연산자를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이항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연산자에서 전위 연산자와 후위 연산자를 구분하여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비교하는 </a:t>
            </a:r>
            <a:r>
              <a:rPr lang="en-US" altLang="ko-KR" dirty="0" smtClean="0"/>
              <a:t>==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operator== (Power op2);</a:t>
            </a:r>
            <a:r>
              <a:rPr lang="en-US" altLang="ko-KR" sz="1200" dirty="0"/>
              <a:t>  // ==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Power::operator==(Power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if(kick==op2.kick &amp;&amp; punch==op2.punch)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02414" y="4921507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384376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139952" y="4293096"/>
            <a:ext cx="3744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</a:rPr>
              <a:t>자신의 참조 리턴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762" y="364460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511" y="546985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47864" y="4941168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369291" y="3977534"/>
            <a:ext cx="504056" cy="315562"/>
          </a:xfrm>
          <a:prstGeom prst="wedgeRoundRectCallout">
            <a:avLst>
              <a:gd name="adj1" fmla="val 184727"/>
              <a:gd name="adj2" fmla="val 77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operator+= (Power op2); </a:t>
            </a:r>
            <a:r>
              <a:rPr lang="en-US" altLang="ko-KR" sz="1200" dirty="0"/>
              <a:t>// +=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Power::operator+=(Power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kick = 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punch = 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*this; // </a:t>
            </a:r>
            <a:r>
              <a:rPr lang="ko-KR" altLang="en-US" sz="1200" dirty="0"/>
              <a:t>합한 결과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kick + op2; // kick</a:t>
            </a:r>
            <a:r>
              <a:rPr lang="ko-KR" altLang="en-US" sz="1200" dirty="0"/>
              <a:t>에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punch + op2;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9752" y="4437112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멤버 함수로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ko-KR" altLang="en-US" dirty="0"/>
              <a:t>연산자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하나 뿐인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중복 방식은 이항 연산자의 경우와 거의 유사함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전위 연산자</a:t>
            </a:r>
            <a:r>
              <a:rPr lang="en-US" altLang="ko-KR" dirty="0" smtClean="0"/>
              <a:t>(prefix operator)</a:t>
            </a:r>
          </a:p>
          <a:p>
            <a:pPr lvl="3"/>
            <a:r>
              <a:rPr lang="en-US" altLang="ko-KR" dirty="0" smtClean="0"/>
              <a:t>!op, ~op, ++op, --op</a:t>
            </a:r>
          </a:p>
          <a:p>
            <a:pPr lvl="2"/>
            <a:r>
              <a:rPr lang="ko-KR" altLang="en-US" dirty="0" smtClean="0"/>
              <a:t>후위 연산자</a:t>
            </a:r>
            <a:r>
              <a:rPr lang="en-US" altLang="ko-KR" dirty="0" smtClean="0"/>
              <a:t>(postfix operator)</a:t>
            </a:r>
          </a:p>
          <a:p>
            <a:pPr lvl="3"/>
            <a:r>
              <a:rPr lang="en-US" altLang="ko-KR" dirty="0" smtClean="0"/>
              <a:t>op++, op--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5921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 smtClean="0"/>
              <a:t>a)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3314" y="359867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24159" y="2528925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9817" y="564150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</a:t>
            </a:r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 ();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Power::operator++()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변경된 객체 자신</a:t>
            </a:r>
            <a:r>
              <a:rPr lang="en-US" altLang="ko-KR" sz="1200" dirty="0"/>
              <a:t>(</a:t>
            </a:r>
            <a:r>
              <a:rPr lang="ko-KR" altLang="en-US" sz="1200" dirty="0"/>
              <a:t>객체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참조 리턴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Power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kick, punch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파워가 모두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true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914" y="2226344"/>
            <a:ext cx="505019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operator! ();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Power::operator!()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 == 0 &amp;&amp; punch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2384654"/>
            <a:ext cx="46805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/>
              <a:t>	Power a(0,0), b(5,5);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45621" y="3927430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2995" y="5373216"/>
            <a:ext cx="1604988" cy="315562"/>
          </a:xfrm>
          <a:prstGeom prst="wedgeRoundRectCallout">
            <a:avLst>
              <a:gd name="adj1" fmla="val -80868"/>
              <a:gd name="adj2" fmla="val 3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!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94942" y="2904628"/>
            <a:ext cx="1505050" cy="315562"/>
          </a:xfrm>
          <a:prstGeom prst="wedgeRoundRectCallout">
            <a:avLst>
              <a:gd name="adj1" fmla="val 70319"/>
              <a:gd name="adj2" fmla="val -322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operator!()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099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Power::operator++(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= *this; // </a:t>
            </a:r>
            <a:r>
              <a:rPr lang="ko-KR" altLang="en-US" sz="1400" dirty="0" smtClean="0"/>
              <a:t>증가 이전 객체 상태 저장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kick++;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punch++;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증가 이전의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a)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93793" y="369728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5680" y="57017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0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4" y="2039034"/>
            <a:ext cx="5631582" cy="43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1316682" y="3695218"/>
            <a:ext cx="108012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우리 집 냉장고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32706" y="5855458"/>
            <a:ext cx="72008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내 침대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89290" y="3557229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</a:t>
            </a:r>
            <a:r>
              <a:rPr lang="en-US" altLang="ko-KR" sz="1000" dirty="0" smtClean="0">
                <a:solidFill>
                  <a:schemeClr val="tx1"/>
                </a:solidFill>
              </a:rPr>
              <a:t>TV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09370" y="5854204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식탁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80545" y="5135378"/>
            <a:ext cx="496578" cy="275978"/>
          </a:xfrm>
          <a:prstGeom prst="wedgeRoundRectCallout">
            <a:avLst>
              <a:gd name="adj1" fmla="val -15614"/>
              <a:gd name="adj2" fmla="val -95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친구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76028"/>
            <a:ext cx="8701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친구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dirty="0" smtClean="0"/>
              <a:t>내 </a:t>
            </a:r>
            <a:r>
              <a:rPr lang="ko-KR" altLang="en-US" dirty="0" smtClean="0">
                <a:solidFill>
                  <a:srgbClr val="FF0000"/>
                </a:solidFill>
              </a:rPr>
              <a:t>가족</a:t>
            </a:r>
            <a:r>
              <a:rPr lang="ko-KR" altLang="en-US" dirty="0" smtClean="0"/>
              <a:t>의 일원은 </a:t>
            </a:r>
            <a:r>
              <a:rPr lang="ko-KR" altLang="en-US" dirty="0" smtClean="0">
                <a:solidFill>
                  <a:srgbClr val="FF0000"/>
                </a:solidFill>
              </a:rPr>
              <a:t>아니지만</a:t>
            </a:r>
            <a:r>
              <a:rPr lang="ko-KR" altLang="en-US" dirty="0" smtClean="0"/>
              <a:t> 내 가족과 </a:t>
            </a:r>
            <a:r>
              <a:rPr lang="ko-KR" altLang="en-US" dirty="0" smtClean="0">
                <a:solidFill>
                  <a:srgbClr val="FF0000"/>
                </a:solidFill>
              </a:rPr>
              <a:t>동일한 권한을 </a:t>
            </a:r>
            <a:r>
              <a:rPr lang="ko-KR" altLang="en-US" dirty="0" smtClean="0"/>
              <a:t>가진 일원으로 인정받은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600339"/>
            <a:ext cx="44081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증가 이전 객체 상태를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증가 이전 객체 상태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56892" y="3497172"/>
            <a:ext cx="364693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	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// a</a:t>
            </a:r>
            <a:r>
              <a:rPr lang="ko-KR" altLang="en-US" sz="1200" dirty="0"/>
              <a:t>의 파워는 </a:t>
            </a:r>
            <a:r>
              <a:rPr lang="en-US" altLang="ko-KR" sz="1200" dirty="0"/>
              <a:t>1 </a:t>
            </a:r>
            <a:r>
              <a:rPr lang="ko-KR" altLang="en-US" sz="1200" dirty="0"/>
              <a:t>증가됨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 //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증가되기 이전 상태를 가짐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6893" y="5458159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23988" y="555681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5926723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28184" y="555681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228184" y="591685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483768" y="4804214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50596" y="3931770"/>
            <a:ext cx="1860276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10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+ a </a:t>
            </a:r>
            <a:r>
              <a:rPr lang="ko-KR" altLang="en-US" dirty="0" smtClean="0"/>
              <a:t>덧셈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위한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 smtClean="0"/>
              <a:t>b </a:t>
            </a:r>
            <a:r>
              <a:rPr lang="en-US" altLang="ko-KR" strike="sngStrike" dirty="0"/>
              <a:t>= </a:t>
            </a:r>
            <a:r>
              <a:rPr lang="en-US" altLang="ko-KR" strike="sngStrike" dirty="0" smtClean="0"/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+ ( 2 , a )</a:t>
            </a:r>
            <a:r>
              <a:rPr lang="en-US" altLang="ko-KR" dirty="0" smtClean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 smtClean="0">
                <a:solidFill>
                  <a:srgbClr val="FF0000"/>
                </a:solidFill>
                <a:sym typeface="Wingdings"/>
              </a:rPr>
              <a:t> 변환 불가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 </a:t>
            </a:r>
            <a:r>
              <a:rPr lang="ko-KR" altLang="en-US" sz="1400" dirty="0" smtClean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29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7-11 2+a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804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7-12 </a:t>
            </a:r>
            <a:r>
              <a:rPr lang="en-US" altLang="ko-KR" dirty="0" err="1" smtClean="0"/>
              <a:t>a+b</a:t>
            </a:r>
            <a:r>
              <a:rPr lang="ko-KR" altLang="en-US" dirty="0" smtClean="0"/>
              <a:t>를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54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05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336867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op;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</a:t>
            </a:r>
            <a:r>
              <a:rPr lang="ko-KR" altLang="en-US" sz="1000" dirty="0" smtClean="0">
                <a:solidFill>
                  <a:schemeClr val="tx1"/>
                </a:solidFill>
              </a:rPr>
              <a:t>전위 </a:t>
            </a:r>
            <a:r>
              <a:rPr lang="ko-KR" altLang="en-US" sz="1000" dirty="0">
                <a:solidFill>
                  <a:schemeClr val="tx1"/>
                </a:solidFill>
              </a:rPr>
              <a:t>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전위 연산자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후위 연산자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5254"/>
            <a:ext cx="4248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7-13 ++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33698"/>
            <a:ext cx="640656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 this-&gt;kick = kick; this-&gt;punch = punch; 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friend 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282421"/>
            <a:ext cx="51278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op; // </a:t>
            </a:r>
            <a:r>
              <a:rPr lang="ko-KR" altLang="en-US" sz="1200" dirty="0"/>
              <a:t>연산 결과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 </a:t>
            </a:r>
            <a:r>
              <a:rPr lang="en-US" altLang="ko-KR" sz="1200" b="1" dirty="0"/>
              <a:t>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op; // </a:t>
            </a:r>
            <a:r>
              <a:rPr lang="ko-KR" altLang="en-US" sz="1200" dirty="0"/>
              <a:t>변경하기 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상태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 smtClean="0"/>
              <a:t>변경 이전의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4341644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03980" y="4293096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03980" y="4816897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148980" y="445056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148980" y="479715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48548" y="548680"/>
            <a:ext cx="1332516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148548" y="1031418"/>
            <a:ext cx="1332516" cy="344848"/>
          </a:xfrm>
          <a:prstGeom prst="wedgeRoundRectCallout">
            <a:avLst>
              <a:gd name="adj1" fmla="val -83467"/>
              <a:gd name="adj2" fmla="val 7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7-14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 = 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 = 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 &lt;&lt;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n); </a:t>
            </a:r>
            <a:r>
              <a:rPr lang="en-US" altLang="ko-KR" sz="1200" dirty="0"/>
              <a:t>// </a:t>
            </a:r>
            <a:r>
              <a:rPr lang="ko-KR" altLang="en-US" sz="1200" dirty="0"/>
              <a:t>연산 후 </a:t>
            </a:r>
            <a:r>
              <a:rPr lang="en-US" altLang="ko-KR" sz="1200" dirty="0"/>
              <a:t>Power </a:t>
            </a:r>
            <a:r>
              <a:rPr lang="ko-KR" altLang="en-US" sz="1200" dirty="0"/>
              <a:t>객체의 참조 리턴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 &lt;&lt;(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 += n;</a:t>
            </a:r>
          </a:p>
          <a:p>
            <a:pPr defTabSz="180000"/>
            <a:r>
              <a:rPr lang="en-US" altLang="ko-KR" sz="1200" dirty="0"/>
              <a:t>	punch += n;</a:t>
            </a:r>
          </a:p>
          <a:p>
            <a:pPr defTabSz="180000"/>
            <a:r>
              <a:rPr lang="en-US" altLang="ko-KR" sz="1200" dirty="0"/>
              <a:t>	return *this; // </a:t>
            </a:r>
            <a:r>
              <a:rPr lang="ko-KR" altLang="en-US" sz="1200" dirty="0"/>
              <a:t>이 객체의 참조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07876" y="2862306"/>
            <a:ext cx="316835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kick=15,punch=16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07876" y="1700808"/>
            <a:ext cx="31683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a(1, 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 &lt;&lt; 3 &lt;&lt; 5 &lt;&lt; 6;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31640" y="4773344"/>
            <a:ext cx="817821" cy="267361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참조 리턴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679008" y="2276356"/>
            <a:ext cx="1329533" cy="315562"/>
          </a:xfrm>
          <a:prstGeom prst="wedgeRoundRectCallout">
            <a:avLst>
              <a:gd name="adj1" fmla="val -71712"/>
              <a:gd name="adj2" fmla="val -574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, 5, 6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순서대로 </a:t>
            </a:r>
            <a:r>
              <a:rPr lang="ko-KR" altLang="en-US" sz="1000" dirty="0">
                <a:solidFill>
                  <a:schemeClr val="tx1"/>
                </a:solidFill>
              </a:rPr>
              <a:t>더해진다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6" y="131279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punch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정수를 더하는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&lt;&lt;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멤버 함수로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7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프렌드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153400" cy="352839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dirty="0" smtClean="0">
                <a:latin typeface="+mn-ea"/>
              </a:rPr>
              <a:t>: </a:t>
            </a:r>
            <a:r>
              <a:rPr lang="ko-KR" altLang="en-US" sz="1900" dirty="0" smtClean="0">
                <a:latin typeface="+mn-ea"/>
              </a:rPr>
              <a:t>특정 클래스의 </a:t>
            </a:r>
            <a:r>
              <a:rPr lang="en-US" altLang="ko-KR" sz="1900" dirty="0" smtClean="0">
                <a:latin typeface="+mn-ea"/>
              </a:rPr>
              <a:t>private </a:t>
            </a:r>
            <a:r>
              <a:rPr lang="ko-KR" altLang="en-US" sz="1900" dirty="0" smtClean="0">
                <a:latin typeface="+mn-ea"/>
              </a:rPr>
              <a:t>멤버에 접근할 수 있는 함수</a:t>
            </a:r>
            <a:r>
              <a:rPr lang="en-US" altLang="ko-KR" sz="1900" dirty="0" smtClean="0">
                <a:latin typeface="+mn-ea"/>
              </a:rPr>
              <a:t>. </a:t>
            </a:r>
            <a:r>
              <a:rPr lang="ko-KR" altLang="en-US" sz="1900" dirty="0" err="1" smtClean="0">
                <a:latin typeface="+mn-ea"/>
              </a:rPr>
              <a:t>프렌드</a:t>
            </a:r>
            <a:r>
              <a:rPr lang="ko-KR" altLang="en-US" sz="1900" dirty="0" smtClean="0">
                <a:latin typeface="+mn-ea"/>
              </a:rPr>
              <a:t> 함수 선언은 클래스 내부에 선언</a:t>
            </a:r>
            <a:r>
              <a:rPr lang="en-US" altLang="ko-KR" sz="1900" dirty="0" smtClean="0">
                <a:latin typeface="+mn-ea"/>
              </a:rPr>
              <a:t>, </a:t>
            </a:r>
            <a:r>
              <a:rPr lang="ko-KR" altLang="en-US" sz="1900" dirty="0" smtClean="0">
                <a:latin typeface="+mn-ea"/>
              </a:rPr>
              <a:t>함수 정의는 클래스에 속한 함수가 아니기 때문에 외부에 정의</a:t>
            </a:r>
            <a:endParaRPr lang="en-US" altLang="ko-KR" sz="1900" dirty="0" smtClean="0">
              <a:latin typeface="+mn-ea"/>
            </a:endParaRPr>
          </a:p>
          <a:p>
            <a:pPr lvl="1"/>
            <a:r>
              <a:rPr lang="ko-KR" altLang="en-US" sz="1900" dirty="0" smtClean="0">
                <a:latin typeface="+mn-ea"/>
              </a:rPr>
              <a:t>클래스의 </a:t>
            </a:r>
            <a:r>
              <a:rPr lang="ko-KR" altLang="en-US" sz="1900" dirty="0">
                <a:latin typeface="+mn-ea"/>
              </a:rPr>
              <a:t>멤버 함수가 </a:t>
            </a:r>
            <a:r>
              <a:rPr lang="ko-KR" altLang="en-US" sz="1900" dirty="0" smtClean="0">
                <a:latin typeface="+mn-ea"/>
              </a:rPr>
              <a:t>아닌 외부 함수</a:t>
            </a:r>
            <a:endParaRPr lang="en-US" altLang="ko-KR" sz="1900" dirty="0" smtClean="0">
              <a:latin typeface="+mn-ea"/>
            </a:endParaRPr>
          </a:p>
          <a:p>
            <a:pPr lvl="2"/>
            <a:r>
              <a:rPr lang="ko-KR" altLang="en-US" sz="1900" dirty="0" smtClean="0">
                <a:latin typeface="+mn-ea"/>
                <a:ea typeface="+mn-ea"/>
              </a:rPr>
              <a:t>전역 함수</a:t>
            </a:r>
            <a:endParaRPr lang="en-US" altLang="ko-KR" sz="1900" dirty="0" smtClean="0">
              <a:latin typeface="+mn-ea"/>
              <a:ea typeface="+mn-ea"/>
            </a:endParaRPr>
          </a:p>
          <a:p>
            <a:pPr lvl="2"/>
            <a:r>
              <a:rPr lang="ko-KR" altLang="en-US" sz="1900" dirty="0" smtClean="0">
                <a:latin typeface="+mn-ea"/>
                <a:ea typeface="+mn-ea"/>
              </a:rPr>
              <a:t>다른 클래스의 멤버 함수</a:t>
            </a:r>
            <a:endParaRPr lang="en-US" altLang="ko-KR" sz="1900" dirty="0" smtClean="0">
              <a:latin typeface="+mn-ea"/>
              <a:ea typeface="+mn-ea"/>
            </a:endParaRPr>
          </a:p>
          <a:p>
            <a:pPr lvl="1"/>
            <a:r>
              <a:rPr lang="en-US" altLang="ko-KR" sz="1900" dirty="0" smtClean="0">
                <a:latin typeface="+mn-ea"/>
              </a:rPr>
              <a:t>friend </a:t>
            </a:r>
            <a:r>
              <a:rPr lang="ko-KR" altLang="en-US" sz="1900" dirty="0" smtClean="0">
                <a:latin typeface="+mn-ea"/>
              </a:rPr>
              <a:t>키워드로 클래스 내에 선언된 함수</a:t>
            </a:r>
            <a:endParaRPr lang="en-US" altLang="ko-KR" sz="1900" dirty="0" smtClean="0">
              <a:latin typeface="+mn-ea"/>
            </a:endParaRPr>
          </a:p>
          <a:p>
            <a:pPr lvl="2"/>
            <a:r>
              <a:rPr lang="ko-KR" altLang="en-US" sz="1900" dirty="0">
                <a:latin typeface="+mn-ea"/>
                <a:ea typeface="+mn-ea"/>
              </a:rPr>
              <a:t>클래스의 모든 멤버를 접근할 수 있는 권한 </a:t>
            </a:r>
            <a:r>
              <a:rPr lang="ko-KR" altLang="en-US" sz="1900" dirty="0" smtClean="0">
                <a:latin typeface="+mn-ea"/>
                <a:ea typeface="+mn-ea"/>
              </a:rPr>
              <a:t>부여</a:t>
            </a:r>
            <a:endParaRPr lang="en-US" altLang="ko-KR" sz="1900" dirty="0" smtClean="0">
              <a:latin typeface="+mn-ea"/>
              <a:ea typeface="+mn-ea"/>
            </a:endParaRPr>
          </a:p>
          <a:p>
            <a:pPr lvl="2"/>
            <a:r>
              <a:rPr lang="ko-KR" altLang="en-US" sz="1900" dirty="0" err="1" smtClean="0">
                <a:latin typeface="+mn-ea"/>
                <a:ea typeface="+mn-ea"/>
              </a:rPr>
              <a:t>프렌드</a:t>
            </a:r>
            <a:r>
              <a:rPr lang="ko-KR" altLang="en-US" sz="1900" dirty="0" smtClean="0">
                <a:latin typeface="+mn-ea"/>
                <a:ea typeface="+mn-ea"/>
              </a:rPr>
              <a:t> 함수라고 부름</a:t>
            </a:r>
            <a:endParaRPr lang="en-US" altLang="ko-KR" sz="1900" dirty="0" smtClean="0">
              <a:latin typeface="+mn-ea"/>
              <a:ea typeface="+mn-ea"/>
            </a:endParaRPr>
          </a:p>
          <a:p>
            <a:pPr lvl="1"/>
            <a:r>
              <a:rPr lang="ko-KR" altLang="en-US" sz="1900" dirty="0" err="1">
                <a:latin typeface="+mn-ea"/>
              </a:rPr>
              <a:t>프렌드</a:t>
            </a:r>
            <a:r>
              <a:rPr lang="ko-KR" altLang="en-US" sz="1900" dirty="0">
                <a:latin typeface="+mn-ea"/>
              </a:rPr>
              <a:t> 선언의 필요성</a:t>
            </a:r>
            <a:endParaRPr lang="en-US" altLang="ko-KR" sz="1900" dirty="0">
              <a:latin typeface="+mn-ea"/>
            </a:endParaRPr>
          </a:p>
          <a:p>
            <a:pPr lvl="2"/>
            <a:r>
              <a:rPr lang="ko-KR" altLang="en-US" sz="1900" dirty="0">
                <a:latin typeface="+mn-ea"/>
                <a:ea typeface="+mn-ea"/>
              </a:rPr>
              <a:t>클래스의 멤버로 선언하기에는 무리가 </a:t>
            </a:r>
            <a:r>
              <a:rPr lang="ko-KR" altLang="en-US" sz="1900" dirty="0" smtClean="0">
                <a:latin typeface="+mn-ea"/>
                <a:ea typeface="+mn-ea"/>
              </a:rPr>
              <a:t>있고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클래스의 </a:t>
            </a:r>
            <a:r>
              <a:rPr lang="ko-KR" altLang="en-US" sz="1900" dirty="0">
                <a:latin typeface="+mn-ea"/>
                <a:ea typeface="+mn-ea"/>
              </a:rPr>
              <a:t>모든 </a:t>
            </a:r>
            <a:r>
              <a:rPr lang="ko-KR" altLang="en-US" sz="1900" dirty="0" smtClean="0">
                <a:latin typeface="+mn-ea"/>
                <a:ea typeface="+mn-ea"/>
              </a:rPr>
              <a:t>멤버를 자유롭게 접근할 수 있는 일부 외부 함수 작성 </a:t>
            </a:r>
            <a:r>
              <a:rPr lang="ko-KR" altLang="en-US" sz="1900" dirty="0" smtClean="0">
                <a:latin typeface="+mn-ea"/>
                <a:ea typeface="+mn-ea"/>
              </a:rPr>
              <a:t>시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746473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프렌드로</a:t>
            </a:r>
            <a:r>
              <a:rPr lang="ko-KR" altLang="en-US" dirty="0" smtClean="0"/>
              <a:t> 초대하는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>
                <a:latin typeface="+mn-ea"/>
              </a:rPr>
              <a:t>프렌드</a:t>
            </a:r>
            <a:r>
              <a:rPr lang="ko-KR" altLang="en-US" dirty="0">
                <a:latin typeface="+mn-ea"/>
              </a:rPr>
              <a:t> 함수가 되는 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가지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전역 함수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클래스 </a:t>
            </a:r>
            <a:r>
              <a:rPr lang="ko-KR" altLang="en-US" dirty="0">
                <a:latin typeface="+mn-ea"/>
                <a:ea typeface="+mn-ea"/>
              </a:rPr>
              <a:t>외부에 선언된 </a:t>
            </a:r>
            <a:r>
              <a:rPr lang="ko-KR" altLang="en-US" dirty="0" smtClean="0">
                <a:latin typeface="+mn-ea"/>
                <a:ea typeface="+mn-ea"/>
              </a:rPr>
              <a:t>전역 함수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다른 클래스의 멤버 </a:t>
            </a:r>
            <a:r>
              <a:rPr lang="ko-KR" altLang="en-US" dirty="0" smtClean="0">
                <a:latin typeface="+mn-ea"/>
                <a:ea typeface="+mn-ea"/>
              </a:rPr>
              <a:t>함수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다른 </a:t>
            </a:r>
            <a:r>
              <a:rPr lang="ko-KR" altLang="en-US" dirty="0">
                <a:latin typeface="+mn-ea"/>
                <a:ea typeface="+mn-ea"/>
              </a:rPr>
              <a:t>클래스의 특정 멤버 함수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다른 클래스 </a:t>
            </a:r>
            <a:r>
              <a:rPr lang="ko-KR" altLang="en-US" dirty="0" smtClean="0">
                <a:latin typeface="+mn-ea"/>
                <a:ea typeface="+mn-ea"/>
              </a:rPr>
              <a:t>전체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다른 </a:t>
            </a:r>
            <a:r>
              <a:rPr lang="ko-KR" altLang="en-US" dirty="0">
                <a:latin typeface="+mn-ea"/>
                <a:ea typeface="+mn-ea"/>
              </a:rPr>
              <a:t>클래스의 모든 멤버 함수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2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4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외부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모든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7–1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전역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외부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02805"/>
            <a:ext cx="648072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 // equals() </a:t>
            </a:r>
            <a:r>
              <a:rPr lang="ko-KR" altLang="en-US" sz="1400" dirty="0"/>
              <a:t>함수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	</a:t>
            </a:r>
            <a:r>
              <a:rPr lang="en-US" altLang="ko-KR" sz="1400" dirty="0" smtClean="0"/>
              <a:t>this-</a:t>
            </a:r>
            <a:r>
              <a:rPr lang="en-US" altLang="ko-KR" sz="1400" dirty="0"/>
              <a:t>&gt;width = width; this-&gt;height = height;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 smtClean="0"/>
              <a:t>bool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 </a:t>
            </a:r>
            <a:r>
              <a:rPr lang="en-US" altLang="ko-KR" sz="1400" dirty="0"/>
              <a:t>{ // </a:t>
            </a:r>
            <a:r>
              <a:rPr lang="ko-KR" altLang="en-US" sz="1400" dirty="0"/>
              <a:t>외부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b(4,5);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equals(a,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691357"/>
            <a:ext cx="1224136" cy="352907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23928" y="4851913"/>
            <a:ext cx="2304256" cy="504056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함수는 </a:t>
            </a:r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속성을 가진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에 접근할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3848" y="1772816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11649" y="5589240"/>
            <a:ext cx="2160240" cy="403772"/>
          </a:xfrm>
          <a:prstGeom prst="wedgeRoundRectCallout">
            <a:avLst>
              <a:gd name="adj1" fmla="val 2487"/>
              <a:gd name="adj2" fmla="val 82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“not 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7–2 </a:t>
            </a:r>
            <a:r>
              <a:rPr lang="ko-KR" altLang="en-US" b="1" dirty="0" smtClean="0">
                <a:solidFill>
                  <a:srgbClr val="C00000"/>
                </a:solidFill>
              </a:rPr>
              <a:t>다른 클래스의 </a:t>
            </a:r>
            <a:r>
              <a:rPr lang="ko-KR" altLang="en-US" b="1" dirty="0" smtClean="0">
                <a:solidFill>
                  <a:srgbClr val="C00000"/>
                </a:solidFill>
              </a:rPr>
              <a:t>멤버함수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9469" y="836712"/>
            <a:ext cx="5843011" cy="5920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>
                <a:solidFill>
                  <a:srgbClr val="C00000"/>
                </a:solidFill>
              </a:rPr>
              <a:t>class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RectManager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RectManager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rgbClr val="C00000"/>
                </a:solidFill>
              </a:rPr>
              <a:t>class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 this-&gt;width = width; this-&gt;height = height;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RectManager</a:t>
            </a:r>
            <a:r>
              <a:rPr lang="en-US" altLang="ko-KR" sz="1400" dirty="0"/>
              <a:t>::equals(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 {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</a:t>
            </a:r>
            <a:r>
              <a:rPr lang="en-US" altLang="ko-KR" sz="1400" dirty="0" smtClean="0"/>
              <a:t>; }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b(3,4);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 man;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 err="1"/>
              <a:t>man.equals</a:t>
            </a:r>
            <a:r>
              <a:rPr lang="en-US" altLang="ko-KR" sz="1400" b="1" dirty="0"/>
              <a:t>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 smtClean="0"/>
              <a:t> 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596336" y="4149080"/>
            <a:ext cx="1427447" cy="536494"/>
          </a:xfrm>
          <a:prstGeom prst="wedgeRoundRectCallout">
            <a:avLst>
              <a:gd name="adj1" fmla="val -83780"/>
              <a:gd name="adj2" fmla="val -7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멤버를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508104" y="836712"/>
            <a:ext cx="3168352" cy="1008112"/>
          </a:xfrm>
          <a:prstGeom prst="wedgeRoundRectCallout">
            <a:avLst>
              <a:gd name="adj1" fmla="val -99329"/>
              <a:gd name="adj2" fmla="val 27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Rect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400" dirty="0">
                <a:solidFill>
                  <a:schemeClr val="tx1"/>
                </a:solidFill>
              </a:rPr>
              <a:t>(forward reference)</a:t>
            </a:r>
            <a:r>
              <a:rPr lang="ko-KR" altLang="en-US" sz="1400" dirty="0">
                <a:solidFill>
                  <a:schemeClr val="tx1"/>
                </a:solidFill>
              </a:rPr>
              <a:t>를 막기 위한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4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7–3 </a:t>
            </a:r>
            <a:r>
              <a:rPr lang="ko-KR" altLang="en-US" b="1" dirty="0" smtClean="0">
                <a:solidFill>
                  <a:srgbClr val="C00000"/>
                </a:solidFill>
              </a:rPr>
              <a:t>다른 클래스 </a:t>
            </a:r>
            <a:r>
              <a:rPr lang="ko-KR" altLang="en-US" b="1" dirty="0" smtClean="0">
                <a:solidFill>
                  <a:srgbClr val="C00000"/>
                </a:solidFill>
              </a:rPr>
              <a:t>전체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모든 함수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0" y="1559689"/>
            <a:ext cx="633670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RectManager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</a:t>
            </a:r>
          </a:p>
          <a:p>
            <a:pPr defTabSz="180000"/>
            <a:r>
              <a:rPr lang="en-US" altLang="ko-KR" sz="1400" dirty="0"/>
              <a:t>	void copy(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&amp;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&amp; </a:t>
            </a:r>
            <a:r>
              <a:rPr lang="en-US" altLang="ko-KR" sz="1400" dirty="0" err="1"/>
              <a:t>src</a:t>
            </a:r>
            <a:r>
              <a:rPr lang="en-US" altLang="ko-KR" sz="1400" dirty="0" smtClean="0"/>
              <a:t>); 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this-&gt;width = width; this-&gt;height = height;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b="1" dirty="0" smtClean="0">
              <a:solidFill>
                <a:srgbClr val="C00000"/>
              </a:solidFill>
            </a:endParaRPr>
          </a:p>
          <a:p>
            <a:pPr defTabSz="180000"/>
            <a:r>
              <a:rPr lang="en-US" altLang="ko-KR" sz="1400" b="1" dirty="0" err="1" smtClean="0">
                <a:solidFill>
                  <a:srgbClr val="C00000"/>
                </a:solidFill>
              </a:rPr>
              <a:t>bool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RectManager</a:t>
            </a:r>
            <a:r>
              <a:rPr lang="en-US" altLang="ko-KR" sz="1400" b="1" dirty="0">
                <a:solidFill>
                  <a:srgbClr val="C00000"/>
                </a:solidFill>
              </a:rPr>
              <a:t>::equals(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</a:t>
            </a:r>
            <a:r>
              <a:rPr lang="en-US" altLang="ko-KR" sz="1400" b="1" dirty="0">
                <a:solidFill>
                  <a:srgbClr val="C00000"/>
                </a:solidFill>
              </a:rPr>
              <a:t> r,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</a:t>
            </a:r>
            <a:r>
              <a:rPr lang="en-US" altLang="ko-KR" sz="1400" b="1" dirty="0">
                <a:solidFill>
                  <a:srgbClr val="C00000"/>
                </a:solidFill>
              </a:rPr>
              <a:t> s) </a:t>
            </a:r>
            <a:r>
              <a:rPr lang="en-US" altLang="ko-KR" sz="1400" dirty="0"/>
              <a:t>{ // r</a:t>
            </a:r>
            <a:r>
              <a:rPr lang="ko-KR" altLang="en-US" sz="1400" dirty="0"/>
              <a:t>과 </a:t>
            </a:r>
            <a:r>
              <a:rPr lang="en-US" altLang="ko-KR" sz="1400" dirty="0"/>
              <a:t>s</a:t>
            </a:r>
            <a:r>
              <a:rPr lang="ko-KR" altLang="en-US" sz="1400" dirty="0"/>
              <a:t>가 같으면 </a:t>
            </a:r>
            <a:r>
              <a:rPr lang="en-US" altLang="ko-KR" sz="1400" dirty="0"/>
              <a:t>true </a:t>
            </a:r>
            <a:r>
              <a:rPr lang="ko-KR" altLang="en-US" sz="1400" dirty="0"/>
              <a:t>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>
                <a:solidFill>
                  <a:srgbClr val="C00000"/>
                </a:solidFill>
              </a:rPr>
              <a:t>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RectManager</a:t>
            </a:r>
            <a:r>
              <a:rPr lang="en-US" altLang="ko-KR" sz="1400" b="1" dirty="0">
                <a:solidFill>
                  <a:srgbClr val="C00000"/>
                </a:solidFill>
              </a:rPr>
              <a:t>::copy(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</a:t>
            </a:r>
            <a:r>
              <a:rPr lang="en-US" altLang="ko-KR" sz="1400" b="1" dirty="0">
                <a:solidFill>
                  <a:srgbClr val="C00000"/>
                </a:solidFill>
              </a:rPr>
              <a:t>&amp; </a:t>
            </a:r>
            <a:r>
              <a:rPr lang="en-US" altLang="ko-KR" sz="1400" b="1" dirty="0" err="1">
                <a:solidFill>
                  <a:srgbClr val="C00000"/>
                </a:solidFill>
              </a:rPr>
              <a:t>dest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en-US" altLang="ko-KR" sz="1400" b="1" dirty="0" err="1">
                <a:solidFill>
                  <a:srgbClr val="C00000"/>
                </a:solidFill>
              </a:rPr>
              <a:t>Rect</a:t>
            </a:r>
            <a:r>
              <a:rPr lang="en-US" altLang="ko-KR" sz="1400" b="1" dirty="0">
                <a:solidFill>
                  <a:srgbClr val="C00000"/>
                </a:solidFill>
              </a:rPr>
              <a:t>&amp; </a:t>
            </a:r>
            <a:r>
              <a:rPr lang="en-US" altLang="ko-KR" sz="1400" b="1" dirty="0" err="1">
                <a:solidFill>
                  <a:srgbClr val="C00000"/>
                </a:solidFill>
              </a:rPr>
              <a:t>src</a:t>
            </a:r>
            <a:r>
              <a:rPr lang="en-US" altLang="ko-KR" sz="1400" b="1" dirty="0">
                <a:solidFill>
                  <a:srgbClr val="C00000"/>
                </a:solidFill>
              </a:rPr>
              <a:t>)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src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dest</a:t>
            </a:r>
            <a:r>
              <a:rPr lang="ko-KR" altLang="en-US" sz="1400" dirty="0"/>
              <a:t>에 복사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dest.width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src.width</a:t>
            </a:r>
            <a:r>
              <a:rPr lang="en-US" altLang="ko-KR" sz="1400" dirty="0"/>
              <a:t>;  </a:t>
            </a:r>
            <a:r>
              <a:rPr lang="en-US" altLang="ko-KR" sz="1400" dirty="0" err="1"/>
              <a:t>dest.height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src.height</a:t>
            </a:r>
            <a:r>
              <a:rPr lang="en-US" altLang="ko-KR" sz="1400" dirty="0" smtClean="0"/>
              <a:t>; 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784973" y="1919729"/>
            <a:ext cx="4205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b(5,6);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 man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man.copy</a:t>
            </a:r>
            <a:r>
              <a:rPr lang="en-US" altLang="ko-KR" sz="1400" b="1" dirty="0"/>
              <a:t>(b, a); </a:t>
            </a:r>
            <a:r>
              <a:rPr lang="en-US" altLang="ko-KR" sz="1400" dirty="0"/>
              <a:t>// a</a:t>
            </a:r>
            <a:r>
              <a:rPr lang="ko-KR" altLang="en-US" sz="1400" dirty="0"/>
              <a:t>를 </a:t>
            </a:r>
            <a:r>
              <a:rPr lang="en-US" altLang="ko-KR" sz="1400" dirty="0"/>
              <a:t>b</a:t>
            </a:r>
            <a:r>
              <a:rPr lang="ko-KR" altLang="en-US" sz="1400" dirty="0"/>
              <a:t>에 복사한다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 err="1"/>
              <a:t>man.equals</a:t>
            </a:r>
            <a:r>
              <a:rPr lang="en-US" altLang="ko-KR" sz="1400" b="1" dirty="0"/>
              <a:t>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7462307" y="410522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99458" y="2233462"/>
            <a:ext cx="1584175" cy="392478"/>
          </a:xfrm>
          <a:prstGeom prst="wedgeRoundRectCallout">
            <a:avLst>
              <a:gd name="adj1" fmla="val -88471"/>
              <a:gd name="adj2" fmla="val 79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 값이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같아진다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24302" y="4720673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95736" y="1775713"/>
            <a:ext cx="2520280" cy="504056"/>
          </a:xfrm>
          <a:prstGeom prst="wedgeRoundRectCallout">
            <a:avLst>
              <a:gd name="adj1" fmla="val -95414"/>
              <a:gd name="adj2" fmla="val 51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0797" y="4428173"/>
            <a:ext cx="1584176" cy="440987"/>
          </a:xfrm>
          <a:prstGeom prst="wedgeRoundRectCallout">
            <a:avLst>
              <a:gd name="adj1" fmla="val -101463"/>
              <a:gd name="adj2" fmla="val -242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</a:t>
            </a:r>
            <a:r>
              <a:rPr lang="ko-KR" altLang="en-US" sz="1000" dirty="0" err="1">
                <a:solidFill>
                  <a:schemeClr val="tx1"/>
                </a:solidFill>
              </a:rPr>
              <a:t>프렌드</a:t>
            </a:r>
            <a:r>
              <a:rPr lang="ko-KR" altLang="en-US" sz="1000" dirty="0">
                <a:solidFill>
                  <a:schemeClr val="tx1"/>
                </a:solidFill>
              </a:rPr>
              <a:t>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58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9309</TotalTime>
  <Words>2037</Words>
  <Application>Microsoft Office PowerPoint</Application>
  <PresentationFormat>화면 슬라이드 쇼(4:3)</PresentationFormat>
  <Paragraphs>876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가을</vt:lpstr>
      <vt:lpstr>PowerPoint 프레젠테이션</vt:lpstr>
      <vt:lpstr>학습 목표</vt:lpstr>
      <vt:lpstr>친구란?</vt:lpstr>
      <vt:lpstr>C++ 프렌드</vt:lpstr>
      <vt:lpstr>프렌드로 초대하는 3 가지 유형</vt:lpstr>
      <vt:lpstr>프렌드 선언 3 종류</vt:lpstr>
      <vt:lpstr>예제 7–1 프렌드 함수 만들기(전역(외부)함수)</vt:lpstr>
      <vt:lpstr>예제 7–2 다른 클래스의 멤버함수를 프렌드로 선언</vt:lpstr>
      <vt:lpstr>예제 7–3 다른 클래스 전체(모든 함수)를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앞으로 연산자 함수 작성에 사용할 클래스</vt:lpstr>
      <vt:lpstr>멤버 함수로 이항 연산자 구현</vt:lpstr>
      <vt:lpstr>이항 연산자 중복 : + 연산자</vt:lpstr>
      <vt:lpstr>예제 7-4 두 개의 Power 객체를 더하는 + 연산자 작성</vt:lpstr>
      <vt:lpstr>== 연산자 중복</vt:lpstr>
      <vt:lpstr>예제 7-5 두 개의 Power 객체를 비교하는 == 연산자 작성</vt:lpstr>
      <vt:lpstr>+= 연산자 중복</vt:lpstr>
      <vt:lpstr>예제 7-6 두 Power 객체를 더하는 += 연산자 작성 </vt:lpstr>
      <vt:lpstr>+ 연산자 작성(실습): b = a + 2;</vt:lpstr>
      <vt:lpstr>멤버 함수로 단항 연산자 구현</vt:lpstr>
      <vt:lpstr>단항 연산자 중복</vt:lpstr>
      <vt:lpstr>전위 ++ 연산자 중복</vt:lpstr>
      <vt:lpstr>예제 7-8 전위 ++ 연산자 작성</vt:lpstr>
      <vt:lpstr>예제 7-9(실습) Power 클래스에 ! 연산자 작성</vt:lpstr>
      <vt:lpstr>후위 연산자 중복, ++ 연산자</vt:lpstr>
      <vt:lpstr>예제 7-10 후위 ++ 연산자 작성</vt:lpstr>
      <vt:lpstr>2 + a 덧셈을 위한 + 연산자 함수 작성</vt:lpstr>
      <vt:lpstr>예제 7-11 2+a를 위한 + 연산자 함수를 프렌드로 작성</vt:lpstr>
      <vt:lpstr>+ 연산자를 외부 프렌드 함수로 구현</vt:lpstr>
      <vt:lpstr>예제 7-12 a+b를 위한 연산자 함수를 프렌드로 작성</vt:lpstr>
      <vt:lpstr>단항 연산자 ++를 프렌드로 작성하기</vt:lpstr>
      <vt:lpstr>예제 7-13 ++연산자를 프렌드로 작성한 예</vt:lpstr>
      <vt:lpstr>예제 7-14 참조를 리턴하는 &lt;&lt; 연산자 작성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419</cp:revision>
  <cp:lastPrinted>2013-06-05T04:01:18Z</cp:lastPrinted>
  <dcterms:created xsi:type="dcterms:W3CDTF">2011-08-27T14:53:28Z</dcterms:created>
  <dcterms:modified xsi:type="dcterms:W3CDTF">2019-11-27T14:28:08Z</dcterms:modified>
</cp:coreProperties>
</file>