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1"/>
  </p:notesMasterIdLst>
  <p:sldIdLst>
    <p:sldId id="256" r:id="rId2"/>
    <p:sldId id="434" r:id="rId3"/>
    <p:sldId id="418" r:id="rId4"/>
    <p:sldId id="353" r:id="rId5"/>
    <p:sldId id="431" r:id="rId6"/>
    <p:sldId id="382" r:id="rId7"/>
    <p:sldId id="432" r:id="rId8"/>
    <p:sldId id="383" r:id="rId9"/>
    <p:sldId id="387" r:id="rId10"/>
    <p:sldId id="410" r:id="rId11"/>
    <p:sldId id="429" r:id="rId12"/>
    <p:sldId id="386" r:id="rId13"/>
    <p:sldId id="416" r:id="rId14"/>
    <p:sldId id="430" r:id="rId15"/>
    <p:sldId id="417" r:id="rId16"/>
    <p:sldId id="389" r:id="rId17"/>
    <p:sldId id="390" r:id="rId18"/>
    <p:sldId id="419" r:id="rId19"/>
    <p:sldId id="421" r:id="rId20"/>
    <p:sldId id="392" r:id="rId21"/>
    <p:sldId id="422" r:id="rId22"/>
    <p:sldId id="412" r:id="rId23"/>
    <p:sldId id="414" r:id="rId24"/>
    <p:sldId id="413" r:id="rId25"/>
    <p:sldId id="415" r:id="rId26"/>
    <p:sldId id="433" r:id="rId27"/>
    <p:sldId id="423" r:id="rId28"/>
    <p:sldId id="435" r:id="rId29"/>
    <p:sldId id="420" r:id="rId30"/>
    <p:sldId id="404" r:id="rId31"/>
    <p:sldId id="424" r:id="rId32"/>
    <p:sldId id="425" r:id="rId33"/>
    <p:sldId id="426" r:id="rId34"/>
    <p:sldId id="405" r:id="rId35"/>
    <p:sldId id="406" r:id="rId36"/>
    <p:sldId id="427" r:id="rId37"/>
    <p:sldId id="400" r:id="rId38"/>
    <p:sldId id="428" r:id="rId39"/>
    <p:sldId id="402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2763" autoAdjust="0"/>
  </p:normalViewPr>
  <p:slideViewPr>
    <p:cSldViewPr>
      <p:cViewPr varScale="1">
        <p:scale>
          <a:sx n="83" d="100"/>
          <a:sy n="83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9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5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5" y="0"/>
            <a:ext cx="91875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A41F-154C-4220-949A-A04726B45568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425A5B3-1947-4DCB-84C6-26FC3904DD5E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129A57-A9B3-462F-A9FD-4E221514A347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DE92ED-ABE2-42EE-9EFA-D08C4E1385DF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2BC-71BC-4E9D-BA7F-AAB00CD66631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C5CE-9CDF-4129-BD15-8F61FE67802C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5703-8BBA-4A83-A065-32BF37CE25A2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51D69F8-AF79-4C13-AE59-8D992FE9B8E5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7AADAB-62AD-4374-8C67-C6D7AA745AAE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io/cout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3749842"/>
            <a:ext cx="2413364" cy="14939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043608" y="3853042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907705" y="38736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5811" y="3310417"/>
            <a:ext cx="107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Point p;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31716" y="4501114"/>
            <a:ext cx="16680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53740" y="4109976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1716" y="4871689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4524387" y="52517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524389" y="37663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916189" y="3310417"/>
            <a:ext cx="1797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ColorPoint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cp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24642" y="44919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4641" y="48359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24642" y="53745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22417" y="60544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7595" y="57467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916641" y="42078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008" y="3861441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835310" y="38820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4140" y="4118375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835310" y="42162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35310" y="54235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278579" y="3307164"/>
            <a:ext cx="1757918" cy="671459"/>
          </a:xfrm>
          <a:prstGeom prst="wedgeRoundRectCallout">
            <a:avLst>
              <a:gd name="adj1" fmla="val -50648"/>
              <a:gd name="adj2" fmla="val 965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파생 클래스의 객체는 기본 클래스의 멤버 포함</a:t>
            </a:r>
          </a:p>
        </p:txBody>
      </p:sp>
      <p:sp>
        <p:nvSpPr>
          <p:cNvPr id="27" name="오른쪽 중괄호 26"/>
          <p:cNvSpPr/>
          <p:nvPr/>
        </p:nvSpPr>
        <p:spPr>
          <a:xfrm>
            <a:off x="7092280" y="37869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49295" y="438363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 멤버</a:t>
            </a:r>
            <a:endParaRPr lang="ko-KR" altLang="en-US" sz="1000" dirty="0"/>
          </a:p>
        </p:txBody>
      </p:sp>
      <p:sp>
        <p:nvSpPr>
          <p:cNvPr id="29" name="오른쪽 중괄호 28"/>
          <p:cNvSpPr/>
          <p:nvPr/>
        </p:nvSpPr>
        <p:spPr>
          <a:xfrm>
            <a:off x="7092280" y="52425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49295" y="583921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 멤버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653089" y="1539038"/>
            <a:ext cx="28436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Point </a:t>
            </a:r>
            <a:r>
              <a:rPr lang="en-US" altLang="ko-KR" sz="1400" dirty="0"/>
              <a:t>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한 </a:t>
            </a:r>
            <a:r>
              <a:rPr lang="ko-KR" altLang="en-US" sz="1400" dirty="0"/>
              <a:t>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</a:t>
            </a:r>
            <a:r>
              <a:rPr lang="ko-KR" altLang="en-US" sz="1400" dirty="0" smtClean="0"/>
              <a:t>좌표 값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67956" y="1528071"/>
            <a:ext cx="46085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: public Point </a:t>
            </a:r>
            <a:r>
              <a:rPr lang="en-US" altLang="ko-KR" sz="1400" dirty="0"/>
              <a:t>{ // Point</a:t>
            </a:r>
            <a:r>
              <a:rPr lang="ko-KR" altLang="en-US" sz="1400" dirty="0"/>
              <a:t>를 상속받음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string color</a:t>
            </a:r>
            <a:r>
              <a:rPr lang="en-US" altLang="ko-KR" sz="1400" dirty="0" smtClean="0"/>
              <a:t>; // </a:t>
            </a:r>
            <a:r>
              <a:rPr lang="ko-KR" altLang="en-US" sz="1400" dirty="0"/>
              <a:t>점의 색 표현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851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클래스에서 기본 클래스 멤버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363513" y="3606505"/>
            <a:ext cx="2397430" cy="173361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363512" y="1767464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3719592" y="5382278"/>
            <a:ext cx="169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ColorPoint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64641" y="2420888"/>
            <a:ext cx="231282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y) 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this-&gt;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400" dirty="0" smtClean="0"/>
              <a:t>= x; this-&gt;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400" dirty="0" smtClean="0"/>
              <a:t>=y;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497559" y="3098675"/>
            <a:ext cx="242482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void </a:t>
            </a:r>
            <a:r>
              <a:rPr lang="en-US" altLang="ko-KR" sz="1400" b="1" dirty="0" err="1" smtClean="0"/>
              <a:t>showPoint</a:t>
            </a:r>
            <a:r>
              <a:rPr lang="en-US" altLang="ko-KR" sz="1400" b="1" dirty="0" smtClean="0"/>
              <a:t>() </a:t>
            </a:r>
            <a:r>
              <a:rPr lang="en-US" altLang="ko-KR" sz="1400" dirty="0" smtClean="0"/>
              <a:t>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400" dirty="0" smtClean="0"/>
              <a:t> &lt;&lt; 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4606" y="3873534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color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31425" y="3883159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8572" y="4470565"/>
            <a:ext cx="226338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b="1" dirty="0" smtClean="0"/>
              <a:t>color</a:t>
            </a:r>
            <a:r>
              <a:rPr lang="en-US" altLang="ko-KR" sz="1400" dirty="0" smtClean="0"/>
              <a:t> &lt;&lt; ":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 smtClean="0"/>
              <a:t>showPoint</a:t>
            </a:r>
            <a:r>
              <a:rPr lang="en-US" altLang="ko-KR" sz="1400" b="1" dirty="0" smtClean="0"/>
              <a:t>();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7559" y="421644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 ) { ...  }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3663" y="1857310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1425" y="18779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3795" y="2114244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31425" y="22121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 flipH="1">
            <a:off x="2699792" y="3291839"/>
            <a:ext cx="1019800" cy="1721337"/>
          </a:xfrm>
          <a:custGeom>
            <a:avLst/>
            <a:gdLst>
              <a:gd name="connsiteX0" fmla="*/ 0 w 1434994"/>
              <a:gd name="connsiteY0" fmla="*/ 2127183 h 2127183"/>
              <a:gd name="connsiteX1" fmla="*/ 1434164 w 1434994"/>
              <a:gd name="connsiteY1" fmla="*/ 1395663 h 2127183"/>
              <a:gd name="connsiteX2" fmla="*/ 163629 w 1434994"/>
              <a:gd name="connsiteY2" fmla="*/ 0 h 212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4994" h="2127183">
                <a:moveTo>
                  <a:pt x="0" y="2127183"/>
                </a:moveTo>
                <a:cubicBezTo>
                  <a:pt x="703446" y="1938688"/>
                  <a:pt x="1406892" y="1750194"/>
                  <a:pt x="1434164" y="1395663"/>
                </a:cubicBezTo>
                <a:cubicBezTo>
                  <a:pt x="1461436" y="1041132"/>
                  <a:pt x="812532" y="520566"/>
                  <a:pt x="16362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22388" y="1849662"/>
            <a:ext cx="288032" cy="1895343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3184" y="2662885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Point </a:t>
            </a:r>
            <a:r>
              <a:rPr lang="ko-KR" altLang="en-US" sz="1400" dirty="0" smtClean="0"/>
              <a:t>멤버</a:t>
            </a:r>
            <a:endParaRPr lang="ko-KR" altLang="en-US" sz="1400" dirty="0"/>
          </a:p>
        </p:txBody>
      </p:sp>
      <p:sp>
        <p:nvSpPr>
          <p:cNvPr id="24" name="오른쪽 중괄호 23"/>
          <p:cNvSpPr/>
          <p:nvPr/>
        </p:nvSpPr>
        <p:spPr>
          <a:xfrm>
            <a:off x="5922388" y="3820095"/>
            <a:ext cx="288032" cy="152002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8805" y="4457238"/>
            <a:ext cx="1458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ColorPoint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멤버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99592" y="3291839"/>
            <a:ext cx="1800200" cy="595195"/>
          </a:xfrm>
          <a:prstGeom prst="wedgeRoundRectCallout">
            <a:avLst>
              <a:gd name="adj1" fmla="val 72468"/>
              <a:gd name="adj2" fmla="val 368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1400" dirty="0">
                <a:solidFill>
                  <a:schemeClr val="tx1"/>
                </a:solidFill>
              </a:rPr>
              <a:t>파생클래스에서 기본 클래스 멤버 호출</a:t>
            </a:r>
          </a:p>
        </p:txBody>
      </p:sp>
      <p:sp>
        <p:nvSpPr>
          <p:cNvPr id="3" name="자유형 2"/>
          <p:cNvSpPr/>
          <p:nvPr/>
        </p:nvSpPr>
        <p:spPr>
          <a:xfrm>
            <a:off x="5148064" y="2413007"/>
            <a:ext cx="792088" cy="1088001"/>
          </a:xfrm>
          <a:custGeom>
            <a:avLst/>
            <a:gdLst>
              <a:gd name="connsiteX0" fmla="*/ 0 w 907617"/>
              <a:gd name="connsiteY0" fmla="*/ 1099457 h 1099457"/>
              <a:gd name="connsiteX1" fmla="*/ 903514 w 907617"/>
              <a:gd name="connsiteY1" fmla="*/ 381000 h 1099457"/>
              <a:gd name="connsiteX2" fmla="*/ 272143 w 907617"/>
              <a:gd name="connsiteY2" fmla="*/ 0 h 109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617" h="1099457">
                <a:moveTo>
                  <a:pt x="0" y="1099457"/>
                </a:moveTo>
                <a:cubicBezTo>
                  <a:pt x="429078" y="831850"/>
                  <a:pt x="858157" y="564243"/>
                  <a:pt x="903514" y="381000"/>
                </a:cubicBezTo>
                <a:cubicBezTo>
                  <a:pt x="948871" y="197757"/>
                  <a:pt x="610507" y="98878"/>
                  <a:pt x="27214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파생 클래스 객체를 통한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7024" y="4287754"/>
            <a:ext cx="1814732" cy="136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96097" y="4403659"/>
            <a:ext cx="18397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cp.set</a:t>
            </a:r>
            <a:r>
              <a:rPr lang="en-US" altLang="ko-KR" sz="1400" dirty="0" smtClean="0"/>
              <a:t>(3, 4);</a:t>
            </a:r>
          </a:p>
          <a:p>
            <a:r>
              <a:rPr lang="en-US" altLang="ko-KR" sz="1400" dirty="0" err="1" smtClean="0"/>
              <a:t>cp.setColor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Red</a:t>
            </a:r>
            <a:r>
              <a:rPr lang="en-US" altLang="ko-KR" sz="1400" dirty="0"/>
              <a:t>");</a:t>
            </a:r>
            <a:endParaRPr lang="en-US" altLang="ko-KR" sz="1400" dirty="0" smtClean="0"/>
          </a:p>
          <a:p>
            <a:r>
              <a:rPr lang="en-US" altLang="ko-KR" sz="1400" dirty="0" err="1"/>
              <a:t>cp.showColorPoint</a:t>
            </a:r>
            <a:r>
              <a:rPr lang="en-US" altLang="ko-KR" sz="1400" dirty="0" smtClean="0"/>
              <a:t>();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325406" y="5620659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main()</a:t>
            </a:r>
            <a:endParaRPr lang="ko-KR" altLang="en-US" sz="1400" dirty="0"/>
          </a:p>
        </p:txBody>
      </p:sp>
      <p:sp>
        <p:nvSpPr>
          <p:cNvPr id="10" name="양쪽 모서리가 둥근 사각형 9"/>
          <p:cNvSpPr/>
          <p:nvPr/>
        </p:nvSpPr>
        <p:spPr>
          <a:xfrm rot="10800000">
            <a:off x="5176296" y="3666027"/>
            <a:ext cx="2397430" cy="220414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5176295" y="1826986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489682" y="5899329"/>
            <a:ext cx="190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ColorPoint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7424" y="2420888"/>
            <a:ext cx="2312823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y) 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this-&gt;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400" dirty="0" smtClean="0"/>
              <a:t>= x; this-&gt;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400" dirty="0" smtClean="0"/>
              <a:t>=y;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10342" y="3158197"/>
            <a:ext cx="242482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x &lt;&lt; y;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7389" y="3933056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color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444208" y="3942681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“Red”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1355" y="5067181"/>
            <a:ext cx="226338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color &lt;&lt; ":</a:t>
            </a:r>
            <a:r>
              <a:rPr lang="en-US" altLang="ko-KR" sz="1400" dirty="0"/>
              <a:t>"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(); }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0341" y="4221088"/>
            <a:ext cx="2424829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(string color)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this-&gt;color = color; }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256446" y="1916832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4208" y="1889428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66578" y="2173766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2223628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4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7188" y="5298026"/>
            <a:ext cx="115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파생클래스</a:t>
            </a:r>
            <a:endParaRPr lang="en-US" altLang="ko-KR" sz="1400" dirty="0" smtClean="0"/>
          </a:p>
          <a:p>
            <a:r>
              <a:rPr lang="ko-KR" altLang="en-US" sz="1400" dirty="0" smtClean="0"/>
              <a:t>멤버 호출</a:t>
            </a:r>
            <a:endParaRPr lang="ko-KR" altLang="en-US" sz="1400" dirty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2203489" y="1650325"/>
            <a:ext cx="2368511" cy="846941"/>
          </a:xfrm>
          <a:prstGeom prst="wedgeRoundRectCallout">
            <a:avLst>
              <a:gd name="adj1" fmla="val 81159"/>
              <a:gd name="adj2" fmla="val 141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x, y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Point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클래스에 </a:t>
            </a:r>
            <a:r>
              <a:rPr lang="en-US" altLang="ko-KR" sz="1400" dirty="0" smtClean="0">
                <a:solidFill>
                  <a:schemeClr val="tx1"/>
                </a:solidFill>
              </a:rPr>
              <a:t>private</a:t>
            </a:r>
            <a:r>
              <a:rPr lang="ko-KR" altLang="en-US" sz="1400" dirty="0" smtClean="0">
                <a:solidFill>
                  <a:schemeClr val="tx1"/>
                </a:solidFill>
              </a:rPr>
              <a:t>이므로 </a:t>
            </a:r>
            <a:r>
              <a:rPr lang="en-US" altLang="ko-KR" sz="1400" dirty="0" smtClean="0">
                <a:solidFill>
                  <a:schemeClr val="tx1"/>
                </a:solidFill>
              </a:rPr>
              <a:t>set</a:t>
            </a:r>
            <a:r>
              <a:rPr lang="en-US" altLang="ko-KR" sz="1400" dirty="0">
                <a:solidFill>
                  <a:schemeClr val="tx1"/>
                </a:solidFill>
              </a:rPr>
              <a:t>(), </a:t>
            </a:r>
            <a:r>
              <a:rPr lang="en-US" altLang="ko-KR" sz="1400" dirty="0" err="1">
                <a:solidFill>
                  <a:schemeClr val="tx1"/>
                </a:solidFill>
              </a:rPr>
              <a:t>showPoint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r>
              <a:rPr lang="ko-KR" altLang="en-US" sz="1400" dirty="0">
                <a:solidFill>
                  <a:schemeClr val="tx1"/>
                </a:solidFill>
              </a:rPr>
              <a:t>에서만 접근 가능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7188" y="4367620"/>
            <a:ext cx="115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파생클래스</a:t>
            </a:r>
            <a:endParaRPr lang="en-US" altLang="ko-KR" sz="1400" dirty="0" smtClean="0"/>
          </a:p>
          <a:p>
            <a:r>
              <a:rPr lang="ko-KR" altLang="en-US" sz="1400" dirty="0" smtClean="0"/>
              <a:t>멤버 호출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77188" y="3264719"/>
            <a:ext cx="115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기본클래스</a:t>
            </a:r>
            <a:endParaRPr lang="en-US" altLang="ko-KR" sz="1400" dirty="0" smtClean="0"/>
          </a:p>
          <a:p>
            <a:r>
              <a:rPr lang="ko-KR" altLang="en-US" sz="1400" dirty="0" smtClean="0"/>
              <a:t>멤버 호출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843808" y="2732095"/>
            <a:ext cx="2466534" cy="22402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347864" y="4389960"/>
            <a:ext cx="1971268" cy="7672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96176" y="5298026"/>
            <a:ext cx="1822956" cy="603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업 캐스팅</a:t>
            </a:r>
            <a:r>
              <a:rPr lang="en-US" altLang="ko-KR" dirty="0" smtClean="0"/>
              <a:t>(up-casting)</a:t>
            </a:r>
          </a:p>
          <a:p>
            <a:pPr lvl="1"/>
            <a:r>
              <a:rPr lang="ko-KR" altLang="en-US" dirty="0" smtClean="0"/>
              <a:t>파생클래스 객체포인터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우측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기본클래스 객체포인터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좌측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사람을 동물로 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746" y="3538364"/>
            <a:ext cx="3816205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&amp;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; // </a:t>
            </a:r>
            <a:r>
              <a:rPr lang="ko-KR" altLang="en-US" sz="1400" b="1" dirty="0" err="1" smtClean="0"/>
              <a:t>업캐스</a:t>
            </a:r>
            <a:r>
              <a:rPr lang="ko-KR" altLang="en-US" sz="1400" b="1" dirty="0" err="1"/>
              <a:t>팅</a:t>
            </a:r>
            <a:endParaRPr lang="en-US" altLang="ko-KR" sz="1400" b="1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-&gt;set(3,4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showPoint</a:t>
            </a:r>
            <a:r>
              <a:rPr lang="en-US" altLang="ko-KR" sz="1400" b="1" dirty="0"/>
              <a:t>();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setColor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Red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strike="sngStrike" dirty="0" err="1" smtClean="0"/>
              <a:t>pBase</a:t>
            </a:r>
            <a:r>
              <a:rPr lang="en-US" altLang="ko-KR" sz="1400" b="1" strike="sngStrike" dirty="0" smtClean="0"/>
              <a:t>-</a:t>
            </a:r>
            <a:r>
              <a:rPr lang="en-US" altLang="ko-KR" sz="1400" b="1" strike="sngStrike" dirty="0"/>
              <a:t>&gt;</a:t>
            </a:r>
            <a:r>
              <a:rPr lang="en-US" altLang="ko-KR" sz="1400" b="1" strike="sngStrike" dirty="0" err="1"/>
              <a:t>showColorPoint</a:t>
            </a:r>
            <a:r>
              <a:rPr lang="en-US" altLang="ko-KR" sz="1400" b="1" strike="sngStrike" dirty="0" smtClean="0"/>
              <a:t>();</a:t>
            </a:r>
            <a:r>
              <a:rPr lang="en-US" altLang="ko-KR" sz="1400" b="1" dirty="0" smtClean="0"/>
              <a:t> // </a:t>
            </a:r>
            <a:r>
              <a:rPr lang="ko-KR" altLang="en-US" sz="1400" b="1" dirty="0"/>
              <a:t>컴파일 오류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4935812" y="46466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4935814" y="31612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031424" y="5992252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cp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36067" y="38868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6066" y="42308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36067" y="47694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3842" y="54493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9020" y="51416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251007" y="48184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549040" y="2204864"/>
            <a:ext cx="1594959" cy="837130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pBase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400" dirty="0">
                <a:solidFill>
                  <a:schemeClr val="tx1"/>
                </a:solidFill>
              </a:rPr>
              <a:t>public </a:t>
            </a:r>
            <a:r>
              <a:rPr lang="ko-KR" altLang="en-US" sz="14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20" name="오른쪽 중괄호 19"/>
          <p:cNvSpPr/>
          <p:nvPr/>
        </p:nvSpPr>
        <p:spPr>
          <a:xfrm>
            <a:off x="7503705" y="31818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60720" y="3645024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기본클래스</a:t>
            </a:r>
            <a:endParaRPr lang="en-US" altLang="ko-KR" sz="1400" dirty="0" smtClean="0"/>
          </a:p>
          <a:p>
            <a:r>
              <a:rPr lang="ko-KR" altLang="en-US" sz="1400" dirty="0" smtClean="0"/>
              <a:t> 멤버</a:t>
            </a:r>
            <a:endParaRPr lang="ko-KR" altLang="en-US" sz="1400" dirty="0"/>
          </a:p>
        </p:txBody>
      </p:sp>
      <p:sp>
        <p:nvSpPr>
          <p:cNvPr id="22" name="오른쪽 중괄호 21"/>
          <p:cNvSpPr/>
          <p:nvPr/>
        </p:nvSpPr>
        <p:spPr>
          <a:xfrm>
            <a:off x="7503705" y="46374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7760720" y="510060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파생클래스</a:t>
            </a:r>
            <a:endParaRPr lang="en-US" altLang="ko-KR" sz="1400" dirty="0" smtClean="0"/>
          </a:p>
          <a:p>
            <a:r>
              <a:rPr lang="ko-KR" altLang="en-US" sz="1400" dirty="0" smtClean="0"/>
              <a:t> 멤버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6473934" y="2502301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7062244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5735" y="2502301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4756343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8383" y="3065410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935811" y="2702065"/>
            <a:ext cx="0" cy="679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241715" y="2683189"/>
            <a:ext cx="0" cy="3822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2411760" y="2816623"/>
            <a:ext cx="2182214" cy="661090"/>
          </a:xfrm>
          <a:prstGeom prst="wedgeRoundRectCallout">
            <a:avLst>
              <a:gd name="adj1" fmla="val 73372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pDer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포인터로 객체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cp</a:t>
            </a:r>
            <a:r>
              <a:rPr lang="ko-KR" altLang="en-US" sz="1400" dirty="0">
                <a:solidFill>
                  <a:schemeClr val="tx1"/>
                </a:solidFill>
              </a:rPr>
              <a:t>의 모든 </a:t>
            </a:r>
            <a:r>
              <a:rPr lang="en-US" altLang="ko-KR" sz="1400" dirty="0">
                <a:solidFill>
                  <a:schemeClr val="tx1"/>
                </a:solidFill>
              </a:rPr>
              <a:t>public </a:t>
            </a:r>
            <a:r>
              <a:rPr lang="ko-KR" altLang="en-US" sz="14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04048" y="3220779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8145" y="32414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4180" y="3477713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77081" y="35756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747" y="6146140"/>
            <a:ext cx="38162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</p:spTree>
    <p:extLst>
      <p:ext uri="{BB962C8B-B14F-4D97-AF65-F5344CB8AC3E}">
        <p14:creationId xmlns:p14="http://schemas.microsoft.com/office/powerpoint/2010/main" val="2589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347864" y="4293096"/>
            <a:ext cx="1656184" cy="593605"/>
          </a:xfrm>
          <a:prstGeom prst="wedgeRoundRectCallout">
            <a:avLst>
              <a:gd name="adj1" fmla="val 22104"/>
              <a:gd name="adj2" fmla="val -773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생물을 가리키는 손가락으로 컵을 가리키면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10242" cy="186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2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다운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다운 캐스팅</a:t>
            </a:r>
            <a:r>
              <a:rPr lang="en-US" altLang="ko-KR" dirty="0" smtClean="0"/>
              <a:t>(down-casting)</a:t>
            </a:r>
          </a:p>
          <a:p>
            <a:pPr lvl="1"/>
            <a:r>
              <a:rPr lang="ko-KR" altLang="en-US" dirty="0" smtClean="0"/>
              <a:t>기본클래스의 객체포인터를 파생클래스의 객체포인터로 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746" y="3456483"/>
            <a:ext cx="396022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&amp;</a:t>
            </a:r>
            <a:r>
              <a:rPr lang="en-US" altLang="ko-KR" sz="1400" b="1" dirty="0" err="1"/>
              <a:t>cp</a:t>
            </a:r>
            <a:r>
              <a:rPr lang="en-US" altLang="ko-KR" sz="1400" b="1" dirty="0" smtClean="0"/>
              <a:t>; // </a:t>
            </a:r>
            <a:r>
              <a:rPr lang="ko-KR" altLang="en-US" sz="1400" b="1" dirty="0" err="1" smtClean="0"/>
              <a:t>업캐스</a:t>
            </a:r>
            <a:r>
              <a:rPr lang="ko-KR" altLang="en-US" sz="1400" b="1" dirty="0" err="1"/>
              <a:t>팅</a:t>
            </a:r>
            <a:endParaRPr lang="en-US" altLang="ko-KR" sz="1400" b="1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-&gt;set(3,4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showPoint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 = (</a:t>
            </a:r>
            <a:r>
              <a:rPr lang="en-US" altLang="ko-KR" sz="1400" b="1" dirty="0" err="1" smtClean="0"/>
              <a:t>ColorPoint</a:t>
            </a:r>
            <a:r>
              <a:rPr lang="en-US" altLang="ko-KR" sz="1400" b="1" dirty="0" smtClean="0"/>
              <a:t> *)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; // </a:t>
            </a:r>
            <a:r>
              <a:rPr lang="ko-KR" altLang="en-US" sz="1400" b="1" dirty="0" smtClean="0"/>
              <a:t>다운캐스팅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setColor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Red</a:t>
            </a:r>
            <a:r>
              <a:rPr lang="en-US" altLang="ko-KR" sz="1400" dirty="0"/>
              <a:t>");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정상 컴파일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정상 컴파일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23747" y="6218148"/>
            <a:ext cx="396022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  <p:sp>
        <p:nvSpPr>
          <p:cNvPr id="33" name="양쪽 모서리가 둥근 사각형 32"/>
          <p:cNvSpPr/>
          <p:nvPr/>
        </p:nvSpPr>
        <p:spPr>
          <a:xfrm rot="10800000">
            <a:off x="4935812" y="4564804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4935814" y="3079362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6031424" y="5910371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cp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36067" y="3804984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036066" y="4149010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036067" y="4687590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33842" y="5367506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39020" y="5059729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6251007" y="473654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7549041" y="2263449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43" name="오른쪽 중괄호 42"/>
          <p:cNvSpPr/>
          <p:nvPr/>
        </p:nvSpPr>
        <p:spPr>
          <a:xfrm>
            <a:off x="7503705" y="3100016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60720" y="369665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 멤버</a:t>
            </a:r>
            <a:endParaRPr lang="ko-KR" altLang="en-US" sz="1000" dirty="0"/>
          </a:p>
        </p:txBody>
      </p:sp>
      <p:sp>
        <p:nvSpPr>
          <p:cNvPr id="45" name="오른쪽 중괄호 44"/>
          <p:cNvSpPr/>
          <p:nvPr/>
        </p:nvSpPr>
        <p:spPr>
          <a:xfrm>
            <a:off x="7503705" y="4555592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60720" y="51522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 멤버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6473934" y="2420420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062244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5735" y="2420420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4756343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28383" y="2983529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935811" y="2620184"/>
            <a:ext cx="0" cy="6798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241715" y="2601308"/>
            <a:ext cx="0" cy="382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사각형 설명선 53"/>
          <p:cNvSpPr/>
          <p:nvPr/>
        </p:nvSpPr>
        <p:spPr>
          <a:xfrm>
            <a:off x="3325310" y="2734742"/>
            <a:ext cx="1268664" cy="593605"/>
          </a:xfrm>
          <a:prstGeom prst="wedgeRoundRectCallout">
            <a:avLst>
              <a:gd name="adj1" fmla="val 75303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3138898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5" y="31595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14180" y="3395832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77081" y="34937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모서리가 둥근 사각형 설명선 58"/>
          <p:cNvSpPr/>
          <p:nvPr/>
        </p:nvSpPr>
        <p:spPr>
          <a:xfrm>
            <a:off x="2555776" y="4617373"/>
            <a:ext cx="1080120" cy="448208"/>
          </a:xfrm>
          <a:prstGeom prst="wedgeRoundRectCallout">
            <a:avLst>
              <a:gd name="adj1" fmla="val -85087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강제 타입 변환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15692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153400" cy="680120"/>
          </a:xfrm>
        </p:spPr>
        <p:txBody>
          <a:bodyPr/>
          <a:lstStyle/>
          <a:p>
            <a:r>
              <a:rPr lang="en-US" altLang="ko-KR" dirty="0" smtClean="0"/>
              <a:t>protected </a:t>
            </a:r>
            <a:r>
              <a:rPr lang="ko-KR" altLang="en-US" dirty="0" smtClean="0"/>
              <a:t>접근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접근 지정자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private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 내에서만 </a:t>
            </a:r>
            <a:r>
              <a:rPr lang="ko-KR" altLang="en-US" dirty="0" smtClean="0"/>
              <a:t>접근 가능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클래스에서도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직접 접근 불가</a:t>
            </a:r>
            <a:endParaRPr lang="ko-KR" altLang="en-US" dirty="0"/>
          </a:p>
          <a:p>
            <a:pPr lvl="1" fontAlgn="base"/>
            <a:r>
              <a:rPr lang="en-US" altLang="ko-KR" dirty="0"/>
              <a:t>public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클래스나 외부 어떤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외부 </a:t>
            </a:r>
            <a:r>
              <a:rPr lang="ko-KR" altLang="en-US" dirty="0"/>
              <a:t>함수에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멤버 접근 가능</a:t>
            </a:r>
            <a:endParaRPr lang="ko-KR" altLang="en-US" dirty="0"/>
          </a:p>
          <a:p>
            <a:pPr lvl="1" fontAlgn="base"/>
            <a:r>
              <a:rPr lang="en-US" altLang="ko-KR" dirty="0"/>
              <a:t>protected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클래스에서 </a:t>
            </a:r>
            <a:r>
              <a:rPr lang="ko-KR" altLang="en-US" dirty="0" smtClean="0"/>
              <a:t>접근 가능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클래스에서만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파생 </a:t>
            </a:r>
            <a:r>
              <a:rPr lang="ko-KR" altLang="en-US" dirty="0"/>
              <a:t>클래스가 아닌 다른 클래스나 외부 함수에서는 </a:t>
            </a:r>
            <a:r>
              <a:rPr lang="en-US" altLang="ko-KR" dirty="0"/>
              <a:t>protected </a:t>
            </a:r>
            <a:r>
              <a:rPr lang="ko-KR" altLang="en-US" dirty="0"/>
              <a:t>멤버를 접근할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멤버의 접근 지정에 따른 </a:t>
            </a:r>
            <a:r>
              <a:rPr lang="ko-KR" altLang="en-US" dirty="0" err="1" smtClean="0"/>
              <a:t>접근성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483" y="1926637"/>
            <a:ext cx="21725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A {</a:t>
            </a:r>
          </a:p>
          <a:p>
            <a:pPr defTabSz="180000"/>
            <a:r>
              <a:rPr lang="en-US" altLang="ko-KR" sz="1400" dirty="0" smtClean="0"/>
              <a:t>private:</a:t>
            </a:r>
          </a:p>
          <a:p>
            <a:pPr defTabSz="180000"/>
            <a:r>
              <a:rPr lang="en-US" altLang="ko-KR" sz="1400" dirty="0" smtClean="0"/>
              <a:t>		 private </a:t>
            </a:r>
            <a:r>
              <a:rPr lang="ko-KR" altLang="en-US" sz="1400" dirty="0" smtClean="0"/>
              <a:t>멤버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protected:</a:t>
            </a:r>
          </a:p>
          <a:p>
            <a:pPr defTabSz="180000"/>
            <a:r>
              <a:rPr lang="en-US" altLang="ko-KR" sz="1400" b="1" dirty="0" smtClean="0"/>
              <a:t>		protected </a:t>
            </a:r>
            <a:r>
              <a:rPr lang="ko-KR" altLang="en-US" sz="1400" b="1" dirty="0" smtClean="0"/>
              <a:t>멤버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public </a:t>
            </a:r>
            <a:r>
              <a:rPr lang="ko-KR" altLang="en-US" sz="1400" dirty="0" smtClean="0"/>
              <a:t>멤버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32679" y="4365104"/>
            <a:ext cx="216645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B : public A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H="1" flipV="1">
            <a:off x="4207780" y="3742519"/>
            <a:ext cx="8124" cy="622585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0272" y="1935735"/>
            <a:ext cx="16561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C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699" y="1926637"/>
            <a:ext cx="148835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void function()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860032" y="2492896"/>
            <a:ext cx="2736304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860033" y="2911286"/>
            <a:ext cx="2736303" cy="196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860032" y="3356992"/>
            <a:ext cx="2736304" cy="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10400" y="2519504"/>
            <a:ext cx="2102627" cy="117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210400" y="2947733"/>
            <a:ext cx="2102627" cy="189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210400" y="3356992"/>
            <a:ext cx="2102627" cy="834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곱셈 기호 32"/>
          <p:cNvSpPr/>
          <p:nvPr/>
        </p:nvSpPr>
        <p:spPr>
          <a:xfrm>
            <a:off x="2561929" y="2354028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곱셈 기호 33"/>
          <p:cNvSpPr/>
          <p:nvPr/>
        </p:nvSpPr>
        <p:spPr>
          <a:xfrm>
            <a:off x="6046997" y="2363289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곱셈 기호 34"/>
          <p:cNvSpPr/>
          <p:nvPr/>
        </p:nvSpPr>
        <p:spPr>
          <a:xfrm>
            <a:off x="6050405" y="274464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곱셈 기호 35"/>
          <p:cNvSpPr/>
          <p:nvPr/>
        </p:nvSpPr>
        <p:spPr>
          <a:xfrm>
            <a:off x="2561929" y="281047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곱셈 기호 36"/>
          <p:cNvSpPr/>
          <p:nvPr/>
        </p:nvSpPr>
        <p:spPr>
          <a:xfrm>
            <a:off x="6339153" y="3844512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27736" y="157787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외부 함수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43471" y="154560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 클래스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38073" y="155679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다른 클래스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80330" y="57575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파생 클래스</a:t>
            </a:r>
            <a:endParaRPr lang="ko-KR" altLang="en-US" sz="1400" dirty="0"/>
          </a:p>
        </p:txBody>
      </p:sp>
      <p:sp>
        <p:nvSpPr>
          <p:cNvPr id="17" name="자유형 16"/>
          <p:cNvSpPr/>
          <p:nvPr/>
        </p:nvSpPr>
        <p:spPr>
          <a:xfrm>
            <a:off x="4454493" y="2930984"/>
            <a:ext cx="1665215" cy="2139486"/>
          </a:xfrm>
          <a:custGeom>
            <a:avLst/>
            <a:gdLst>
              <a:gd name="connsiteX0" fmla="*/ 0 w 1343125"/>
              <a:gd name="connsiteY0" fmla="*/ 2241395 h 2241395"/>
              <a:gd name="connsiteX1" fmla="*/ 1338146 w 1343125"/>
              <a:gd name="connsiteY1" fmla="*/ 936702 h 2241395"/>
              <a:gd name="connsiteX2" fmla="*/ 367990 w 1343125"/>
              <a:gd name="connsiteY2" fmla="*/ 0 h 224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125" h="2241395">
                <a:moveTo>
                  <a:pt x="0" y="2241395"/>
                </a:moveTo>
                <a:cubicBezTo>
                  <a:pt x="638407" y="1775831"/>
                  <a:pt x="1276814" y="1310268"/>
                  <a:pt x="1338146" y="936702"/>
                </a:cubicBezTo>
                <a:cubicBezTo>
                  <a:pt x="1399478" y="563136"/>
                  <a:pt x="883734" y="281568"/>
                  <a:pt x="367990" y="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300192" y="4891760"/>
            <a:ext cx="1728656" cy="913504"/>
          </a:xfrm>
          <a:prstGeom prst="wedgeRoundRectCallout">
            <a:avLst>
              <a:gd name="adj1" fmla="val -81255"/>
              <a:gd name="adj2" fmla="val -1117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protected </a:t>
            </a:r>
            <a:r>
              <a:rPr lang="ko-KR" altLang="en-US" sz="1400" dirty="0">
                <a:solidFill>
                  <a:schemeClr val="tx1"/>
                </a:solidFill>
              </a:rPr>
              <a:t>멤버는 파생 클래스에 접근이 허용된다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4471639" y="3412273"/>
            <a:ext cx="1334682" cy="1405054"/>
          </a:xfrm>
          <a:custGeom>
            <a:avLst/>
            <a:gdLst>
              <a:gd name="connsiteX0" fmla="*/ 0 w 1334682"/>
              <a:gd name="connsiteY0" fmla="*/ 1405054 h 1405054"/>
              <a:gd name="connsiteX1" fmla="*/ 1326995 w 1334682"/>
              <a:gd name="connsiteY1" fmla="*/ 535259 h 1405054"/>
              <a:gd name="connsiteX2" fmla="*/ 446049 w 1334682"/>
              <a:gd name="connsiteY2" fmla="*/ 0 h 140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682" h="1405054">
                <a:moveTo>
                  <a:pt x="0" y="1405054"/>
                </a:moveTo>
                <a:cubicBezTo>
                  <a:pt x="626326" y="1087244"/>
                  <a:pt x="1252653" y="769435"/>
                  <a:pt x="1326995" y="535259"/>
                </a:cubicBezTo>
                <a:cubicBezTo>
                  <a:pt x="1401337" y="301083"/>
                  <a:pt x="923693" y="150541"/>
                  <a:pt x="446049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4493941" y="2553629"/>
            <a:ext cx="2101158" cy="2754351"/>
          </a:xfrm>
          <a:custGeom>
            <a:avLst/>
            <a:gdLst>
              <a:gd name="connsiteX0" fmla="*/ 0 w 2101158"/>
              <a:gd name="connsiteY0" fmla="*/ 2754351 h 2754351"/>
              <a:gd name="connsiteX1" fmla="*/ 2096430 w 2101158"/>
              <a:gd name="connsiteY1" fmla="*/ 1193181 h 2754351"/>
              <a:gd name="connsiteX2" fmla="*/ 457200 w 2101158"/>
              <a:gd name="connsiteY2" fmla="*/ 0 h 275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158" h="2754351">
                <a:moveTo>
                  <a:pt x="0" y="2754351"/>
                </a:moveTo>
                <a:cubicBezTo>
                  <a:pt x="1010115" y="2203295"/>
                  <a:pt x="2020230" y="1652240"/>
                  <a:pt x="2096430" y="1193181"/>
                </a:cubicBezTo>
                <a:cubicBezTo>
                  <a:pt x="2172630" y="734122"/>
                  <a:pt x="1314915" y="367061"/>
                  <a:pt x="457200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56795" y="85834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8-2 protected </a:t>
            </a:r>
            <a:r>
              <a:rPr lang="ko-KR" altLang="en-US" dirty="0" smtClean="0"/>
              <a:t>멤버에 대한 접근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4" y="764704"/>
            <a:ext cx="4287092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#include &lt;string&gt;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Point </a:t>
            </a:r>
            <a:r>
              <a:rPr lang="en-US" altLang="ko-KR" sz="1400" dirty="0"/>
              <a:t>{ 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//</a:t>
            </a:r>
            <a:r>
              <a:rPr lang="ko-KR" altLang="en-US" sz="1400" dirty="0"/>
              <a:t>한 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좌표값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 smtClean="0"/>
              <a:t>(); };</a:t>
            </a:r>
            <a:endParaRPr lang="en-US" altLang="ko-KR" sz="1400" dirty="0"/>
          </a:p>
          <a:p>
            <a:pPr defTabSz="180000" fontAlgn="base" latinLnBrk="0"/>
            <a:endParaRPr lang="en-US" altLang="ko-KR" sz="1400" b="1" dirty="0" smtClean="0">
              <a:solidFill>
                <a:srgbClr val="C00000"/>
              </a:solidFill>
            </a:endParaRPr>
          </a:p>
          <a:p>
            <a:pPr defTabSz="180000" fontAlgn="base" latinLnBrk="0"/>
            <a:r>
              <a:rPr lang="en-US" altLang="ko-KR" sz="1400" b="1" dirty="0" smtClean="0">
                <a:solidFill>
                  <a:srgbClr val="C00000"/>
                </a:solidFill>
              </a:rPr>
              <a:t>void </a:t>
            </a:r>
            <a:r>
              <a:rPr lang="en-US" altLang="ko-KR" sz="1400" b="1" dirty="0">
                <a:solidFill>
                  <a:srgbClr val="C00000"/>
                </a:solidFill>
              </a:rPr>
              <a:t>Point::set(</a:t>
            </a:r>
            <a:r>
              <a:rPr lang="en-US" altLang="ko-KR" sz="1400" b="1" dirty="0" err="1">
                <a:solidFill>
                  <a:srgbClr val="C00000"/>
                </a:solidFill>
              </a:rPr>
              <a:t>int</a:t>
            </a:r>
            <a:r>
              <a:rPr lang="en-US" altLang="ko-KR" sz="1400" b="1" dirty="0">
                <a:solidFill>
                  <a:srgbClr val="C00000"/>
                </a:solidFill>
              </a:rPr>
              <a:t> x, </a:t>
            </a:r>
            <a:r>
              <a:rPr lang="en-US" altLang="ko-KR" sz="1400" b="1" dirty="0" err="1">
                <a:solidFill>
                  <a:srgbClr val="C00000"/>
                </a:solidFill>
              </a:rPr>
              <a:t>int</a:t>
            </a:r>
            <a:r>
              <a:rPr lang="en-US" altLang="ko-KR" sz="1400" b="1" dirty="0">
                <a:solidFill>
                  <a:srgbClr val="C00000"/>
                </a:solidFill>
              </a:rPr>
              <a:t> y)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this-&gt;x = x;</a:t>
            </a:r>
          </a:p>
          <a:p>
            <a:pPr defTabSz="180000" fontAlgn="base" latinLnBrk="0"/>
            <a:r>
              <a:rPr lang="en-US" altLang="ko-KR" sz="1400" dirty="0"/>
              <a:t>	this-&gt;y = y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endParaRPr lang="en-US" altLang="ko-KR" sz="1400" b="1" dirty="0" smtClean="0">
              <a:solidFill>
                <a:srgbClr val="C00000"/>
              </a:solidFill>
            </a:endParaRPr>
          </a:p>
          <a:p>
            <a:pPr defTabSz="180000" fontAlgn="base" latinLnBrk="0"/>
            <a:r>
              <a:rPr lang="en-US" altLang="ko-KR" sz="1400" b="1" dirty="0" smtClean="0">
                <a:solidFill>
                  <a:srgbClr val="C00000"/>
                </a:solidFill>
              </a:rPr>
              <a:t>void </a:t>
            </a:r>
            <a:r>
              <a:rPr lang="en-US" altLang="ko-KR" sz="1400" b="1" dirty="0">
                <a:solidFill>
                  <a:srgbClr val="C00000"/>
                </a:solidFill>
              </a:rPr>
              <a:t>Point::</a:t>
            </a:r>
            <a:r>
              <a:rPr lang="en-US" altLang="ko-KR" sz="1400" b="1" dirty="0" err="1">
                <a:solidFill>
                  <a:srgbClr val="C00000"/>
                </a:solidFill>
              </a:rPr>
              <a:t>showPoint</a:t>
            </a:r>
            <a:r>
              <a:rPr lang="en-US" altLang="ko-KR" sz="1400" b="1" dirty="0">
                <a:solidFill>
                  <a:srgbClr val="C00000"/>
                </a:solidFill>
              </a:rPr>
              <a:t>()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"(" &lt;&lt; x &lt;&lt; "," &lt;&lt; y &lt;&lt; ")"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endParaRPr lang="en-US" altLang="ko-KR" sz="1400" b="1" dirty="0" smtClean="0"/>
          </a:p>
          <a:p>
            <a:pPr defTabSz="180000" fontAlgn="base" latinLnBrk="0"/>
            <a:r>
              <a:rPr lang="en-US" altLang="ko-KR" sz="1400" b="1" dirty="0" smtClean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: public Point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string color;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 equals(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p</a:t>
            </a:r>
            <a:r>
              <a:rPr lang="en-US" altLang="ko-KR" sz="1400" dirty="0" smtClean="0"/>
              <a:t>); };</a:t>
            </a:r>
            <a:endParaRPr lang="en-US" altLang="ko-KR" sz="1400" dirty="0"/>
          </a:p>
          <a:p>
            <a:pPr defTabSz="180000" fontAlgn="base" latinLnBrk="0"/>
            <a:endParaRPr lang="en-US" altLang="ko-KR" sz="1400" b="1" dirty="0" smtClean="0">
              <a:solidFill>
                <a:srgbClr val="C00000"/>
              </a:solidFill>
            </a:endParaRPr>
          </a:p>
          <a:p>
            <a:pPr defTabSz="180000" fontAlgn="base" latinLnBrk="0"/>
            <a:r>
              <a:rPr lang="en-US" altLang="ko-KR" sz="1400" b="1" dirty="0" smtClean="0">
                <a:solidFill>
                  <a:srgbClr val="C00000"/>
                </a:solidFill>
              </a:rPr>
              <a:t>void </a:t>
            </a:r>
            <a:r>
              <a:rPr lang="en-US" altLang="ko-KR" sz="1400" b="1" dirty="0" err="1">
                <a:solidFill>
                  <a:srgbClr val="C00000"/>
                </a:solidFill>
              </a:rPr>
              <a:t>ColorPoint</a:t>
            </a:r>
            <a:r>
              <a:rPr lang="en-US" altLang="ko-KR" sz="1400" b="1" dirty="0">
                <a:solidFill>
                  <a:srgbClr val="C00000"/>
                </a:solidFill>
              </a:rPr>
              <a:t>::</a:t>
            </a:r>
            <a:r>
              <a:rPr lang="en-US" altLang="ko-KR" sz="1400" b="1" dirty="0" err="1">
                <a:solidFill>
                  <a:srgbClr val="C00000"/>
                </a:solidFill>
              </a:rPr>
              <a:t>setColor</a:t>
            </a:r>
            <a:r>
              <a:rPr lang="en-US" altLang="ko-KR" sz="1400" b="1" dirty="0">
                <a:solidFill>
                  <a:srgbClr val="C00000"/>
                </a:solidFill>
              </a:rPr>
              <a:t>(string color)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this-&gt;color = color</a:t>
            </a:r>
            <a:r>
              <a:rPr lang="en-US" altLang="ko-KR" sz="1400" dirty="0" smtClean="0"/>
              <a:t>;  }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394596" y="765284"/>
            <a:ext cx="4749404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>
                <a:solidFill>
                  <a:srgbClr val="C00000"/>
                </a:solidFill>
              </a:rPr>
              <a:t>void </a:t>
            </a:r>
            <a:r>
              <a:rPr lang="en-US" altLang="ko-KR" sz="1400" b="1" dirty="0" err="1">
                <a:solidFill>
                  <a:srgbClr val="C00000"/>
                </a:solidFill>
              </a:rPr>
              <a:t>ColorPoint</a:t>
            </a:r>
            <a:r>
              <a:rPr lang="en-US" altLang="ko-KR" sz="1400" b="1" dirty="0">
                <a:solidFill>
                  <a:srgbClr val="C00000"/>
                </a:solidFill>
              </a:rPr>
              <a:t>::</a:t>
            </a:r>
            <a:r>
              <a:rPr lang="en-US" altLang="ko-KR" sz="1400" b="1" dirty="0" err="1">
                <a:solidFill>
                  <a:srgbClr val="C00000"/>
                </a:solidFill>
              </a:rPr>
              <a:t>showColorPoint</a:t>
            </a:r>
            <a:r>
              <a:rPr lang="en-US" altLang="ko-KR" sz="1400" b="1" dirty="0">
                <a:solidFill>
                  <a:srgbClr val="C00000"/>
                </a:solidFill>
              </a:rPr>
              <a:t>()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color &lt;&lt; ":";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 // Point </a:t>
            </a:r>
            <a:r>
              <a:rPr lang="ko-KR" altLang="en-US" sz="1400" dirty="0"/>
              <a:t>클래스의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err="1" smtClean="0">
                <a:solidFill>
                  <a:srgbClr val="C00000"/>
                </a:solidFill>
              </a:rPr>
              <a:t>bool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400" b="1" dirty="0" err="1">
                <a:solidFill>
                  <a:srgbClr val="C00000"/>
                </a:solidFill>
              </a:rPr>
              <a:t>ColorPoint</a:t>
            </a:r>
            <a:r>
              <a:rPr lang="en-US" altLang="ko-KR" sz="1400" b="1" dirty="0">
                <a:solidFill>
                  <a:srgbClr val="C00000"/>
                </a:solidFill>
              </a:rPr>
              <a:t>::equals(</a:t>
            </a:r>
            <a:r>
              <a:rPr lang="en-US" altLang="ko-KR" sz="1400" b="1" dirty="0" err="1">
                <a:solidFill>
                  <a:srgbClr val="C00000"/>
                </a:solidFill>
              </a:rPr>
              <a:t>ColorPoint</a:t>
            </a:r>
            <a:r>
              <a:rPr lang="en-US" altLang="ko-KR" sz="1400" b="1" dirty="0">
                <a:solidFill>
                  <a:srgbClr val="C00000"/>
                </a:solidFill>
              </a:rPr>
              <a:t> p)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b="1" dirty="0" smtClean="0"/>
              <a:t>if(x </a:t>
            </a:r>
            <a:r>
              <a:rPr lang="en-US" altLang="ko-KR" sz="1400" b="1" dirty="0"/>
              <a:t>== </a:t>
            </a:r>
            <a:r>
              <a:rPr lang="en-US" altLang="ko-KR" sz="1400" b="1" dirty="0" err="1"/>
              <a:t>p.x</a:t>
            </a:r>
            <a:r>
              <a:rPr lang="en-US" altLang="ko-KR" sz="1400" b="1" dirty="0"/>
              <a:t> &amp;&amp; y == </a:t>
            </a:r>
            <a:r>
              <a:rPr lang="en-US" altLang="ko-KR" sz="1400" b="1" dirty="0" err="1"/>
              <a:t>p.y</a:t>
            </a:r>
            <a:r>
              <a:rPr lang="en-US" altLang="ko-KR" sz="1400" b="1" dirty="0"/>
              <a:t> &amp;&amp; color == </a:t>
            </a:r>
            <a:r>
              <a:rPr lang="en-US" altLang="ko-KR" sz="1400" b="1" dirty="0" err="1"/>
              <a:t>p.color</a:t>
            </a:r>
            <a:r>
              <a:rPr lang="en-US" altLang="ko-KR" sz="1400" b="1" dirty="0"/>
              <a:t>) </a:t>
            </a:r>
            <a:r>
              <a:rPr lang="en-US" altLang="ko-KR" sz="1400" b="1" dirty="0">
                <a:solidFill>
                  <a:srgbClr val="FF0000"/>
                </a:solidFill>
              </a:rPr>
              <a:t>// ①</a:t>
            </a:r>
          </a:p>
          <a:p>
            <a:pPr defTabSz="180000" fontAlgn="base" latinLnBrk="0"/>
            <a:r>
              <a:rPr lang="en-US" altLang="ko-KR" sz="1400" dirty="0"/>
              <a:t>		return true;</a:t>
            </a:r>
          </a:p>
          <a:p>
            <a:pPr defTabSz="180000" fontAlgn="base" latinLnBrk="0"/>
            <a:r>
              <a:rPr lang="en-US" altLang="ko-KR" sz="1400" dirty="0" smtClean="0"/>
              <a:t>else 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	return false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Point p; </a:t>
            </a:r>
            <a:r>
              <a:rPr lang="en-US" altLang="ko-KR" sz="1400" dirty="0"/>
              <a:t>// </a:t>
            </a:r>
            <a:r>
              <a:rPr lang="ko-KR" altLang="en-US" sz="1400" dirty="0"/>
              <a:t>기본 클래스의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p.set</a:t>
            </a:r>
            <a:r>
              <a:rPr lang="en-US" altLang="ko-KR" sz="1400" b="1" dirty="0"/>
              <a:t>(2,3</a:t>
            </a:r>
            <a:r>
              <a:rPr lang="en-US" altLang="ko-KR" sz="1400" b="1" dirty="0" smtClean="0"/>
              <a:t>);											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400" b="1" dirty="0">
                <a:solidFill>
                  <a:srgbClr val="FF0000"/>
                </a:solidFill>
              </a:rPr>
              <a:t>②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p.x</a:t>
            </a:r>
            <a:r>
              <a:rPr lang="en-US" altLang="ko-KR" sz="1400" b="1" dirty="0"/>
              <a:t> = 5;		</a:t>
            </a:r>
            <a:r>
              <a:rPr lang="en-US" altLang="ko-KR" sz="1400" b="1" dirty="0" smtClean="0"/>
              <a:t>										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400" b="1" dirty="0">
                <a:solidFill>
                  <a:srgbClr val="FF0000"/>
                </a:solidFill>
              </a:rPr>
              <a:t>③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p.y</a:t>
            </a:r>
            <a:r>
              <a:rPr lang="en-US" altLang="ko-KR" sz="1400" b="1" dirty="0"/>
              <a:t> = 5;		</a:t>
            </a:r>
            <a:r>
              <a:rPr lang="en-US" altLang="ko-KR" sz="1400" b="1" dirty="0" smtClean="0"/>
              <a:t>										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400" b="1" dirty="0">
                <a:solidFill>
                  <a:srgbClr val="FF0000"/>
                </a:solidFill>
              </a:rPr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p.showPoint</a:t>
            </a:r>
            <a:r>
              <a:rPr lang="en-US" altLang="ko-KR" sz="1400" dirty="0" smtClean="0"/>
              <a:t>(); 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cp</a:t>
            </a:r>
            <a:r>
              <a:rPr lang="en-US" altLang="ko-KR" sz="1400" b="1" dirty="0">
                <a:solidFill>
                  <a:srgbClr val="FF0000"/>
                </a:solidFill>
              </a:rPr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파생 클래스의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cp.x</a:t>
            </a:r>
            <a:r>
              <a:rPr lang="en-US" altLang="ko-KR" sz="1400" b="1" dirty="0"/>
              <a:t> = 10</a:t>
            </a:r>
            <a:r>
              <a:rPr lang="en-US" altLang="ko-KR" sz="1400" b="1" dirty="0" smtClean="0"/>
              <a:t>;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							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400" b="1" dirty="0">
                <a:solidFill>
                  <a:srgbClr val="FF0000"/>
                </a:solidFill>
              </a:rPr>
              <a:t>⑤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cp.y</a:t>
            </a:r>
            <a:r>
              <a:rPr lang="en-US" altLang="ko-KR" sz="1400" b="1" dirty="0"/>
              <a:t> = 10</a:t>
            </a:r>
            <a:r>
              <a:rPr lang="en-US" altLang="ko-KR" sz="1400" b="1" dirty="0" smtClean="0"/>
              <a:t>;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							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400" b="1" dirty="0">
                <a:solidFill>
                  <a:srgbClr val="FF0000"/>
                </a:solidFill>
              </a:rPr>
              <a:t>⑥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cp.set</a:t>
            </a:r>
            <a:r>
              <a:rPr lang="en-US" altLang="ko-KR" sz="1400" dirty="0"/>
              <a:t>(3,4);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cp.setColor</a:t>
            </a:r>
            <a:r>
              <a:rPr lang="en-US" altLang="ko-KR" sz="1400" dirty="0"/>
              <a:t>("Red</a:t>
            </a:r>
            <a:r>
              <a:rPr lang="en-US" altLang="ko-KR" sz="1400" dirty="0" smtClean="0"/>
              <a:t>"); </a:t>
            </a:r>
            <a:r>
              <a:rPr lang="en-US" altLang="ko-KR" sz="1400" dirty="0"/>
              <a:t>	</a:t>
            </a:r>
            <a:r>
              <a:rPr lang="en-US" altLang="ko-KR" sz="1400" dirty="0" err="1"/>
              <a:t>cp.showColorPoint</a:t>
            </a:r>
            <a:r>
              <a:rPr lang="en-US" altLang="ko-KR" sz="1400" dirty="0" smtClean="0"/>
              <a:t>();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400" b="1" dirty="0">
                <a:solidFill>
                  <a:srgbClr val="FF0000"/>
                </a:solidFill>
              </a:rPr>
              <a:t> cp2;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cp2.set(3,4);</a:t>
            </a:r>
          </a:p>
          <a:p>
            <a:pPr defTabSz="180000" fontAlgn="base" latinLnBrk="0"/>
            <a:r>
              <a:rPr lang="en-US" altLang="ko-KR" sz="1400" dirty="0"/>
              <a:t>	cp2.setColor("Red</a:t>
            </a:r>
            <a:r>
              <a:rPr lang="en-US" altLang="ko-KR" sz="1400" dirty="0" smtClean="0"/>
              <a:t>");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 smtClean="0"/>
              <a:t>cout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&lt;&lt; ((</a:t>
            </a:r>
            <a:r>
              <a:rPr lang="en-US" altLang="ko-KR" sz="1400" b="1" dirty="0" err="1"/>
              <a:t>cp.equals</a:t>
            </a:r>
            <a:r>
              <a:rPr lang="en-US" altLang="ko-KR" sz="1400" b="1" dirty="0"/>
              <a:t>(cp2))?"</a:t>
            </a:r>
            <a:r>
              <a:rPr lang="en-US" altLang="ko-KR" sz="1400" b="1" dirty="0" err="1"/>
              <a:t>true":"false</a:t>
            </a:r>
            <a:r>
              <a:rPr lang="en-US" altLang="ko-KR" sz="1400" b="1" dirty="0" smtClean="0"/>
              <a:t>");</a:t>
            </a:r>
            <a:r>
              <a:rPr lang="en-US" altLang="ko-KR" sz="1400" dirty="0" smtClean="0"/>
              <a:t>  }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⑦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457749" y="3717032"/>
            <a:ext cx="486286" cy="244459"/>
          </a:xfrm>
          <a:prstGeom prst="wedgeRoundRectCallout">
            <a:avLst>
              <a:gd name="adj1" fmla="val -136440"/>
              <a:gd name="adj2" fmla="val 14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457749" y="4670483"/>
            <a:ext cx="486286" cy="270685"/>
          </a:xfrm>
          <a:prstGeom prst="wedgeRoundRectCallout">
            <a:avLst>
              <a:gd name="adj1" fmla="val -124177"/>
              <a:gd name="adj2" fmla="val -101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457749" y="3993913"/>
            <a:ext cx="486286" cy="227176"/>
          </a:xfrm>
          <a:prstGeom prst="wedgeRoundRectCallout">
            <a:avLst>
              <a:gd name="adj1" fmla="val -136440"/>
              <a:gd name="adj2" fmla="val -28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460432" y="5013177"/>
            <a:ext cx="486286" cy="216024"/>
          </a:xfrm>
          <a:prstGeom prst="wedgeRoundRectCallout">
            <a:avLst>
              <a:gd name="adj1" fmla="val -135929"/>
              <a:gd name="adj2" fmla="val -497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관계의 생성자와 소멸자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질문 </a:t>
            </a:r>
            <a:r>
              <a:rPr lang="en-US" altLang="ko-KR" dirty="0" smtClean="0">
                <a:latin typeface="+mn-ea"/>
              </a:rPr>
              <a:t>1</a:t>
            </a:r>
          </a:p>
          <a:p>
            <a:pPr lvl="1"/>
            <a:r>
              <a:rPr lang="ko-KR" altLang="en-US" dirty="0" smtClean="0">
                <a:latin typeface="+mn-ea"/>
              </a:rPr>
              <a:t>파생 클래스의 객체가 생성될 때 파생 클래스의 </a:t>
            </a:r>
            <a:r>
              <a:rPr lang="ko-KR" altLang="en-US" dirty="0" err="1" smtClean="0">
                <a:latin typeface="+mn-ea"/>
              </a:rPr>
              <a:t>생성자와</a:t>
            </a:r>
            <a:r>
              <a:rPr lang="ko-KR" altLang="en-US" dirty="0" smtClean="0">
                <a:latin typeface="+mn-ea"/>
              </a:rPr>
              <a:t> 기본 클래스의 생성자가 모두 실행되는가</a:t>
            </a:r>
            <a:r>
              <a:rPr lang="en-US" altLang="ko-KR" dirty="0" smtClean="0">
                <a:latin typeface="+mn-ea"/>
              </a:rPr>
              <a:t>? </a:t>
            </a:r>
            <a:r>
              <a:rPr lang="ko-KR" altLang="en-US" dirty="0" smtClean="0">
                <a:latin typeface="+mn-ea"/>
              </a:rPr>
              <a:t>아니면 파생 클래스의 생성자만 실행되는가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답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둘 다 실행된다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lvl="2"/>
            <a:endParaRPr lang="ko-KR" altLang="en-US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lvl="0"/>
            <a:r>
              <a:rPr lang="ko-KR" altLang="en-US" dirty="0" smtClean="0">
                <a:latin typeface="+mn-ea"/>
              </a:rPr>
              <a:t>질문 </a:t>
            </a:r>
            <a:r>
              <a:rPr lang="en-US" altLang="ko-KR" dirty="0" smtClean="0">
                <a:latin typeface="+mn-ea"/>
              </a:rPr>
              <a:t>2 </a:t>
            </a:r>
            <a:endParaRPr lang="ko-KR" altLang="en-US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파생 클래스의 </a:t>
            </a:r>
            <a:r>
              <a:rPr lang="ko-KR" altLang="en-US" dirty="0" err="1" smtClean="0">
                <a:latin typeface="+mn-ea"/>
              </a:rPr>
              <a:t>생성자와</a:t>
            </a:r>
            <a:r>
              <a:rPr lang="ko-KR" altLang="en-US" dirty="0" smtClean="0">
                <a:latin typeface="+mn-ea"/>
              </a:rPr>
              <a:t> 기본 클래스의 </a:t>
            </a:r>
            <a:r>
              <a:rPr lang="ko-KR" altLang="en-US" dirty="0" err="1" smtClean="0">
                <a:latin typeface="+mn-ea"/>
              </a:rPr>
              <a:t>생성자</a:t>
            </a:r>
            <a:r>
              <a:rPr lang="ko-KR" altLang="en-US" dirty="0" smtClean="0">
                <a:latin typeface="+mn-ea"/>
              </a:rPr>
              <a:t> 중 어떤 생성자가 먼저 실행되는가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답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>
                <a:solidFill>
                  <a:srgbClr val="0070C0"/>
                </a:solidFill>
                <a:latin typeface="+mn-ea"/>
                <a:ea typeface="+mn-ea"/>
              </a:rPr>
              <a:t>기본 클래스의 생성자가 먼저 실행된 후 파생 클래스의 생성자가 실행된다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  <a:ea typeface="+mn-ea"/>
              </a:rPr>
              <a:t>.</a:t>
            </a:r>
            <a:endParaRPr lang="ko-KR" altLang="en-US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611560" y="2996952"/>
            <a:ext cx="7883153" cy="3206080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sz="1600" dirty="0" smtClean="0"/>
              <a:t>C++ </a:t>
            </a:r>
            <a:r>
              <a:rPr lang="ko-KR" altLang="en-US" sz="1600" dirty="0" smtClean="0"/>
              <a:t>객체 지향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상속의 개념</a:t>
            </a:r>
            <a:r>
              <a:rPr lang="ko-KR" altLang="en-US" sz="1600" dirty="0" smtClean="0"/>
              <a:t>을 이해한다</a:t>
            </a:r>
            <a:r>
              <a:rPr lang="en-US" altLang="ko-KR" sz="16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600" dirty="0" smtClean="0"/>
              <a:t>상속을 선언하는 방법을 알고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파생 클래스</a:t>
            </a:r>
            <a:r>
              <a:rPr lang="ko-KR" altLang="en-US" sz="1600" dirty="0" smtClean="0"/>
              <a:t>의 객체에 대해 이해한다</a:t>
            </a:r>
            <a:r>
              <a:rPr lang="en-US" altLang="ko-KR" sz="16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600" dirty="0" smtClean="0"/>
              <a:t>업 캐스팅과 다운 캐스팅 등 상속과 객체 포인터 사이의 관계를 이해한다</a:t>
            </a:r>
            <a:r>
              <a:rPr lang="en-US" altLang="ko-KR" sz="16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sz="1600" dirty="0" smtClean="0"/>
              <a:t>protected </a:t>
            </a:r>
            <a:r>
              <a:rPr lang="ko-KR" altLang="en-US" sz="1600" dirty="0" smtClean="0"/>
              <a:t>접근 지정에 대해 이해한다</a:t>
            </a:r>
            <a:r>
              <a:rPr lang="en-US" altLang="ko-KR" sz="16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600" dirty="0" smtClean="0"/>
              <a:t>상속 관계에 있는 파생 클래스의 생성 및 소멸 과정을 이해한다</a:t>
            </a:r>
            <a:r>
              <a:rPr lang="en-US" altLang="ko-KR" sz="16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sz="1600" dirty="0" smtClean="0"/>
              <a:t>public, protected, private </a:t>
            </a:r>
            <a:r>
              <a:rPr lang="ko-KR" altLang="en-US" sz="1600" dirty="0" smtClean="0"/>
              <a:t>상속의 차이점을 이해한다</a:t>
            </a:r>
            <a:r>
              <a:rPr lang="en-US" altLang="ko-KR" sz="16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600" b="1" dirty="0" smtClean="0">
                <a:solidFill>
                  <a:srgbClr val="C00000"/>
                </a:solidFill>
              </a:rPr>
              <a:t>다중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상속 </a:t>
            </a:r>
            <a:r>
              <a:rPr lang="ko-KR" altLang="en-US" sz="1600" dirty="0" smtClean="0"/>
              <a:t>을 </a:t>
            </a:r>
            <a:r>
              <a:rPr lang="ko-KR" altLang="en-US" sz="1600" dirty="0" smtClean="0"/>
              <a:t>선언하고 활용할 수 있다</a:t>
            </a:r>
            <a:r>
              <a:rPr lang="en-US" altLang="ko-KR" sz="1600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1600" dirty="0" smtClean="0"/>
              <a:t>다중 상속을 문제점을 이해하고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가상 상속으로 해결할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5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호출 관계 및 실행 순서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6429" y="1598649"/>
            <a:ext cx="368916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 {</a:t>
            </a:r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A()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/>
              <a:t>"</a:t>
            </a:r>
            <a:r>
              <a:rPr lang="ko-KR" altLang="en-US" sz="1400" dirty="0" err="1" smtClean="0"/>
              <a:t>생성자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A"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}</a:t>
            </a:r>
          </a:p>
          <a:p>
            <a:pPr defTabSz="180000"/>
            <a:r>
              <a:rPr lang="en-US" altLang="ko-KR" sz="1400" dirty="0" smtClean="0"/>
              <a:t>	~A() {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 err="1" smtClean="0"/>
              <a:t>소멸자</a:t>
            </a:r>
            <a:r>
              <a:rPr lang="en-US" altLang="ko-KR" sz="1400" dirty="0" smtClean="0"/>
              <a:t> A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}</a:t>
            </a:r>
          </a:p>
          <a:p>
            <a:pPr defTabSz="180000"/>
            <a:r>
              <a:rPr lang="en-US" altLang="ko-KR" sz="14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6430" y="2955971"/>
            <a:ext cx="368916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 B : public 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B()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/>
              <a:t>"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 B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}</a:t>
            </a:r>
          </a:p>
          <a:p>
            <a:pPr defTabSz="180000"/>
            <a:r>
              <a:rPr lang="en-US" altLang="ko-KR" sz="1400" dirty="0" smtClean="0"/>
              <a:t>	~B() {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en-US" sz="1400" dirty="0" err="1" smtClean="0"/>
              <a:t>소멸자</a:t>
            </a:r>
            <a:r>
              <a:rPr lang="en-US" altLang="ko-KR" sz="1400" dirty="0" smtClean="0"/>
              <a:t> B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6430" y="4313293"/>
            <a:ext cx="368916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 C : public B {</a:t>
            </a:r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C()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/>
              <a:t>"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 C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	~C() {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</a:t>
            </a:r>
            <a:r>
              <a:rPr lang="en-US" altLang="ko-KR" sz="1400" dirty="0"/>
              <a:t> "</a:t>
            </a:r>
            <a:r>
              <a:rPr lang="ko-KR" altLang="en-US" sz="1400" dirty="0" err="1" smtClean="0"/>
              <a:t>소멸자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C"&lt;&lt;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4232524"/>
            <a:ext cx="1865543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C </a:t>
            </a:r>
            <a:r>
              <a:rPr lang="en-US" altLang="ko-KR" sz="1400" b="1" dirty="0" err="1" smtClean="0"/>
              <a:t>c</a:t>
            </a:r>
            <a:r>
              <a:rPr lang="en-US" altLang="ko-KR" sz="1400" b="1" dirty="0" smtClean="0"/>
              <a:t>; // c </a:t>
            </a:r>
            <a:r>
              <a:rPr lang="ko-KR" altLang="en-US" sz="1400" b="1" dirty="0" smtClean="0"/>
              <a:t>생성</a:t>
            </a:r>
            <a:endParaRPr lang="en-US" altLang="ko-KR" sz="1400" b="1" dirty="0" smtClean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return 0; // c </a:t>
            </a:r>
            <a:r>
              <a:rPr lang="ko-KR" altLang="en-US" sz="1400" dirty="0" smtClean="0"/>
              <a:t>소멸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11" name="자유형 10"/>
          <p:cNvSpPr/>
          <p:nvPr/>
        </p:nvSpPr>
        <p:spPr>
          <a:xfrm>
            <a:off x="2170927" y="2040749"/>
            <a:ext cx="1028068" cy="1369811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6432049" y="198884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A() </a:t>
            </a:r>
            <a:r>
              <a:rPr lang="ko-KR" altLang="en-US" sz="14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400" dirty="0">
                <a:solidFill>
                  <a:srgbClr val="0070C0"/>
                </a:solidFill>
                <a:sym typeface="Wingdings 2"/>
              </a:rPr>
              <a:t>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3271" y="334616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B() </a:t>
            </a:r>
            <a:r>
              <a:rPr lang="ko-KR" altLang="en-US" sz="14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400" dirty="0">
                <a:solidFill>
                  <a:srgbClr val="0070C0"/>
                </a:solidFill>
                <a:sym typeface="Wingdings 2"/>
              </a:rPr>
              <a:t>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6273" y="4703484"/>
            <a:ext cx="113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</a:rPr>
              <a:t>C() </a:t>
            </a:r>
            <a:r>
              <a:rPr lang="ko-KR" altLang="en-US" sz="1400" dirty="0" smtClean="0">
                <a:solidFill>
                  <a:srgbClr val="0070C0"/>
                </a:solidFill>
              </a:rPr>
              <a:t>실행</a:t>
            </a:r>
            <a:r>
              <a:rPr lang="en-US" altLang="ko-KR" sz="1400" dirty="0">
                <a:solidFill>
                  <a:srgbClr val="0070C0"/>
                </a:solidFill>
                <a:sym typeface="Wingdings 2"/>
              </a:rPr>
              <a:t> </a:t>
            </a:r>
            <a:r>
              <a:rPr lang="en-US" altLang="ko-KR" sz="1400" dirty="0" smtClean="0">
                <a:solidFill>
                  <a:srgbClr val="0070C0"/>
                </a:solidFill>
                <a:sym typeface="Wingdings 2"/>
              </a:rPr>
              <a:t>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954216" y="4648023"/>
            <a:ext cx="108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C() 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호출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sym typeface="Wingdings 2"/>
              </a:rPr>
              <a:t>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0065" y="384118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B()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호출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  <a:sym typeface="Wingdings 2"/>
              </a:rPr>
              <a:t>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8843" y="2475812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A()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 호출 </a:t>
            </a:r>
            <a:r>
              <a:rPr lang="en-US" altLang="ko-KR" sz="1400" b="1" dirty="0" smtClean="0">
                <a:solidFill>
                  <a:srgbClr val="00B050"/>
                </a:solidFill>
                <a:sym typeface="Wingdings 2"/>
              </a:rPr>
              <a:t>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372200" y="2208772"/>
            <a:ext cx="889246" cy="1222648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6387715" y="3573777"/>
            <a:ext cx="977603" cy="1233606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15224" y="26791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리</a:t>
            </a:r>
            <a:r>
              <a:rPr lang="ko-KR" altLang="en-US" sz="1400" dirty="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76233" y="40688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리</a:t>
            </a:r>
            <a:r>
              <a:rPr lang="ko-KR" altLang="en-US" sz="14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76022" y="4709577"/>
            <a:ext cx="904415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en-US" altLang="ko-KR" sz="1400" dirty="0"/>
              <a:t>A</a:t>
            </a:r>
          </a:p>
          <a:p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en-US" altLang="ko-KR" sz="1400" dirty="0"/>
              <a:t>B</a:t>
            </a:r>
          </a:p>
          <a:p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en-US" altLang="ko-KR" sz="1400" dirty="0"/>
              <a:t>C</a:t>
            </a:r>
          </a:p>
          <a:p>
            <a:r>
              <a:rPr lang="ko-KR" altLang="en-US" sz="1400" dirty="0" err="1"/>
              <a:t>소멸자</a:t>
            </a:r>
            <a:r>
              <a:rPr lang="ko-KR" altLang="en-US" sz="1400" dirty="0"/>
              <a:t> </a:t>
            </a:r>
            <a:r>
              <a:rPr lang="en-US" altLang="ko-KR" sz="1400" dirty="0"/>
              <a:t>C</a:t>
            </a:r>
          </a:p>
          <a:p>
            <a:r>
              <a:rPr lang="ko-KR" altLang="en-US" sz="1400" dirty="0" err="1"/>
              <a:t>소멸자</a:t>
            </a:r>
            <a:r>
              <a:rPr lang="ko-KR" altLang="en-US" sz="1400" dirty="0"/>
              <a:t> </a:t>
            </a:r>
            <a:r>
              <a:rPr lang="en-US" altLang="ko-KR" sz="1400" dirty="0"/>
              <a:t>B</a:t>
            </a:r>
          </a:p>
          <a:p>
            <a:r>
              <a:rPr lang="ko-KR" altLang="en-US" sz="1400" dirty="0" err="1"/>
              <a:t>소멸자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24" name="자유형 23"/>
          <p:cNvSpPr/>
          <p:nvPr/>
        </p:nvSpPr>
        <p:spPr>
          <a:xfrm>
            <a:off x="1954216" y="4633701"/>
            <a:ext cx="1241571" cy="176169"/>
          </a:xfrm>
          <a:custGeom>
            <a:avLst/>
            <a:gdLst>
              <a:gd name="connsiteX0" fmla="*/ 0 w 1241571"/>
              <a:gd name="connsiteY0" fmla="*/ 0 h 176169"/>
              <a:gd name="connsiteX1" fmla="*/ 578840 w 1241571"/>
              <a:gd name="connsiteY1" fmla="*/ 41945 h 176169"/>
              <a:gd name="connsiteX2" fmla="*/ 1241571 w 1241571"/>
              <a:gd name="connsiteY2" fmla="*/ 176169 h 17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571" h="176169">
                <a:moveTo>
                  <a:pt x="0" y="0"/>
                </a:moveTo>
                <a:cubicBezTo>
                  <a:pt x="185956" y="6292"/>
                  <a:pt x="371912" y="12584"/>
                  <a:pt x="578840" y="41945"/>
                </a:cubicBezTo>
                <a:cubicBezTo>
                  <a:pt x="785769" y="71307"/>
                  <a:pt x="1013670" y="123738"/>
                  <a:pt x="1241571" y="176169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306360" y="3478140"/>
            <a:ext cx="914417" cy="1270534"/>
          </a:xfrm>
          <a:custGeom>
            <a:avLst/>
            <a:gdLst>
              <a:gd name="connsiteX0" fmla="*/ 914417 w 914417"/>
              <a:gd name="connsiteY0" fmla="*/ 1270534 h 1270534"/>
              <a:gd name="connsiteX1" fmla="*/ 17 w 914417"/>
              <a:gd name="connsiteY1" fmla="*/ 721894 h 1270534"/>
              <a:gd name="connsiteX2" fmla="*/ 895167 w 914417"/>
              <a:gd name="connsiteY2" fmla="*/ 0 h 127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17" h="1270534">
                <a:moveTo>
                  <a:pt x="914417" y="1270534"/>
                </a:moveTo>
                <a:cubicBezTo>
                  <a:pt x="458821" y="1102092"/>
                  <a:pt x="3225" y="933650"/>
                  <a:pt x="17" y="721894"/>
                </a:cubicBezTo>
                <a:cubicBezTo>
                  <a:pt x="-3191" y="510138"/>
                  <a:pt x="445988" y="255069"/>
                  <a:pt x="89516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179511" y="5733256"/>
            <a:ext cx="2395489" cy="720080"/>
          </a:xfrm>
          <a:prstGeom prst="wedgeRoundRectCallout">
            <a:avLst>
              <a:gd name="adj1" fmla="val 71800"/>
              <a:gd name="adj2" fmla="val -1588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컴파일러는 </a:t>
            </a:r>
            <a:r>
              <a:rPr lang="en-US" altLang="ko-KR" sz="1400" dirty="0" smtClean="0">
                <a:solidFill>
                  <a:schemeClr val="tx1"/>
                </a:solidFill>
              </a:rPr>
              <a:t>C()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400" dirty="0" smtClean="0">
                <a:solidFill>
                  <a:schemeClr val="tx1"/>
                </a:solidFill>
              </a:rPr>
              <a:t> 실행 코드를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만들때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B()</a:t>
            </a:r>
            <a:r>
              <a:rPr lang="ko-KR" altLang="en-US" sz="1400" dirty="0">
                <a:solidFill>
                  <a:schemeClr val="tx1"/>
                </a:solidFill>
              </a:rPr>
              <a:t>를 호출하는 코드 삽입</a:t>
            </a:r>
          </a:p>
        </p:txBody>
      </p:sp>
    </p:spTree>
    <p:extLst>
      <p:ext uri="{BB962C8B-B14F-4D97-AF65-F5344CB8AC3E}">
        <p14:creationId xmlns:p14="http://schemas.microsoft.com/office/powerpoint/2010/main" val="24067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소멸자의 실행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객체가 소멸될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소멸자가 먼저 실행되고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소멸자가 나중에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7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75856" y="2348880"/>
            <a:ext cx="45759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 {</a:t>
            </a:r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A()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/>
              <a:t>"</a:t>
            </a:r>
            <a:r>
              <a:rPr lang="ko-KR" altLang="en-US" sz="1400" dirty="0" err="1" smtClean="0"/>
              <a:t>생성자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A"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A(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smtClean="0"/>
              <a:t>＂</a:t>
            </a:r>
            <a:r>
              <a:rPr lang="ko-KR" altLang="en-US" sz="1400" dirty="0" err="1" smtClean="0"/>
              <a:t>매개변수생성자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A" &lt;&lt; </a:t>
            </a:r>
            <a:r>
              <a:rPr lang="en-US" altLang="ko-KR" sz="1400" dirty="0" smtClean="0"/>
              <a:t>x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 };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컴파일러에 의해 </a:t>
            </a:r>
            <a:r>
              <a:rPr lang="ko-KR" altLang="en-US" dirty="0" smtClean="0"/>
              <a:t>묵시적으로 기본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7488" y="4077072"/>
            <a:ext cx="458434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 B : public 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B() </a:t>
            </a:r>
            <a:r>
              <a:rPr lang="en-US" altLang="ko-KR" sz="1400" dirty="0" smtClean="0"/>
              <a:t>{ // </a:t>
            </a:r>
            <a:r>
              <a:rPr lang="en-US" altLang="ko-KR" sz="1400" dirty="0"/>
              <a:t>A() </a:t>
            </a:r>
            <a:r>
              <a:rPr lang="ko-KR" altLang="en-US" sz="1400" dirty="0"/>
              <a:t>호출하도록 </a:t>
            </a:r>
            <a:r>
              <a:rPr lang="ko-KR" altLang="en-US" sz="1400" dirty="0" err="1" smtClean="0"/>
              <a:t>컴파일됨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/>
              <a:t>"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 B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9747" y="4581128"/>
            <a:ext cx="168803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B </a:t>
            </a:r>
            <a:r>
              <a:rPr lang="en-US" altLang="ko-KR" sz="1400" b="1" dirty="0" err="1" smtClean="0"/>
              <a:t>b</a:t>
            </a:r>
            <a:r>
              <a:rPr lang="en-US" altLang="ko-KR" sz="1400" b="1" dirty="0" smtClean="0"/>
              <a:t>;</a:t>
            </a:r>
            <a:r>
              <a:rPr lang="en-US" altLang="ko-KR" sz="1400" dirty="0" smtClean="0"/>
              <a:t> 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9" name="자유형 8"/>
          <p:cNvSpPr/>
          <p:nvPr/>
        </p:nvSpPr>
        <p:spPr>
          <a:xfrm>
            <a:off x="2548450" y="2959764"/>
            <a:ext cx="978395" cy="163083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6746302" y="5805264"/>
            <a:ext cx="110552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en-US" altLang="ko-KR" sz="1400" dirty="0"/>
              <a:t>A</a:t>
            </a:r>
          </a:p>
          <a:p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B</a:t>
            </a:r>
            <a:endParaRPr lang="en-US" altLang="ko-KR" sz="14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07504" y="2708920"/>
            <a:ext cx="2366322" cy="717712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4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400" dirty="0">
                <a:solidFill>
                  <a:schemeClr val="tx1"/>
                </a:solidFill>
              </a:rPr>
              <a:t> 호출하도록 </a:t>
            </a:r>
            <a:r>
              <a:rPr lang="ko-KR" altLang="en-US" sz="1400" dirty="0" err="1">
                <a:solidFill>
                  <a:schemeClr val="tx1"/>
                </a:solidFill>
              </a:rPr>
              <a:t>컴파일함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633269" y="4603611"/>
            <a:ext cx="1898830" cy="332509"/>
          </a:xfrm>
          <a:custGeom>
            <a:avLst/>
            <a:gdLst>
              <a:gd name="connsiteX0" fmla="*/ 0 w 1773381"/>
              <a:gd name="connsiteY0" fmla="*/ 332509 h 332509"/>
              <a:gd name="connsiteX1" fmla="*/ 655781 w 1773381"/>
              <a:gd name="connsiteY1" fmla="*/ 101600 h 332509"/>
              <a:gd name="connsiteX2" fmla="*/ 1773381 w 1773381"/>
              <a:gd name="connsiteY2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332509">
                <a:moveTo>
                  <a:pt x="0" y="332509"/>
                </a:moveTo>
                <a:cubicBezTo>
                  <a:pt x="180109" y="244763"/>
                  <a:pt x="360218" y="157018"/>
                  <a:pt x="655781" y="101600"/>
                </a:cubicBezTo>
                <a:cubicBezTo>
                  <a:pt x="951345" y="46182"/>
                  <a:pt x="1362363" y="23091"/>
                  <a:pt x="177338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8078" y="1412776"/>
            <a:ext cx="762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파생 클래스의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생성자에서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기본 클래스의 기본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호출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클래스에 기본 생성자가 없는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9812" y="2064779"/>
            <a:ext cx="421246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 {</a:t>
            </a:r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A(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x)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smtClean="0"/>
              <a:t>"</a:t>
            </a:r>
            <a:r>
              <a:rPr lang="ko-KR" altLang="en-US" sz="1400" dirty="0" err="1" smtClean="0"/>
              <a:t>매개변수생성자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A" &lt;&lt; </a:t>
            </a:r>
            <a:r>
              <a:rPr lang="en-US" altLang="ko-KR" sz="1400" dirty="0" smtClean="0"/>
              <a:t>x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9812" y="3684871"/>
            <a:ext cx="421246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 B : public 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B() </a:t>
            </a:r>
            <a:r>
              <a:rPr lang="en-US" altLang="ko-KR" sz="1400" dirty="0" smtClean="0"/>
              <a:t>{ // </a:t>
            </a:r>
            <a:r>
              <a:rPr lang="en-US" altLang="ko-KR" sz="1400" dirty="0"/>
              <a:t>A() </a:t>
            </a:r>
            <a:r>
              <a:rPr lang="ko-KR" altLang="en-US" sz="1400" dirty="0"/>
              <a:t>호출하도록 </a:t>
            </a:r>
            <a:r>
              <a:rPr lang="ko-KR" altLang="en-US" sz="1400" dirty="0" err="1" smtClean="0"/>
              <a:t>컴파일됨</a:t>
            </a:r>
            <a:endParaRPr lang="en-US" altLang="ko-KR" sz="1400" b="1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/>
              <a:t>"</a:t>
            </a:r>
            <a:r>
              <a:rPr lang="ko-KR" altLang="en-US" sz="1400" dirty="0" err="1" smtClean="0"/>
              <a:t>생성자</a:t>
            </a:r>
            <a:r>
              <a:rPr lang="en-US" altLang="ko-KR" sz="1400" dirty="0" smtClean="0"/>
              <a:t> B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221088"/>
            <a:ext cx="168803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B </a:t>
            </a:r>
            <a:r>
              <a:rPr lang="en-US" altLang="ko-KR" sz="1400" b="1" dirty="0" err="1" smtClean="0"/>
              <a:t>b</a:t>
            </a:r>
            <a:r>
              <a:rPr lang="en-US" altLang="ko-KR" sz="1400" b="1" dirty="0" smtClean="0"/>
              <a:t>;</a:t>
            </a:r>
            <a:r>
              <a:rPr lang="en-US" altLang="ko-KR" sz="1400" dirty="0" smtClean="0"/>
              <a:t> 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60775" y="2623016"/>
            <a:ext cx="983648" cy="155157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51520" y="2348881"/>
            <a:ext cx="1805232" cy="788464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컴파일러가 </a:t>
            </a:r>
            <a:r>
              <a:rPr lang="en-US" altLang="ko-KR" sz="1400" dirty="0">
                <a:solidFill>
                  <a:schemeClr val="tx1"/>
                </a:solidFill>
              </a:rPr>
              <a:t>B()</a:t>
            </a:r>
            <a:r>
              <a:rPr lang="ko-KR" altLang="en-US" sz="1400" dirty="0">
                <a:solidFill>
                  <a:schemeClr val="tx1"/>
                </a:solidFill>
              </a:rPr>
              <a:t>에 대한 짝으로 </a:t>
            </a:r>
            <a:r>
              <a:rPr lang="en-US" altLang="ko-KR" sz="1400" dirty="0">
                <a:solidFill>
                  <a:schemeClr val="tx1"/>
                </a:solidFill>
              </a:rPr>
              <a:t>A()</a:t>
            </a:r>
            <a:r>
              <a:rPr lang="ko-KR" altLang="en-US" sz="1400" dirty="0">
                <a:solidFill>
                  <a:schemeClr val="tx1"/>
                </a:solidFill>
              </a:rPr>
              <a:t>를 찾을 수 없음</a:t>
            </a:r>
          </a:p>
        </p:txBody>
      </p:sp>
      <p:sp>
        <p:nvSpPr>
          <p:cNvPr id="12" name="곱셈 기호 11"/>
          <p:cNvSpPr/>
          <p:nvPr/>
        </p:nvSpPr>
        <p:spPr>
          <a:xfrm>
            <a:off x="2056752" y="3137344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228184" y="3878106"/>
            <a:ext cx="2915816" cy="712314"/>
          </a:xfrm>
          <a:prstGeom prst="wedgeRoundRectCallout">
            <a:avLst>
              <a:gd name="adj1" fmla="val -68601"/>
              <a:gd name="adj2" fmla="val 30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error C2512: ‘A' : </a:t>
            </a:r>
            <a:r>
              <a:rPr lang="ko-KR" altLang="en-US" sz="1400" dirty="0">
                <a:solidFill>
                  <a:schemeClr val="tx1"/>
                </a:solidFill>
              </a:rPr>
              <a:t>사용할 수 있는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적절한 기본 생성자가 없습니다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77785" y="5239072"/>
            <a:ext cx="1782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컴파일 오류 발생 </a:t>
            </a:r>
            <a:r>
              <a:rPr lang="en-US" altLang="ko-KR" sz="1400" dirty="0" smtClean="0"/>
              <a:t>!!!</a:t>
            </a:r>
            <a:endParaRPr lang="ko-KR" altLang="en-US" sz="1400" dirty="0"/>
          </a:p>
        </p:txBody>
      </p:sp>
      <p:sp>
        <p:nvSpPr>
          <p:cNvPr id="9" name="자유형 8"/>
          <p:cNvSpPr/>
          <p:nvPr/>
        </p:nvSpPr>
        <p:spPr>
          <a:xfrm>
            <a:off x="1361661" y="4224130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매개 변수를 가진 파생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묵시적으로 기본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요청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596" y="2060848"/>
            <a:ext cx="468776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 {</a:t>
            </a:r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A() </a:t>
            </a:r>
            <a:r>
              <a:rPr lang="en-US" altLang="ko-KR" sz="1400" dirty="0" smtClean="0"/>
              <a:t>{ 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/>
              <a:t>"</a:t>
            </a:r>
            <a:r>
              <a:rPr lang="ko-KR" altLang="en-US" sz="1400" dirty="0" err="1" smtClean="0"/>
              <a:t>생성자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A"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A(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x) { 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</a:t>
            </a:r>
            <a:r>
              <a:rPr lang="en-US" altLang="ko-KR" sz="1400" dirty="0"/>
              <a:t>"</a:t>
            </a:r>
            <a:r>
              <a:rPr lang="ko-KR" altLang="en-US" sz="1400" dirty="0" err="1" smtClean="0"/>
              <a:t>매개변수생성자</a:t>
            </a:r>
            <a:r>
              <a:rPr lang="en-US" altLang="ko-KR" sz="1400" dirty="0" smtClean="0"/>
              <a:t> A" &lt;&lt; x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596" y="3714997"/>
            <a:ext cx="468776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 B : public </a:t>
            </a:r>
            <a:r>
              <a:rPr lang="en-US" altLang="ko-KR" sz="1400" dirty="0"/>
              <a:t>A</a:t>
            </a:r>
            <a:r>
              <a:rPr lang="en-US" altLang="ko-KR" sz="1400" dirty="0" smtClean="0"/>
              <a:t> {</a:t>
            </a:r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/>
              <a:t>	B() </a:t>
            </a:r>
            <a:r>
              <a:rPr lang="en-US" altLang="ko-KR" sz="1400" dirty="0" smtClean="0"/>
              <a:t>{ // </a:t>
            </a:r>
            <a:r>
              <a:rPr lang="en-US" altLang="ko-KR" sz="1400" dirty="0"/>
              <a:t>A() </a:t>
            </a:r>
            <a:r>
              <a:rPr lang="ko-KR" altLang="en-US" sz="1400" dirty="0"/>
              <a:t>호출하도록 </a:t>
            </a:r>
            <a:r>
              <a:rPr lang="ko-KR" altLang="en-US" sz="1400" dirty="0" err="1" smtClean="0"/>
              <a:t>컴파일됨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 err="1"/>
              <a:t>생성자</a:t>
            </a:r>
            <a:r>
              <a:rPr lang="en-US" altLang="ko-KR" sz="1400" dirty="0"/>
              <a:t> B"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B(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x) </a:t>
            </a:r>
            <a:r>
              <a:rPr lang="en-US" altLang="ko-KR" sz="1400" dirty="0" smtClean="0"/>
              <a:t>{ // </a:t>
            </a:r>
            <a:r>
              <a:rPr lang="en-US" altLang="ko-KR" sz="1400" dirty="0"/>
              <a:t>A() </a:t>
            </a:r>
            <a:r>
              <a:rPr lang="ko-KR" altLang="en-US" sz="1400" dirty="0"/>
              <a:t>호출하도록 </a:t>
            </a:r>
            <a:r>
              <a:rPr lang="ko-KR" altLang="en-US" sz="1400" dirty="0" err="1" smtClean="0"/>
              <a:t>컴파일됨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en-US" sz="1400" dirty="0" err="1" smtClean="0"/>
              <a:t>매개변수생성자</a:t>
            </a:r>
            <a:r>
              <a:rPr lang="en-US" altLang="ko-KR" sz="1400" dirty="0" smtClean="0"/>
              <a:t> B</a:t>
            </a:r>
            <a:r>
              <a:rPr lang="en-US" altLang="ko-KR" sz="1400" dirty="0"/>
              <a:t>" &lt;&lt; </a:t>
            </a:r>
            <a:r>
              <a:rPr lang="en-US" altLang="ko-KR" sz="1400" dirty="0" smtClean="0"/>
              <a:t>x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}</a:t>
            </a:r>
          </a:p>
          <a:p>
            <a:pPr defTabSz="180000"/>
            <a:r>
              <a:rPr lang="en-US" altLang="ko-KR" sz="14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715" y="4850576"/>
            <a:ext cx="168803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B b(5);</a:t>
            </a:r>
            <a:r>
              <a:rPr lang="en-US" altLang="ko-KR" sz="1400" dirty="0" smtClean="0"/>
              <a:t> </a:t>
            </a:r>
          </a:p>
          <a:p>
            <a:pPr defTabSz="180000"/>
            <a:r>
              <a:rPr lang="en-US" altLang="ko-KR" sz="14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346376" y="2690336"/>
            <a:ext cx="983648" cy="2140092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3124596" y="5930116"/>
            <a:ext cx="199728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생성자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A</a:t>
            </a:r>
            <a:endParaRPr lang="en-US" altLang="ko-KR" sz="1400" dirty="0"/>
          </a:p>
          <a:p>
            <a:r>
              <a:rPr lang="ko-KR" altLang="en-US" sz="1400" dirty="0" err="1" smtClean="0"/>
              <a:t>매개변수생성자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B5</a:t>
            </a:r>
            <a:endParaRPr lang="en-US" altLang="ko-KR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23528" y="2861935"/>
            <a:ext cx="1788170" cy="1107996"/>
          </a:xfrm>
          <a:prstGeom prst="wedgeRoundRectCallout">
            <a:avLst>
              <a:gd name="adj1" fmla="val 65478"/>
              <a:gd name="adj2" fmla="val 208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4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400" dirty="0">
                <a:solidFill>
                  <a:schemeClr val="tx1"/>
                </a:solidFill>
              </a:rPr>
              <a:t> 호출하도록 </a:t>
            </a:r>
            <a:r>
              <a:rPr lang="ko-KR" altLang="en-US" sz="1400" dirty="0" err="1">
                <a:solidFill>
                  <a:schemeClr val="tx1"/>
                </a:solidFill>
              </a:rPr>
              <a:t>컴파일함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910" y="1364574"/>
            <a:ext cx="796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파생클래스의 매개변수를 가진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생성자가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기본클래스의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기본생성자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호출</a:t>
            </a:r>
          </a:p>
        </p:txBody>
      </p:sp>
      <p:sp>
        <p:nvSpPr>
          <p:cNvPr id="12" name="자유형 11"/>
          <p:cNvSpPr/>
          <p:nvPr/>
        </p:nvSpPr>
        <p:spPr>
          <a:xfrm>
            <a:off x="1508383" y="4863875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파생클래스의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명시적으로 기본클래스의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911" y="2095983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A() { 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909" y="369089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{ // </a:t>
            </a:r>
            <a:r>
              <a:rPr lang="en-US" altLang="ko-KR" sz="1200" dirty="0" smtClean="0"/>
              <a:t>A() </a:t>
            </a:r>
            <a:r>
              <a:rPr lang="ko-KR" altLang="en-US" sz="1200" dirty="0" smtClean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:  A(x+3)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479" y="479889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32240" y="4983558"/>
            <a:ext cx="1938097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매개변</a:t>
            </a:r>
            <a:r>
              <a:rPr lang="ko-KR" altLang="en-US" sz="1400" dirty="0" err="1"/>
              <a:t>수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A8</a:t>
            </a:r>
            <a:endParaRPr lang="en-US" altLang="ko-KR" sz="1400" dirty="0"/>
          </a:p>
          <a:p>
            <a:r>
              <a:rPr lang="ko-KR" altLang="en-US" sz="1400" dirty="0" err="1" smtClean="0"/>
              <a:t>매개변수생성자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B5</a:t>
            </a:r>
            <a:endParaRPr lang="en-US" altLang="ko-KR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67938" y="2493041"/>
            <a:ext cx="1284114" cy="877163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생성자가 명시적으로 기본 클래스의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선택 호출함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262" y="4582917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B(5)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381427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A(8)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252052" y="2788480"/>
            <a:ext cx="1466508" cy="1880503"/>
          </a:xfrm>
          <a:custGeom>
            <a:avLst/>
            <a:gdLst>
              <a:gd name="connsiteX0" fmla="*/ 1466508 w 1466508"/>
              <a:gd name="connsiteY0" fmla="*/ 1737360 h 1737360"/>
              <a:gd name="connsiteX1" fmla="*/ 23788 w 1466508"/>
              <a:gd name="connsiteY1" fmla="*/ 1107440 h 1737360"/>
              <a:gd name="connsiteX2" fmla="*/ 704508 w 1466508"/>
              <a:gd name="connsiteY2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508" h="1737360">
                <a:moveTo>
                  <a:pt x="1466508" y="1737360"/>
                </a:moveTo>
                <a:cubicBezTo>
                  <a:pt x="808648" y="1567180"/>
                  <a:pt x="150788" y="1397000"/>
                  <a:pt x="23788" y="1107440"/>
                </a:cubicBezTo>
                <a:cubicBezTo>
                  <a:pt x="-103212" y="817880"/>
                  <a:pt x="300648" y="408940"/>
                  <a:pt x="704508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166445" y="4749151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컴파일러의 </a:t>
            </a:r>
            <a:r>
              <a:rPr lang="ko-KR" altLang="en-US" dirty="0" err="1" smtClean="0"/>
              <a:t>기본생성자</a:t>
            </a:r>
            <a:r>
              <a:rPr lang="ko-KR" altLang="en-US" dirty="0" smtClean="0"/>
              <a:t> 호출 코드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1988840"/>
            <a:ext cx="53285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/>
              <a:t>B 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</a:t>
            </a:r>
            <a:r>
              <a:rPr lang="en-US" altLang="ko-KR" sz="1600" dirty="0"/>
              <a:t>()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 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매개변수생성자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x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}; 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779912" y="1779349"/>
            <a:ext cx="194421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427984" y="2758934"/>
            <a:ext cx="2016224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65668"/>
            <a:ext cx="91440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8-3 TV, </a:t>
            </a:r>
            <a:r>
              <a:rPr lang="en-US" altLang="ko-KR" dirty="0" err="1"/>
              <a:t>WideTV</a:t>
            </a:r>
            <a:r>
              <a:rPr lang="en-US" altLang="ko-KR" dirty="0"/>
              <a:t>, </a:t>
            </a:r>
            <a:r>
              <a:rPr lang="en-US" altLang="ko-KR" dirty="0" err="1" smtClean="0"/>
              <a:t>SmartTV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매개 변수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008" y="904066"/>
            <a:ext cx="4644008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#include &lt;string&gt;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>
                <a:solidFill>
                  <a:srgbClr val="C00000"/>
                </a:solidFill>
              </a:rPr>
              <a:t>class  TV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size; // </a:t>
            </a:r>
            <a:r>
              <a:rPr lang="ko-KR" altLang="en-US" sz="1400" dirty="0"/>
              <a:t>스크린 크기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TV() { size = 20;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TV(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size) </a:t>
            </a:r>
            <a:r>
              <a:rPr lang="en-US" altLang="ko-KR" sz="1400" dirty="0"/>
              <a:t>{ this-&gt;size = size;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getSize</a:t>
            </a:r>
            <a:r>
              <a:rPr lang="en-US" altLang="ko-KR" sz="1400" dirty="0"/>
              <a:t>() { return size; </a:t>
            </a:r>
            <a:r>
              <a:rPr lang="en-US" altLang="ko-KR" sz="1400" dirty="0" smtClean="0"/>
              <a:t>} };</a:t>
            </a:r>
            <a:endParaRPr lang="en-US" altLang="ko-KR" sz="1400" dirty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>
                <a:solidFill>
                  <a:srgbClr val="C00000"/>
                </a:solidFill>
              </a:rPr>
              <a:t>class  </a:t>
            </a:r>
            <a:r>
              <a:rPr lang="en-US" altLang="ko-KR" sz="1400" b="1" dirty="0" err="1">
                <a:solidFill>
                  <a:srgbClr val="C00000"/>
                </a:solidFill>
              </a:rPr>
              <a:t>WideTV</a:t>
            </a:r>
            <a:r>
              <a:rPr lang="en-US" altLang="ko-KR" sz="1400" b="1" dirty="0">
                <a:solidFill>
                  <a:srgbClr val="C00000"/>
                </a:solidFill>
              </a:rPr>
              <a:t> : public TV </a:t>
            </a:r>
            <a:r>
              <a:rPr lang="en-US" altLang="ko-KR" sz="1400" dirty="0"/>
              <a:t>{ // TV</a:t>
            </a:r>
            <a:r>
              <a:rPr lang="ko-KR" altLang="en-US" sz="1400" dirty="0"/>
              <a:t>를 상속받는 </a:t>
            </a:r>
            <a:r>
              <a:rPr lang="en-US" altLang="ko-KR" sz="1400" dirty="0" err="1"/>
              <a:t>WideTV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videoIn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/>
              <a:t>WideTV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size,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videoIn</a:t>
            </a:r>
            <a:r>
              <a:rPr lang="en-US" altLang="ko-KR" sz="1400" b="1" dirty="0"/>
              <a:t>) : TV(size) </a:t>
            </a:r>
            <a:r>
              <a:rPr lang="en-US" altLang="ko-KR" sz="1400" dirty="0"/>
              <a:t>	{ </a:t>
            </a:r>
          </a:p>
          <a:p>
            <a:pPr defTabSz="180000" fontAlgn="base" latinLnBrk="0"/>
            <a:r>
              <a:rPr lang="en-US" altLang="ko-KR" sz="1400" dirty="0"/>
              <a:t>			this-&gt;</a:t>
            </a:r>
            <a:r>
              <a:rPr lang="en-US" altLang="ko-KR" sz="1400" dirty="0" err="1"/>
              <a:t>videoIn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videoIn</a:t>
            </a:r>
            <a:r>
              <a:rPr lang="en-US" altLang="ko-KR" sz="1400" dirty="0" smtClean="0"/>
              <a:t>;  </a:t>
            </a:r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getVideoIn</a:t>
            </a:r>
            <a:r>
              <a:rPr lang="en-US" altLang="ko-KR" sz="1400" dirty="0"/>
              <a:t>() { return </a:t>
            </a:r>
            <a:r>
              <a:rPr lang="en-US" altLang="ko-KR" sz="1400" dirty="0" err="1"/>
              <a:t>videoIn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} };</a:t>
            </a:r>
            <a:endParaRPr lang="en-US" altLang="ko-KR" sz="1400" dirty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>
                <a:solidFill>
                  <a:srgbClr val="C00000"/>
                </a:solidFill>
              </a:rPr>
              <a:t>class  </a:t>
            </a:r>
            <a:r>
              <a:rPr lang="en-US" altLang="ko-KR" sz="1400" b="1" dirty="0" err="1">
                <a:solidFill>
                  <a:srgbClr val="C00000"/>
                </a:solidFill>
              </a:rPr>
              <a:t>SmartTV</a:t>
            </a:r>
            <a:r>
              <a:rPr lang="en-US" altLang="ko-KR" sz="1400" b="1" dirty="0">
                <a:solidFill>
                  <a:srgbClr val="C00000"/>
                </a:solidFill>
              </a:rPr>
              <a:t> : public </a:t>
            </a:r>
            <a:r>
              <a:rPr lang="en-US" altLang="ko-KR" sz="1400" b="1" dirty="0" err="1">
                <a:solidFill>
                  <a:srgbClr val="C00000"/>
                </a:solidFill>
              </a:rPr>
              <a:t>WideTV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// </a:t>
            </a:r>
            <a:r>
              <a:rPr lang="en-US" altLang="ko-KR" sz="1400" dirty="0" err="1"/>
              <a:t>WideTV</a:t>
            </a:r>
            <a:r>
              <a:rPr lang="ko-KR" altLang="en-US" sz="1400" dirty="0"/>
              <a:t>를 상속받는 </a:t>
            </a:r>
            <a:r>
              <a:rPr lang="en-US" altLang="ko-KR" sz="1400" dirty="0" err="1"/>
              <a:t>SmartTV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string </a:t>
            </a:r>
            <a:r>
              <a:rPr lang="en-US" altLang="ko-KR" sz="1400" dirty="0" err="1"/>
              <a:t>ipAddr</a:t>
            </a:r>
            <a:r>
              <a:rPr lang="en-US" altLang="ko-KR" sz="1400" dirty="0"/>
              <a:t>; // </a:t>
            </a:r>
            <a:r>
              <a:rPr lang="ko-KR" altLang="en-US" sz="1400" dirty="0"/>
              <a:t>인터넷 주소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 smtClean="0"/>
              <a:t> </a:t>
            </a:r>
            <a:r>
              <a:rPr lang="en-US" altLang="ko-KR" sz="1400" b="1" dirty="0" err="1"/>
              <a:t>SmartTV</a:t>
            </a:r>
            <a:r>
              <a:rPr lang="en-US" altLang="ko-KR" sz="1400" b="1" dirty="0"/>
              <a:t>(string </a:t>
            </a:r>
            <a:r>
              <a:rPr lang="en-US" altLang="ko-KR" sz="1400" b="1" dirty="0" err="1"/>
              <a:t>ipAddr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size) : </a:t>
            </a:r>
            <a:r>
              <a:rPr lang="en-US" altLang="ko-KR" sz="1400" b="1" dirty="0" err="1"/>
              <a:t>WideTV</a:t>
            </a:r>
            <a:r>
              <a:rPr lang="en-US" altLang="ko-KR" sz="1400" b="1" dirty="0"/>
              <a:t>(size, true) </a:t>
            </a:r>
            <a:r>
              <a:rPr lang="en-US" altLang="ko-KR" sz="1400" b="1" dirty="0" smtClean="0"/>
              <a:t> </a:t>
            </a:r>
          </a:p>
          <a:p>
            <a:pPr defTabSz="180000" fontAlgn="base" latinLnBrk="0"/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400" dirty="0" smtClean="0"/>
              <a:t>{ </a:t>
            </a:r>
            <a:r>
              <a:rPr lang="en-US" altLang="ko-KR" sz="1400" dirty="0"/>
              <a:t>this-&gt;</a:t>
            </a:r>
            <a:r>
              <a:rPr lang="en-US" altLang="ko-KR" sz="1400" dirty="0" err="1"/>
              <a:t>ipAddr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ipAddr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 smtClean="0"/>
              <a:t> </a:t>
            </a:r>
            <a:r>
              <a:rPr lang="en-US" altLang="ko-KR" sz="1400" dirty="0"/>
              <a:t>string </a:t>
            </a:r>
            <a:r>
              <a:rPr lang="en-US" altLang="ko-KR" sz="1400" dirty="0" err="1"/>
              <a:t>getIpAddr</a:t>
            </a:r>
            <a:r>
              <a:rPr lang="en-US" altLang="ko-KR" sz="1400" dirty="0"/>
              <a:t>() { return </a:t>
            </a:r>
            <a:r>
              <a:rPr lang="en-US" altLang="ko-KR" sz="1400" dirty="0" err="1"/>
              <a:t>ipAddr</a:t>
            </a:r>
            <a:r>
              <a:rPr lang="en-US" altLang="ko-KR" sz="1400" dirty="0"/>
              <a:t>; }</a:t>
            </a:r>
          </a:p>
          <a:p>
            <a:pPr defTabSz="180000" fontAlgn="base" latinLnBrk="0"/>
            <a:r>
              <a:rPr lang="en-US" altLang="ko-KR" sz="1400" dirty="0"/>
              <a:t>};</a:t>
            </a:r>
            <a:endParaRPr lang="en-US" altLang="ko-KR" sz="1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287080" y="1052736"/>
            <a:ext cx="4696237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 // 32 </a:t>
            </a:r>
            <a:r>
              <a:rPr lang="ko-KR" altLang="en-US" sz="1400" dirty="0"/>
              <a:t>인치 크기에 </a:t>
            </a:r>
            <a:r>
              <a:rPr lang="en-US" altLang="ko-KR" sz="1400" dirty="0"/>
              <a:t>"192.0.0.1"</a:t>
            </a:r>
            <a:r>
              <a:rPr lang="ko-KR" altLang="en-US" sz="1400" dirty="0"/>
              <a:t>의 인터넷 주소를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smtClean="0"/>
              <a:t>가지는 </a:t>
            </a:r>
            <a:r>
              <a:rPr lang="ko-KR" altLang="en-US" sz="1400" dirty="0"/>
              <a:t>스마트 </a:t>
            </a:r>
            <a:r>
              <a:rPr lang="en-US" altLang="ko-KR" sz="1400" dirty="0"/>
              <a:t>TV </a:t>
            </a:r>
            <a:r>
              <a:rPr lang="ko-KR" altLang="en-US" sz="1400" dirty="0"/>
              <a:t>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SmartTV</a:t>
            </a:r>
            <a:r>
              <a:rPr lang="en-US" altLang="ko-KR" sz="1400" b="1" dirty="0"/>
              <a:t>  </a:t>
            </a:r>
            <a:r>
              <a:rPr lang="en-US" altLang="ko-KR" sz="1400" b="1" dirty="0" err="1"/>
              <a:t>htv</a:t>
            </a:r>
            <a:r>
              <a:rPr lang="en-US" altLang="ko-KR" sz="1400" b="1" dirty="0"/>
              <a:t>("192.0.0.1", 32);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"size=" &lt;&lt; </a:t>
            </a:r>
            <a:r>
              <a:rPr lang="en-US" altLang="ko-KR" sz="1400" dirty="0" err="1"/>
              <a:t>htv.getSize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err="1"/>
              <a:t>videoIn</a:t>
            </a:r>
            <a:r>
              <a:rPr lang="en-US" altLang="ko-KR" sz="1400" dirty="0"/>
              <a:t>=" &lt;&lt; </a:t>
            </a:r>
            <a:r>
              <a:rPr lang="en-US" altLang="ko-KR" sz="1400" dirty="0" err="1"/>
              <a:t>boolalpha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 </a:t>
            </a:r>
            <a:r>
              <a:rPr lang="en-US" altLang="ko-KR" sz="1400" dirty="0" smtClean="0"/>
              <a:t>         &lt;&lt; </a:t>
            </a:r>
            <a:r>
              <a:rPr lang="en-US" altLang="ko-KR" sz="1400" dirty="0" err="1"/>
              <a:t>htv.getVideoIn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"IP="</a:t>
            </a:r>
            <a:r>
              <a:rPr lang="en-US" altLang="ko-KR" sz="1400" dirty="0" err="1"/>
              <a:t>htv.getIpAddr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19871" y="6016249"/>
            <a:ext cx="1152129" cy="278602"/>
          </a:xfrm>
          <a:prstGeom prst="wedgeRoundRectCallout">
            <a:avLst>
              <a:gd name="adj1" fmla="val -162801"/>
              <a:gd name="adj2" fmla="val -1111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“192.0.0.1”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43405" y="5286594"/>
            <a:ext cx="433604" cy="278602"/>
          </a:xfrm>
          <a:prstGeom prst="wedgeRoundRectCallout">
            <a:avLst>
              <a:gd name="adj1" fmla="val -111442"/>
              <a:gd name="adj2" fmla="val 815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32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060207" y="4233136"/>
            <a:ext cx="1655809" cy="1435801"/>
          </a:xfrm>
          <a:custGeom>
            <a:avLst/>
            <a:gdLst>
              <a:gd name="connsiteX0" fmla="*/ 1310640 w 2998737"/>
              <a:gd name="connsiteY0" fmla="*/ 1249680 h 1249680"/>
              <a:gd name="connsiteX1" fmla="*/ 2966720 w 2998737"/>
              <a:gd name="connsiteY1" fmla="*/ 762000 h 1249680"/>
              <a:gd name="connsiteX2" fmla="*/ 0 w 2998737"/>
              <a:gd name="connsiteY2" fmla="*/ 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8737" h="1249680">
                <a:moveTo>
                  <a:pt x="1310640" y="1249680"/>
                </a:moveTo>
                <a:cubicBezTo>
                  <a:pt x="2247900" y="1109980"/>
                  <a:pt x="3185160" y="970280"/>
                  <a:pt x="2966720" y="762000"/>
                </a:cubicBezTo>
                <a:cubicBezTo>
                  <a:pt x="2748280" y="553720"/>
                  <a:pt x="494453" y="12869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475657" y="3713143"/>
            <a:ext cx="433604" cy="219913"/>
          </a:xfrm>
          <a:prstGeom prst="wedgeRoundRectCallout">
            <a:avLst>
              <a:gd name="adj1" fmla="val -48062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32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226747" y="3713144"/>
            <a:ext cx="617061" cy="217326"/>
          </a:xfrm>
          <a:prstGeom prst="wedgeRoundRectCallout">
            <a:avLst>
              <a:gd name="adj1" fmla="val -39065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true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838542" y="2773206"/>
            <a:ext cx="1157393" cy="1303866"/>
          </a:xfrm>
          <a:custGeom>
            <a:avLst/>
            <a:gdLst>
              <a:gd name="connsiteX0" fmla="*/ 2052320 w 3766230"/>
              <a:gd name="connsiteY0" fmla="*/ 904240 h 904240"/>
              <a:gd name="connsiteX1" fmla="*/ 2103120 w 3766230"/>
              <a:gd name="connsiteY1" fmla="*/ 894080 h 904240"/>
              <a:gd name="connsiteX2" fmla="*/ 3718560 w 3766230"/>
              <a:gd name="connsiteY2" fmla="*/ 396240 h 904240"/>
              <a:gd name="connsiteX3" fmla="*/ 0 w 3766230"/>
              <a:gd name="connsiteY3" fmla="*/ 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6230" h="904240">
                <a:moveTo>
                  <a:pt x="2052320" y="904240"/>
                </a:moveTo>
                <a:lnTo>
                  <a:pt x="2103120" y="894080"/>
                </a:lnTo>
                <a:cubicBezTo>
                  <a:pt x="2380827" y="809413"/>
                  <a:pt x="4069080" y="545253"/>
                  <a:pt x="3718560" y="396240"/>
                </a:cubicBezTo>
                <a:cubicBezTo>
                  <a:pt x="3368040" y="247227"/>
                  <a:pt x="1684020" y="12361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834140" y="2277109"/>
            <a:ext cx="433604" cy="215787"/>
          </a:xfrm>
          <a:prstGeom prst="wedgeRoundRectCallout">
            <a:avLst>
              <a:gd name="adj1" fmla="val -177573"/>
              <a:gd name="adj2" fmla="val 1720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32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10800000">
            <a:off x="5369899" y="5695680"/>
            <a:ext cx="2371550" cy="51897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5369900" y="4718614"/>
            <a:ext cx="2371550" cy="51545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/>
          <p:cNvSpPr txBox="1"/>
          <p:nvPr/>
        </p:nvSpPr>
        <p:spPr>
          <a:xfrm>
            <a:off x="6314994" y="6248345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htv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9900" y="5819955"/>
            <a:ext cx="132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en-US" altLang="ko-KR" sz="1400" dirty="0" err="1" smtClean="0"/>
              <a:t>ipAddr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6517314" y="5873907"/>
            <a:ext cx="1064797" cy="179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“192.0.0.1”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6716" y="4778150"/>
            <a:ext cx="916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size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853457" y="482710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32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69900" y="5234064"/>
            <a:ext cx="2371550" cy="461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5425133" y="5286594"/>
            <a:ext cx="133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bool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videoIn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6834657" y="53537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true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오른쪽 중괄호 28"/>
          <p:cNvSpPr/>
          <p:nvPr/>
        </p:nvSpPr>
        <p:spPr>
          <a:xfrm>
            <a:off x="7765321" y="4739978"/>
            <a:ext cx="164639" cy="43569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909337" y="4851505"/>
            <a:ext cx="757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TV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sp>
        <p:nvSpPr>
          <p:cNvPr id="31" name="오른쪽 중괄호 30"/>
          <p:cNvSpPr/>
          <p:nvPr/>
        </p:nvSpPr>
        <p:spPr>
          <a:xfrm>
            <a:off x="7766768" y="5270410"/>
            <a:ext cx="189608" cy="36771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7929960" y="5355561"/>
            <a:ext cx="117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WideTV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sp>
        <p:nvSpPr>
          <p:cNvPr id="33" name="오른쪽 중괄호 32"/>
          <p:cNvSpPr/>
          <p:nvPr/>
        </p:nvSpPr>
        <p:spPr>
          <a:xfrm>
            <a:off x="7780405" y="5744859"/>
            <a:ext cx="162334" cy="401273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7929960" y="5822386"/>
            <a:ext cx="123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SmartTV</a:t>
            </a:r>
            <a:r>
              <a:rPr lang="ko-KR" altLang="en-US" sz="1400" dirty="0" smtClean="0"/>
              <a:t>영역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6014782" y="3863804"/>
            <a:ext cx="3092936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size=32</a:t>
            </a:r>
          </a:p>
          <a:p>
            <a:r>
              <a:rPr lang="en-US" altLang="ko-KR" sz="1400" dirty="0" err="1"/>
              <a:t>videoIn</a:t>
            </a:r>
            <a:r>
              <a:rPr lang="en-US" altLang="ko-KR" sz="1400" dirty="0"/>
              <a:t>=true</a:t>
            </a:r>
          </a:p>
          <a:p>
            <a:r>
              <a:rPr lang="en-US" altLang="ko-KR" sz="1400" dirty="0"/>
              <a:t>IP=192.0.0.1</a:t>
            </a:r>
            <a:endParaRPr lang="ko-KR" altLang="en-US" sz="14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099039" y="2991604"/>
            <a:ext cx="1986234" cy="643990"/>
          </a:xfrm>
          <a:prstGeom prst="wedgeRoundRectCallout">
            <a:avLst>
              <a:gd name="adj1" fmla="val -41599"/>
              <a:gd name="adj2" fmla="val -14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boolalpha</a:t>
            </a:r>
            <a:r>
              <a:rPr lang="ko-KR" altLang="en-US" sz="1400" dirty="0">
                <a:solidFill>
                  <a:schemeClr val="tx1"/>
                </a:solidFill>
              </a:rPr>
              <a:t>는 불린 값을 </a:t>
            </a:r>
            <a:r>
              <a:rPr lang="en-US" altLang="ko-KR" sz="1400" dirty="0">
                <a:solidFill>
                  <a:schemeClr val="tx1"/>
                </a:solidFill>
              </a:rPr>
              <a:t>true, false</a:t>
            </a:r>
            <a:r>
              <a:rPr lang="ko-KR" altLang="en-US" sz="1400" dirty="0">
                <a:solidFill>
                  <a:schemeClr val="tx1"/>
                </a:solidFill>
              </a:rPr>
              <a:t>로 출력되게 하는 </a:t>
            </a:r>
            <a:r>
              <a:rPr lang="ko-KR" altLang="en-US" sz="1400" dirty="0" err="1">
                <a:solidFill>
                  <a:schemeClr val="tx1"/>
                </a:solidFill>
              </a:rPr>
              <a:t>조작자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65668"/>
            <a:ext cx="9144000" cy="483012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 err="1" smtClean="0"/>
              <a:t>Boolalpha</a:t>
            </a:r>
            <a:r>
              <a:rPr lang="en-US" altLang="ko-KR" sz="2800" b="1" dirty="0" smtClean="0"/>
              <a:t>, </a:t>
            </a:r>
            <a:r>
              <a:rPr lang="en-US" altLang="ko-KR" sz="2800" b="1" dirty="0" err="1" smtClean="0"/>
              <a:t>noboolalpha</a:t>
            </a:r>
            <a:endParaRPr lang="ko-KR" altLang="en-US" sz="2800" b="1" dirty="0"/>
          </a:p>
        </p:txBody>
      </p:sp>
      <p:sp>
        <p:nvSpPr>
          <p:cNvPr id="17" name="직사각형 16"/>
          <p:cNvSpPr/>
          <p:nvPr/>
        </p:nvSpPr>
        <p:spPr>
          <a:xfrm>
            <a:off x="323528" y="764704"/>
            <a:ext cx="84604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sstream</a:t>
            </a:r>
            <a:r>
              <a:rPr lang="en-US" altLang="ko-KR" dirty="0"/>
              <a:t>&gt; 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/>
              <a:t>include &lt;locale&gt; 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en-US" altLang="ko-KR" dirty="0"/>
              <a:t>include 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/>
              <a:t>main() </a:t>
            </a:r>
            <a:endParaRPr lang="en-US" altLang="ko-KR" dirty="0" smtClean="0"/>
          </a:p>
          <a:p>
            <a:r>
              <a:rPr lang="en-US" altLang="ko-KR" dirty="0" smtClean="0"/>
              <a:t>{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// </a:t>
            </a:r>
            <a:r>
              <a:rPr lang="en-US" altLang="ko-KR" dirty="0" err="1"/>
              <a:t>boolalpha</a:t>
            </a:r>
            <a:r>
              <a:rPr lang="en-US" altLang="ko-KR" dirty="0"/>
              <a:t> </a:t>
            </a:r>
            <a:r>
              <a:rPr lang="en-US" altLang="ko-KR" dirty="0" smtClean="0"/>
              <a:t>output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>
                <a:hlinkClick r:id="rId2"/>
              </a:rPr>
              <a:t>std</a:t>
            </a:r>
            <a:r>
              <a:rPr lang="en-US" altLang="ko-KR" dirty="0">
                <a:hlinkClick r:id="rId2"/>
              </a:rPr>
              <a:t>::</a:t>
            </a:r>
            <a:r>
              <a:rPr lang="en-US" altLang="ko-KR" dirty="0" err="1">
                <a:hlinkClick r:id="rId2"/>
              </a:rPr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 smtClean="0"/>
              <a:t>boolalpha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en-US" altLang="ko-KR" dirty="0"/>
              <a:t>&lt;&lt; "</a:t>
            </a:r>
            <a:r>
              <a:rPr lang="en-US" altLang="ko-KR" dirty="0" err="1"/>
              <a:t>boolalpha</a:t>
            </a:r>
            <a:r>
              <a:rPr lang="en-US" altLang="ko-KR" dirty="0"/>
              <a:t> true: " &lt;&lt; true &lt;&lt; '\</a:t>
            </a:r>
            <a:r>
              <a:rPr lang="en-US" altLang="ko-KR" dirty="0" smtClean="0"/>
              <a:t>n‘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&lt;&lt; </a:t>
            </a:r>
            <a:r>
              <a:rPr lang="en-US" altLang="ko-KR" dirty="0"/>
              <a:t>"</a:t>
            </a:r>
            <a:r>
              <a:rPr lang="en-US" altLang="ko-KR" dirty="0" err="1"/>
              <a:t>boolalpha</a:t>
            </a:r>
            <a:r>
              <a:rPr lang="en-US" altLang="ko-KR" dirty="0"/>
              <a:t> false: " &lt;&lt; false &lt;&lt; '\n';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dirty="0" err="1" smtClean="0">
                <a:hlinkClick r:id="rId2"/>
              </a:rPr>
              <a:t>std</a:t>
            </a:r>
            <a:r>
              <a:rPr lang="en-US" altLang="ko-KR" dirty="0">
                <a:hlinkClick r:id="rId2"/>
              </a:rPr>
              <a:t>::</a:t>
            </a:r>
            <a:r>
              <a:rPr lang="en-US" altLang="ko-KR" dirty="0" err="1">
                <a:hlinkClick r:id="rId2"/>
              </a:rPr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noboolalpha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&lt;&lt; </a:t>
            </a:r>
            <a:r>
              <a:rPr lang="en-US" altLang="ko-KR" dirty="0"/>
              <a:t>"</a:t>
            </a:r>
            <a:r>
              <a:rPr lang="en-US" altLang="ko-KR" dirty="0" err="1"/>
              <a:t>noboolalpha</a:t>
            </a:r>
            <a:r>
              <a:rPr lang="en-US" altLang="ko-KR" dirty="0"/>
              <a:t> true: " &lt;&lt; true &lt;&lt; '\n'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&lt;&lt; </a:t>
            </a:r>
            <a:r>
              <a:rPr lang="en-US" altLang="ko-KR" dirty="0"/>
              <a:t>"</a:t>
            </a:r>
            <a:r>
              <a:rPr lang="en-US" altLang="ko-KR" dirty="0" err="1"/>
              <a:t>noboolalpha</a:t>
            </a:r>
            <a:r>
              <a:rPr lang="en-US" altLang="ko-KR" dirty="0"/>
              <a:t> false: " &lt;&lt; false &lt;&lt; '\n';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// </a:t>
            </a:r>
            <a:r>
              <a:rPr lang="en-US" altLang="ko-KR" dirty="0" err="1"/>
              <a:t>boolalpha</a:t>
            </a:r>
            <a:r>
              <a:rPr lang="en-US" altLang="ko-KR" dirty="0"/>
              <a:t> parse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835696" y="4987334"/>
            <a:ext cx="3456384" cy="170549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Output: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DejaVuSansMono"/>
                <a:cs typeface="굴림" pitchFamily="50" charset="-127"/>
              </a:rPr>
              <a:t>boolalpha true: true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7"/>
              <a:ea typeface="DejaVuSansMono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DejaVuSansMono"/>
                <a:cs typeface="굴림" pitchFamily="50" charset="-127"/>
              </a:rPr>
              <a:t>boolalpha false: false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7"/>
              <a:ea typeface="DejaVuSansMono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DejaVuSansMono"/>
                <a:cs typeface="굴림" pitchFamily="50" charset="-127"/>
              </a:rPr>
              <a:t>noboolalpha true: 1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7"/>
              <a:ea typeface="DejaVuSansMono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7"/>
                <a:ea typeface="DejaVuSansMono"/>
                <a:cs typeface="굴림" pitchFamily="50" charset="-127"/>
              </a:rPr>
              <a:t>noboolalpha false: 0 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7"/>
              <a:ea typeface="DejaVuSansMono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3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상속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2"/>
            <a:r>
              <a:rPr lang="ko-KR" altLang="en-US" dirty="0" smtClean="0"/>
              <a:t>상속 선언 시 </a:t>
            </a:r>
            <a:r>
              <a:rPr lang="en-US" altLang="ko-KR" dirty="0" smtClean="0"/>
              <a:t>public</a:t>
            </a:r>
            <a:r>
              <a:rPr lang="en-US" altLang="ko-KR" dirty="0"/>
              <a:t>, private, protected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중 하나 지정</a:t>
            </a:r>
            <a:endParaRPr lang="en-US" altLang="ko-KR" dirty="0"/>
          </a:p>
          <a:p>
            <a:pPr lvl="2"/>
            <a:r>
              <a:rPr lang="ko-KR" altLang="en-US" dirty="0"/>
              <a:t>기본 클래스의 멤버의 접근 속성을 어떻게 계승할지 지정</a:t>
            </a:r>
            <a:endParaRPr lang="en-US" altLang="ko-KR" dirty="0"/>
          </a:p>
          <a:p>
            <a:pPr lvl="3"/>
            <a:r>
              <a:rPr lang="en-US" altLang="ko-KR" dirty="0"/>
              <a:t>public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</a:t>
            </a:r>
            <a:r>
              <a:rPr lang="en-US" altLang="ko-KR" dirty="0"/>
              <a:t> </a:t>
            </a:r>
            <a:r>
              <a:rPr lang="ko-KR" altLang="en-US" dirty="0"/>
              <a:t>속성을 그대로 계승</a:t>
            </a:r>
            <a:endParaRPr lang="en-US" altLang="ko-KR" dirty="0"/>
          </a:p>
          <a:p>
            <a:pPr lvl="3"/>
            <a:r>
              <a:rPr lang="en-US" altLang="ko-KR" dirty="0"/>
              <a:t>private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private</a:t>
            </a:r>
            <a:r>
              <a:rPr lang="ko-KR" altLang="en-US" dirty="0"/>
              <a:t>으로 계승</a:t>
            </a:r>
            <a:endParaRPr lang="en-US" altLang="ko-KR" dirty="0"/>
          </a:p>
          <a:p>
            <a:pPr lvl="3"/>
            <a:r>
              <a:rPr lang="en-US" altLang="ko-KR" dirty="0"/>
              <a:t>protected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protected</a:t>
            </a:r>
            <a:r>
              <a:rPr lang="ko-KR" altLang="en-US" dirty="0"/>
              <a:t>로 계승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8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유전적 상속과 객체 지향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418577" y="4075717"/>
            <a:ext cx="4971863" cy="2296276"/>
            <a:chOff x="1951445" y="1412776"/>
            <a:chExt cx="4971863" cy="2296276"/>
          </a:xfrm>
        </p:grpSpPr>
        <p:sp>
          <p:nvSpPr>
            <p:cNvPr id="5" name="직사각형 4"/>
            <p:cNvSpPr/>
            <p:nvPr/>
          </p:nvSpPr>
          <p:spPr>
            <a:xfrm>
              <a:off x="3923542" y="1412776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smtClean="0">
                  <a:solidFill>
                    <a:schemeClr val="tx1"/>
                  </a:solidFill>
                </a:rPr>
                <a:t>생물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54087" y="234147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동물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63813" y="236112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식물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9160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사람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5144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어류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7245" y="3413040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나무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68964" y="341186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풀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3415562" y="1390402"/>
              <a:ext cx="632682" cy="126945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 rot="16200000" flipV="1">
              <a:off x="4727640" y="1337270"/>
              <a:ext cx="652337" cy="1374354"/>
            </a:xfrm>
            <a:prstGeom prst="bentConnector3">
              <a:avLst>
                <a:gd name="adj1" fmla="val 499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2358076" y="2673940"/>
              <a:ext cx="775558" cy="7026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8" idx="0"/>
              <a:endCxn id="6" idx="2"/>
            </p:cNvCxnSpPr>
            <p:nvPr/>
          </p:nvCxnSpPr>
          <p:spPr>
            <a:xfrm rot="16200000" flipV="1">
              <a:off x="3078156" y="2656502"/>
              <a:ext cx="775558" cy="73751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5069750" y="2741805"/>
              <a:ext cx="755903" cy="5865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11" idx="0"/>
              <a:endCxn id="7" idx="2"/>
            </p:cNvCxnSpPr>
            <p:nvPr/>
          </p:nvCxnSpPr>
          <p:spPr>
            <a:xfrm rot="16200000" flipV="1">
              <a:off x="5716197" y="2681925"/>
              <a:ext cx="754728" cy="70515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 descr="C:\Users\Kitae\AppData\Local\Microsoft\Windows\Temporary Internet Files\Content.IE5\BKXOD6QF\MC90029225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41" y="1651536"/>
            <a:ext cx="1779422" cy="17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Kitae\AppData\Local\Microsoft\Windows\Temporary Internet Files\Content.IE5\2GAQ5JYK\MC9002922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76" y="1842465"/>
            <a:ext cx="1807769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Kitae\AppData\Local\Microsoft\Windows\Temporary Internet Files\Content.IE5\XL3AIDO0\MM90036529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3" y="2471601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C:\Users\Kitae\AppData\Local\Microsoft\Windows\Temporary Internet Files\Content.IE5\XL3AIDO0\MC90033594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79" y="2534616"/>
            <a:ext cx="779620" cy="6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사각형 설명선 21"/>
          <p:cNvSpPr/>
          <p:nvPr/>
        </p:nvSpPr>
        <p:spPr>
          <a:xfrm>
            <a:off x="1041272" y="1651536"/>
            <a:ext cx="1531304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아빠의 유산이다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621549" y="1818132"/>
            <a:ext cx="1411093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나를 꼭 닮았군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107346" y="1266401"/>
            <a:ext cx="1929149" cy="455490"/>
          </a:xfrm>
          <a:prstGeom prst="wedgeRoundRectCallout">
            <a:avLst>
              <a:gd name="adj1" fmla="val -34248"/>
              <a:gd name="adj2" fmla="val 1174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그래요 우리를 </a:t>
            </a:r>
            <a:r>
              <a:rPr lang="ko-KR" altLang="en-US" sz="1200">
                <a:solidFill>
                  <a:schemeClr val="tx1"/>
                </a:solidFill>
              </a:rPr>
              <a:t>꼭 닮았어요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6072" y="343048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유산 상속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0693" y="3433854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유전적 상속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객체 지향 상속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24702" y="5868583"/>
            <a:ext cx="2175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유전적 상속과 관계된</a:t>
            </a:r>
            <a:endParaRPr lang="en-US" altLang="ko-KR" sz="1600" dirty="0" smtClean="0"/>
          </a:p>
          <a:p>
            <a:r>
              <a:rPr lang="ko-KR" altLang="en-US" sz="1600" dirty="0" smtClean="0"/>
              <a:t>생물 분류</a:t>
            </a:r>
            <a:endParaRPr lang="ko-KR" altLang="en-US" sz="16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6233552" y="5223508"/>
            <a:ext cx="1229026" cy="311474"/>
          </a:xfrm>
          <a:prstGeom prst="wedgeRoundRectCallout">
            <a:avLst>
              <a:gd name="adj1" fmla="val -131116"/>
              <a:gd name="adj2" fmla="val 322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상속받음</a:t>
            </a:r>
          </a:p>
        </p:txBody>
      </p:sp>
    </p:spTree>
    <p:extLst>
      <p:ext uri="{BB962C8B-B14F-4D97-AF65-F5344CB8AC3E}">
        <p14:creationId xmlns:p14="http://schemas.microsoft.com/office/powerpoint/2010/main" val="1643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상속 시 접근 지정에 따른 멤버의 접근 지정 속성 변화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071" y="1390268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04795" y="1472315"/>
            <a:ext cx="244257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public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35402" y="1452756"/>
            <a:ext cx="1656183" cy="15071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protected</a:t>
            </a:r>
            <a:r>
              <a:rPr lang="en-US" altLang="ko-KR" sz="1200" b="1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b</a:t>
            </a:r>
            <a:r>
              <a:rPr lang="en-US" altLang="ko-KR" sz="1200" dirty="0" smtClean="0">
                <a:solidFill>
                  <a:srgbClr val="7030A0"/>
                </a:solidFill>
              </a:rPr>
              <a:t>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1640" y="3294550"/>
            <a:ext cx="242572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protected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27289" y="5125863"/>
            <a:ext cx="24200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private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35402" y="3385259"/>
            <a:ext cx="1656183" cy="13972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protected</a:t>
            </a:r>
            <a:r>
              <a:rPr lang="en-US" altLang="ko-KR" sz="1200" b="1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b;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1406" y="5341188"/>
            <a:ext cx="1620179" cy="1304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private: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b;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6" idx="1"/>
          </p:cNvCxnSpPr>
          <p:nvPr/>
        </p:nvCxnSpPr>
        <p:spPr>
          <a:xfrm flipH="1" flipV="1">
            <a:off x="2067223" y="1795480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9100" y="5105805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035402" y="2364865"/>
            <a:ext cx="1656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35402" y="4159396"/>
            <a:ext cx="1656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71406" y="6093147"/>
            <a:ext cx="162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1565" y="3212827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</a:t>
            </a:r>
            <a:r>
              <a:rPr lang="en-US" altLang="ko-KR" sz="1200" dirty="0" smtClean="0">
                <a:solidFill>
                  <a:srgbClr val="7030A0"/>
                </a:solidFill>
              </a:rPr>
              <a:t>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" idx="1"/>
          </p:cNvCxnSpPr>
          <p:nvPr/>
        </p:nvCxnSpPr>
        <p:spPr>
          <a:xfrm flipH="1">
            <a:off x="2089717" y="3617716"/>
            <a:ext cx="1231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1565" y="5076060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9" idx="1"/>
          </p:cNvCxnSpPr>
          <p:nvPr/>
        </p:nvCxnSpPr>
        <p:spPr>
          <a:xfrm flipH="1" flipV="1">
            <a:off x="2089717" y="5449028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9100" y="3127674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329100" y="1196752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68" name="자유형 67"/>
          <p:cNvSpPr/>
          <p:nvPr/>
        </p:nvSpPr>
        <p:spPr>
          <a:xfrm>
            <a:off x="586657" y="3762460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759857" y="3688570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605310" y="5655915"/>
            <a:ext cx="1246909" cy="858982"/>
          </a:xfrm>
          <a:custGeom>
            <a:avLst/>
            <a:gdLst>
              <a:gd name="connsiteX0" fmla="*/ 314036 w 1246909"/>
              <a:gd name="connsiteY0" fmla="*/ 36945 h 858982"/>
              <a:gd name="connsiteX1" fmla="*/ 230909 w 1246909"/>
              <a:gd name="connsiteY1" fmla="*/ 55418 h 858982"/>
              <a:gd name="connsiteX2" fmla="*/ 203200 w 1246909"/>
              <a:gd name="connsiteY2" fmla="*/ 73891 h 858982"/>
              <a:gd name="connsiteX3" fmla="*/ 147782 w 1246909"/>
              <a:gd name="connsiteY3" fmla="*/ 92364 h 858982"/>
              <a:gd name="connsiteX4" fmla="*/ 120073 w 1246909"/>
              <a:gd name="connsiteY4" fmla="*/ 110836 h 858982"/>
              <a:gd name="connsiteX5" fmla="*/ 73891 w 1246909"/>
              <a:gd name="connsiteY5" fmla="*/ 166255 h 858982"/>
              <a:gd name="connsiteX6" fmla="*/ 55418 w 1246909"/>
              <a:gd name="connsiteY6" fmla="*/ 203200 h 858982"/>
              <a:gd name="connsiteX7" fmla="*/ 18473 w 1246909"/>
              <a:gd name="connsiteY7" fmla="*/ 258618 h 858982"/>
              <a:gd name="connsiteX8" fmla="*/ 0 w 1246909"/>
              <a:gd name="connsiteY8" fmla="*/ 314036 h 858982"/>
              <a:gd name="connsiteX9" fmla="*/ 27709 w 1246909"/>
              <a:gd name="connsiteY9" fmla="*/ 434109 h 858982"/>
              <a:gd name="connsiteX10" fmla="*/ 55418 w 1246909"/>
              <a:gd name="connsiteY10" fmla="*/ 471055 h 858982"/>
              <a:gd name="connsiteX11" fmla="*/ 92364 w 1246909"/>
              <a:gd name="connsiteY11" fmla="*/ 526473 h 858982"/>
              <a:gd name="connsiteX12" fmla="*/ 120073 w 1246909"/>
              <a:gd name="connsiteY12" fmla="*/ 554182 h 858982"/>
              <a:gd name="connsiteX13" fmla="*/ 138546 w 1246909"/>
              <a:gd name="connsiteY13" fmla="*/ 581891 h 858982"/>
              <a:gd name="connsiteX14" fmla="*/ 166255 w 1246909"/>
              <a:gd name="connsiteY14" fmla="*/ 609600 h 858982"/>
              <a:gd name="connsiteX15" fmla="*/ 184727 w 1246909"/>
              <a:gd name="connsiteY15" fmla="*/ 637309 h 858982"/>
              <a:gd name="connsiteX16" fmla="*/ 277091 w 1246909"/>
              <a:gd name="connsiteY16" fmla="*/ 683491 h 858982"/>
              <a:gd name="connsiteX17" fmla="*/ 332509 w 1246909"/>
              <a:gd name="connsiteY17" fmla="*/ 711200 h 858982"/>
              <a:gd name="connsiteX18" fmla="*/ 387927 w 1246909"/>
              <a:gd name="connsiteY18" fmla="*/ 757382 h 858982"/>
              <a:gd name="connsiteX19" fmla="*/ 415636 w 1246909"/>
              <a:gd name="connsiteY19" fmla="*/ 775855 h 858982"/>
              <a:gd name="connsiteX20" fmla="*/ 452582 w 1246909"/>
              <a:gd name="connsiteY20" fmla="*/ 803564 h 858982"/>
              <a:gd name="connsiteX21" fmla="*/ 508000 w 1246909"/>
              <a:gd name="connsiteY21" fmla="*/ 822036 h 858982"/>
              <a:gd name="connsiteX22" fmla="*/ 581891 w 1246909"/>
              <a:gd name="connsiteY22" fmla="*/ 840509 h 858982"/>
              <a:gd name="connsiteX23" fmla="*/ 618836 w 1246909"/>
              <a:gd name="connsiteY23" fmla="*/ 849745 h 858982"/>
              <a:gd name="connsiteX24" fmla="*/ 646546 w 1246909"/>
              <a:gd name="connsiteY24" fmla="*/ 858982 h 858982"/>
              <a:gd name="connsiteX25" fmla="*/ 812800 w 1246909"/>
              <a:gd name="connsiteY25" fmla="*/ 849745 h 858982"/>
              <a:gd name="connsiteX26" fmla="*/ 849746 w 1246909"/>
              <a:gd name="connsiteY26" fmla="*/ 840509 h 858982"/>
              <a:gd name="connsiteX27" fmla="*/ 877455 w 1246909"/>
              <a:gd name="connsiteY27" fmla="*/ 812800 h 858982"/>
              <a:gd name="connsiteX28" fmla="*/ 932873 w 1246909"/>
              <a:gd name="connsiteY28" fmla="*/ 775855 h 858982"/>
              <a:gd name="connsiteX29" fmla="*/ 960582 w 1246909"/>
              <a:gd name="connsiteY29" fmla="*/ 757382 h 858982"/>
              <a:gd name="connsiteX30" fmla="*/ 1043709 w 1246909"/>
              <a:gd name="connsiteY30" fmla="*/ 720436 h 858982"/>
              <a:gd name="connsiteX31" fmla="*/ 1099127 w 1246909"/>
              <a:gd name="connsiteY31" fmla="*/ 683491 h 858982"/>
              <a:gd name="connsiteX32" fmla="*/ 1126836 w 1246909"/>
              <a:gd name="connsiteY32" fmla="*/ 665018 h 858982"/>
              <a:gd name="connsiteX33" fmla="*/ 1209964 w 1246909"/>
              <a:gd name="connsiteY33" fmla="*/ 591127 h 858982"/>
              <a:gd name="connsiteX34" fmla="*/ 1219200 w 1246909"/>
              <a:gd name="connsiteY34" fmla="*/ 563418 h 858982"/>
              <a:gd name="connsiteX35" fmla="*/ 1237673 w 1246909"/>
              <a:gd name="connsiteY35" fmla="*/ 517236 h 858982"/>
              <a:gd name="connsiteX36" fmla="*/ 1246909 w 1246909"/>
              <a:gd name="connsiteY36" fmla="*/ 471055 h 858982"/>
              <a:gd name="connsiteX37" fmla="*/ 1237673 w 1246909"/>
              <a:gd name="connsiteY37" fmla="*/ 212436 h 858982"/>
              <a:gd name="connsiteX38" fmla="*/ 1219200 w 1246909"/>
              <a:gd name="connsiteY38" fmla="*/ 166255 h 858982"/>
              <a:gd name="connsiteX39" fmla="*/ 1191491 w 1246909"/>
              <a:gd name="connsiteY39" fmla="*/ 101600 h 858982"/>
              <a:gd name="connsiteX40" fmla="*/ 1099127 w 1246909"/>
              <a:gd name="connsiteY40" fmla="*/ 46182 h 858982"/>
              <a:gd name="connsiteX41" fmla="*/ 1052946 w 1246909"/>
              <a:gd name="connsiteY41" fmla="*/ 18473 h 858982"/>
              <a:gd name="connsiteX42" fmla="*/ 997527 w 1246909"/>
              <a:gd name="connsiteY42" fmla="*/ 0 h 858982"/>
              <a:gd name="connsiteX43" fmla="*/ 628073 w 1246909"/>
              <a:gd name="connsiteY43" fmla="*/ 9236 h 858982"/>
              <a:gd name="connsiteX44" fmla="*/ 360218 w 1246909"/>
              <a:gd name="connsiteY44" fmla="*/ 18473 h 858982"/>
              <a:gd name="connsiteX45" fmla="*/ 332509 w 1246909"/>
              <a:gd name="connsiteY45" fmla="*/ 27709 h 858982"/>
              <a:gd name="connsiteX46" fmla="*/ 295564 w 1246909"/>
              <a:gd name="connsiteY46" fmla="*/ 36945 h 858982"/>
              <a:gd name="connsiteX47" fmla="*/ 314036 w 1246909"/>
              <a:gd name="connsiteY47" fmla="*/ 36945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46909" h="858982">
                <a:moveTo>
                  <a:pt x="314036" y="36945"/>
                </a:moveTo>
                <a:cubicBezTo>
                  <a:pt x="303260" y="40024"/>
                  <a:pt x="242317" y="50529"/>
                  <a:pt x="230909" y="55418"/>
                </a:cubicBezTo>
                <a:cubicBezTo>
                  <a:pt x="220706" y="59791"/>
                  <a:pt x="213344" y="69382"/>
                  <a:pt x="203200" y="73891"/>
                </a:cubicBezTo>
                <a:cubicBezTo>
                  <a:pt x="185406" y="81799"/>
                  <a:pt x="163984" y="81563"/>
                  <a:pt x="147782" y="92364"/>
                </a:cubicBezTo>
                <a:cubicBezTo>
                  <a:pt x="138546" y="98521"/>
                  <a:pt x="128601" y="103730"/>
                  <a:pt x="120073" y="110836"/>
                </a:cubicBezTo>
                <a:cubicBezTo>
                  <a:pt x="99232" y="128203"/>
                  <a:pt x="87102" y="143137"/>
                  <a:pt x="73891" y="166255"/>
                </a:cubicBezTo>
                <a:cubicBezTo>
                  <a:pt x="67060" y="178210"/>
                  <a:pt x="62502" y="191393"/>
                  <a:pt x="55418" y="203200"/>
                </a:cubicBezTo>
                <a:cubicBezTo>
                  <a:pt x="43995" y="222237"/>
                  <a:pt x="25494" y="237556"/>
                  <a:pt x="18473" y="258618"/>
                </a:cubicBezTo>
                <a:lnTo>
                  <a:pt x="0" y="314036"/>
                </a:lnTo>
                <a:cubicBezTo>
                  <a:pt x="3652" y="339601"/>
                  <a:pt x="9809" y="410242"/>
                  <a:pt x="27709" y="434109"/>
                </a:cubicBezTo>
                <a:cubicBezTo>
                  <a:pt x="36945" y="446424"/>
                  <a:pt x="46590" y="458444"/>
                  <a:pt x="55418" y="471055"/>
                </a:cubicBezTo>
                <a:cubicBezTo>
                  <a:pt x="68150" y="489243"/>
                  <a:pt x="76665" y="510774"/>
                  <a:pt x="92364" y="526473"/>
                </a:cubicBezTo>
                <a:cubicBezTo>
                  <a:pt x="101600" y="535709"/>
                  <a:pt x="111711" y="544147"/>
                  <a:pt x="120073" y="554182"/>
                </a:cubicBezTo>
                <a:cubicBezTo>
                  <a:pt x="127180" y="562710"/>
                  <a:pt x="131439" y="573363"/>
                  <a:pt x="138546" y="581891"/>
                </a:cubicBezTo>
                <a:cubicBezTo>
                  <a:pt x="146908" y="591926"/>
                  <a:pt x="157893" y="599565"/>
                  <a:pt x="166255" y="609600"/>
                </a:cubicBezTo>
                <a:cubicBezTo>
                  <a:pt x="173361" y="618128"/>
                  <a:pt x="175491" y="631151"/>
                  <a:pt x="184727" y="637309"/>
                </a:cubicBezTo>
                <a:cubicBezTo>
                  <a:pt x="213368" y="656403"/>
                  <a:pt x="248450" y="664397"/>
                  <a:pt x="277091" y="683491"/>
                </a:cubicBezTo>
                <a:cubicBezTo>
                  <a:pt x="312901" y="707365"/>
                  <a:pt x="294269" y="698454"/>
                  <a:pt x="332509" y="711200"/>
                </a:cubicBezTo>
                <a:cubicBezTo>
                  <a:pt x="401305" y="757065"/>
                  <a:pt x="316810" y="698118"/>
                  <a:pt x="387927" y="757382"/>
                </a:cubicBezTo>
                <a:cubicBezTo>
                  <a:pt x="396455" y="764489"/>
                  <a:pt x="406603" y="769403"/>
                  <a:pt x="415636" y="775855"/>
                </a:cubicBezTo>
                <a:cubicBezTo>
                  <a:pt x="428163" y="784803"/>
                  <a:pt x="438813" y="796680"/>
                  <a:pt x="452582" y="803564"/>
                </a:cubicBezTo>
                <a:cubicBezTo>
                  <a:pt x="469998" y="812272"/>
                  <a:pt x="489110" y="817313"/>
                  <a:pt x="508000" y="822036"/>
                </a:cubicBezTo>
                <a:lnTo>
                  <a:pt x="581891" y="840509"/>
                </a:lnTo>
                <a:cubicBezTo>
                  <a:pt x="594206" y="843588"/>
                  <a:pt x="606793" y="845731"/>
                  <a:pt x="618836" y="849745"/>
                </a:cubicBezTo>
                <a:lnTo>
                  <a:pt x="646546" y="858982"/>
                </a:lnTo>
                <a:cubicBezTo>
                  <a:pt x="701964" y="855903"/>
                  <a:pt x="757524" y="854770"/>
                  <a:pt x="812800" y="849745"/>
                </a:cubicBezTo>
                <a:cubicBezTo>
                  <a:pt x="825442" y="848596"/>
                  <a:pt x="838724" y="846807"/>
                  <a:pt x="849746" y="840509"/>
                </a:cubicBezTo>
                <a:cubicBezTo>
                  <a:pt x="861087" y="834028"/>
                  <a:pt x="867144" y="820819"/>
                  <a:pt x="877455" y="812800"/>
                </a:cubicBezTo>
                <a:cubicBezTo>
                  <a:pt x="894980" y="799170"/>
                  <a:pt x="914400" y="788170"/>
                  <a:pt x="932873" y="775855"/>
                </a:cubicBezTo>
                <a:cubicBezTo>
                  <a:pt x="942109" y="769697"/>
                  <a:pt x="950275" y="761505"/>
                  <a:pt x="960582" y="757382"/>
                </a:cubicBezTo>
                <a:cubicBezTo>
                  <a:pt x="988378" y="746263"/>
                  <a:pt x="1017819" y="735970"/>
                  <a:pt x="1043709" y="720436"/>
                </a:cubicBezTo>
                <a:cubicBezTo>
                  <a:pt x="1062746" y="709013"/>
                  <a:pt x="1080654" y="695806"/>
                  <a:pt x="1099127" y="683491"/>
                </a:cubicBezTo>
                <a:cubicBezTo>
                  <a:pt x="1108363" y="677333"/>
                  <a:pt x="1118987" y="672867"/>
                  <a:pt x="1126836" y="665018"/>
                </a:cubicBezTo>
                <a:cubicBezTo>
                  <a:pt x="1190104" y="601751"/>
                  <a:pt x="1160518" y="624091"/>
                  <a:pt x="1209964" y="591127"/>
                </a:cubicBezTo>
                <a:cubicBezTo>
                  <a:pt x="1213043" y="581891"/>
                  <a:pt x="1215782" y="572534"/>
                  <a:pt x="1219200" y="563418"/>
                </a:cubicBezTo>
                <a:cubicBezTo>
                  <a:pt x="1225022" y="547894"/>
                  <a:pt x="1232909" y="533117"/>
                  <a:pt x="1237673" y="517236"/>
                </a:cubicBezTo>
                <a:cubicBezTo>
                  <a:pt x="1242184" y="502200"/>
                  <a:pt x="1243830" y="486449"/>
                  <a:pt x="1246909" y="471055"/>
                </a:cubicBezTo>
                <a:cubicBezTo>
                  <a:pt x="1243830" y="384849"/>
                  <a:pt x="1245483" y="298343"/>
                  <a:pt x="1237673" y="212436"/>
                </a:cubicBezTo>
                <a:cubicBezTo>
                  <a:pt x="1236172" y="195925"/>
                  <a:pt x="1224443" y="181984"/>
                  <a:pt x="1219200" y="166255"/>
                </a:cubicBezTo>
                <a:cubicBezTo>
                  <a:pt x="1210239" y="139371"/>
                  <a:pt x="1214411" y="121655"/>
                  <a:pt x="1191491" y="101600"/>
                </a:cubicBezTo>
                <a:cubicBezTo>
                  <a:pt x="1152301" y="67309"/>
                  <a:pt x="1138761" y="68201"/>
                  <a:pt x="1099127" y="46182"/>
                </a:cubicBezTo>
                <a:cubicBezTo>
                  <a:pt x="1083434" y="37464"/>
                  <a:pt x="1069289" y="25902"/>
                  <a:pt x="1052946" y="18473"/>
                </a:cubicBezTo>
                <a:cubicBezTo>
                  <a:pt x="1035219" y="10415"/>
                  <a:pt x="997527" y="0"/>
                  <a:pt x="997527" y="0"/>
                </a:cubicBezTo>
                <a:lnTo>
                  <a:pt x="628073" y="9236"/>
                </a:lnTo>
                <a:cubicBezTo>
                  <a:pt x="538772" y="11824"/>
                  <a:pt x="449382" y="12900"/>
                  <a:pt x="360218" y="18473"/>
                </a:cubicBezTo>
                <a:cubicBezTo>
                  <a:pt x="350501" y="19080"/>
                  <a:pt x="341870" y="25034"/>
                  <a:pt x="332509" y="27709"/>
                </a:cubicBezTo>
                <a:cubicBezTo>
                  <a:pt x="320303" y="31196"/>
                  <a:pt x="306918" y="31268"/>
                  <a:pt x="295564" y="36945"/>
                </a:cubicBezTo>
                <a:cubicBezTo>
                  <a:pt x="292810" y="38322"/>
                  <a:pt x="324812" y="33866"/>
                  <a:pt x="314036" y="36945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1759856" y="5669165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218977" y="1389136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163259" y="3189336"/>
            <a:ext cx="1111056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218977" y="5061544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3" name="자유형 32"/>
          <p:cNvSpPr/>
          <p:nvPr/>
        </p:nvSpPr>
        <p:spPr>
          <a:xfrm>
            <a:off x="539552" y="1926138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891385" y="1487411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715376" y="2116766"/>
            <a:ext cx="4320025" cy="552875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/>
          <p:cNvSpPr/>
          <p:nvPr/>
        </p:nvSpPr>
        <p:spPr>
          <a:xfrm>
            <a:off x="7744170" y="1530901"/>
            <a:ext cx="164639" cy="83396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08809" y="1789843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0" name="오른쪽 중괄호 39"/>
          <p:cNvSpPr/>
          <p:nvPr/>
        </p:nvSpPr>
        <p:spPr>
          <a:xfrm>
            <a:off x="7763594" y="3435492"/>
            <a:ext cx="125792" cy="72390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28232" y="369443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2" name="오른쪽 중괄호 41"/>
          <p:cNvSpPr/>
          <p:nvPr/>
        </p:nvSpPr>
        <p:spPr>
          <a:xfrm>
            <a:off x="7763593" y="5349576"/>
            <a:ext cx="125793" cy="73583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28232" y="560851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8" name="오른쪽 중괄호 37"/>
          <p:cNvSpPr/>
          <p:nvPr/>
        </p:nvSpPr>
        <p:spPr>
          <a:xfrm>
            <a:off x="7763593" y="2387123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96570" y="253489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4" name="오른쪽 중괄호 43"/>
          <p:cNvSpPr/>
          <p:nvPr/>
        </p:nvSpPr>
        <p:spPr>
          <a:xfrm>
            <a:off x="7763593" y="4200707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96570" y="434848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6" name="오른쪽 중괄호 45"/>
          <p:cNvSpPr/>
          <p:nvPr/>
        </p:nvSpPr>
        <p:spPr>
          <a:xfrm>
            <a:off x="7763593" y="6072915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96570" y="622068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79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8-4 private </a:t>
            </a:r>
            <a:r>
              <a:rPr lang="ko-KR" altLang="en-US" dirty="0" smtClean="0"/>
              <a:t>상속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44824"/>
            <a:ext cx="331236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40560" y="1916832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</a:t>
            </a:r>
            <a:r>
              <a:rPr lang="en-US" altLang="ko-KR" sz="1400" dirty="0" smtClean="0"/>
              <a:t>					// </a:t>
            </a:r>
            <a:r>
              <a:rPr lang="en-US" altLang="ko-KR" sz="1400" dirty="0"/>
              <a:t>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⑥</a:t>
            </a:r>
          </a:p>
          <a:p>
            <a:pPr defTabSz="180000" fontAlgn="base" latinLnBrk="0"/>
            <a:r>
              <a:rPr lang="en-US" altLang="ko-KR" sz="1400" dirty="0"/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다음에서 컴파일 오류가 발생하는 부분을 찾아라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0560" y="4355237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①, ②, ③, ④, ⑤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5342437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</a:rPr>
              <a:t>문제</a:t>
            </a:r>
            <a:r>
              <a:rPr lang="en-US" altLang="ko-KR" b="1" dirty="0" smtClean="0">
                <a:solidFill>
                  <a:srgbClr val="C00000"/>
                </a:solidFill>
              </a:rPr>
              <a:t>] </a:t>
            </a:r>
            <a:r>
              <a:rPr lang="ko-KR" altLang="en-US" b="1" dirty="0" smtClean="0">
                <a:solidFill>
                  <a:srgbClr val="C00000"/>
                </a:solidFill>
              </a:rPr>
              <a:t>오류여부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확인후</a:t>
            </a:r>
            <a:r>
              <a:rPr lang="ko-KR" altLang="en-US" b="1" dirty="0" smtClean="0">
                <a:solidFill>
                  <a:srgbClr val="C00000"/>
                </a:solidFill>
              </a:rPr>
              <a:t> 해결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8-5 protected </a:t>
            </a:r>
            <a:r>
              <a:rPr lang="ko-KR" altLang="en-US" dirty="0" smtClean="0"/>
              <a:t>상속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36564"/>
            <a:ext cx="338437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protected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1868956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⑥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다음에서 컴파일 오류가 발생하는 부분을 찾아라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4345940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①, ②, ③, ④, ⑤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5342437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</a:rPr>
              <a:t>문제</a:t>
            </a:r>
            <a:r>
              <a:rPr lang="en-US" altLang="ko-KR" b="1" dirty="0" smtClean="0">
                <a:solidFill>
                  <a:srgbClr val="C00000"/>
                </a:solidFill>
              </a:rPr>
              <a:t>] </a:t>
            </a:r>
            <a:r>
              <a:rPr lang="ko-KR" altLang="en-US" b="1" dirty="0" smtClean="0">
                <a:solidFill>
                  <a:srgbClr val="C00000"/>
                </a:solidFill>
              </a:rPr>
              <a:t>오류여부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확인후</a:t>
            </a:r>
            <a:r>
              <a:rPr lang="ko-KR" altLang="en-US" b="1" dirty="0" smtClean="0">
                <a:solidFill>
                  <a:srgbClr val="C00000"/>
                </a:solidFill>
              </a:rPr>
              <a:t> 해결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8-6 </a:t>
            </a:r>
            <a:r>
              <a:rPr lang="ko-KR" altLang="en-US" dirty="0" smtClean="0"/>
              <a:t>상속이 중</a:t>
            </a:r>
            <a:r>
              <a:rPr lang="ko-KR" altLang="en-US" dirty="0"/>
              <a:t>첩</a:t>
            </a:r>
            <a:r>
              <a:rPr lang="ko-KR" altLang="en-US" dirty="0" smtClean="0"/>
              <a:t>될 때 접근 지정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679322"/>
            <a:ext cx="36004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 smtClean="0"/>
              <a:t>showB</a:t>
            </a:r>
            <a:r>
              <a:rPr lang="en-US" altLang="ko-KR" sz="1400" dirty="0" smtClean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setA</a:t>
            </a:r>
            <a:r>
              <a:rPr lang="en-US" altLang="ko-KR" sz="1400" dirty="0" smtClean="0"/>
              <a:t>(5</a:t>
            </a:r>
            <a:r>
              <a:rPr lang="en-US" altLang="ko-KR" sz="1400" dirty="0"/>
              <a:t>); 		</a:t>
            </a:r>
            <a:r>
              <a:rPr lang="en-US" altLang="ko-KR" sz="1400" dirty="0" smtClean="0"/>
              <a:t>				// ①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1772816"/>
            <a:ext cx="357930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GrandDerived</a:t>
            </a:r>
            <a:r>
              <a:rPr lang="en-US" altLang="ko-KR" sz="1400" b="1" dirty="0"/>
              <a:t> : private Derived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(x); 		</a:t>
            </a:r>
            <a:r>
              <a:rPr lang="en-US" altLang="ko-KR" sz="1400" dirty="0" smtClean="0"/>
              <a:t>				// 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④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setB</a:t>
            </a:r>
            <a:r>
              <a:rPr lang="en-US" altLang="ko-KR" sz="1400" dirty="0" smtClean="0"/>
              <a:t>(x</a:t>
            </a:r>
            <a:r>
              <a:rPr lang="en-US" altLang="ko-KR" sz="1400" dirty="0"/>
              <a:t>); 		</a:t>
            </a:r>
            <a:r>
              <a:rPr lang="en-US" altLang="ko-KR" sz="1400" dirty="0" smtClean="0"/>
              <a:t>				// ⑤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다음에서 컴파일 오류가 발생하는 부분을 찾아라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4132519"/>
            <a:ext cx="357930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③, ④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73539" y="5327168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</a:rPr>
              <a:t>문제</a:t>
            </a:r>
            <a:r>
              <a:rPr lang="en-US" altLang="ko-KR" b="1" dirty="0" smtClean="0">
                <a:solidFill>
                  <a:srgbClr val="C00000"/>
                </a:solidFill>
              </a:rPr>
              <a:t>] </a:t>
            </a:r>
            <a:r>
              <a:rPr lang="ko-KR" altLang="en-US" b="1" dirty="0" smtClean="0">
                <a:solidFill>
                  <a:srgbClr val="C00000"/>
                </a:solidFill>
              </a:rPr>
              <a:t>오류여부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확인후</a:t>
            </a:r>
            <a:r>
              <a:rPr lang="ko-KR" altLang="en-US" b="1" dirty="0" smtClean="0">
                <a:solidFill>
                  <a:srgbClr val="C00000"/>
                </a:solidFill>
              </a:rPr>
              <a:t> 해결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2" y="2216040"/>
            <a:ext cx="2753133" cy="294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기기의 </a:t>
            </a:r>
            <a:r>
              <a:rPr lang="ko-KR" altLang="en-US" dirty="0" err="1" smtClean="0"/>
              <a:t>컨버전스와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다중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24127" y="2173642"/>
            <a:ext cx="3155795" cy="1394610"/>
          </a:xfrm>
          <a:custGeom>
            <a:avLst/>
            <a:gdLst>
              <a:gd name="connsiteX0" fmla="*/ 814039 w 3155795"/>
              <a:gd name="connsiteY0" fmla="*/ 11151 h 1527717"/>
              <a:gd name="connsiteX1" fmla="*/ 591015 w 3155795"/>
              <a:gd name="connsiteY1" fmla="*/ 78058 h 1527717"/>
              <a:gd name="connsiteX2" fmla="*/ 501805 w 3155795"/>
              <a:gd name="connsiteY2" fmla="*/ 100361 h 1527717"/>
              <a:gd name="connsiteX3" fmla="*/ 334537 w 3155795"/>
              <a:gd name="connsiteY3" fmla="*/ 178419 h 1527717"/>
              <a:gd name="connsiteX4" fmla="*/ 289932 w 3155795"/>
              <a:gd name="connsiteY4" fmla="*/ 189570 h 1527717"/>
              <a:gd name="connsiteX5" fmla="*/ 200722 w 3155795"/>
              <a:gd name="connsiteY5" fmla="*/ 256478 h 1527717"/>
              <a:gd name="connsiteX6" fmla="*/ 167268 w 3155795"/>
              <a:gd name="connsiteY6" fmla="*/ 323385 h 1527717"/>
              <a:gd name="connsiteX7" fmla="*/ 144966 w 3155795"/>
              <a:gd name="connsiteY7" fmla="*/ 356839 h 1527717"/>
              <a:gd name="connsiteX8" fmla="*/ 122663 w 3155795"/>
              <a:gd name="connsiteY8" fmla="*/ 401444 h 1527717"/>
              <a:gd name="connsiteX9" fmla="*/ 89210 w 3155795"/>
              <a:gd name="connsiteY9" fmla="*/ 434897 h 1527717"/>
              <a:gd name="connsiteX10" fmla="*/ 55756 w 3155795"/>
              <a:gd name="connsiteY10" fmla="*/ 490653 h 1527717"/>
              <a:gd name="connsiteX11" fmla="*/ 44605 w 3155795"/>
              <a:gd name="connsiteY11" fmla="*/ 535258 h 1527717"/>
              <a:gd name="connsiteX12" fmla="*/ 22303 w 3155795"/>
              <a:gd name="connsiteY12" fmla="*/ 602166 h 1527717"/>
              <a:gd name="connsiteX13" fmla="*/ 11151 w 3155795"/>
              <a:gd name="connsiteY13" fmla="*/ 635619 h 1527717"/>
              <a:gd name="connsiteX14" fmla="*/ 0 w 3155795"/>
              <a:gd name="connsiteY14" fmla="*/ 680224 h 1527717"/>
              <a:gd name="connsiteX15" fmla="*/ 22303 w 3155795"/>
              <a:gd name="connsiteY15" fmla="*/ 981307 h 1527717"/>
              <a:gd name="connsiteX16" fmla="*/ 44605 w 3155795"/>
              <a:gd name="connsiteY16" fmla="*/ 1059366 h 1527717"/>
              <a:gd name="connsiteX17" fmla="*/ 133815 w 3155795"/>
              <a:gd name="connsiteY17" fmla="*/ 1159727 h 1527717"/>
              <a:gd name="connsiteX18" fmla="*/ 278781 w 3155795"/>
              <a:gd name="connsiteY18" fmla="*/ 1271239 h 1527717"/>
              <a:gd name="connsiteX19" fmla="*/ 401444 w 3155795"/>
              <a:gd name="connsiteY19" fmla="*/ 1349297 h 1527717"/>
              <a:gd name="connsiteX20" fmla="*/ 457200 w 3155795"/>
              <a:gd name="connsiteY20" fmla="*/ 1382751 h 1527717"/>
              <a:gd name="connsiteX21" fmla="*/ 646771 w 3155795"/>
              <a:gd name="connsiteY21" fmla="*/ 1393902 h 1527717"/>
              <a:gd name="connsiteX22" fmla="*/ 947854 w 3155795"/>
              <a:gd name="connsiteY22" fmla="*/ 1382751 h 1527717"/>
              <a:gd name="connsiteX23" fmla="*/ 992459 w 3155795"/>
              <a:gd name="connsiteY23" fmla="*/ 1371600 h 1527717"/>
              <a:gd name="connsiteX24" fmla="*/ 1081668 w 3155795"/>
              <a:gd name="connsiteY24" fmla="*/ 1360448 h 1527717"/>
              <a:gd name="connsiteX25" fmla="*/ 1126273 w 3155795"/>
              <a:gd name="connsiteY25" fmla="*/ 1338146 h 1527717"/>
              <a:gd name="connsiteX26" fmla="*/ 1260088 w 3155795"/>
              <a:gd name="connsiteY26" fmla="*/ 1304692 h 1527717"/>
              <a:gd name="connsiteX27" fmla="*/ 1527717 w 3155795"/>
              <a:gd name="connsiteY27" fmla="*/ 1315844 h 1527717"/>
              <a:gd name="connsiteX28" fmla="*/ 1583473 w 3155795"/>
              <a:gd name="connsiteY28" fmla="*/ 1338146 h 1527717"/>
              <a:gd name="connsiteX29" fmla="*/ 1750742 w 3155795"/>
              <a:gd name="connsiteY29" fmla="*/ 1393902 h 1527717"/>
              <a:gd name="connsiteX30" fmla="*/ 2152185 w 3155795"/>
              <a:gd name="connsiteY30" fmla="*/ 1416205 h 1527717"/>
              <a:gd name="connsiteX31" fmla="*/ 2453268 w 3155795"/>
              <a:gd name="connsiteY31" fmla="*/ 1494263 h 1527717"/>
              <a:gd name="connsiteX32" fmla="*/ 2575932 w 3155795"/>
              <a:gd name="connsiteY32" fmla="*/ 1527717 h 1527717"/>
              <a:gd name="connsiteX33" fmla="*/ 2720898 w 3155795"/>
              <a:gd name="connsiteY33" fmla="*/ 1516566 h 1527717"/>
              <a:gd name="connsiteX34" fmla="*/ 2776654 w 3155795"/>
              <a:gd name="connsiteY34" fmla="*/ 1494263 h 1527717"/>
              <a:gd name="connsiteX35" fmla="*/ 2921620 w 3155795"/>
              <a:gd name="connsiteY35" fmla="*/ 1371600 h 1527717"/>
              <a:gd name="connsiteX36" fmla="*/ 2966224 w 3155795"/>
              <a:gd name="connsiteY36" fmla="*/ 1338146 h 1527717"/>
              <a:gd name="connsiteX37" fmla="*/ 3044283 w 3155795"/>
              <a:gd name="connsiteY37" fmla="*/ 1248936 h 1527717"/>
              <a:gd name="connsiteX38" fmla="*/ 3077737 w 3155795"/>
              <a:gd name="connsiteY38" fmla="*/ 1170878 h 1527717"/>
              <a:gd name="connsiteX39" fmla="*/ 3088888 w 3155795"/>
              <a:gd name="connsiteY39" fmla="*/ 1126273 h 1527717"/>
              <a:gd name="connsiteX40" fmla="*/ 3122342 w 3155795"/>
              <a:gd name="connsiteY40" fmla="*/ 1025912 h 1527717"/>
              <a:gd name="connsiteX41" fmla="*/ 3133493 w 3155795"/>
              <a:gd name="connsiteY41" fmla="*/ 959005 h 1527717"/>
              <a:gd name="connsiteX42" fmla="*/ 3155795 w 3155795"/>
              <a:gd name="connsiteY42" fmla="*/ 780585 h 1527717"/>
              <a:gd name="connsiteX43" fmla="*/ 3144644 w 3155795"/>
              <a:gd name="connsiteY43" fmla="*/ 524107 h 1527717"/>
              <a:gd name="connsiteX44" fmla="*/ 3111190 w 3155795"/>
              <a:gd name="connsiteY44" fmla="*/ 468351 h 1527717"/>
              <a:gd name="connsiteX45" fmla="*/ 3010829 w 3155795"/>
              <a:gd name="connsiteY45" fmla="*/ 312234 h 1527717"/>
              <a:gd name="connsiteX46" fmla="*/ 2977376 w 3155795"/>
              <a:gd name="connsiteY46" fmla="*/ 267629 h 1527717"/>
              <a:gd name="connsiteX47" fmla="*/ 2955073 w 3155795"/>
              <a:gd name="connsiteY47" fmla="*/ 245327 h 1527717"/>
              <a:gd name="connsiteX48" fmla="*/ 2910468 w 3155795"/>
              <a:gd name="connsiteY48" fmla="*/ 178419 h 1527717"/>
              <a:gd name="connsiteX49" fmla="*/ 2821259 w 3155795"/>
              <a:gd name="connsiteY49" fmla="*/ 100361 h 1527717"/>
              <a:gd name="connsiteX50" fmla="*/ 2765503 w 3155795"/>
              <a:gd name="connsiteY50" fmla="*/ 66907 h 1527717"/>
              <a:gd name="connsiteX51" fmla="*/ 2642839 w 3155795"/>
              <a:gd name="connsiteY51" fmla="*/ 0 h 1527717"/>
              <a:gd name="connsiteX52" fmla="*/ 2096429 w 3155795"/>
              <a:gd name="connsiteY52" fmla="*/ 22302 h 1527717"/>
              <a:gd name="connsiteX53" fmla="*/ 2018371 w 3155795"/>
              <a:gd name="connsiteY53" fmla="*/ 66907 h 1527717"/>
              <a:gd name="connsiteX54" fmla="*/ 1951463 w 3155795"/>
              <a:gd name="connsiteY54" fmla="*/ 78058 h 1527717"/>
              <a:gd name="connsiteX55" fmla="*/ 1884556 w 3155795"/>
              <a:gd name="connsiteY55" fmla="*/ 100361 h 1527717"/>
              <a:gd name="connsiteX56" fmla="*/ 1360449 w 3155795"/>
              <a:gd name="connsiteY56" fmla="*/ 100361 h 1527717"/>
              <a:gd name="connsiteX57" fmla="*/ 1282390 w 3155795"/>
              <a:gd name="connsiteY57" fmla="*/ 78058 h 1527717"/>
              <a:gd name="connsiteX58" fmla="*/ 1237785 w 3155795"/>
              <a:gd name="connsiteY58" fmla="*/ 66907 h 1527717"/>
              <a:gd name="connsiteX59" fmla="*/ 1204332 w 3155795"/>
              <a:gd name="connsiteY59" fmla="*/ 44605 h 1527717"/>
              <a:gd name="connsiteX60" fmla="*/ 1070517 w 3155795"/>
              <a:gd name="connsiteY60" fmla="*/ 22302 h 1527717"/>
              <a:gd name="connsiteX61" fmla="*/ 814039 w 3155795"/>
              <a:gd name="connsiteY61" fmla="*/ 11151 h 152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155795" h="1527717">
                <a:moveTo>
                  <a:pt x="814039" y="11151"/>
                </a:moveTo>
                <a:cubicBezTo>
                  <a:pt x="734122" y="20444"/>
                  <a:pt x="665643" y="56736"/>
                  <a:pt x="591015" y="78058"/>
                </a:cubicBezTo>
                <a:cubicBezTo>
                  <a:pt x="561542" y="86479"/>
                  <a:pt x="530884" y="90668"/>
                  <a:pt x="501805" y="100361"/>
                </a:cubicBezTo>
                <a:cubicBezTo>
                  <a:pt x="419785" y="127701"/>
                  <a:pt x="417829" y="143714"/>
                  <a:pt x="334537" y="178419"/>
                </a:cubicBezTo>
                <a:cubicBezTo>
                  <a:pt x="320390" y="184314"/>
                  <a:pt x="304800" y="185853"/>
                  <a:pt x="289932" y="189570"/>
                </a:cubicBezTo>
                <a:cubicBezTo>
                  <a:pt x="259348" y="209959"/>
                  <a:pt x="224299" y="227006"/>
                  <a:pt x="200722" y="256478"/>
                </a:cubicBezTo>
                <a:cubicBezTo>
                  <a:pt x="158114" y="309739"/>
                  <a:pt x="194749" y="268422"/>
                  <a:pt x="167268" y="323385"/>
                </a:cubicBezTo>
                <a:cubicBezTo>
                  <a:pt x="161274" y="335372"/>
                  <a:pt x="151615" y="345203"/>
                  <a:pt x="144966" y="356839"/>
                </a:cubicBezTo>
                <a:cubicBezTo>
                  <a:pt x="136719" y="371272"/>
                  <a:pt x="132325" y="387917"/>
                  <a:pt x="122663" y="401444"/>
                </a:cubicBezTo>
                <a:cubicBezTo>
                  <a:pt x="113497" y="414276"/>
                  <a:pt x="98672" y="422281"/>
                  <a:pt x="89210" y="434897"/>
                </a:cubicBezTo>
                <a:cubicBezTo>
                  <a:pt x="76206" y="452236"/>
                  <a:pt x="66907" y="472068"/>
                  <a:pt x="55756" y="490653"/>
                </a:cubicBezTo>
                <a:cubicBezTo>
                  <a:pt x="52039" y="505521"/>
                  <a:pt x="49009" y="520578"/>
                  <a:pt x="44605" y="535258"/>
                </a:cubicBezTo>
                <a:cubicBezTo>
                  <a:pt x="37850" y="557776"/>
                  <a:pt x="29737" y="579863"/>
                  <a:pt x="22303" y="602166"/>
                </a:cubicBezTo>
                <a:cubicBezTo>
                  <a:pt x="18586" y="613317"/>
                  <a:pt x="14002" y="624216"/>
                  <a:pt x="11151" y="635619"/>
                </a:cubicBezTo>
                <a:lnTo>
                  <a:pt x="0" y="680224"/>
                </a:lnTo>
                <a:cubicBezTo>
                  <a:pt x="7434" y="780585"/>
                  <a:pt x="-2104" y="883676"/>
                  <a:pt x="22303" y="981307"/>
                </a:cubicBezTo>
                <a:cubicBezTo>
                  <a:pt x="24927" y="991805"/>
                  <a:pt x="37334" y="1046278"/>
                  <a:pt x="44605" y="1059366"/>
                </a:cubicBezTo>
                <a:cubicBezTo>
                  <a:pt x="94579" y="1149320"/>
                  <a:pt x="71192" y="1104932"/>
                  <a:pt x="133815" y="1159727"/>
                </a:cubicBezTo>
                <a:cubicBezTo>
                  <a:pt x="281918" y="1289316"/>
                  <a:pt x="17384" y="1084526"/>
                  <a:pt x="278781" y="1271239"/>
                </a:cubicBezTo>
                <a:cubicBezTo>
                  <a:pt x="414865" y="1368443"/>
                  <a:pt x="249492" y="1266414"/>
                  <a:pt x="401444" y="1349297"/>
                </a:cubicBezTo>
                <a:cubicBezTo>
                  <a:pt x="420472" y="1359676"/>
                  <a:pt x="435876" y="1378874"/>
                  <a:pt x="457200" y="1382751"/>
                </a:cubicBezTo>
                <a:cubicBezTo>
                  <a:pt x="519479" y="1394074"/>
                  <a:pt x="583581" y="1390185"/>
                  <a:pt x="646771" y="1393902"/>
                </a:cubicBezTo>
                <a:cubicBezTo>
                  <a:pt x="747132" y="1390185"/>
                  <a:pt x="847633" y="1389217"/>
                  <a:pt x="947854" y="1382751"/>
                </a:cubicBezTo>
                <a:cubicBezTo>
                  <a:pt x="963148" y="1381764"/>
                  <a:pt x="977342" y="1374120"/>
                  <a:pt x="992459" y="1371600"/>
                </a:cubicBezTo>
                <a:cubicBezTo>
                  <a:pt x="1022019" y="1366673"/>
                  <a:pt x="1051932" y="1364165"/>
                  <a:pt x="1081668" y="1360448"/>
                </a:cubicBezTo>
                <a:cubicBezTo>
                  <a:pt x="1096536" y="1353014"/>
                  <a:pt x="1110651" y="1343827"/>
                  <a:pt x="1126273" y="1338146"/>
                </a:cubicBezTo>
                <a:cubicBezTo>
                  <a:pt x="1176701" y="1319809"/>
                  <a:pt x="1209914" y="1314728"/>
                  <a:pt x="1260088" y="1304692"/>
                </a:cubicBezTo>
                <a:cubicBezTo>
                  <a:pt x="1349298" y="1308409"/>
                  <a:pt x="1438904" y="1306656"/>
                  <a:pt x="1527717" y="1315844"/>
                </a:cubicBezTo>
                <a:cubicBezTo>
                  <a:pt x="1547628" y="1317904"/>
                  <a:pt x="1564580" y="1331533"/>
                  <a:pt x="1583473" y="1338146"/>
                </a:cubicBezTo>
                <a:cubicBezTo>
                  <a:pt x="1638946" y="1357561"/>
                  <a:pt x="1692424" y="1386612"/>
                  <a:pt x="1750742" y="1393902"/>
                </a:cubicBezTo>
                <a:cubicBezTo>
                  <a:pt x="1943291" y="1417970"/>
                  <a:pt x="1810002" y="1403983"/>
                  <a:pt x="2152185" y="1416205"/>
                </a:cubicBezTo>
                <a:cubicBezTo>
                  <a:pt x="2259445" y="1437656"/>
                  <a:pt x="2346947" y="1451733"/>
                  <a:pt x="2453268" y="1494263"/>
                </a:cubicBezTo>
                <a:cubicBezTo>
                  <a:pt x="2530017" y="1524963"/>
                  <a:pt x="2489279" y="1513275"/>
                  <a:pt x="2575932" y="1527717"/>
                </a:cubicBezTo>
                <a:cubicBezTo>
                  <a:pt x="2624254" y="1524000"/>
                  <a:pt x="2673093" y="1524534"/>
                  <a:pt x="2720898" y="1516566"/>
                </a:cubicBezTo>
                <a:cubicBezTo>
                  <a:pt x="2740643" y="1513275"/>
                  <a:pt x="2759816" y="1505087"/>
                  <a:pt x="2776654" y="1494263"/>
                </a:cubicBezTo>
                <a:cubicBezTo>
                  <a:pt x="2906565" y="1410749"/>
                  <a:pt x="2840621" y="1442475"/>
                  <a:pt x="2921620" y="1371600"/>
                </a:cubicBezTo>
                <a:cubicBezTo>
                  <a:pt x="2935607" y="1359361"/>
                  <a:pt x="2952333" y="1350493"/>
                  <a:pt x="2966224" y="1338146"/>
                </a:cubicBezTo>
                <a:cubicBezTo>
                  <a:pt x="3019600" y="1290700"/>
                  <a:pt x="3013448" y="1295190"/>
                  <a:pt x="3044283" y="1248936"/>
                </a:cubicBezTo>
                <a:cubicBezTo>
                  <a:pt x="3076297" y="1120877"/>
                  <a:pt x="3031531" y="1278690"/>
                  <a:pt x="3077737" y="1170878"/>
                </a:cubicBezTo>
                <a:cubicBezTo>
                  <a:pt x="3083774" y="1156791"/>
                  <a:pt x="3084381" y="1140921"/>
                  <a:pt x="3088888" y="1126273"/>
                </a:cubicBezTo>
                <a:cubicBezTo>
                  <a:pt x="3099258" y="1092569"/>
                  <a:pt x="3111191" y="1059366"/>
                  <a:pt x="3122342" y="1025912"/>
                </a:cubicBezTo>
                <a:cubicBezTo>
                  <a:pt x="3126059" y="1003610"/>
                  <a:pt x="3130438" y="981408"/>
                  <a:pt x="3133493" y="959005"/>
                </a:cubicBezTo>
                <a:cubicBezTo>
                  <a:pt x="3141591" y="899618"/>
                  <a:pt x="3155795" y="780585"/>
                  <a:pt x="3155795" y="780585"/>
                </a:cubicBezTo>
                <a:cubicBezTo>
                  <a:pt x="3152078" y="695092"/>
                  <a:pt x="3156746" y="608820"/>
                  <a:pt x="3144644" y="524107"/>
                </a:cubicBezTo>
                <a:cubicBezTo>
                  <a:pt x="3141579" y="502651"/>
                  <a:pt x="3121466" y="487434"/>
                  <a:pt x="3111190" y="468351"/>
                </a:cubicBezTo>
                <a:cubicBezTo>
                  <a:pt x="3032783" y="322738"/>
                  <a:pt x="3106048" y="431259"/>
                  <a:pt x="3010829" y="312234"/>
                </a:cubicBezTo>
                <a:cubicBezTo>
                  <a:pt x="2999219" y="297721"/>
                  <a:pt x="2989274" y="281907"/>
                  <a:pt x="2977376" y="267629"/>
                </a:cubicBezTo>
                <a:cubicBezTo>
                  <a:pt x="2970645" y="259552"/>
                  <a:pt x="2961381" y="253738"/>
                  <a:pt x="2955073" y="245327"/>
                </a:cubicBezTo>
                <a:cubicBezTo>
                  <a:pt x="2938990" y="223884"/>
                  <a:pt x="2926924" y="199577"/>
                  <a:pt x="2910468" y="178419"/>
                </a:cubicBezTo>
                <a:cubicBezTo>
                  <a:pt x="2892414" y="155207"/>
                  <a:pt x="2840687" y="113961"/>
                  <a:pt x="2821259" y="100361"/>
                </a:cubicBezTo>
                <a:cubicBezTo>
                  <a:pt x="2803503" y="87932"/>
                  <a:pt x="2783537" y="78930"/>
                  <a:pt x="2765503" y="66907"/>
                </a:cubicBezTo>
                <a:cubicBezTo>
                  <a:pt x="2674715" y="6381"/>
                  <a:pt x="2773830" y="56137"/>
                  <a:pt x="2642839" y="0"/>
                </a:cubicBezTo>
                <a:cubicBezTo>
                  <a:pt x="2460702" y="7434"/>
                  <a:pt x="2277680" y="2882"/>
                  <a:pt x="2096429" y="22302"/>
                </a:cubicBezTo>
                <a:cubicBezTo>
                  <a:pt x="2066632" y="25495"/>
                  <a:pt x="2046341" y="56149"/>
                  <a:pt x="2018371" y="66907"/>
                </a:cubicBezTo>
                <a:cubicBezTo>
                  <a:pt x="1997268" y="75024"/>
                  <a:pt x="1973766" y="74341"/>
                  <a:pt x="1951463" y="78058"/>
                </a:cubicBezTo>
                <a:cubicBezTo>
                  <a:pt x="1929161" y="85492"/>
                  <a:pt x="1907236" y="94175"/>
                  <a:pt x="1884556" y="100361"/>
                </a:cubicBezTo>
                <a:cubicBezTo>
                  <a:pt x="1726906" y="143357"/>
                  <a:pt x="1425613" y="101913"/>
                  <a:pt x="1360449" y="100361"/>
                </a:cubicBezTo>
                <a:lnTo>
                  <a:pt x="1282390" y="78058"/>
                </a:lnTo>
                <a:cubicBezTo>
                  <a:pt x="1267604" y="74025"/>
                  <a:pt x="1251872" y="72944"/>
                  <a:pt x="1237785" y="66907"/>
                </a:cubicBezTo>
                <a:cubicBezTo>
                  <a:pt x="1225467" y="61628"/>
                  <a:pt x="1217281" y="48058"/>
                  <a:pt x="1204332" y="44605"/>
                </a:cubicBezTo>
                <a:cubicBezTo>
                  <a:pt x="1160639" y="32953"/>
                  <a:pt x="1115122" y="29736"/>
                  <a:pt x="1070517" y="22302"/>
                </a:cubicBezTo>
                <a:cubicBezTo>
                  <a:pt x="937616" y="152"/>
                  <a:pt x="893956" y="1858"/>
                  <a:pt x="814039" y="1115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66786" y="2201658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TextEditor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55018" y="2190749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 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48064" y="3823170"/>
            <a:ext cx="259228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TextEditorInterpreter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13" idx="0"/>
            <a:endCxn id="7" idx="2"/>
          </p:cNvCxnSpPr>
          <p:nvPr/>
        </p:nvCxnSpPr>
        <p:spPr>
          <a:xfrm flipH="1" flipV="1">
            <a:off x="5302890" y="2899920"/>
            <a:ext cx="1141318" cy="92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3" idx="0"/>
            <a:endCxn id="12" idx="2"/>
          </p:cNvCxnSpPr>
          <p:nvPr/>
        </p:nvCxnSpPr>
        <p:spPr>
          <a:xfrm flipV="1">
            <a:off x="6444208" y="2889011"/>
            <a:ext cx="946914" cy="93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7857" y="33560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다중상</a:t>
            </a:r>
            <a:r>
              <a:rPr lang="ko-KR" altLang="en-US" sz="1200" dirty="0"/>
              <a:t>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5696" y="3048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컨버전스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91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 선언</a:t>
            </a:r>
            <a:r>
              <a:rPr lang="en-US" altLang="ko-KR" dirty="0"/>
              <a:t> </a:t>
            </a:r>
            <a:r>
              <a:rPr lang="ko-KR" altLang="en-US" dirty="0" smtClean="0"/>
              <a:t>및 멤버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1052736"/>
            <a:ext cx="561662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MP3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play();</a:t>
            </a:r>
          </a:p>
          <a:p>
            <a:pPr defTabSz="180000" fontAlgn="base" latinLnBrk="0"/>
            <a:r>
              <a:rPr lang="en-US" altLang="ko-KR" sz="1200" dirty="0"/>
              <a:t>	void stop();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MusicPhone</a:t>
            </a:r>
            <a:r>
              <a:rPr lang="en-US" altLang="ko-KR" sz="1200" b="1" dirty="0"/>
              <a:t> : public MP3, public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다중 상속 선언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dial();	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51720" y="4611061"/>
            <a:ext cx="329037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::dial()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play(); </a:t>
            </a:r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 </a:t>
            </a:r>
            <a:r>
              <a:rPr lang="ko-KR" altLang="en-US" sz="1200" dirty="0"/>
              <a:t>음악을 연주시키고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sendCall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전화를 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3008320"/>
            <a:ext cx="1584176" cy="438450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상속받고자 하는 기본 클래스를 나열한다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990168" y="4610029"/>
            <a:ext cx="1224136" cy="352235"/>
          </a:xfrm>
          <a:prstGeom prst="wedgeRoundRectCallout">
            <a:avLst>
              <a:gd name="adj1" fmla="val -128812"/>
              <a:gd name="adj2" fmla="val 436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MP3</a:t>
            </a:r>
            <a:r>
              <a:rPr lang="en-US" altLang="ko-KR" sz="1000">
                <a:solidFill>
                  <a:schemeClr val="tx1"/>
                </a:solidFill>
              </a:rPr>
              <a:t>::play()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990168" y="5088114"/>
            <a:ext cx="1980116" cy="352235"/>
          </a:xfrm>
          <a:prstGeom prst="wedgeRoundRectCallout">
            <a:avLst>
              <a:gd name="adj1" fmla="val -136916"/>
              <a:gd name="adj2" fmla="val -42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MobilePhone</a:t>
            </a:r>
            <a:r>
              <a:rPr lang="en-US" altLang="ko-KR" sz="1000" dirty="0">
                <a:solidFill>
                  <a:schemeClr val="tx1"/>
                </a:solidFill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</a:rPr>
              <a:t>sendCall</a:t>
            </a:r>
            <a:r>
              <a:rPr lang="en-US" altLang="ko-KR" sz="1000" dirty="0">
                <a:solidFill>
                  <a:schemeClr val="tx1"/>
                </a:solidFill>
              </a:rPr>
              <a:t>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51720" y="5581689"/>
            <a:ext cx="523832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hanPhone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hanPhone.play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</a:t>
            </a:r>
            <a:r>
              <a:rPr lang="ko-KR" altLang="en-US" sz="1200" dirty="0"/>
              <a:t>의 멤버 </a:t>
            </a:r>
            <a:r>
              <a:rPr lang="en-US" altLang="ko-KR" sz="1200" dirty="0"/>
              <a:t>play()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hanPhone.sendSMS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MobilePhone</a:t>
            </a:r>
            <a:r>
              <a:rPr lang="ko-KR" altLang="en-US" sz="1200" dirty="0"/>
              <a:t>의 멤버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54" y="364502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선언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802" y="461106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264" y="593563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8-7 </a:t>
            </a:r>
            <a:r>
              <a:rPr lang="en-US" altLang="ko-KR" dirty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</a:t>
            </a:r>
            <a:r>
              <a:rPr lang="ko-KR" altLang="en-US" dirty="0" smtClean="0"/>
              <a:t>다중 상속 받는 </a:t>
            </a:r>
            <a:r>
              <a:rPr lang="en-US" altLang="ko-KR" dirty="0"/>
              <a:t>Calculator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012677"/>
            <a:ext cx="385320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Adder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 smtClean="0"/>
              <a:t>protected: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</a:t>
            </a:r>
            <a:r>
              <a:rPr lang="en-US" altLang="ko-KR" sz="1200" dirty="0" err="1"/>
              <a:t>a+b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minus(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a-b;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458868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Calculator </a:t>
            </a:r>
            <a:r>
              <a:rPr lang="en-US" altLang="ko-KR" sz="1200" b="1" dirty="0" err="1"/>
              <a:t>handCalculator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"2 + 4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 smtClean="0"/>
              <a:t>handCalculator.calc</a:t>
            </a:r>
            <a:r>
              <a:rPr lang="en-US" altLang="ko-KR" sz="1200" dirty="0"/>
              <a:t>('+', 2, 4)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"100 - 8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/>
              <a:t>handCalculator.calc</a:t>
            </a:r>
            <a:r>
              <a:rPr lang="en-US" altLang="ko-KR" sz="1200" dirty="0"/>
              <a:t>('-', 100,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16016" y="6172860"/>
            <a:ext cx="3816424" cy="43088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2 + 4 = 6</a:t>
            </a:r>
          </a:p>
          <a:p>
            <a:r>
              <a:rPr lang="en-US" altLang="ko-KR" sz="1100" dirty="0"/>
              <a:t>100 – 8 = 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363405"/>
            <a:ext cx="3661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다중 상속받는</a:t>
            </a:r>
            <a:endParaRPr lang="en-US" altLang="ko-KR" dirty="0"/>
          </a:p>
          <a:p>
            <a:r>
              <a:rPr lang="en-US" altLang="ko-KR" dirty="0"/>
              <a:t>Calculator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1643345"/>
            <a:ext cx="385320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// </a:t>
            </a:r>
            <a:r>
              <a:rPr lang="ko-KR" altLang="en-US" sz="1200" dirty="0"/>
              <a:t>다중 </a:t>
            </a:r>
            <a:r>
              <a:rPr lang="ko-KR" altLang="en-US" sz="1200" dirty="0" smtClean="0"/>
              <a:t>상속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Calculator : public Adder, public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Calculator::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res=0;</a:t>
            </a:r>
          </a:p>
          <a:p>
            <a:pPr defTabSz="180000" fontAlgn="base" latinLnBrk="0"/>
            <a:r>
              <a:rPr lang="en-US" altLang="ko-KR" sz="1200" dirty="0"/>
              <a:t>	switch(op) {</a:t>
            </a:r>
          </a:p>
          <a:p>
            <a:pPr defTabSz="180000" fontAlgn="base" latinLnBrk="0"/>
            <a:r>
              <a:rPr lang="en-US" altLang="ko-KR" sz="1200" dirty="0"/>
              <a:t>		case '+' : res = </a:t>
            </a:r>
            <a:r>
              <a:rPr lang="en-US" altLang="ko-KR" sz="1200" b="1" dirty="0"/>
              <a:t>add(a,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	case '-' : res = </a:t>
            </a:r>
            <a:r>
              <a:rPr lang="en-US" altLang="ko-KR" sz="1200" b="1" dirty="0"/>
              <a:t>minus(a,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return res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4958015"/>
            <a:ext cx="4515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[</a:t>
            </a:r>
            <a:r>
              <a:rPr lang="ko-KR" altLang="en-US" b="1" dirty="0" smtClean="0">
                <a:solidFill>
                  <a:srgbClr val="C00000"/>
                </a:solidFill>
              </a:rPr>
              <a:t>문제</a:t>
            </a:r>
            <a:r>
              <a:rPr lang="en-US" altLang="ko-KR" b="1" dirty="0" smtClean="0">
                <a:solidFill>
                  <a:srgbClr val="C00000"/>
                </a:solidFill>
              </a:rPr>
              <a:t>] 4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칙</a:t>
            </a:r>
            <a:r>
              <a:rPr lang="ko-KR" altLang="en-US" b="1" dirty="0" smtClean="0">
                <a:solidFill>
                  <a:srgbClr val="C00000"/>
                </a:solidFill>
              </a:rPr>
              <a:t> 연산</a:t>
            </a:r>
            <a:r>
              <a:rPr lang="en-US" altLang="ko-KR" b="1" dirty="0" smtClean="0">
                <a:solidFill>
                  <a:srgbClr val="C00000"/>
                </a:solidFill>
              </a:rPr>
              <a:t>(+, -, *, %)</a:t>
            </a:r>
            <a:r>
              <a:rPr lang="ko-KR" altLang="en-US" b="1" dirty="0" smtClean="0">
                <a:solidFill>
                  <a:srgbClr val="C00000"/>
                </a:solidFill>
              </a:rPr>
              <a:t>을 수행하기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위한 다중상속 프로그램 구성</a:t>
            </a:r>
            <a:r>
              <a:rPr lang="en-US" altLang="ko-KR" b="1" dirty="0" smtClean="0">
                <a:solidFill>
                  <a:srgbClr val="C00000"/>
                </a:solidFill>
              </a:rPr>
              <a:t>(4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칙</a:t>
            </a:r>
            <a:r>
              <a:rPr lang="ko-KR" altLang="en-US" b="1" dirty="0" smtClean="0">
                <a:solidFill>
                  <a:srgbClr val="C00000"/>
                </a:solidFill>
              </a:rPr>
              <a:t> 연산을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위한 </a:t>
            </a:r>
            <a:r>
              <a:rPr lang="en-US" altLang="ko-KR" b="1" dirty="0" smtClean="0">
                <a:solidFill>
                  <a:srgbClr val="C00000"/>
                </a:solidFill>
              </a:rPr>
              <a:t>4</a:t>
            </a:r>
            <a:r>
              <a:rPr lang="ko-KR" altLang="en-US" b="1" dirty="0" smtClean="0">
                <a:solidFill>
                  <a:srgbClr val="C00000"/>
                </a:solidFill>
              </a:rPr>
              <a:t>개의 클래스와 상속을 받는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Calculator </a:t>
            </a:r>
            <a:r>
              <a:rPr lang="ko-KR" altLang="en-US" b="1" dirty="0" smtClean="0">
                <a:solidFill>
                  <a:srgbClr val="C00000"/>
                </a:solidFill>
              </a:rPr>
              <a:t>클래스에서 </a:t>
            </a:r>
            <a:r>
              <a:rPr lang="en-US" altLang="ko-KR" b="1" dirty="0" smtClean="0">
                <a:solidFill>
                  <a:srgbClr val="C00000"/>
                </a:solidFill>
              </a:rPr>
              <a:t>4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칙</a:t>
            </a:r>
            <a:r>
              <a:rPr lang="ko-KR" altLang="en-US" b="1" dirty="0" smtClean="0">
                <a:solidFill>
                  <a:srgbClr val="C00000"/>
                </a:solidFill>
              </a:rPr>
              <a:t> 연산을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수행하는 함수 생성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2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" y="228600"/>
            <a:ext cx="3491880" cy="1256184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다중 상속의 문제점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기본 클래스 멤버의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</a:t>
            </a:r>
            <a:r>
              <a:rPr lang="ko-KR" altLang="en-US" sz="2800" dirty="0" smtClean="0"/>
              <a:t>중복 상속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18964" y="1641122"/>
            <a:ext cx="3096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Base</a:t>
            </a:r>
            <a:r>
              <a:rPr lang="ko-KR" altLang="en-US" sz="1400" dirty="0" smtClean="0">
                <a:solidFill>
                  <a:srgbClr val="0070C0"/>
                </a:solidFill>
              </a:rPr>
              <a:t>의 멤버가 이중으로 객체에 삽입되는 문제점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동일한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를 접근하는 프로그램이 서로 다른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에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접근하는 결과를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낳게되어</a:t>
            </a:r>
            <a:r>
              <a:rPr lang="ko-KR" altLang="en-US" sz="1400" dirty="0" smtClean="0">
                <a:solidFill>
                  <a:srgbClr val="0070C0"/>
                </a:solidFill>
              </a:rPr>
              <a:t> 잘못된 실행 오류가 발생된다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5883" y="125802"/>
            <a:ext cx="5752621" cy="6687574"/>
            <a:chOff x="3048136" y="21866"/>
            <a:chExt cx="5752621" cy="668757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136" y="21866"/>
              <a:ext cx="5382098" cy="44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3" y="4581128"/>
              <a:ext cx="5740924" cy="21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3355883" y="0"/>
            <a:ext cx="5752621" cy="68133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다중 상속으로 인한 기본 클래스 멤버의 </a:t>
            </a:r>
            <a:r>
              <a:rPr lang="ko-KR" altLang="en-US" smtClean="0"/>
              <a:t>중복 상속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r>
              <a:rPr lang="ko-KR" altLang="en-US" dirty="0" smtClean="0"/>
              <a:t>가상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선언문에서 기본 클래스 앞에 </a:t>
            </a:r>
            <a:r>
              <a:rPr lang="en-US" altLang="ko-KR" b="1" dirty="0" smtClean="0"/>
              <a:t>virtual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객체가 생성될 때 기본 클래스의 멤버는 오직 한 번만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클래스의 멤버가 중복하여 생성되는 것을 방지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871079"/>
            <a:ext cx="76328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class In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In </a:t>
            </a:r>
            <a:r>
              <a:rPr lang="ko-KR" altLang="en-US" sz="1600" dirty="0" smtClean="0"/>
              <a:t>클래스는 </a:t>
            </a:r>
            <a:r>
              <a:rPr lang="en-US" altLang="ko-KR" sz="1600" dirty="0" err="1" smtClean="0"/>
              <a:t>BaseIO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 smtClean="0"/>
              <a:t>};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class Out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Out </a:t>
            </a:r>
            <a:r>
              <a:rPr lang="ko-KR" altLang="en-US" sz="1600" dirty="0"/>
              <a:t>클래스는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692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3097213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가상 상속으로 다중 상속의 모호성 해결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209258" y="0"/>
            <a:ext cx="6467198" cy="6813376"/>
            <a:chOff x="2209258" y="0"/>
            <a:chExt cx="6467198" cy="6813376"/>
          </a:xfrm>
        </p:grpSpPr>
        <p:sp>
          <p:nvSpPr>
            <p:cNvPr id="8" name="직사각형 7"/>
            <p:cNvSpPr/>
            <p:nvPr/>
          </p:nvSpPr>
          <p:spPr>
            <a:xfrm>
              <a:off x="3236737" y="0"/>
              <a:ext cx="5439719" cy="681337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69909"/>
              <a:ext cx="5286653" cy="667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209258" y="1484784"/>
              <a:ext cx="1008112" cy="352235"/>
            </a:xfrm>
            <a:prstGeom prst="wedgeRoundRectCallout">
              <a:avLst>
                <a:gd name="adj1" fmla="val 170994"/>
                <a:gd name="adj2" fmla="val 9800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가상 상속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4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에서의 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에서의 상속이란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클래스 사이에서 상속관계 정의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ko-KR" altLang="en-US" dirty="0" smtClean="0"/>
              <a:t>사이에는 </a:t>
            </a:r>
            <a:r>
              <a:rPr lang="ko-KR" altLang="en-US" dirty="0"/>
              <a:t>상속 관계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클래스의 속성과 기능을 파생 클래스에 물려주는 것</a:t>
            </a:r>
          </a:p>
          <a:p>
            <a:pPr lvl="2"/>
            <a:r>
              <a:rPr lang="ko-KR" altLang="en-US" dirty="0" smtClean="0"/>
              <a:t>기본 클래스</a:t>
            </a:r>
            <a:r>
              <a:rPr lang="en-US" altLang="ko-KR" dirty="0" smtClean="0"/>
              <a:t>(base class) - </a:t>
            </a:r>
            <a:r>
              <a:rPr lang="ko-KR" altLang="en-US" dirty="0" smtClean="0"/>
              <a:t>상속해주는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</a:t>
            </a:r>
            <a:r>
              <a:rPr lang="en-US" altLang="ko-KR" dirty="0" smtClean="0"/>
              <a:t>(derived class) – </a:t>
            </a:r>
            <a:r>
              <a:rPr lang="ko-KR" altLang="en-US" dirty="0" smtClean="0"/>
              <a:t>상속받는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</a:t>
            </a:r>
            <a:endParaRPr lang="en-US" altLang="ko-KR" dirty="0" smtClean="0"/>
          </a:p>
          <a:p>
            <a:pPr lvl="3"/>
            <a:r>
              <a:rPr lang="ko-KR" altLang="en-US" sz="1600" b="1" dirty="0" smtClean="0">
                <a:solidFill>
                  <a:srgbClr val="C00000"/>
                </a:solidFill>
              </a:rPr>
              <a:t>기본 클래스의 속성과 기능을 물려받고 자신 만의 속성과 기능을 추가하여 작성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기본 클래스에서 파생 클래스로 갈수록 클래스의 개념이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상속을 통한 클래스의 </a:t>
            </a:r>
            <a:r>
              <a:rPr lang="ko-KR" altLang="en-US" dirty="0" err="1" smtClean="0"/>
              <a:t>재활용성</a:t>
            </a:r>
            <a:r>
              <a:rPr lang="ko-KR" altLang="en-US" dirty="0" smtClean="0"/>
              <a:t> 높임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2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783223" cy="375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2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상속의 목적 및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간결한 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기능을 물려받아 파생 클래스를 간결하게 작성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클래스 간의 계층적 분류 및 관리의 용이함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클래스들의 구조적 관계 파악 용이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클래스 재사용과 확장을 통한 소프트웨어 생산성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소프트웨어 생산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기존에 작성한 클래스의 재사용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상속받아 새로운 기능을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앞으로 있을 상속에 대비한 클래스의 객체 지향적 설계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4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11109"/>
            <a:ext cx="792599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관계로 클래스의 간결화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5536" y="1836389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기능이 중복된 </a:t>
            </a:r>
            <a:r>
              <a:rPr lang="en-US" altLang="ko-KR" sz="1400" b="1" dirty="0">
                <a:solidFill>
                  <a:schemeClr val="tx1"/>
                </a:solidFill>
              </a:rPr>
              <a:t>4 </a:t>
            </a:r>
            <a:r>
              <a:rPr lang="ko-KR" altLang="en-US" sz="1400" b="1" dirty="0">
                <a:solidFill>
                  <a:schemeClr val="tx1"/>
                </a:solidFill>
              </a:rPr>
              <a:t>개의 클래스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08081" y="4509120"/>
            <a:ext cx="1584176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상속 관계로 클래스의 간결화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284984"/>
            <a:ext cx="820891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21" y="1342590"/>
            <a:ext cx="6649857" cy="183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Student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클래스의 멤버를 물려받는다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StudentWorker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 멤버를 물려받는다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Student</a:t>
            </a:r>
            <a:r>
              <a:rPr lang="ko-KR" altLang="en-US" dirty="0" smtClean="0"/>
              <a:t>가 물려받은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의 멤버도 함께 물려받는다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51507" y="2335689"/>
            <a:ext cx="40324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smtClean="0"/>
              <a:t>class </a:t>
            </a:r>
            <a:r>
              <a:rPr lang="en-US" altLang="ko-KR" sz="1400" b="1" dirty="0"/>
              <a:t>Student : public Person </a:t>
            </a:r>
            <a:r>
              <a:rPr lang="en-US" altLang="ko-KR" sz="1400" dirty="0" smtClean="0"/>
              <a:t>{ </a:t>
            </a:r>
            <a:r>
              <a:rPr lang="en-US" altLang="ko-KR" sz="1400" dirty="0"/>
              <a:t>	</a:t>
            </a:r>
          </a:p>
          <a:p>
            <a:pPr defTabSz="180000" fontAlgn="base"/>
            <a:r>
              <a:rPr lang="en-US" altLang="ko-KR" sz="1400" dirty="0" smtClean="0"/>
              <a:t>	// Person</a:t>
            </a:r>
            <a:r>
              <a:rPr lang="ko-KR" altLang="en-US" sz="1400" dirty="0" smtClean="0"/>
              <a:t>을 상속받는 </a:t>
            </a:r>
            <a:r>
              <a:rPr lang="en-US" altLang="ko-KR" sz="1400" dirty="0" smtClean="0"/>
              <a:t>Student </a:t>
            </a:r>
            <a:r>
              <a:rPr lang="ko-KR" altLang="en-US" sz="1400" dirty="0" smtClean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 smtClean="0"/>
              <a:t>};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/>
              <a:t>class </a:t>
            </a:r>
            <a:r>
              <a:rPr lang="en-US" altLang="ko-KR" sz="1400" b="1" dirty="0" err="1"/>
              <a:t>StudentWorker</a:t>
            </a:r>
            <a:r>
              <a:rPr lang="en-US" altLang="ko-KR" sz="1400" b="1" dirty="0"/>
              <a:t> : public Student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 fontAlgn="base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Student</a:t>
            </a:r>
            <a:r>
              <a:rPr lang="ko-KR" altLang="en-US" sz="1400" dirty="0"/>
              <a:t>를 상속받는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927571" y="2382992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사각형 설명선 7"/>
          <p:cNvSpPr/>
          <p:nvPr/>
        </p:nvSpPr>
        <p:spPr>
          <a:xfrm>
            <a:off x="2051720" y="1772816"/>
            <a:ext cx="1368152" cy="351992"/>
          </a:xfrm>
          <a:prstGeom prst="wedgeRoundRectCallout">
            <a:avLst>
              <a:gd name="adj1" fmla="val 29698"/>
              <a:gd name="adj2" fmla="val 10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파생클래스명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54427" y="2382992"/>
            <a:ext cx="61640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563888" y="1268760"/>
            <a:ext cx="1838235" cy="576064"/>
          </a:xfrm>
          <a:prstGeom prst="wedgeRoundRectCallout">
            <a:avLst>
              <a:gd name="adj1" fmla="val -26466"/>
              <a:gd name="adj2" fmla="val 1378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상속 접근 지정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private, protected</a:t>
            </a:r>
            <a:r>
              <a:rPr lang="ko-KR" altLang="en-US" sz="1400" dirty="0">
                <a:solidFill>
                  <a:schemeClr val="tx1"/>
                </a:solidFill>
              </a:rPr>
              <a:t>도 가능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572000" y="1988840"/>
            <a:ext cx="1440160" cy="225327"/>
          </a:xfrm>
          <a:prstGeom prst="wedgeRoundRectCallout">
            <a:avLst>
              <a:gd name="adj1" fmla="val -44252"/>
              <a:gd name="adj2" fmla="val 92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기본클래스명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37664" y="2382992"/>
            <a:ext cx="50918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4528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 </a:t>
            </a:r>
            <a:r>
              <a:rPr lang="en-US" altLang="ko-KR" dirty="0"/>
              <a:t>Point </a:t>
            </a:r>
            <a:r>
              <a:rPr lang="ko-KR" altLang="en-US" dirty="0"/>
              <a:t>클래스를 상속받는 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008" y="1340768"/>
            <a:ext cx="428396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2</a:t>
            </a:r>
            <a:r>
              <a:rPr lang="ko-KR" altLang="en-US" sz="1400" dirty="0"/>
              <a:t>차원 평면에서 한 점을 표현하는 클래스 </a:t>
            </a:r>
            <a:r>
              <a:rPr lang="en-US" altLang="ko-KR" sz="1400" dirty="0"/>
              <a:t>Point </a:t>
            </a:r>
            <a:r>
              <a:rPr lang="ko-KR" altLang="en-US" sz="1400" dirty="0"/>
              <a:t>선언</a:t>
            </a:r>
          </a:p>
          <a:p>
            <a:pPr defTabSz="180000"/>
            <a:r>
              <a:rPr lang="en-US" altLang="ko-KR" sz="1400" b="1" dirty="0"/>
              <a:t>class Point </a:t>
            </a:r>
            <a:r>
              <a:rPr lang="en-US" altLang="ko-KR" sz="1400" dirty="0"/>
              <a:t>{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//</a:t>
            </a:r>
            <a:r>
              <a:rPr lang="ko-KR" altLang="en-US" sz="1400" dirty="0"/>
              <a:t>한 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좌표값</a:t>
            </a:r>
            <a:endParaRPr lang="ko-KR" altLang="en-US" sz="1400" dirty="0"/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void </a:t>
            </a:r>
            <a:r>
              <a:rPr lang="en-US" altLang="ko-KR" sz="1400" dirty="0"/>
              <a:t>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</a:t>
            </a:r>
            <a:r>
              <a:rPr lang="en-US" altLang="ko-KR" sz="1400" dirty="0" smtClean="0"/>
              <a:t>) </a:t>
            </a:r>
            <a:r>
              <a:rPr lang="en-US" altLang="ko-KR" sz="1400" dirty="0"/>
              <a:t>{ this-&gt;x = x; this-&gt;y = y;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"(" &lt;&lt; x &lt;&lt; "," &lt;&lt; y &lt;&lt; ")"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394531" y="1340768"/>
            <a:ext cx="471601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: public Point </a:t>
            </a:r>
            <a:r>
              <a:rPr lang="en-US" altLang="ko-KR" sz="1400" dirty="0"/>
              <a:t>{ // 2</a:t>
            </a:r>
            <a:r>
              <a:rPr lang="ko-KR" altLang="en-US" sz="1400" dirty="0"/>
              <a:t>차원 평면에서 컬러 점을 표현하는 클래스 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. Point</a:t>
            </a:r>
            <a:r>
              <a:rPr lang="ko-KR" altLang="en-US" sz="1400" dirty="0"/>
              <a:t>를 상속받음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string color;// </a:t>
            </a:r>
            <a:r>
              <a:rPr lang="ko-KR" altLang="en-US" sz="1400" dirty="0"/>
              <a:t>점의 색 표현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  {	this-&gt;color = color;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void 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color &lt;&lt; ":";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showPoint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Point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showPoint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Point p; // </a:t>
            </a:r>
            <a:r>
              <a:rPr lang="ko-KR" altLang="en-US" sz="1400" dirty="0"/>
              <a:t>기본 클래스의 객체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cp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파생 클래스의 객체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cp.set</a:t>
            </a:r>
            <a:r>
              <a:rPr lang="en-US" altLang="ko-KR" sz="1400" b="1" dirty="0"/>
              <a:t>(3,4); </a:t>
            </a:r>
            <a:r>
              <a:rPr lang="en-US" altLang="ko-KR" sz="1400" dirty="0"/>
              <a:t>// </a:t>
            </a:r>
            <a:r>
              <a:rPr lang="ko-KR" altLang="en-US" sz="1400" dirty="0"/>
              <a:t>기본 클래스의 멤버 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cp.setColor</a:t>
            </a:r>
            <a:r>
              <a:rPr lang="en-US" altLang="ko-KR" sz="1400" b="1" dirty="0"/>
              <a:t>("Red"); </a:t>
            </a:r>
            <a:r>
              <a:rPr lang="en-US" altLang="ko-KR" sz="1400" dirty="0"/>
              <a:t>// </a:t>
            </a:r>
            <a:r>
              <a:rPr lang="ko-KR" altLang="en-US" sz="1400" dirty="0"/>
              <a:t>파생 클래스의 멤버 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cp.showColorPoint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파생 클래스의 멤버 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364383" y="5818744"/>
            <a:ext cx="4248472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Red:(3,4)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1097" y="4470565"/>
            <a:ext cx="820186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Person: </a:t>
            </a:r>
            <a:r>
              <a:rPr lang="ko-KR" altLang="en-US" dirty="0" smtClean="0"/>
              <a:t>기본클래스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나이</a:t>
            </a:r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: set(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나이 설정</a:t>
            </a:r>
            <a:r>
              <a:rPr lang="en-US" altLang="ko-KR" sz="1600" dirty="0" smtClean="0"/>
              <a:t>),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showPerson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나이 출력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Student: </a:t>
            </a:r>
            <a:r>
              <a:rPr lang="ko-KR" altLang="en-US" sz="1600" dirty="0" smtClean="0"/>
              <a:t>파생클래스</a:t>
            </a:r>
            <a:endParaRPr lang="en-US" altLang="ko-KR" sz="1600" dirty="0" smtClean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변수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학년</a:t>
            </a:r>
            <a:endParaRPr lang="en-US" altLang="ko-KR" sz="1600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함수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setStudent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나이 설정</a:t>
            </a:r>
            <a:r>
              <a:rPr lang="en-US" altLang="ko-KR" sz="1600" dirty="0" smtClean="0"/>
              <a:t>), 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showStudent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학년 </a:t>
            </a:r>
            <a:r>
              <a:rPr lang="ko-KR" altLang="en-US" sz="1600" dirty="0" err="1" smtClean="0"/>
              <a:t>출력후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showPerson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함수를 통해 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나이 </a:t>
            </a:r>
            <a:r>
              <a:rPr lang="ko-KR" altLang="en-US" sz="1600" dirty="0"/>
              <a:t>출력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3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10603</TotalTime>
  <Words>2100</Words>
  <Application>Microsoft Office PowerPoint</Application>
  <PresentationFormat>화면 슬라이드 쇼(4:3)</PresentationFormat>
  <Paragraphs>923</Paragraphs>
  <Slides>39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Arial Unicode MS</vt:lpstr>
      <vt:lpstr>DejaVuSansMono</vt:lpstr>
      <vt:lpstr>굴림</vt:lpstr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유전적 상속과 객체 지향 상속</vt:lpstr>
      <vt:lpstr>C++에서의 상속(Inheritance)</vt:lpstr>
      <vt:lpstr>상속의 표현</vt:lpstr>
      <vt:lpstr>상속의 목적 및 장점</vt:lpstr>
      <vt:lpstr>상속 관계로 클래스의 간결화 사례</vt:lpstr>
      <vt:lpstr>상속 선언</vt:lpstr>
      <vt:lpstr>예제 8-1 Point 클래스를 상속받는 ColorPoint 클래스 만들기</vt:lpstr>
      <vt:lpstr>파생 클래스의 객체 구성</vt:lpstr>
      <vt:lpstr>파생 클래스에서 기본 클래스 멤버 접근</vt:lpstr>
      <vt:lpstr>파생 클래스 객체를 통한 접근</vt:lpstr>
      <vt:lpstr>상속과 객체 포인터 – 업 캐스팅</vt:lpstr>
      <vt:lpstr>업 캐스팅</vt:lpstr>
      <vt:lpstr>상속과 객체 포인터 – 다운 캐스팅</vt:lpstr>
      <vt:lpstr>protected 접근 지정</vt:lpstr>
      <vt:lpstr>멤버의 접근 지정에 따른 접근성</vt:lpstr>
      <vt:lpstr>예제 8-2 protected 멤버에 대한 접근</vt:lpstr>
      <vt:lpstr>상속 관계의 생성자와 소멸자 실행</vt:lpstr>
      <vt:lpstr>생성자 호출 관계 및 실행 순서</vt:lpstr>
      <vt:lpstr>소멸자의 실행 순서</vt:lpstr>
      <vt:lpstr>컴파일러에 의해 묵시적으로 기본 클래스의 생성자를 요청</vt:lpstr>
      <vt:lpstr>기본 클래스에 기본 생성자가 없는 경우</vt:lpstr>
      <vt:lpstr>매개 변수를 가진 파생 클래스의 생성자는 묵시적으로 기본 클래스의 기본 생성자 요청 </vt:lpstr>
      <vt:lpstr>파생클래스의 생성자에서 명시적으로 기본클래스의 생성자 요청</vt:lpstr>
      <vt:lpstr>컴파일러의 기본생성자 호출 코드 삽입</vt:lpstr>
      <vt:lpstr>예제 8-3 TV, WideTV, SmartTV 생성자 매개 변수 전달</vt:lpstr>
      <vt:lpstr>Boolalpha, noboolalpha</vt:lpstr>
      <vt:lpstr>상속 지정</vt:lpstr>
      <vt:lpstr>상속 시 접근 지정에 따른 멤버의 접근 지정 속성 변화</vt:lpstr>
      <vt:lpstr>예제 8-4 private 상속 사례</vt:lpstr>
      <vt:lpstr>예제 8-5 protected 상속 사례</vt:lpstr>
      <vt:lpstr>예제 8-6 상속이 중첩될 때 접근 지정 사례</vt:lpstr>
      <vt:lpstr>기기의 컨버전스와 C++의 다중 상속</vt:lpstr>
      <vt:lpstr>다중 상속 선언 및 멤버 호출</vt:lpstr>
      <vt:lpstr>예제 8-7 Adder와 Subtractor를 다중 상속 받는 Calculator 클래스 작성</vt:lpstr>
      <vt:lpstr>다중 상속의 문제점 - 기본 클래스 멤버의   중복 상속</vt:lpstr>
      <vt:lpstr>가상 상속</vt:lpstr>
      <vt:lpstr>가상 상속으로 다중 상속의 모호성 해결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Ryumduck Oh</cp:lastModifiedBy>
  <cp:revision>476</cp:revision>
  <dcterms:created xsi:type="dcterms:W3CDTF">2011-08-27T14:53:28Z</dcterms:created>
  <dcterms:modified xsi:type="dcterms:W3CDTF">2020-11-16T14:23:06Z</dcterms:modified>
</cp:coreProperties>
</file>