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98" r:id="rId2"/>
    <p:sldId id="374" r:id="rId3"/>
    <p:sldId id="390" r:id="rId4"/>
    <p:sldId id="391" r:id="rId5"/>
    <p:sldId id="392" r:id="rId6"/>
    <p:sldId id="393" r:id="rId7"/>
    <p:sldId id="394" r:id="rId8"/>
    <p:sldId id="395" r:id="rId9"/>
    <p:sldId id="389" r:id="rId10"/>
    <p:sldId id="358" r:id="rId11"/>
    <p:sldId id="384" r:id="rId12"/>
    <p:sldId id="386" r:id="rId13"/>
    <p:sldId id="382" r:id="rId14"/>
    <p:sldId id="380" r:id="rId15"/>
    <p:sldId id="381" r:id="rId16"/>
    <p:sldId id="388" r:id="rId17"/>
    <p:sldId id="365" r:id="rId18"/>
    <p:sldId id="3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9" autoAdjust="0"/>
    <p:restoredTop sz="67918" autoAdjust="0"/>
  </p:normalViewPr>
  <p:slideViewPr>
    <p:cSldViewPr>
      <p:cViewPr varScale="1">
        <p:scale>
          <a:sx n="67" d="100"/>
          <a:sy n="67" d="100"/>
        </p:scale>
        <p:origin x="29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FAA474-5434-483C-AC3A-67E4B66E4F45}" type="datetimeFigureOut">
              <a:rPr lang="en-US" smtClean="0"/>
              <a:pPr/>
              <a:t>8/29/2018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EE9BC7-F79A-4F4F-8DDE-E25436980119}" type="slidenum">
              <a:rPr lang="en-US" smtClean="0"/>
              <a:pPr/>
              <a:t>‹#›</a:t>
            </a:fld>
            <a:endParaRPr lang="en-US"/>
          </a:p>
        </p:txBody>
      </p:sp>
    </p:spTree>
    <p:extLst>
      <p:ext uri="{BB962C8B-B14F-4D97-AF65-F5344CB8AC3E}">
        <p14:creationId xmlns:p14="http://schemas.microsoft.com/office/powerpoint/2010/main" val="295626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91EE9BC7-F79A-4F4F-8DDE-E25436980119}" type="slidenum">
              <a:rPr lang="en-US" smtClean="0"/>
              <a:pPr/>
              <a:t>2</a:t>
            </a:fld>
            <a:endParaRPr lang="en-US"/>
          </a:p>
        </p:txBody>
      </p:sp>
    </p:spTree>
    <p:extLst>
      <p:ext uri="{BB962C8B-B14F-4D97-AF65-F5344CB8AC3E}">
        <p14:creationId xmlns:p14="http://schemas.microsoft.com/office/powerpoint/2010/main" val="51266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EE9BC7-F79A-4F4F-8DDE-E25436980119}" type="slidenum">
              <a:rPr lang="en-US" smtClean="0"/>
              <a:pPr/>
              <a:t>16</a:t>
            </a:fld>
            <a:endParaRPr lang="en-US"/>
          </a:p>
        </p:txBody>
      </p:sp>
    </p:spTree>
    <p:extLst>
      <p:ext uri="{BB962C8B-B14F-4D97-AF65-F5344CB8AC3E}">
        <p14:creationId xmlns:p14="http://schemas.microsoft.com/office/powerpoint/2010/main" val="3996191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1EE9BC7-F79A-4F4F-8DDE-E25436980119}" type="slidenum">
              <a:rPr lang="en-US" smtClean="0"/>
              <a:pPr/>
              <a:t>17</a:t>
            </a:fld>
            <a:endParaRPr lang="en-US"/>
          </a:p>
        </p:txBody>
      </p:sp>
    </p:spTree>
    <p:extLst>
      <p:ext uri="{BB962C8B-B14F-4D97-AF65-F5344CB8AC3E}">
        <p14:creationId xmlns:p14="http://schemas.microsoft.com/office/powerpoint/2010/main" val="2208663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1EE9BC7-F79A-4F4F-8DDE-E25436980119}" type="slidenum">
              <a:rPr lang="en-US" smtClean="0"/>
              <a:pPr/>
              <a:t>18</a:t>
            </a:fld>
            <a:endParaRPr lang="en-US"/>
          </a:p>
        </p:txBody>
      </p:sp>
    </p:spTree>
    <p:extLst>
      <p:ext uri="{BB962C8B-B14F-4D97-AF65-F5344CB8AC3E}">
        <p14:creationId xmlns:p14="http://schemas.microsoft.com/office/powerpoint/2010/main" val="10091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91EE9BC7-F79A-4F4F-8DDE-E25436980119}" type="slidenum">
              <a:rPr lang="en-US" smtClean="0"/>
              <a:pPr/>
              <a:t>3</a:t>
            </a:fld>
            <a:endParaRPr lang="en-US"/>
          </a:p>
        </p:txBody>
      </p:sp>
    </p:spTree>
    <p:extLst>
      <p:ext uri="{BB962C8B-B14F-4D97-AF65-F5344CB8AC3E}">
        <p14:creationId xmlns:p14="http://schemas.microsoft.com/office/powerpoint/2010/main" val="2818034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91EE9BC7-F79A-4F4F-8DDE-E25436980119}" type="slidenum">
              <a:rPr lang="en-US" smtClean="0"/>
              <a:pPr/>
              <a:t>9</a:t>
            </a:fld>
            <a:endParaRPr lang="en-US"/>
          </a:p>
        </p:txBody>
      </p:sp>
    </p:spTree>
    <p:extLst>
      <p:ext uri="{BB962C8B-B14F-4D97-AF65-F5344CB8AC3E}">
        <p14:creationId xmlns:p14="http://schemas.microsoft.com/office/powerpoint/2010/main" val="317358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1EE9BC7-F79A-4F4F-8DDE-E25436980119}" type="slidenum">
              <a:rPr lang="en-US" smtClean="0"/>
              <a:pPr/>
              <a:t>10</a:t>
            </a:fld>
            <a:endParaRPr lang="en-US"/>
          </a:p>
        </p:txBody>
      </p:sp>
    </p:spTree>
    <p:extLst>
      <p:ext uri="{BB962C8B-B14F-4D97-AF65-F5344CB8AC3E}">
        <p14:creationId xmlns:p14="http://schemas.microsoft.com/office/powerpoint/2010/main" val="3881901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1EE9BC7-F79A-4F4F-8DDE-E25436980119}" type="slidenum">
              <a:rPr lang="en-US" smtClean="0"/>
              <a:pPr/>
              <a:t>11</a:t>
            </a:fld>
            <a:endParaRPr lang="en-US"/>
          </a:p>
        </p:txBody>
      </p:sp>
    </p:spTree>
    <p:extLst>
      <p:ext uri="{BB962C8B-B14F-4D97-AF65-F5344CB8AC3E}">
        <p14:creationId xmlns:p14="http://schemas.microsoft.com/office/powerpoint/2010/main" val="275603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EE9BC7-F79A-4F4F-8DDE-E25436980119}" type="slidenum">
              <a:rPr lang="en-US" smtClean="0"/>
              <a:pPr/>
              <a:t>12</a:t>
            </a:fld>
            <a:endParaRPr lang="en-US"/>
          </a:p>
        </p:txBody>
      </p:sp>
    </p:spTree>
    <p:extLst>
      <p:ext uri="{BB962C8B-B14F-4D97-AF65-F5344CB8AC3E}">
        <p14:creationId xmlns:p14="http://schemas.microsoft.com/office/powerpoint/2010/main" val="4124591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smtClean="0"/>
          </a:p>
        </p:txBody>
      </p:sp>
      <p:sp>
        <p:nvSpPr>
          <p:cNvPr id="4" name="슬라이드 번호 개체 틀 3"/>
          <p:cNvSpPr>
            <a:spLocks noGrp="1"/>
          </p:cNvSpPr>
          <p:nvPr>
            <p:ph type="sldNum" sz="quarter" idx="10"/>
          </p:nvPr>
        </p:nvSpPr>
        <p:spPr/>
        <p:txBody>
          <a:bodyPr/>
          <a:lstStyle/>
          <a:p>
            <a:fld id="{91EE9BC7-F79A-4F4F-8DDE-E25436980119}" type="slidenum">
              <a:rPr lang="en-US" smtClean="0"/>
              <a:pPr/>
              <a:t>13</a:t>
            </a:fld>
            <a:endParaRPr lang="en-US"/>
          </a:p>
        </p:txBody>
      </p:sp>
    </p:spTree>
    <p:extLst>
      <p:ext uri="{BB962C8B-B14F-4D97-AF65-F5344CB8AC3E}">
        <p14:creationId xmlns:p14="http://schemas.microsoft.com/office/powerpoint/2010/main" val="316433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1EE9BC7-F79A-4F4F-8DDE-E25436980119}" type="slidenum">
              <a:rPr lang="en-US" smtClean="0"/>
              <a:pPr/>
              <a:t>14</a:t>
            </a:fld>
            <a:endParaRPr lang="en-US"/>
          </a:p>
        </p:txBody>
      </p:sp>
    </p:spTree>
    <p:extLst>
      <p:ext uri="{BB962C8B-B14F-4D97-AF65-F5344CB8AC3E}">
        <p14:creationId xmlns:p14="http://schemas.microsoft.com/office/powerpoint/2010/main" val="128446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91EE9BC7-F79A-4F4F-8DDE-E25436980119}" type="slidenum">
              <a:rPr lang="en-US" smtClean="0"/>
              <a:pPr/>
              <a:t>15</a:t>
            </a:fld>
            <a:endParaRPr lang="en-US"/>
          </a:p>
        </p:txBody>
      </p:sp>
    </p:spTree>
    <p:extLst>
      <p:ext uri="{BB962C8B-B14F-4D97-AF65-F5344CB8AC3E}">
        <p14:creationId xmlns:p14="http://schemas.microsoft.com/office/powerpoint/2010/main" val="3879377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CAABBC-7A3C-4CFA-A8E9-09CB31B04EDA}"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277467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AABBC-7A3C-4CFA-A8E9-09CB31B04EDA}"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424993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AABBC-7A3C-4CFA-A8E9-09CB31B04EDA}"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51961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AABBC-7A3C-4CFA-A8E9-09CB31B04EDA}"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210552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AABBC-7A3C-4CFA-A8E9-09CB31B04EDA}"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523888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CAABBC-7A3C-4CFA-A8E9-09CB31B04EDA}" type="datetimeFigureOut">
              <a:rPr lang="en-US" smtClean="0"/>
              <a:pPr/>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957407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CAABBC-7A3C-4CFA-A8E9-09CB31B04EDA}" type="datetimeFigureOut">
              <a:rPr lang="en-US" smtClean="0"/>
              <a:pPr/>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59212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CAABBC-7A3C-4CFA-A8E9-09CB31B04EDA}" type="datetimeFigureOut">
              <a:rPr lang="en-US" smtClean="0"/>
              <a:pPr/>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77204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AABBC-7A3C-4CFA-A8E9-09CB31B04EDA}" type="datetimeFigureOut">
              <a:rPr lang="en-US" smtClean="0"/>
              <a:pPr/>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277203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AABBC-7A3C-4CFA-A8E9-09CB31B04EDA}" type="datetimeFigureOut">
              <a:rPr lang="en-US" smtClean="0"/>
              <a:pPr/>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259096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AABBC-7A3C-4CFA-A8E9-09CB31B04EDA}" type="datetimeFigureOut">
              <a:rPr lang="en-US" smtClean="0"/>
              <a:pPr/>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70C86-D7A4-4522-84D4-C46FCE42E368}" type="slidenum">
              <a:rPr lang="en-US" smtClean="0"/>
              <a:pPr/>
              <a:t>‹#›</a:t>
            </a:fld>
            <a:endParaRPr lang="en-US"/>
          </a:p>
        </p:txBody>
      </p:sp>
    </p:spTree>
    <p:extLst>
      <p:ext uri="{BB962C8B-B14F-4D97-AF65-F5344CB8AC3E}">
        <p14:creationId xmlns:p14="http://schemas.microsoft.com/office/powerpoint/2010/main" val="183646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AABBC-7A3C-4CFA-A8E9-09CB31B04EDA}" type="datetimeFigureOut">
              <a:rPr lang="en-US" smtClean="0"/>
              <a:pPr/>
              <a:t>8/29/2018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70C86-D7A4-4522-84D4-C46FCE42E368}" type="slidenum">
              <a:rPr lang="en-US" smtClean="0"/>
              <a:pPr/>
              <a:t>‹#›</a:t>
            </a:fld>
            <a:endParaRPr lang="en-US"/>
          </a:p>
        </p:txBody>
      </p:sp>
      <p:sp>
        <p:nvSpPr>
          <p:cNvPr id="7" name="직사각형 6"/>
          <p:cNvSpPr/>
          <p:nvPr userDrawn="1"/>
        </p:nvSpPr>
        <p:spPr>
          <a:xfrm>
            <a:off x="0" y="0"/>
            <a:ext cx="9144000" cy="1714488"/>
          </a:xfrm>
          <a:prstGeom prst="rect">
            <a:avLst/>
          </a:prstGeom>
          <a:gradFill flip="none" rotWithShape="1">
            <a:gsLst>
              <a:gs pos="0">
                <a:schemeClr val="tx2">
                  <a:lumMod val="50000"/>
                </a:schemeClr>
              </a:gs>
              <a:gs pos="38000">
                <a:schemeClr val="tx1">
                  <a:lumMod val="50000"/>
                  <a:lumOff val="50000"/>
                </a:schemeClr>
              </a:gs>
              <a:gs pos="89000">
                <a:schemeClr val="bg1">
                  <a:lumMod val="75000"/>
                  <a:alpha val="0"/>
                </a:schemeClr>
              </a:gs>
              <a:gs pos="96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3979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텍스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982706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effectLst>
                  <a:outerShdw blurRad="38100" dist="38100" dir="2700000" algn="tl">
                    <a:srgbClr val="000000">
                      <a:alpha val="43137"/>
                    </a:srgbClr>
                  </a:outerShdw>
                </a:effectLst>
              </a:rPr>
              <a:t>Security oriented </a:t>
            </a:r>
            <a:r>
              <a:rPr lang="en-US" altLang="ko-KR" dirty="0" smtClean="0">
                <a:effectLst>
                  <a:outerShdw blurRad="38100" dist="38100" dir="2700000" algn="tl">
                    <a:srgbClr val="000000">
                      <a:alpha val="43137"/>
                    </a:srgbClr>
                  </a:outerShdw>
                </a:effectLst>
              </a:rPr>
              <a:t>UML</a:t>
            </a:r>
            <a:endParaRPr lang="ko-KR" altLang="en-US" dirty="0">
              <a:effectLst>
                <a:outerShdw blurRad="38100" dist="38100" dir="2700000" algn="tl">
                  <a:srgbClr val="000000">
                    <a:alpha val="43137"/>
                  </a:srgbClr>
                </a:outerShdw>
              </a:effectLst>
            </a:endParaRPr>
          </a:p>
        </p:txBody>
      </p:sp>
      <p:sp>
        <p:nvSpPr>
          <p:cNvPr id="3" name="내용 개체 틀 2"/>
          <p:cNvSpPr>
            <a:spLocks noGrp="1"/>
          </p:cNvSpPr>
          <p:nvPr>
            <p:ph idx="1"/>
          </p:nvPr>
        </p:nvSpPr>
        <p:spPr/>
        <p:txBody>
          <a:bodyPr/>
          <a:lstStyle/>
          <a:p>
            <a:r>
              <a:rPr lang="en-US" altLang="ko-KR" dirty="0" err="1" smtClean="0"/>
              <a:t>SecureUML</a:t>
            </a:r>
            <a:r>
              <a:rPr lang="en-US" altLang="ko-KR" dirty="0" smtClean="0"/>
              <a:t>, </a:t>
            </a:r>
            <a:r>
              <a:rPr lang="en-US" altLang="ko-KR" dirty="0" err="1" smtClean="0"/>
              <a:t>UMLsec</a:t>
            </a:r>
            <a:r>
              <a:rPr lang="en-US" altLang="ko-KR" dirty="0" smtClean="0"/>
              <a:t>, etc.</a:t>
            </a:r>
            <a:endParaRPr lang="ko-KR" altLang="en-US" dirty="0"/>
          </a:p>
        </p:txBody>
      </p:sp>
      <p:pic>
        <p:nvPicPr>
          <p:cNvPr id="4" name="그림 3"/>
          <p:cNvPicPr>
            <a:picLocks noChangeAspect="1"/>
          </p:cNvPicPr>
          <p:nvPr/>
        </p:nvPicPr>
        <p:blipFill>
          <a:blip r:embed="rId3"/>
          <a:stretch>
            <a:fillRect/>
          </a:stretch>
        </p:blipFill>
        <p:spPr>
          <a:xfrm>
            <a:off x="1835696" y="2708920"/>
            <a:ext cx="6581155" cy="3972099"/>
          </a:xfrm>
          <a:prstGeom prst="rect">
            <a:avLst/>
          </a:prstGeom>
        </p:spPr>
      </p:pic>
      <p:pic>
        <p:nvPicPr>
          <p:cNvPr id="5" name="그림 4"/>
          <p:cNvPicPr>
            <a:picLocks noChangeAspect="1"/>
          </p:cNvPicPr>
          <p:nvPr/>
        </p:nvPicPr>
        <p:blipFill>
          <a:blip r:embed="rId4"/>
          <a:stretch>
            <a:fillRect/>
          </a:stretch>
        </p:blipFill>
        <p:spPr>
          <a:xfrm>
            <a:off x="755576" y="2348880"/>
            <a:ext cx="4320480" cy="2006193"/>
          </a:xfrm>
          <a:prstGeom prst="rect">
            <a:avLst/>
          </a:prstGeom>
        </p:spPr>
      </p:pic>
    </p:spTree>
    <p:extLst>
      <p:ext uri="{BB962C8B-B14F-4D97-AF65-F5344CB8AC3E}">
        <p14:creationId xmlns:p14="http://schemas.microsoft.com/office/powerpoint/2010/main" val="2864234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solidFill>
                  <a:schemeClr val="bg1"/>
                </a:solidFill>
                <a:effectLst>
                  <a:outerShdw blurRad="38100" dist="38100" dir="2700000" algn="tl">
                    <a:srgbClr val="000000">
                      <a:alpha val="43137"/>
                    </a:srgbClr>
                  </a:outerShdw>
                </a:effectLst>
              </a:rPr>
              <a:t>myBlackBox</a:t>
            </a:r>
            <a:r>
              <a:rPr lang="en-US" sz="4800" dirty="0" smtClean="0">
                <a:solidFill>
                  <a:schemeClr val="bg1"/>
                </a:solidFill>
                <a:effectLst>
                  <a:outerShdw blurRad="38100" dist="38100" dir="2700000" algn="tl">
                    <a:srgbClr val="000000">
                      <a:alpha val="43137"/>
                    </a:srgbClr>
                  </a:outerShdw>
                </a:effectLst>
              </a:rPr>
              <a:t> System Design</a:t>
            </a:r>
            <a:endParaRPr lang="en-US" sz="4800" dirty="0">
              <a:solidFill>
                <a:schemeClr val="bg1"/>
              </a:solidFill>
              <a:effectLst>
                <a:outerShdw blurRad="38100" dist="38100" dir="2700000" algn="tl">
                  <a:srgbClr val="000000">
                    <a:alpha val="43137"/>
                  </a:srgbClr>
                </a:outerShdw>
              </a:effectLst>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08" y="2177233"/>
            <a:ext cx="2732952" cy="348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flipV="1">
            <a:off x="2020069" y="3027851"/>
            <a:ext cx="2207384" cy="175122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020069" y="4450716"/>
            <a:ext cx="2312498" cy="45219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7" name="Picture 4" descr="C:\Users\junho\Desktop\htc.jpg"/>
          <p:cNvPicPr>
            <a:picLocks noChangeAspect="1" noChangeArrowheads="1"/>
          </p:cNvPicPr>
          <p:nvPr/>
        </p:nvPicPr>
        <p:blipFill>
          <a:blip r:embed="rId4" cstate="print"/>
          <a:srcRect/>
          <a:stretch>
            <a:fillRect/>
          </a:stretch>
        </p:blipFill>
        <p:spPr bwMode="auto">
          <a:xfrm>
            <a:off x="4122340" y="2918400"/>
            <a:ext cx="848239" cy="1641767"/>
          </a:xfrm>
          <a:prstGeom prst="rect">
            <a:avLst/>
          </a:prstGeom>
          <a:noFill/>
        </p:spPr>
      </p:pic>
      <p:pic>
        <p:nvPicPr>
          <p:cNvPr id="8" name="Picture 6" descr="C:\Users\junho\Desktop\server.jpg"/>
          <p:cNvPicPr>
            <a:picLocks noChangeAspect="1" noChangeArrowheads="1"/>
          </p:cNvPicPr>
          <p:nvPr/>
        </p:nvPicPr>
        <p:blipFill>
          <a:blip r:embed="rId5" cstate="print"/>
          <a:srcRect/>
          <a:stretch>
            <a:fillRect/>
          </a:stretch>
        </p:blipFill>
        <p:spPr bwMode="auto">
          <a:xfrm>
            <a:off x="6434838" y="2285777"/>
            <a:ext cx="1009090" cy="1751218"/>
          </a:xfrm>
          <a:prstGeom prst="rect">
            <a:avLst/>
          </a:prstGeom>
          <a:noFill/>
        </p:spPr>
      </p:pic>
      <p:cxnSp>
        <p:nvCxnSpPr>
          <p:cNvPr id="9" name="Straight Arrow Connector 8"/>
          <p:cNvCxnSpPr/>
          <p:nvPr/>
        </p:nvCxnSpPr>
        <p:spPr>
          <a:xfrm>
            <a:off x="4970579" y="3352800"/>
            <a:ext cx="1464259"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72200" y="1847973"/>
            <a:ext cx="1566162"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Cloud Server</a:t>
            </a:r>
            <a:endParaRPr lang="en-US" sz="1800" dirty="0">
              <a:latin typeface="Times New Roman" pitchFamily="18" charset="0"/>
              <a:cs typeface="Times New Roman" pitchFamily="18" charset="0"/>
            </a:endParaRPr>
          </a:p>
        </p:txBody>
      </p:sp>
      <p:sp>
        <p:nvSpPr>
          <p:cNvPr id="13" name="TextBox 12"/>
          <p:cNvSpPr txBox="1"/>
          <p:nvPr/>
        </p:nvSpPr>
        <p:spPr>
          <a:xfrm>
            <a:off x="6019800" y="5802868"/>
            <a:ext cx="1666035"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Family or User</a:t>
            </a:r>
            <a:endParaRPr lang="en-US" sz="1800" dirty="0">
              <a:latin typeface="Times New Roman" pitchFamily="18" charset="0"/>
              <a:cs typeface="Times New Roman" pitchFamily="18" charset="0"/>
            </a:endParaRPr>
          </a:p>
        </p:txBody>
      </p:sp>
      <p:cxnSp>
        <p:nvCxnSpPr>
          <p:cNvPr id="15" name="Straight Arrow Connector 14"/>
          <p:cNvCxnSpPr>
            <a:stCxn id="8" idx="2"/>
          </p:cNvCxnSpPr>
          <p:nvPr/>
        </p:nvCxnSpPr>
        <p:spPr>
          <a:xfrm>
            <a:off x="6939383" y="4036996"/>
            <a:ext cx="0" cy="868416"/>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8480" y="1506668"/>
            <a:ext cx="3784087" cy="707886"/>
          </a:xfrm>
          <a:prstGeom prst="rect">
            <a:avLst/>
          </a:prstGeom>
          <a:noFill/>
        </p:spPr>
        <p:txBody>
          <a:bodyPr wrap="square" rtlCol="0">
            <a:spAutoFit/>
          </a:bodyPr>
          <a:lstStyle/>
          <a:p>
            <a:r>
              <a:rPr lang="en-US" sz="2000" dirty="0" smtClean="0">
                <a:latin typeface="Times New Roman" pitchFamily="18" charset="0"/>
                <a:cs typeface="Times New Roman" pitchFamily="18" charset="0"/>
              </a:rPr>
              <a:t>Unusual event: screaming and immobilized user</a:t>
            </a:r>
            <a:endParaRPr lang="en-US" sz="2000" dirty="0">
              <a:latin typeface="Times New Roman" pitchFamily="18" charset="0"/>
              <a:cs typeface="Times New Roman" pitchFamily="18" charset="0"/>
            </a:endParaRPr>
          </a:p>
        </p:txBody>
      </p:sp>
      <p:sp>
        <p:nvSpPr>
          <p:cNvPr id="3" name="TextBox 2"/>
          <p:cNvSpPr txBox="1"/>
          <p:nvPr/>
        </p:nvSpPr>
        <p:spPr>
          <a:xfrm>
            <a:off x="3886200" y="4572000"/>
            <a:ext cx="1345240" cy="369332"/>
          </a:xfrm>
          <a:prstGeom prst="rect">
            <a:avLst/>
          </a:prstGeom>
          <a:noFill/>
        </p:spPr>
        <p:txBody>
          <a:bodyPr wrap="none" rtlCol="0">
            <a:spAutoFit/>
          </a:bodyPr>
          <a:lstStyle/>
          <a:p>
            <a:r>
              <a:rPr lang="en-US" dirty="0" smtClean="0">
                <a:latin typeface="Times New Roman" pitchFamily="18" charset="0"/>
                <a:cs typeface="Times New Roman" pitchFamily="18" charset="0"/>
              </a:rPr>
              <a:t>Smartphone</a:t>
            </a:r>
            <a:endParaRPr lang="en-US" dirty="0">
              <a:latin typeface="Times New Roman" pitchFamily="18" charset="0"/>
              <a:cs typeface="Times New Roman" pitchFamily="18" charset="0"/>
            </a:endParaRPr>
          </a:p>
        </p:txBody>
      </p:sp>
      <p:pic>
        <p:nvPicPr>
          <p:cNvPr id="18" name="Picture 12" descr="C:\Users\junho\Desktop\SuperStock_1527R-382024.jpg"/>
          <p:cNvPicPr>
            <a:picLocks noChangeAspect="1" noChangeArrowheads="1"/>
          </p:cNvPicPr>
          <p:nvPr/>
        </p:nvPicPr>
        <p:blipFill>
          <a:blip r:embed="rId6" cstate="print"/>
          <a:srcRect/>
          <a:stretch>
            <a:fillRect/>
          </a:stretch>
        </p:blipFill>
        <p:spPr bwMode="auto">
          <a:xfrm>
            <a:off x="6182565" y="4994695"/>
            <a:ext cx="1261362" cy="904380"/>
          </a:xfrm>
          <a:prstGeom prst="rect">
            <a:avLst/>
          </a:prstGeom>
          <a:noFill/>
        </p:spPr>
      </p:pic>
    </p:spTree>
    <p:extLst>
      <p:ext uri="{BB962C8B-B14F-4D97-AF65-F5344CB8AC3E}">
        <p14:creationId xmlns:p14="http://schemas.microsoft.com/office/powerpoint/2010/main" val="756761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9" y="1556411"/>
            <a:ext cx="8121015" cy="462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smtClean="0">
                <a:solidFill>
                  <a:schemeClr val="bg1"/>
                </a:solidFill>
                <a:effectLst>
                  <a:outerShdw blurRad="38100" dist="38100" dir="2700000" algn="tl">
                    <a:srgbClr val="000000">
                      <a:alpha val="43137"/>
                    </a:srgbClr>
                  </a:outerShdw>
                </a:effectLst>
              </a:rPr>
              <a:t>myBlackBox</a:t>
            </a:r>
            <a:r>
              <a:rPr lang="en-US" dirty="0" smtClean="0">
                <a:solidFill>
                  <a:schemeClr val="bg1"/>
                </a:solidFill>
                <a:effectLst>
                  <a:outerShdw blurRad="38100" dist="38100" dir="2700000" algn="tl">
                    <a:srgbClr val="000000">
                      <a:alpha val="43137"/>
                    </a:srgbClr>
                  </a:outerShdw>
                </a:effectLst>
              </a:rPr>
              <a:t> Algorithm Design</a:t>
            </a:r>
            <a:endParaRPr 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7699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251520" y="2132856"/>
            <a:ext cx="8730229" cy="4060288"/>
          </a:xfrm>
          <a:prstGeom prst="rect">
            <a:avLst/>
          </a:prstGeom>
        </p:spPr>
      </p:pic>
      <p:sp>
        <p:nvSpPr>
          <p:cNvPr id="21" name="제목 1"/>
          <p:cNvSpPr>
            <a:spLocks noGrp="1"/>
          </p:cNvSpPr>
          <p:nvPr>
            <p:ph type="title"/>
          </p:nvPr>
        </p:nvSpPr>
        <p:spPr>
          <a:xfrm>
            <a:off x="457200" y="274638"/>
            <a:ext cx="8229600" cy="1143000"/>
          </a:xfrm>
        </p:spPr>
        <p:txBody>
          <a:bodyPr>
            <a:normAutofit/>
          </a:bodyPr>
          <a:lstStyle/>
          <a:p>
            <a:r>
              <a:rPr lang="en-US" altLang="ko-KR" dirty="0">
                <a:effectLst>
                  <a:outerShdw blurRad="38100" dist="38100" dir="2700000" algn="tl">
                    <a:srgbClr val="000000">
                      <a:alpha val="43137"/>
                    </a:srgbClr>
                  </a:outerShdw>
                </a:effectLst>
              </a:rPr>
              <a:t>Three-layered Architecture</a:t>
            </a:r>
            <a:endParaRPr lang="ko-KR"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273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effectLst>
                  <a:outerShdw blurRad="38100" dist="38100" dir="2700000" algn="tl">
                    <a:srgbClr val="000000">
                      <a:alpha val="43137"/>
                    </a:srgbClr>
                  </a:outerShdw>
                </a:effectLst>
              </a:rPr>
              <a:t>IoT</a:t>
            </a:r>
            <a:r>
              <a:rPr lang="en-US" altLang="ko-KR" dirty="0">
                <a:effectLst>
                  <a:outerShdw blurRad="38100" dist="38100" dir="2700000" algn="tl">
                    <a:srgbClr val="000000">
                      <a:alpha val="43137"/>
                    </a:srgbClr>
                  </a:outerShdw>
                </a:effectLst>
              </a:rPr>
              <a:t> AI Cloud Architecture</a:t>
            </a:r>
            <a:endParaRPr lang="ko-KR" altLang="en-US"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00208"/>
            <a:ext cx="8150954"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590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effectLst>
                  <a:outerShdw blurRad="38100" dist="38100" dir="2700000" algn="tl">
                    <a:srgbClr val="000000">
                      <a:alpha val="43137"/>
                    </a:srgbClr>
                  </a:outerShdw>
                </a:effectLst>
              </a:rPr>
              <a:t>IoT</a:t>
            </a:r>
            <a:r>
              <a:rPr lang="en-US" altLang="ko-KR" dirty="0">
                <a:effectLst>
                  <a:outerShdw blurRad="38100" dist="38100" dir="2700000" algn="tl">
                    <a:srgbClr val="000000">
                      <a:alpha val="43137"/>
                    </a:srgbClr>
                  </a:outerShdw>
                </a:effectLst>
              </a:rPr>
              <a:t> AI Cloud </a:t>
            </a:r>
            <a:r>
              <a:rPr lang="en-US" altLang="ko-KR" dirty="0" smtClean="0">
                <a:effectLst>
                  <a:outerShdw blurRad="38100" dist="38100" dir="2700000" algn="tl">
                    <a:srgbClr val="000000">
                      <a:alpha val="43137"/>
                    </a:srgbClr>
                  </a:outerShdw>
                </a:effectLst>
              </a:rPr>
              <a:t>Physical Scope</a:t>
            </a:r>
            <a:endParaRPr lang="ko-KR" altLang="en-US" dirty="0">
              <a:effectLst>
                <a:outerShdw blurRad="38100" dist="38100" dir="2700000" algn="tl">
                  <a:srgbClr val="000000">
                    <a:alpha val="43137"/>
                  </a:srgbClr>
                </a:outerShdw>
              </a:effectLst>
            </a:endParaRPr>
          </a:p>
        </p:txBody>
      </p:sp>
      <p:pic>
        <p:nvPicPr>
          <p:cNvPr id="3" name="그림 2"/>
          <p:cNvPicPr>
            <a:picLocks noChangeAspect="1"/>
          </p:cNvPicPr>
          <p:nvPr/>
        </p:nvPicPr>
        <p:blipFill>
          <a:blip r:embed="rId3"/>
          <a:stretch>
            <a:fillRect/>
          </a:stretch>
        </p:blipFill>
        <p:spPr>
          <a:xfrm>
            <a:off x="213280" y="1628800"/>
            <a:ext cx="8441504" cy="4764334"/>
          </a:xfrm>
          <a:prstGeom prst="rect">
            <a:avLst/>
          </a:prstGeom>
        </p:spPr>
      </p:pic>
    </p:spTree>
    <p:extLst>
      <p:ext uri="{BB962C8B-B14F-4D97-AF65-F5344CB8AC3E}">
        <p14:creationId xmlns:p14="http://schemas.microsoft.com/office/powerpoint/2010/main" val="2962498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effectLst>
                  <a:outerShdw blurRad="38100" dist="38100" dir="2700000" algn="tl">
                    <a:srgbClr val="000000">
                      <a:alpha val="43137"/>
                    </a:srgbClr>
                  </a:outerShdw>
                </a:effectLst>
              </a:rPr>
              <a:t>End to End </a:t>
            </a:r>
            <a:r>
              <a:rPr lang="en-US" dirty="0" err="1" smtClean="0">
                <a:solidFill>
                  <a:schemeClr val="bg1"/>
                </a:solidFill>
                <a:effectLst>
                  <a:outerShdw blurRad="38100" dist="38100" dir="2700000" algn="tl">
                    <a:srgbClr val="000000">
                      <a:alpha val="43137"/>
                    </a:srgbClr>
                  </a:outerShdw>
                </a:effectLst>
              </a:rPr>
              <a:t>myBlackBox</a:t>
            </a:r>
            <a:r>
              <a:rPr lang="en-US" dirty="0" smtClean="0">
                <a:solidFill>
                  <a:schemeClr val="bg1"/>
                </a:solidFill>
                <a:effectLst>
                  <a:outerShdw blurRad="38100" dist="38100" dir="2700000" algn="tl">
                    <a:srgbClr val="000000">
                      <a:alpha val="43137"/>
                    </a:srgbClr>
                  </a:outerShdw>
                </a:effectLst>
              </a:rPr>
              <a:t> Application</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4187790"/>
            <a:ext cx="8229600" cy="1938373"/>
          </a:xfrm>
        </p:spPr>
        <p:txBody>
          <a:bodyPr>
            <a:normAutofit fontScale="55000" lnSpcReduction="20000"/>
          </a:bodyPr>
          <a:lstStyle/>
          <a:p>
            <a:r>
              <a:rPr lang="en-US" dirty="0" smtClean="0"/>
              <a:t>Mobile application</a:t>
            </a:r>
          </a:p>
          <a:p>
            <a:r>
              <a:rPr lang="en-US" dirty="0" smtClean="0"/>
              <a:t>Background service</a:t>
            </a:r>
          </a:p>
          <a:p>
            <a:r>
              <a:rPr lang="en-US" dirty="0" smtClean="0"/>
              <a:t>UI and functionality (four screens)</a:t>
            </a:r>
          </a:p>
          <a:p>
            <a:pPr lvl="1"/>
            <a:r>
              <a:rPr lang="en-US" dirty="0" smtClean="0"/>
              <a:t>Location view</a:t>
            </a:r>
          </a:p>
          <a:p>
            <a:pPr lvl="1"/>
            <a:r>
              <a:rPr lang="en-US" dirty="0" smtClean="0"/>
              <a:t>Pattern graph view</a:t>
            </a:r>
          </a:p>
          <a:p>
            <a:pPr lvl="1"/>
            <a:r>
              <a:rPr lang="en-US" dirty="0" smtClean="0"/>
              <a:t>Unusual event detection view</a:t>
            </a:r>
          </a:p>
          <a:p>
            <a:pPr lvl="1"/>
            <a:r>
              <a:rPr lang="en-US" dirty="0" smtClean="0"/>
              <a:t>Login info</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01593"/>
            <a:ext cx="6219825" cy="2686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73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effectLst>
                  <a:outerShdw blurRad="38100" dist="38100" dir="2700000" algn="tl">
                    <a:srgbClr val="000000">
                      <a:alpha val="43137"/>
                    </a:srgbClr>
                  </a:outerShdw>
                </a:effectLst>
              </a:rPr>
              <a:t>IoT</a:t>
            </a:r>
            <a:r>
              <a:rPr lang="en-US" altLang="ko-KR" dirty="0">
                <a:effectLst>
                  <a:outerShdw blurRad="38100" dist="38100" dir="2700000" algn="tl">
                    <a:srgbClr val="000000">
                      <a:alpha val="43137"/>
                    </a:srgbClr>
                  </a:outerShdw>
                </a:effectLst>
              </a:rPr>
              <a:t> AI Sequence diagram</a:t>
            </a:r>
            <a:endParaRPr lang="ko-KR" altLang="en-US" dirty="0">
              <a:effectLst>
                <a:outerShdw blurRad="38100" dist="38100" dir="2700000" algn="tl">
                  <a:srgbClr val="000000">
                    <a:alpha val="43137"/>
                  </a:srgbClr>
                </a:outerShdw>
              </a:effectLst>
            </a:endParaRPr>
          </a:p>
        </p:txBody>
      </p:sp>
      <p:pic>
        <p:nvPicPr>
          <p:cNvPr id="5" name="그림 4"/>
          <p:cNvPicPr>
            <a:picLocks noChangeAspect="1"/>
          </p:cNvPicPr>
          <p:nvPr/>
        </p:nvPicPr>
        <p:blipFill>
          <a:blip r:embed="rId3"/>
          <a:stretch>
            <a:fillRect/>
          </a:stretch>
        </p:blipFill>
        <p:spPr>
          <a:xfrm>
            <a:off x="457200" y="1417638"/>
            <a:ext cx="5160009" cy="3059474"/>
          </a:xfrm>
          <a:prstGeom prst="rect">
            <a:avLst/>
          </a:prstGeom>
        </p:spPr>
      </p:pic>
      <p:pic>
        <p:nvPicPr>
          <p:cNvPr id="6" name="그림 5"/>
          <p:cNvPicPr>
            <a:picLocks noChangeAspect="1"/>
          </p:cNvPicPr>
          <p:nvPr/>
        </p:nvPicPr>
        <p:blipFill>
          <a:blip r:embed="rId4"/>
          <a:stretch>
            <a:fillRect/>
          </a:stretch>
        </p:blipFill>
        <p:spPr>
          <a:xfrm>
            <a:off x="1835696" y="2560638"/>
            <a:ext cx="4885107" cy="3075808"/>
          </a:xfrm>
          <a:prstGeom prst="rect">
            <a:avLst/>
          </a:prstGeom>
        </p:spPr>
      </p:pic>
      <p:pic>
        <p:nvPicPr>
          <p:cNvPr id="7" name="그림 6"/>
          <p:cNvPicPr>
            <a:picLocks noChangeAspect="1"/>
          </p:cNvPicPr>
          <p:nvPr/>
        </p:nvPicPr>
        <p:blipFill>
          <a:blip r:embed="rId5"/>
          <a:stretch>
            <a:fillRect/>
          </a:stretch>
        </p:blipFill>
        <p:spPr>
          <a:xfrm>
            <a:off x="3710903" y="3501009"/>
            <a:ext cx="5043220" cy="3024336"/>
          </a:xfrm>
          <a:prstGeom prst="rect">
            <a:avLst/>
          </a:prstGeom>
        </p:spPr>
      </p:pic>
    </p:spTree>
    <p:extLst>
      <p:ext uri="{BB962C8B-B14F-4D97-AF65-F5344CB8AC3E}">
        <p14:creationId xmlns:p14="http://schemas.microsoft.com/office/powerpoint/2010/main" val="1930939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effectLst>
                  <a:outerShdw blurRad="38100" dist="38100" dir="2700000" algn="tl">
                    <a:srgbClr val="000000">
                      <a:alpha val="43137"/>
                    </a:srgbClr>
                  </a:outerShdw>
                </a:effectLst>
              </a:rPr>
              <a:t>IoT</a:t>
            </a:r>
            <a:r>
              <a:rPr lang="en-US" altLang="ko-KR" dirty="0">
                <a:effectLst>
                  <a:outerShdw blurRad="38100" dist="38100" dir="2700000" algn="tl">
                    <a:srgbClr val="000000">
                      <a:alpha val="43137"/>
                    </a:srgbClr>
                  </a:outerShdw>
                </a:effectLst>
              </a:rPr>
              <a:t> AI Cloud </a:t>
            </a:r>
            <a:r>
              <a:rPr lang="en-US" altLang="ko-KR" dirty="0" smtClean="0">
                <a:effectLst>
                  <a:outerShdw blurRad="38100" dist="38100" dir="2700000" algn="tl">
                    <a:srgbClr val="000000">
                      <a:alpha val="43137"/>
                    </a:srgbClr>
                  </a:outerShdw>
                </a:effectLst>
              </a:rPr>
              <a:t>model</a:t>
            </a:r>
            <a:endParaRPr lang="ko-KR" altLang="en-US" dirty="0">
              <a:effectLst>
                <a:outerShdw blurRad="38100" dist="38100" dir="2700000" algn="tl">
                  <a:srgbClr val="000000">
                    <a:alpha val="43137"/>
                  </a:srgbClr>
                </a:outerShdw>
              </a:effectLst>
            </a:endParaRPr>
          </a:p>
        </p:txBody>
      </p:sp>
      <p:pic>
        <p:nvPicPr>
          <p:cNvPr id="6" name="그림 5"/>
          <p:cNvPicPr>
            <a:picLocks noChangeAspect="1"/>
          </p:cNvPicPr>
          <p:nvPr/>
        </p:nvPicPr>
        <p:blipFill>
          <a:blip r:embed="rId3"/>
          <a:stretch>
            <a:fillRect/>
          </a:stretch>
        </p:blipFill>
        <p:spPr>
          <a:xfrm>
            <a:off x="912802" y="1417638"/>
            <a:ext cx="6863554" cy="5323730"/>
          </a:xfrm>
          <a:prstGeom prst="rect">
            <a:avLst/>
          </a:prstGeom>
        </p:spPr>
      </p:pic>
    </p:spTree>
    <p:extLst>
      <p:ext uri="{BB962C8B-B14F-4D97-AF65-F5344CB8AC3E}">
        <p14:creationId xmlns:p14="http://schemas.microsoft.com/office/powerpoint/2010/main" val="196297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effectLst>
                  <a:outerShdw blurRad="38100" dist="38100" dir="2700000" algn="tl">
                    <a:srgbClr val="000000">
                      <a:alpha val="43137"/>
                    </a:srgbClr>
                  </a:outerShdw>
                </a:effectLst>
              </a:rPr>
              <a:t>Common Criteria</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DAC47EEA-ADEE-8949-8F52-A763A63D101C}" type="slidenum">
              <a:rPr lang="en-US" smtClean="0"/>
              <a:pPr/>
              <a:t>2</a:t>
            </a:fld>
            <a:endParaRPr lang="en-US"/>
          </a:p>
        </p:txBody>
      </p:sp>
      <p:sp>
        <p:nvSpPr>
          <p:cNvPr id="3" name="내용 개체 틀 2"/>
          <p:cNvSpPr>
            <a:spLocks noGrp="1"/>
          </p:cNvSpPr>
          <p:nvPr>
            <p:ph idx="1"/>
          </p:nvPr>
        </p:nvSpPr>
        <p:spPr>
          <a:xfrm>
            <a:off x="457200" y="3789040"/>
            <a:ext cx="8229600" cy="2337123"/>
          </a:xfrm>
        </p:spPr>
        <p:txBody>
          <a:bodyPr>
            <a:normAutofit fontScale="85000" lnSpcReduction="10000"/>
          </a:bodyPr>
          <a:lstStyle/>
          <a:p>
            <a:r>
              <a:rPr lang="en-US" altLang="ko-KR" dirty="0"/>
              <a:t>The Common Criteria for Information Technology Security Evaluation (CC), and the companion Common Methodology for Information Technology Security Evaluation (CEM) are the technical basis for an international agreement, the Common Criteria Recognition Arrangement (CCRA</a:t>
            </a:r>
            <a:r>
              <a:rPr lang="en-US" altLang="ko-KR" dirty="0" smtClean="0"/>
              <a:t>) </a:t>
            </a:r>
            <a:endParaRPr lang="ko-KR" altLang="en-US" dirty="0"/>
          </a:p>
        </p:txBody>
      </p:sp>
      <p:pic>
        <p:nvPicPr>
          <p:cNvPr id="6" name="그림 5"/>
          <p:cNvPicPr>
            <a:picLocks noChangeAspect="1"/>
          </p:cNvPicPr>
          <p:nvPr/>
        </p:nvPicPr>
        <p:blipFill>
          <a:blip r:embed="rId3"/>
          <a:stretch>
            <a:fillRect/>
          </a:stretch>
        </p:blipFill>
        <p:spPr>
          <a:xfrm>
            <a:off x="528637" y="1604318"/>
            <a:ext cx="8054842" cy="1752674"/>
          </a:xfrm>
          <a:prstGeom prst="rect">
            <a:avLst/>
          </a:prstGeom>
        </p:spPr>
      </p:pic>
    </p:spTree>
    <p:extLst>
      <p:ext uri="{BB962C8B-B14F-4D97-AF65-F5344CB8AC3E}">
        <p14:creationId xmlns:p14="http://schemas.microsoft.com/office/powerpoint/2010/main" val="1275598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effectLst>
                  <a:outerShdw blurRad="38100" dist="38100" dir="2700000" algn="tl">
                    <a:srgbClr val="000000">
                      <a:alpha val="43137"/>
                    </a:srgbClr>
                  </a:outerShdw>
                </a:effectLst>
              </a:rPr>
              <a:t>Purpose of the Arrangement</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DAC47EEA-ADEE-8949-8F52-A763A63D101C}" type="slidenum">
              <a:rPr lang="en-US" smtClean="0"/>
              <a:pPr/>
              <a:t>3</a:t>
            </a:fld>
            <a:endParaRPr lang="en-US"/>
          </a:p>
        </p:txBody>
      </p:sp>
      <p:sp>
        <p:nvSpPr>
          <p:cNvPr id="3" name="내용 개체 틀 2"/>
          <p:cNvSpPr>
            <a:spLocks noGrp="1"/>
          </p:cNvSpPr>
          <p:nvPr>
            <p:ph idx="1"/>
          </p:nvPr>
        </p:nvSpPr>
        <p:spPr>
          <a:xfrm>
            <a:off x="611560" y="1664965"/>
            <a:ext cx="8229600" cy="3708251"/>
          </a:xfrm>
        </p:spPr>
        <p:txBody>
          <a:bodyPr>
            <a:normAutofit fontScale="55000" lnSpcReduction="20000"/>
          </a:bodyPr>
          <a:lstStyle/>
          <a:p>
            <a:pPr marL="0" indent="0">
              <a:buNone/>
            </a:pPr>
            <a:r>
              <a:rPr lang="en-US" altLang="ko-KR" dirty="0" smtClean="0"/>
              <a:t>1. to </a:t>
            </a:r>
            <a:r>
              <a:rPr lang="en-US" altLang="ko-KR" dirty="0"/>
              <a:t>ensure that evaluations of Information Technology (IT) products and protection profiles are performed to high and consistent standards and are seen to contribute significantly to confidence in the security of those products and profiles; </a:t>
            </a:r>
          </a:p>
          <a:p>
            <a:pPr marL="0" indent="0">
              <a:buNone/>
            </a:pPr>
            <a:endParaRPr lang="en-US" altLang="ko-KR" dirty="0" smtClean="0"/>
          </a:p>
          <a:p>
            <a:pPr marL="0" indent="0">
              <a:buNone/>
            </a:pPr>
            <a:r>
              <a:rPr lang="en-US" altLang="ko-KR" dirty="0" smtClean="0"/>
              <a:t>2</a:t>
            </a:r>
            <a:r>
              <a:rPr lang="en-US" altLang="ko-KR" dirty="0"/>
              <a:t>. to improve the availability of evaluated, security-enhanced IT products and protection profiles; </a:t>
            </a:r>
          </a:p>
          <a:p>
            <a:pPr marL="0" indent="0">
              <a:buNone/>
            </a:pPr>
            <a:endParaRPr lang="en-US" altLang="ko-KR" dirty="0" smtClean="0"/>
          </a:p>
          <a:p>
            <a:pPr marL="0" indent="0">
              <a:buNone/>
            </a:pPr>
            <a:r>
              <a:rPr lang="en-US" altLang="ko-KR" dirty="0" smtClean="0"/>
              <a:t>3</a:t>
            </a:r>
            <a:r>
              <a:rPr lang="en-US" altLang="ko-KR" dirty="0"/>
              <a:t>. to eliminate the burden of duplicating evaluations of IT products and protection profiles; </a:t>
            </a:r>
          </a:p>
          <a:p>
            <a:pPr marL="0" indent="0">
              <a:buNone/>
            </a:pPr>
            <a:endParaRPr lang="en-US" altLang="ko-KR" dirty="0" smtClean="0"/>
          </a:p>
          <a:p>
            <a:pPr marL="0" indent="0">
              <a:buNone/>
            </a:pPr>
            <a:r>
              <a:rPr lang="en-US" altLang="ko-KR" dirty="0" smtClean="0"/>
              <a:t>4</a:t>
            </a:r>
            <a:r>
              <a:rPr lang="en-US" altLang="ko-KR" dirty="0"/>
              <a:t>. to continuously improve the efficiency and cost-effectiveness of the evaluation and certification/validation* process for IT products and protection profiles. </a:t>
            </a:r>
          </a:p>
        </p:txBody>
      </p:sp>
      <p:pic>
        <p:nvPicPr>
          <p:cNvPr id="6" name="그림 5"/>
          <p:cNvPicPr>
            <a:picLocks noChangeAspect="1"/>
          </p:cNvPicPr>
          <p:nvPr/>
        </p:nvPicPr>
        <p:blipFill>
          <a:blip r:embed="rId3"/>
          <a:stretch>
            <a:fillRect/>
          </a:stretch>
        </p:blipFill>
        <p:spPr>
          <a:xfrm>
            <a:off x="1624558" y="5006492"/>
            <a:ext cx="6203603" cy="1349858"/>
          </a:xfrm>
          <a:prstGeom prst="rect">
            <a:avLst/>
          </a:prstGeom>
        </p:spPr>
      </p:pic>
    </p:spTree>
    <p:extLst>
      <p:ext uri="{BB962C8B-B14F-4D97-AF65-F5344CB8AC3E}">
        <p14:creationId xmlns:p14="http://schemas.microsoft.com/office/powerpoint/2010/main" val="117229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914400"/>
            <a:ext cx="8686800" cy="1219200"/>
          </a:xfrm>
        </p:spPr>
        <p:txBody>
          <a:bodyPr>
            <a:normAutofit fontScale="90000"/>
          </a:bodyPr>
          <a:lstStyle/>
          <a:p>
            <a:r>
              <a:rPr lang="en-US" altLang="ko-KR" sz="4000">
                <a:ea typeface="굴림" panose="020B0600000101010101" pitchFamily="50" charset="-127"/>
              </a:rPr>
              <a:t>The International Common Criteria Standard ( I</a:t>
            </a:r>
            <a:r>
              <a:rPr lang="en-US" altLang="ko-KR" sz="4000">
                <a:solidFill>
                  <a:schemeClr val="tx1"/>
                </a:solidFill>
                <a:ea typeface="굴림" panose="020B0600000101010101" pitchFamily="50" charset="-127"/>
              </a:rPr>
              <a:t>SO/IEC 15408)</a:t>
            </a:r>
          </a:p>
        </p:txBody>
      </p:sp>
      <p:sp>
        <p:nvSpPr>
          <p:cNvPr id="4099" name="Rectangle 3"/>
          <p:cNvSpPr>
            <a:spLocks noGrp="1" noChangeArrowheads="1"/>
          </p:cNvSpPr>
          <p:nvPr>
            <p:ph type="body" idx="1"/>
          </p:nvPr>
        </p:nvSpPr>
        <p:spPr>
          <a:xfrm>
            <a:off x="609600" y="2209800"/>
            <a:ext cx="7772400" cy="4267200"/>
          </a:xfrm>
        </p:spPr>
        <p:txBody>
          <a:bodyPr/>
          <a:lstStyle/>
          <a:p>
            <a:pPr eaLnBrk="0" hangingPunct="0">
              <a:lnSpc>
                <a:spcPct val="85000"/>
              </a:lnSpc>
              <a:spcBef>
                <a:spcPct val="0"/>
              </a:spcBef>
              <a:spcAft>
                <a:spcPct val="40000"/>
              </a:spcAft>
              <a:buFontTx/>
              <a:buNone/>
            </a:pPr>
            <a:r>
              <a:rPr lang="en-US" altLang="ko-KR" sz="2400" b="1" i="1">
                <a:solidFill>
                  <a:schemeClr val="tx2"/>
                </a:solidFill>
                <a:ea typeface="굴림" panose="020B0600000101010101" pitchFamily="50" charset="-127"/>
              </a:rPr>
              <a:t>What the standard is –</a:t>
            </a:r>
          </a:p>
          <a:p>
            <a:pPr eaLnBrk="0" hangingPunct="0">
              <a:lnSpc>
                <a:spcPct val="85000"/>
              </a:lnSpc>
              <a:spcBef>
                <a:spcPct val="0"/>
              </a:spcBef>
              <a:spcAft>
                <a:spcPct val="40000"/>
              </a:spcAft>
            </a:pPr>
            <a:r>
              <a:rPr lang="en-US" altLang="ko-KR" sz="2400">
                <a:ea typeface="굴림" panose="020B0600000101010101" pitchFamily="50" charset="-127"/>
              </a:rPr>
              <a:t>Common structure and language for expressing product/system IT security requirements (Part 1)</a:t>
            </a:r>
          </a:p>
          <a:p>
            <a:pPr eaLnBrk="0" hangingPunct="0">
              <a:lnSpc>
                <a:spcPct val="85000"/>
              </a:lnSpc>
              <a:spcBef>
                <a:spcPct val="0"/>
              </a:spcBef>
              <a:spcAft>
                <a:spcPct val="40000"/>
              </a:spcAft>
            </a:pPr>
            <a:r>
              <a:rPr lang="en-US" altLang="ko-KR" sz="2400">
                <a:ea typeface="굴림" panose="020B0600000101010101" pitchFamily="50" charset="-127"/>
              </a:rPr>
              <a:t>Catalog of standardized IT security requirement components and packages (Parts 2 and 3)</a:t>
            </a:r>
          </a:p>
          <a:p>
            <a:pPr>
              <a:lnSpc>
                <a:spcPct val="85000"/>
              </a:lnSpc>
              <a:spcBef>
                <a:spcPct val="0"/>
              </a:spcBef>
              <a:spcAft>
                <a:spcPct val="40000"/>
              </a:spcAft>
              <a:buClr>
                <a:schemeClr val="bg2"/>
              </a:buClr>
              <a:buSzPct val="75000"/>
              <a:buFont typeface="Monotype Sorts" pitchFamily="2" charset="2"/>
              <a:buNone/>
            </a:pPr>
            <a:r>
              <a:rPr lang="en-US" altLang="ko-KR" sz="2400" b="1" i="1">
                <a:solidFill>
                  <a:schemeClr val="tx2"/>
                </a:solidFill>
                <a:ea typeface="굴림" panose="020B0600000101010101" pitchFamily="50" charset="-127"/>
              </a:rPr>
              <a:t>How the standard is used –</a:t>
            </a:r>
          </a:p>
          <a:p>
            <a:pPr eaLnBrk="0" hangingPunct="0">
              <a:lnSpc>
                <a:spcPct val="85000"/>
              </a:lnSpc>
              <a:spcBef>
                <a:spcPct val="0"/>
              </a:spcBef>
              <a:spcAft>
                <a:spcPct val="40000"/>
              </a:spcAft>
            </a:pPr>
            <a:r>
              <a:rPr lang="en-US" altLang="ko-KR" sz="2400">
                <a:ea typeface="굴림" panose="020B0600000101010101" pitchFamily="50" charset="-127"/>
              </a:rPr>
              <a:t>Develop protection profiles and security targets -- specific IT security requirements and specifications for products and systems</a:t>
            </a:r>
            <a:endParaRPr lang="en-US" altLang="ko-KR" sz="2400" i="1">
              <a:solidFill>
                <a:schemeClr val="tx2"/>
              </a:solidFill>
              <a:effectLst>
                <a:outerShdw blurRad="38100" dist="38100" dir="2700000" algn="tl">
                  <a:srgbClr val="C0C0C0"/>
                </a:outerShdw>
              </a:effectLst>
              <a:ea typeface="굴림" panose="020B0600000101010101" pitchFamily="50" charset="-127"/>
            </a:endParaRPr>
          </a:p>
          <a:p>
            <a:pPr eaLnBrk="0" hangingPunct="0">
              <a:lnSpc>
                <a:spcPct val="85000"/>
              </a:lnSpc>
              <a:spcBef>
                <a:spcPct val="0"/>
              </a:spcBef>
              <a:spcAft>
                <a:spcPct val="40000"/>
              </a:spcAft>
            </a:pPr>
            <a:r>
              <a:rPr lang="en-US" altLang="ko-KR" sz="2400">
                <a:effectLst>
                  <a:outerShdw blurRad="38100" dist="38100" dir="2700000" algn="tl">
                    <a:srgbClr val="C0C0C0"/>
                  </a:outerShdw>
                </a:effectLst>
                <a:ea typeface="굴림" panose="020B0600000101010101" pitchFamily="50" charset="-127"/>
              </a:rPr>
              <a:t>Evaluate</a:t>
            </a:r>
            <a:r>
              <a:rPr lang="en-US" altLang="ko-KR" sz="2400">
                <a:ea typeface="굴림" panose="020B0600000101010101" pitchFamily="50" charset="-127"/>
              </a:rPr>
              <a:t> products and systems against known and understood IT security requirements</a:t>
            </a:r>
            <a:endParaRPr lang="en-US" altLang="ko-KR" sz="2400">
              <a:solidFill>
                <a:schemeClr val="tx2"/>
              </a:solidFill>
              <a:effectLst>
                <a:outerShdw blurRad="38100" dist="38100" dir="2700000" algn="tl">
                  <a:srgbClr val="C0C0C0"/>
                </a:outerShdw>
              </a:effectLst>
              <a:ea typeface="굴림" panose="020B0600000101010101" pitchFamily="50" charset="-127"/>
            </a:endParaRPr>
          </a:p>
        </p:txBody>
      </p:sp>
    </p:spTree>
    <p:extLst>
      <p:ext uri="{BB962C8B-B14F-4D97-AF65-F5344CB8AC3E}">
        <p14:creationId xmlns:p14="http://schemas.microsoft.com/office/powerpoint/2010/main" val="241007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ko-KR">
                <a:ea typeface="굴림" panose="020B0600000101010101" pitchFamily="50" charset="-127"/>
              </a:rPr>
              <a:t>An Evolutionary Process</a:t>
            </a:r>
          </a:p>
        </p:txBody>
      </p:sp>
      <p:sp>
        <p:nvSpPr>
          <p:cNvPr id="5123" name="Rectangle 3"/>
          <p:cNvSpPr>
            <a:spLocks noGrp="1" noChangeArrowheads="1"/>
          </p:cNvSpPr>
          <p:nvPr>
            <p:ph type="body" idx="1"/>
          </p:nvPr>
        </p:nvSpPr>
        <p:spPr>
          <a:xfrm>
            <a:off x="685800" y="1676400"/>
            <a:ext cx="7772400" cy="4114800"/>
          </a:xfrm>
        </p:spPr>
        <p:txBody>
          <a:bodyPr/>
          <a:lstStyle/>
          <a:p>
            <a:pPr>
              <a:buFontTx/>
              <a:buNone/>
            </a:pPr>
            <a:r>
              <a:rPr lang="en-US" altLang="ko-KR">
                <a:ea typeface="굴림" panose="020B0600000101010101" pitchFamily="50" charset="-127"/>
              </a:rPr>
              <a:t>Two decades of research and development…</a:t>
            </a:r>
          </a:p>
        </p:txBody>
      </p:sp>
      <p:sp>
        <p:nvSpPr>
          <p:cNvPr id="5124" name="Rectangle 4"/>
          <p:cNvSpPr>
            <a:spLocks noChangeArrowheads="1"/>
          </p:cNvSpPr>
          <p:nvPr/>
        </p:nvSpPr>
        <p:spPr bwMode="auto">
          <a:xfrm>
            <a:off x="762000" y="3276600"/>
            <a:ext cx="1314450" cy="1797050"/>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25" name="Rectangle 5"/>
          <p:cNvSpPr>
            <a:spLocks noChangeArrowheads="1"/>
          </p:cNvSpPr>
          <p:nvPr/>
        </p:nvSpPr>
        <p:spPr bwMode="auto">
          <a:xfrm>
            <a:off x="4572000" y="2971800"/>
            <a:ext cx="1085850" cy="1492250"/>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26" name="Rectangle 6"/>
          <p:cNvSpPr>
            <a:spLocks noChangeArrowheads="1"/>
          </p:cNvSpPr>
          <p:nvPr/>
        </p:nvSpPr>
        <p:spPr bwMode="auto">
          <a:xfrm>
            <a:off x="3048000" y="4800600"/>
            <a:ext cx="1222375" cy="1492250"/>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30" name="Freeform 10"/>
          <p:cNvSpPr>
            <a:spLocks/>
          </p:cNvSpPr>
          <p:nvPr/>
        </p:nvSpPr>
        <p:spPr bwMode="auto">
          <a:xfrm>
            <a:off x="698500" y="2716213"/>
            <a:ext cx="1147763" cy="1636712"/>
          </a:xfrm>
          <a:custGeom>
            <a:avLst/>
            <a:gdLst>
              <a:gd name="T0" fmla="*/ 0 w 1446"/>
              <a:gd name="T1" fmla="*/ 215 h 2062"/>
              <a:gd name="T2" fmla="*/ 1312 w 1446"/>
              <a:gd name="T3" fmla="*/ 6 h 2062"/>
              <a:gd name="T4" fmla="*/ 1350 w 1446"/>
              <a:gd name="T5" fmla="*/ 0 h 2062"/>
              <a:gd name="T6" fmla="*/ 1378 w 1446"/>
              <a:gd name="T7" fmla="*/ 0 h 2062"/>
              <a:gd name="T8" fmla="*/ 1408 w 1446"/>
              <a:gd name="T9" fmla="*/ 6 h 2062"/>
              <a:gd name="T10" fmla="*/ 1424 w 1446"/>
              <a:gd name="T11" fmla="*/ 16 h 2062"/>
              <a:gd name="T12" fmla="*/ 1435 w 1446"/>
              <a:gd name="T13" fmla="*/ 24 h 2062"/>
              <a:gd name="T14" fmla="*/ 1441 w 1446"/>
              <a:gd name="T15" fmla="*/ 43 h 2062"/>
              <a:gd name="T16" fmla="*/ 1444 w 1446"/>
              <a:gd name="T17" fmla="*/ 58 h 2062"/>
              <a:gd name="T18" fmla="*/ 1446 w 1446"/>
              <a:gd name="T19" fmla="*/ 82 h 2062"/>
              <a:gd name="T20" fmla="*/ 1444 w 1446"/>
              <a:gd name="T21" fmla="*/ 164 h 2062"/>
              <a:gd name="T22" fmla="*/ 1444 w 1446"/>
              <a:gd name="T23" fmla="*/ 1793 h 2062"/>
              <a:gd name="T24" fmla="*/ 0 w 1446"/>
              <a:gd name="T25" fmla="*/ 2062 h 2062"/>
              <a:gd name="T26" fmla="*/ 0 w 1446"/>
              <a:gd name="T27" fmla="*/ 215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6" h="2062">
                <a:moveTo>
                  <a:pt x="0" y="215"/>
                </a:moveTo>
                <a:lnTo>
                  <a:pt x="1312" y="6"/>
                </a:lnTo>
                <a:lnTo>
                  <a:pt x="1350" y="0"/>
                </a:lnTo>
                <a:lnTo>
                  <a:pt x="1378" y="0"/>
                </a:lnTo>
                <a:lnTo>
                  <a:pt x="1408" y="6"/>
                </a:lnTo>
                <a:lnTo>
                  <a:pt x="1424" y="16"/>
                </a:lnTo>
                <a:lnTo>
                  <a:pt x="1435" y="24"/>
                </a:lnTo>
                <a:lnTo>
                  <a:pt x="1441" y="43"/>
                </a:lnTo>
                <a:lnTo>
                  <a:pt x="1444" y="58"/>
                </a:lnTo>
                <a:lnTo>
                  <a:pt x="1446" y="82"/>
                </a:lnTo>
                <a:lnTo>
                  <a:pt x="1444" y="164"/>
                </a:lnTo>
                <a:lnTo>
                  <a:pt x="1444" y="1793"/>
                </a:lnTo>
                <a:lnTo>
                  <a:pt x="0" y="2062"/>
                </a:lnTo>
                <a:lnTo>
                  <a:pt x="0" y="215"/>
                </a:lnTo>
                <a:close/>
              </a:path>
            </a:pathLst>
          </a:custGeom>
          <a:solidFill>
            <a:srgbClr val="00007F"/>
          </a:solidFill>
          <a:ln w="7938">
            <a:solidFill>
              <a:srgbClr val="000000"/>
            </a:solidFill>
            <a:prstDash val="solid"/>
            <a:round/>
            <a:headEnd/>
            <a:tailEnd/>
          </a:ln>
        </p:spPr>
        <p:txBody>
          <a:bodyPr/>
          <a:lstStyle/>
          <a:p>
            <a:endParaRPr lang="ko-KR" altLang="en-US"/>
          </a:p>
        </p:txBody>
      </p:sp>
      <p:sp>
        <p:nvSpPr>
          <p:cNvPr id="5131" name="Freeform 11"/>
          <p:cNvSpPr>
            <a:spLocks/>
          </p:cNvSpPr>
          <p:nvPr/>
        </p:nvSpPr>
        <p:spPr bwMode="auto">
          <a:xfrm>
            <a:off x="685800" y="2860675"/>
            <a:ext cx="247650" cy="1608138"/>
          </a:xfrm>
          <a:custGeom>
            <a:avLst/>
            <a:gdLst>
              <a:gd name="T0" fmla="*/ 0 w 313"/>
              <a:gd name="T1" fmla="*/ 0 h 2026"/>
              <a:gd name="T2" fmla="*/ 0 w 313"/>
              <a:gd name="T3" fmla="*/ 1846 h 2026"/>
              <a:gd name="T4" fmla="*/ 313 w 313"/>
              <a:gd name="T5" fmla="*/ 2026 h 2026"/>
              <a:gd name="T6" fmla="*/ 313 w 313"/>
              <a:gd name="T7" fmla="*/ 180 h 2026"/>
              <a:gd name="T8" fmla="*/ 0 w 313"/>
              <a:gd name="T9" fmla="*/ 0 h 2026"/>
            </a:gdLst>
            <a:ahLst/>
            <a:cxnLst>
              <a:cxn ang="0">
                <a:pos x="T0" y="T1"/>
              </a:cxn>
              <a:cxn ang="0">
                <a:pos x="T2" y="T3"/>
              </a:cxn>
              <a:cxn ang="0">
                <a:pos x="T4" y="T5"/>
              </a:cxn>
              <a:cxn ang="0">
                <a:pos x="T6" y="T7"/>
              </a:cxn>
              <a:cxn ang="0">
                <a:pos x="T8" y="T9"/>
              </a:cxn>
            </a:cxnLst>
            <a:rect l="0" t="0" r="r" b="b"/>
            <a:pathLst>
              <a:path w="313" h="2026">
                <a:moveTo>
                  <a:pt x="0" y="0"/>
                </a:moveTo>
                <a:lnTo>
                  <a:pt x="0" y="1846"/>
                </a:lnTo>
                <a:lnTo>
                  <a:pt x="313" y="2026"/>
                </a:lnTo>
                <a:lnTo>
                  <a:pt x="313" y="180"/>
                </a:lnTo>
                <a:lnTo>
                  <a:pt x="0" y="0"/>
                </a:lnTo>
                <a:close/>
              </a:path>
            </a:pathLst>
          </a:custGeom>
          <a:solidFill>
            <a:srgbClr val="FF9900"/>
          </a:solidFill>
          <a:ln w="7938">
            <a:solidFill>
              <a:srgbClr val="000000"/>
            </a:solidFill>
            <a:prstDash val="solid"/>
            <a:round/>
            <a:headEnd/>
            <a:tailEnd/>
          </a:ln>
        </p:spPr>
        <p:txBody>
          <a:bodyPr/>
          <a:lstStyle/>
          <a:p>
            <a:endParaRPr lang="ko-KR" altLang="en-US"/>
          </a:p>
        </p:txBody>
      </p:sp>
      <p:sp>
        <p:nvSpPr>
          <p:cNvPr id="5132" name="Freeform 12"/>
          <p:cNvSpPr>
            <a:spLocks/>
          </p:cNvSpPr>
          <p:nvPr/>
        </p:nvSpPr>
        <p:spPr bwMode="auto">
          <a:xfrm>
            <a:off x="955675" y="2782888"/>
            <a:ext cx="1044575" cy="1687512"/>
          </a:xfrm>
          <a:custGeom>
            <a:avLst/>
            <a:gdLst>
              <a:gd name="T0" fmla="*/ 0 w 1315"/>
              <a:gd name="T1" fmla="*/ 279 h 2127"/>
              <a:gd name="T2" fmla="*/ 0 w 1315"/>
              <a:gd name="T3" fmla="*/ 2127 h 2127"/>
              <a:gd name="T4" fmla="*/ 1227 w 1315"/>
              <a:gd name="T5" fmla="*/ 1787 h 2127"/>
              <a:gd name="T6" fmla="*/ 1250 w 1315"/>
              <a:gd name="T7" fmla="*/ 1782 h 2127"/>
              <a:gd name="T8" fmla="*/ 1284 w 1315"/>
              <a:gd name="T9" fmla="*/ 1771 h 2127"/>
              <a:gd name="T10" fmla="*/ 1301 w 1315"/>
              <a:gd name="T11" fmla="*/ 1759 h 2127"/>
              <a:gd name="T12" fmla="*/ 1310 w 1315"/>
              <a:gd name="T13" fmla="*/ 1746 h 2127"/>
              <a:gd name="T14" fmla="*/ 1314 w 1315"/>
              <a:gd name="T15" fmla="*/ 1724 h 2127"/>
              <a:gd name="T16" fmla="*/ 1314 w 1315"/>
              <a:gd name="T17" fmla="*/ 1709 h 2127"/>
              <a:gd name="T18" fmla="*/ 1314 w 1315"/>
              <a:gd name="T19" fmla="*/ 1686 h 2127"/>
              <a:gd name="T20" fmla="*/ 1314 w 1315"/>
              <a:gd name="T21" fmla="*/ 1653 h 2127"/>
              <a:gd name="T22" fmla="*/ 1314 w 1315"/>
              <a:gd name="T23" fmla="*/ 83 h 2127"/>
              <a:gd name="T24" fmla="*/ 1315 w 1315"/>
              <a:gd name="T25" fmla="*/ 54 h 2127"/>
              <a:gd name="T26" fmla="*/ 1307 w 1315"/>
              <a:gd name="T27" fmla="*/ 29 h 2127"/>
              <a:gd name="T28" fmla="*/ 1298 w 1315"/>
              <a:gd name="T29" fmla="*/ 16 h 2127"/>
              <a:gd name="T30" fmla="*/ 1284 w 1315"/>
              <a:gd name="T31" fmla="*/ 6 h 2127"/>
              <a:gd name="T32" fmla="*/ 1268 w 1315"/>
              <a:gd name="T33" fmla="*/ 0 h 2127"/>
              <a:gd name="T34" fmla="*/ 1248 w 1315"/>
              <a:gd name="T35" fmla="*/ 0 h 2127"/>
              <a:gd name="T36" fmla="*/ 1225 w 1315"/>
              <a:gd name="T37" fmla="*/ 1 h 2127"/>
              <a:gd name="T38" fmla="*/ 1206 w 1315"/>
              <a:gd name="T39" fmla="*/ 5 h 2127"/>
              <a:gd name="T40" fmla="*/ 1181 w 1315"/>
              <a:gd name="T41" fmla="*/ 9 h 2127"/>
              <a:gd name="T42" fmla="*/ 0 w 1315"/>
              <a:gd name="T43" fmla="*/ 27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5" h="2127">
                <a:moveTo>
                  <a:pt x="0" y="279"/>
                </a:moveTo>
                <a:lnTo>
                  <a:pt x="0" y="2127"/>
                </a:lnTo>
                <a:lnTo>
                  <a:pt x="1227" y="1787"/>
                </a:lnTo>
                <a:lnTo>
                  <a:pt x="1250" y="1782"/>
                </a:lnTo>
                <a:lnTo>
                  <a:pt x="1284" y="1771"/>
                </a:lnTo>
                <a:lnTo>
                  <a:pt x="1301" y="1759"/>
                </a:lnTo>
                <a:lnTo>
                  <a:pt x="1310" y="1746"/>
                </a:lnTo>
                <a:lnTo>
                  <a:pt x="1314" y="1724"/>
                </a:lnTo>
                <a:lnTo>
                  <a:pt x="1314" y="1709"/>
                </a:lnTo>
                <a:lnTo>
                  <a:pt x="1314" y="1686"/>
                </a:lnTo>
                <a:lnTo>
                  <a:pt x="1314" y="1653"/>
                </a:lnTo>
                <a:lnTo>
                  <a:pt x="1314" y="83"/>
                </a:lnTo>
                <a:lnTo>
                  <a:pt x="1315" y="54"/>
                </a:lnTo>
                <a:lnTo>
                  <a:pt x="1307" y="29"/>
                </a:lnTo>
                <a:lnTo>
                  <a:pt x="1298" y="16"/>
                </a:lnTo>
                <a:lnTo>
                  <a:pt x="1284" y="6"/>
                </a:lnTo>
                <a:lnTo>
                  <a:pt x="1268" y="0"/>
                </a:lnTo>
                <a:lnTo>
                  <a:pt x="1248" y="0"/>
                </a:lnTo>
                <a:lnTo>
                  <a:pt x="1225" y="1"/>
                </a:lnTo>
                <a:lnTo>
                  <a:pt x="1206" y="5"/>
                </a:lnTo>
                <a:lnTo>
                  <a:pt x="1181" y="9"/>
                </a:lnTo>
                <a:lnTo>
                  <a:pt x="0" y="279"/>
                </a:lnTo>
                <a:close/>
              </a:path>
            </a:pathLst>
          </a:custGeom>
          <a:solidFill>
            <a:srgbClr val="FF9900"/>
          </a:solidFill>
          <a:ln w="8001">
            <a:solidFill>
              <a:srgbClr val="000000"/>
            </a:solidFill>
            <a:prstDash val="solid"/>
            <a:round/>
            <a:headEnd/>
            <a:tailEnd/>
          </a:ln>
        </p:spPr>
        <p:txBody>
          <a:bodyPr/>
          <a:lstStyle/>
          <a:p>
            <a:endParaRPr lang="ko-KR" altLang="en-US"/>
          </a:p>
        </p:txBody>
      </p:sp>
      <p:grpSp>
        <p:nvGrpSpPr>
          <p:cNvPr id="5133" name="Group 13"/>
          <p:cNvGrpSpPr>
            <a:grpSpLocks/>
          </p:cNvGrpSpPr>
          <p:nvPr/>
        </p:nvGrpSpPr>
        <p:grpSpPr bwMode="auto">
          <a:xfrm>
            <a:off x="838200" y="2860675"/>
            <a:ext cx="187325" cy="163513"/>
            <a:chOff x="3950" y="299"/>
            <a:chExt cx="118" cy="103"/>
          </a:xfrm>
        </p:grpSpPr>
        <p:sp>
          <p:nvSpPr>
            <p:cNvPr id="5134" name="Freeform 14"/>
            <p:cNvSpPr>
              <a:spLocks/>
            </p:cNvSpPr>
            <p:nvPr/>
          </p:nvSpPr>
          <p:spPr bwMode="auto">
            <a:xfrm>
              <a:off x="3952" y="306"/>
              <a:ext cx="116" cy="96"/>
            </a:xfrm>
            <a:custGeom>
              <a:avLst/>
              <a:gdLst>
                <a:gd name="T0" fmla="*/ 0 w 232"/>
                <a:gd name="T1" fmla="*/ 96 h 190"/>
                <a:gd name="T2" fmla="*/ 13 w 232"/>
                <a:gd name="T3" fmla="*/ 83 h 190"/>
                <a:gd name="T4" fmla="*/ 29 w 232"/>
                <a:gd name="T5" fmla="*/ 68 h 190"/>
                <a:gd name="T6" fmla="*/ 48 w 232"/>
                <a:gd name="T7" fmla="*/ 52 h 190"/>
                <a:gd name="T8" fmla="*/ 70 w 232"/>
                <a:gd name="T9" fmla="*/ 35 h 190"/>
                <a:gd name="T10" fmla="*/ 91 w 232"/>
                <a:gd name="T11" fmla="*/ 25 h 190"/>
                <a:gd name="T12" fmla="*/ 112 w 232"/>
                <a:gd name="T13" fmla="*/ 14 h 190"/>
                <a:gd name="T14" fmla="*/ 128 w 232"/>
                <a:gd name="T15" fmla="*/ 8 h 190"/>
                <a:gd name="T16" fmla="*/ 146 w 232"/>
                <a:gd name="T17" fmla="*/ 3 h 190"/>
                <a:gd name="T18" fmla="*/ 164 w 232"/>
                <a:gd name="T19" fmla="*/ 0 h 190"/>
                <a:gd name="T20" fmla="*/ 177 w 232"/>
                <a:gd name="T21" fmla="*/ 1 h 190"/>
                <a:gd name="T22" fmla="*/ 192 w 232"/>
                <a:gd name="T23" fmla="*/ 4 h 190"/>
                <a:gd name="T24" fmla="*/ 202 w 232"/>
                <a:gd name="T25" fmla="*/ 8 h 190"/>
                <a:gd name="T26" fmla="*/ 212 w 232"/>
                <a:gd name="T27" fmla="*/ 15 h 190"/>
                <a:gd name="T28" fmla="*/ 219 w 232"/>
                <a:gd name="T29" fmla="*/ 23 h 190"/>
                <a:gd name="T30" fmla="*/ 227 w 232"/>
                <a:gd name="T31" fmla="*/ 35 h 190"/>
                <a:gd name="T32" fmla="*/ 229 w 232"/>
                <a:gd name="T33" fmla="*/ 48 h 190"/>
                <a:gd name="T34" fmla="*/ 232 w 232"/>
                <a:gd name="T35" fmla="*/ 62 h 190"/>
                <a:gd name="T36" fmla="*/ 228 w 232"/>
                <a:gd name="T37" fmla="*/ 77 h 190"/>
                <a:gd name="T38" fmla="*/ 224 w 232"/>
                <a:gd name="T39" fmla="*/ 90 h 190"/>
                <a:gd name="T40" fmla="*/ 219 w 232"/>
                <a:gd name="T41" fmla="*/ 106 h 190"/>
                <a:gd name="T42" fmla="*/ 208 w 232"/>
                <a:gd name="T43" fmla="*/ 121 h 190"/>
                <a:gd name="T44" fmla="*/ 199 w 232"/>
                <a:gd name="T45" fmla="*/ 137 h 190"/>
                <a:gd name="T46" fmla="*/ 183 w 232"/>
                <a:gd name="T47" fmla="*/ 157 h 190"/>
                <a:gd name="T48" fmla="*/ 167 w 232"/>
                <a:gd name="T49" fmla="*/ 178 h 190"/>
                <a:gd name="T50" fmla="*/ 155 w 232"/>
                <a:gd name="T51" fmla="*/ 190 h 190"/>
                <a:gd name="T52" fmla="*/ 0 w 232"/>
                <a:gd name="T53" fmla="*/ 9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90">
                  <a:moveTo>
                    <a:pt x="0" y="96"/>
                  </a:moveTo>
                  <a:lnTo>
                    <a:pt x="13" y="83"/>
                  </a:lnTo>
                  <a:lnTo>
                    <a:pt x="29" y="68"/>
                  </a:lnTo>
                  <a:lnTo>
                    <a:pt x="48" y="52"/>
                  </a:lnTo>
                  <a:lnTo>
                    <a:pt x="70" y="35"/>
                  </a:lnTo>
                  <a:lnTo>
                    <a:pt x="91" y="25"/>
                  </a:lnTo>
                  <a:lnTo>
                    <a:pt x="112" y="14"/>
                  </a:lnTo>
                  <a:lnTo>
                    <a:pt x="128" y="8"/>
                  </a:lnTo>
                  <a:lnTo>
                    <a:pt x="146" y="3"/>
                  </a:lnTo>
                  <a:lnTo>
                    <a:pt x="164" y="0"/>
                  </a:lnTo>
                  <a:lnTo>
                    <a:pt x="177" y="1"/>
                  </a:lnTo>
                  <a:lnTo>
                    <a:pt x="192" y="4"/>
                  </a:lnTo>
                  <a:lnTo>
                    <a:pt x="202" y="8"/>
                  </a:lnTo>
                  <a:lnTo>
                    <a:pt x="212" y="15"/>
                  </a:lnTo>
                  <a:lnTo>
                    <a:pt x="219" y="23"/>
                  </a:lnTo>
                  <a:lnTo>
                    <a:pt x="227" y="35"/>
                  </a:lnTo>
                  <a:lnTo>
                    <a:pt x="229" y="48"/>
                  </a:lnTo>
                  <a:lnTo>
                    <a:pt x="232" y="62"/>
                  </a:lnTo>
                  <a:lnTo>
                    <a:pt x="228" y="77"/>
                  </a:lnTo>
                  <a:lnTo>
                    <a:pt x="224" y="90"/>
                  </a:lnTo>
                  <a:lnTo>
                    <a:pt x="219" y="106"/>
                  </a:lnTo>
                  <a:lnTo>
                    <a:pt x="208" y="121"/>
                  </a:lnTo>
                  <a:lnTo>
                    <a:pt x="199" y="137"/>
                  </a:lnTo>
                  <a:lnTo>
                    <a:pt x="183" y="157"/>
                  </a:lnTo>
                  <a:lnTo>
                    <a:pt x="167" y="178"/>
                  </a:lnTo>
                  <a:lnTo>
                    <a:pt x="155" y="190"/>
                  </a:lnTo>
                  <a:lnTo>
                    <a:pt x="0" y="96"/>
                  </a:lnTo>
                  <a:close/>
                </a:path>
              </a:pathLst>
            </a:custGeom>
            <a:solidFill>
              <a:srgbClr val="808080"/>
            </a:solidFill>
            <a:ln w="7938">
              <a:solidFill>
                <a:srgbClr val="000000"/>
              </a:solidFill>
              <a:prstDash val="solid"/>
              <a:round/>
              <a:headEnd/>
              <a:tailEnd/>
            </a:ln>
          </p:spPr>
          <p:txBody>
            <a:bodyPr/>
            <a:lstStyle/>
            <a:p>
              <a:endParaRPr lang="ko-KR" altLang="en-US"/>
            </a:p>
          </p:txBody>
        </p:sp>
        <p:sp>
          <p:nvSpPr>
            <p:cNvPr id="5135" name="Freeform 15"/>
            <p:cNvSpPr>
              <a:spLocks/>
            </p:cNvSpPr>
            <p:nvPr/>
          </p:nvSpPr>
          <p:spPr bwMode="auto">
            <a:xfrm>
              <a:off x="3950" y="299"/>
              <a:ext cx="116" cy="95"/>
            </a:xfrm>
            <a:custGeom>
              <a:avLst/>
              <a:gdLst>
                <a:gd name="T0" fmla="*/ 0 w 231"/>
                <a:gd name="T1" fmla="*/ 97 h 191"/>
                <a:gd name="T2" fmla="*/ 12 w 231"/>
                <a:gd name="T3" fmla="*/ 84 h 191"/>
                <a:gd name="T4" fmla="*/ 28 w 231"/>
                <a:gd name="T5" fmla="*/ 68 h 191"/>
                <a:gd name="T6" fmla="*/ 47 w 231"/>
                <a:gd name="T7" fmla="*/ 52 h 191"/>
                <a:gd name="T8" fmla="*/ 71 w 231"/>
                <a:gd name="T9" fmla="*/ 37 h 191"/>
                <a:gd name="T10" fmla="*/ 90 w 231"/>
                <a:gd name="T11" fmla="*/ 24 h 191"/>
                <a:gd name="T12" fmla="*/ 111 w 231"/>
                <a:gd name="T13" fmla="*/ 16 h 191"/>
                <a:gd name="T14" fmla="*/ 127 w 231"/>
                <a:gd name="T15" fmla="*/ 7 h 191"/>
                <a:gd name="T16" fmla="*/ 145 w 231"/>
                <a:gd name="T17" fmla="*/ 2 h 191"/>
                <a:gd name="T18" fmla="*/ 162 w 231"/>
                <a:gd name="T19" fmla="*/ 0 h 191"/>
                <a:gd name="T20" fmla="*/ 177 w 231"/>
                <a:gd name="T21" fmla="*/ 0 h 191"/>
                <a:gd name="T22" fmla="*/ 192 w 231"/>
                <a:gd name="T23" fmla="*/ 4 h 191"/>
                <a:gd name="T24" fmla="*/ 203 w 231"/>
                <a:gd name="T25" fmla="*/ 10 h 191"/>
                <a:gd name="T26" fmla="*/ 210 w 231"/>
                <a:gd name="T27" fmla="*/ 16 h 191"/>
                <a:gd name="T28" fmla="*/ 219 w 231"/>
                <a:gd name="T29" fmla="*/ 22 h 191"/>
                <a:gd name="T30" fmla="*/ 226 w 231"/>
                <a:gd name="T31" fmla="*/ 37 h 191"/>
                <a:gd name="T32" fmla="*/ 230 w 231"/>
                <a:gd name="T33" fmla="*/ 49 h 191"/>
                <a:gd name="T34" fmla="*/ 231 w 231"/>
                <a:gd name="T35" fmla="*/ 62 h 191"/>
                <a:gd name="T36" fmla="*/ 228 w 231"/>
                <a:gd name="T37" fmla="*/ 76 h 191"/>
                <a:gd name="T38" fmla="*/ 224 w 231"/>
                <a:gd name="T39" fmla="*/ 93 h 191"/>
                <a:gd name="T40" fmla="*/ 217 w 231"/>
                <a:gd name="T41" fmla="*/ 105 h 191"/>
                <a:gd name="T42" fmla="*/ 208 w 231"/>
                <a:gd name="T43" fmla="*/ 121 h 191"/>
                <a:gd name="T44" fmla="*/ 198 w 231"/>
                <a:gd name="T45" fmla="*/ 137 h 191"/>
                <a:gd name="T46" fmla="*/ 182 w 231"/>
                <a:gd name="T47" fmla="*/ 156 h 191"/>
                <a:gd name="T48" fmla="*/ 166 w 231"/>
                <a:gd name="T49" fmla="*/ 180 h 191"/>
                <a:gd name="T50" fmla="*/ 153 w 231"/>
                <a:gd name="T51" fmla="*/ 191 h 191"/>
                <a:gd name="T52" fmla="*/ 0 w 231"/>
                <a:gd name="T53" fmla="*/ 9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191">
                  <a:moveTo>
                    <a:pt x="0" y="97"/>
                  </a:moveTo>
                  <a:lnTo>
                    <a:pt x="12" y="84"/>
                  </a:lnTo>
                  <a:lnTo>
                    <a:pt x="28" y="68"/>
                  </a:lnTo>
                  <a:lnTo>
                    <a:pt x="47" y="52"/>
                  </a:lnTo>
                  <a:lnTo>
                    <a:pt x="71" y="37"/>
                  </a:lnTo>
                  <a:lnTo>
                    <a:pt x="90" y="24"/>
                  </a:lnTo>
                  <a:lnTo>
                    <a:pt x="111" y="16"/>
                  </a:lnTo>
                  <a:lnTo>
                    <a:pt x="127" y="7"/>
                  </a:lnTo>
                  <a:lnTo>
                    <a:pt x="145" y="2"/>
                  </a:lnTo>
                  <a:lnTo>
                    <a:pt x="162" y="0"/>
                  </a:lnTo>
                  <a:lnTo>
                    <a:pt x="177" y="0"/>
                  </a:lnTo>
                  <a:lnTo>
                    <a:pt x="192" y="4"/>
                  </a:lnTo>
                  <a:lnTo>
                    <a:pt x="203" y="10"/>
                  </a:lnTo>
                  <a:lnTo>
                    <a:pt x="210" y="16"/>
                  </a:lnTo>
                  <a:lnTo>
                    <a:pt x="219" y="22"/>
                  </a:lnTo>
                  <a:lnTo>
                    <a:pt x="226" y="37"/>
                  </a:lnTo>
                  <a:lnTo>
                    <a:pt x="230" y="49"/>
                  </a:lnTo>
                  <a:lnTo>
                    <a:pt x="231" y="62"/>
                  </a:lnTo>
                  <a:lnTo>
                    <a:pt x="228" y="76"/>
                  </a:lnTo>
                  <a:lnTo>
                    <a:pt x="224" y="93"/>
                  </a:lnTo>
                  <a:lnTo>
                    <a:pt x="217" y="105"/>
                  </a:lnTo>
                  <a:lnTo>
                    <a:pt x="208" y="121"/>
                  </a:lnTo>
                  <a:lnTo>
                    <a:pt x="198" y="137"/>
                  </a:lnTo>
                  <a:lnTo>
                    <a:pt x="182" y="156"/>
                  </a:lnTo>
                  <a:lnTo>
                    <a:pt x="166" y="180"/>
                  </a:lnTo>
                  <a:lnTo>
                    <a:pt x="153" y="191"/>
                  </a:lnTo>
                  <a:lnTo>
                    <a:pt x="0" y="97"/>
                  </a:lnTo>
                  <a:close/>
                </a:path>
              </a:pathLst>
            </a:custGeom>
            <a:solidFill>
              <a:srgbClr val="C0C0C0"/>
            </a:solidFill>
            <a:ln w="7938">
              <a:solidFill>
                <a:srgbClr val="000000"/>
              </a:solidFill>
              <a:prstDash val="solid"/>
              <a:round/>
              <a:headEnd/>
              <a:tailEnd/>
            </a:ln>
          </p:spPr>
          <p:txBody>
            <a:bodyPr/>
            <a:lstStyle/>
            <a:p>
              <a:endParaRPr lang="ko-KR" altLang="en-US"/>
            </a:p>
          </p:txBody>
        </p:sp>
      </p:grpSp>
      <p:sp>
        <p:nvSpPr>
          <p:cNvPr id="5136" name="Oval 16"/>
          <p:cNvSpPr>
            <a:spLocks noChangeArrowheads="1"/>
          </p:cNvSpPr>
          <p:nvPr/>
        </p:nvSpPr>
        <p:spPr bwMode="auto">
          <a:xfrm>
            <a:off x="762000" y="3241675"/>
            <a:ext cx="44450" cy="47625"/>
          </a:xfrm>
          <a:prstGeom prst="ellipse">
            <a:avLst/>
          </a:prstGeom>
          <a:solidFill>
            <a:srgbClr val="C0C0C0"/>
          </a:solidFill>
          <a:ln w="7938">
            <a:solidFill>
              <a:srgbClr val="000000"/>
            </a:solidFill>
            <a:round/>
            <a:headEnd/>
            <a:tailEnd/>
          </a:ln>
        </p:spPr>
        <p:txBody>
          <a:bodyPr/>
          <a:lstStyle/>
          <a:p>
            <a:endParaRPr lang="ko-KR" altLang="en-US"/>
          </a:p>
        </p:txBody>
      </p:sp>
      <p:sp>
        <p:nvSpPr>
          <p:cNvPr id="5137" name="Oval 17"/>
          <p:cNvSpPr>
            <a:spLocks noChangeArrowheads="1"/>
          </p:cNvSpPr>
          <p:nvPr/>
        </p:nvSpPr>
        <p:spPr bwMode="auto">
          <a:xfrm>
            <a:off x="762000" y="4079875"/>
            <a:ext cx="42863" cy="46038"/>
          </a:xfrm>
          <a:prstGeom prst="ellipse">
            <a:avLst/>
          </a:prstGeom>
          <a:solidFill>
            <a:srgbClr val="C0C0C0"/>
          </a:solidFill>
          <a:ln w="8001">
            <a:solidFill>
              <a:srgbClr val="000000"/>
            </a:solidFill>
            <a:round/>
            <a:headEnd/>
            <a:tailEnd/>
          </a:ln>
        </p:spPr>
        <p:txBody>
          <a:bodyPr/>
          <a:lstStyle/>
          <a:p>
            <a:endParaRPr lang="ko-KR" altLang="en-US"/>
          </a:p>
        </p:txBody>
      </p:sp>
      <p:sp>
        <p:nvSpPr>
          <p:cNvPr id="5138" name="Rectangle 18"/>
          <p:cNvSpPr>
            <a:spLocks noChangeArrowheads="1"/>
          </p:cNvSpPr>
          <p:nvPr/>
        </p:nvSpPr>
        <p:spPr bwMode="auto">
          <a:xfrm>
            <a:off x="914400" y="3165475"/>
            <a:ext cx="106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altLang="ko-KR" sz="1200" b="1">
                <a:latin typeface="Arial" panose="020B0604020202020204" pitchFamily="34" charset="0"/>
                <a:ea typeface="굴림" panose="020B0600000101010101" pitchFamily="50" charset="-127"/>
              </a:rPr>
              <a:t>US-DOD</a:t>
            </a:r>
          </a:p>
          <a:p>
            <a:pPr algn="ctr" eaLnBrk="0" hangingPunct="0">
              <a:lnSpc>
                <a:spcPct val="90000"/>
              </a:lnSpc>
            </a:pPr>
            <a:r>
              <a:rPr lang="en-US" altLang="ko-KR" sz="1700" b="1">
                <a:latin typeface="Arial" panose="020B0604020202020204" pitchFamily="34" charset="0"/>
                <a:ea typeface="굴림" panose="020B0600000101010101" pitchFamily="50" charset="-127"/>
              </a:rPr>
              <a:t>TCSEC</a:t>
            </a:r>
          </a:p>
          <a:p>
            <a:pPr algn="ctr" eaLnBrk="0" hangingPunct="0">
              <a:lnSpc>
                <a:spcPct val="90000"/>
              </a:lnSpc>
            </a:pPr>
            <a:endParaRPr lang="en-US" altLang="ko-KR" sz="1700" b="1">
              <a:latin typeface="Arial" panose="020B0604020202020204" pitchFamily="34" charset="0"/>
              <a:ea typeface="굴림" panose="020B0600000101010101" pitchFamily="50" charset="-127"/>
            </a:endParaRPr>
          </a:p>
          <a:p>
            <a:pPr algn="ctr" eaLnBrk="0" hangingPunct="0">
              <a:lnSpc>
                <a:spcPct val="90000"/>
              </a:lnSpc>
            </a:pPr>
            <a:r>
              <a:rPr lang="en-US" altLang="ko-KR" sz="1400" b="1">
                <a:latin typeface="Arial" panose="020B0604020202020204" pitchFamily="34" charset="0"/>
                <a:ea typeface="굴림" panose="020B0600000101010101" pitchFamily="50" charset="-127"/>
              </a:rPr>
              <a:t>1983-85</a:t>
            </a:r>
          </a:p>
        </p:txBody>
      </p:sp>
      <p:grpSp>
        <p:nvGrpSpPr>
          <p:cNvPr id="5140" name="Group 20"/>
          <p:cNvGrpSpPr>
            <a:grpSpLocks/>
          </p:cNvGrpSpPr>
          <p:nvPr/>
        </p:nvGrpSpPr>
        <p:grpSpPr bwMode="auto">
          <a:xfrm>
            <a:off x="2438400" y="2632075"/>
            <a:ext cx="1143000" cy="1492250"/>
            <a:chOff x="1392" y="1488"/>
            <a:chExt cx="720" cy="940"/>
          </a:xfrm>
        </p:grpSpPr>
        <p:sp>
          <p:nvSpPr>
            <p:cNvPr id="5141" name="Freeform 21"/>
            <p:cNvSpPr>
              <a:spLocks/>
            </p:cNvSpPr>
            <p:nvPr/>
          </p:nvSpPr>
          <p:spPr bwMode="auto">
            <a:xfrm>
              <a:off x="1399" y="1492"/>
              <a:ext cx="597" cy="856"/>
            </a:xfrm>
            <a:custGeom>
              <a:avLst/>
              <a:gdLst>
                <a:gd name="T0" fmla="*/ 0 w 1446"/>
                <a:gd name="T1" fmla="*/ 215 h 2062"/>
                <a:gd name="T2" fmla="*/ 1312 w 1446"/>
                <a:gd name="T3" fmla="*/ 6 h 2062"/>
                <a:gd name="T4" fmla="*/ 1350 w 1446"/>
                <a:gd name="T5" fmla="*/ 0 h 2062"/>
                <a:gd name="T6" fmla="*/ 1378 w 1446"/>
                <a:gd name="T7" fmla="*/ 0 h 2062"/>
                <a:gd name="T8" fmla="*/ 1408 w 1446"/>
                <a:gd name="T9" fmla="*/ 6 h 2062"/>
                <a:gd name="T10" fmla="*/ 1424 w 1446"/>
                <a:gd name="T11" fmla="*/ 16 h 2062"/>
                <a:gd name="T12" fmla="*/ 1435 w 1446"/>
                <a:gd name="T13" fmla="*/ 24 h 2062"/>
                <a:gd name="T14" fmla="*/ 1441 w 1446"/>
                <a:gd name="T15" fmla="*/ 43 h 2062"/>
                <a:gd name="T16" fmla="*/ 1444 w 1446"/>
                <a:gd name="T17" fmla="*/ 58 h 2062"/>
                <a:gd name="T18" fmla="*/ 1446 w 1446"/>
                <a:gd name="T19" fmla="*/ 82 h 2062"/>
                <a:gd name="T20" fmla="*/ 1444 w 1446"/>
                <a:gd name="T21" fmla="*/ 164 h 2062"/>
                <a:gd name="T22" fmla="*/ 1444 w 1446"/>
                <a:gd name="T23" fmla="*/ 1793 h 2062"/>
                <a:gd name="T24" fmla="*/ 0 w 1446"/>
                <a:gd name="T25" fmla="*/ 2062 h 2062"/>
                <a:gd name="T26" fmla="*/ 0 w 1446"/>
                <a:gd name="T27" fmla="*/ 215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6" h="2062">
                  <a:moveTo>
                    <a:pt x="0" y="215"/>
                  </a:moveTo>
                  <a:lnTo>
                    <a:pt x="1312" y="6"/>
                  </a:lnTo>
                  <a:lnTo>
                    <a:pt x="1350" y="0"/>
                  </a:lnTo>
                  <a:lnTo>
                    <a:pt x="1378" y="0"/>
                  </a:lnTo>
                  <a:lnTo>
                    <a:pt x="1408" y="6"/>
                  </a:lnTo>
                  <a:lnTo>
                    <a:pt x="1424" y="16"/>
                  </a:lnTo>
                  <a:lnTo>
                    <a:pt x="1435" y="24"/>
                  </a:lnTo>
                  <a:lnTo>
                    <a:pt x="1441" y="43"/>
                  </a:lnTo>
                  <a:lnTo>
                    <a:pt x="1444" y="58"/>
                  </a:lnTo>
                  <a:lnTo>
                    <a:pt x="1446" y="82"/>
                  </a:lnTo>
                  <a:lnTo>
                    <a:pt x="1444" y="164"/>
                  </a:lnTo>
                  <a:lnTo>
                    <a:pt x="1444" y="1793"/>
                  </a:lnTo>
                  <a:lnTo>
                    <a:pt x="0" y="2062"/>
                  </a:lnTo>
                  <a:lnTo>
                    <a:pt x="0" y="215"/>
                  </a:lnTo>
                  <a:close/>
                </a:path>
              </a:pathLst>
            </a:custGeom>
            <a:solidFill>
              <a:srgbClr val="00007F"/>
            </a:solidFill>
            <a:ln w="7938">
              <a:solidFill>
                <a:srgbClr val="000000"/>
              </a:solidFill>
              <a:prstDash val="solid"/>
              <a:round/>
              <a:headEnd/>
              <a:tailEnd/>
            </a:ln>
          </p:spPr>
          <p:txBody>
            <a:bodyPr/>
            <a:lstStyle/>
            <a:p>
              <a:endParaRPr lang="ko-KR" altLang="en-US"/>
            </a:p>
          </p:txBody>
        </p:sp>
        <p:sp>
          <p:nvSpPr>
            <p:cNvPr id="5142" name="Rectangle 22"/>
            <p:cNvSpPr>
              <a:spLocks noChangeArrowheads="1"/>
            </p:cNvSpPr>
            <p:nvPr/>
          </p:nvSpPr>
          <p:spPr bwMode="auto">
            <a:xfrm>
              <a:off x="1392" y="1488"/>
              <a:ext cx="684" cy="940"/>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3" name="Freeform 23"/>
            <p:cNvSpPr>
              <a:spLocks/>
            </p:cNvSpPr>
            <p:nvPr/>
          </p:nvSpPr>
          <p:spPr bwMode="auto">
            <a:xfrm>
              <a:off x="1527" y="1541"/>
              <a:ext cx="585" cy="883"/>
            </a:xfrm>
            <a:custGeom>
              <a:avLst/>
              <a:gdLst>
                <a:gd name="T0" fmla="*/ 0 w 1315"/>
                <a:gd name="T1" fmla="*/ 279 h 2127"/>
                <a:gd name="T2" fmla="*/ 0 w 1315"/>
                <a:gd name="T3" fmla="*/ 2127 h 2127"/>
                <a:gd name="T4" fmla="*/ 1227 w 1315"/>
                <a:gd name="T5" fmla="*/ 1787 h 2127"/>
                <a:gd name="T6" fmla="*/ 1250 w 1315"/>
                <a:gd name="T7" fmla="*/ 1782 h 2127"/>
                <a:gd name="T8" fmla="*/ 1284 w 1315"/>
                <a:gd name="T9" fmla="*/ 1771 h 2127"/>
                <a:gd name="T10" fmla="*/ 1301 w 1315"/>
                <a:gd name="T11" fmla="*/ 1759 h 2127"/>
                <a:gd name="T12" fmla="*/ 1310 w 1315"/>
                <a:gd name="T13" fmla="*/ 1746 h 2127"/>
                <a:gd name="T14" fmla="*/ 1314 w 1315"/>
                <a:gd name="T15" fmla="*/ 1724 h 2127"/>
                <a:gd name="T16" fmla="*/ 1314 w 1315"/>
                <a:gd name="T17" fmla="*/ 1709 h 2127"/>
                <a:gd name="T18" fmla="*/ 1314 w 1315"/>
                <a:gd name="T19" fmla="*/ 1686 h 2127"/>
                <a:gd name="T20" fmla="*/ 1314 w 1315"/>
                <a:gd name="T21" fmla="*/ 1653 h 2127"/>
                <a:gd name="T22" fmla="*/ 1314 w 1315"/>
                <a:gd name="T23" fmla="*/ 83 h 2127"/>
                <a:gd name="T24" fmla="*/ 1315 w 1315"/>
                <a:gd name="T25" fmla="*/ 54 h 2127"/>
                <a:gd name="T26" fmla="*/ 1307 w 1315"/>
                <a:gd name="T27" fmla="*/ 29 h 2127"/>
                <a:gd name="T28" fmla="*/ 1298 w 1315"/>
                <a:gd name="T29" fmla="*/ 16 h 2127"/>
                <a:gd name="T30" fmla="*/ 1284 w 1315"/>
                <a:gd name="T31" fmla="*/ 6 h 2127"/>
                <a:gd name="T32" fmla="*/ 1268 w 1315"/>
                <a:gd name="T33" fmla="*/ 0 h 2127"/>
                <a:gd name="T34" fmla="*/ 1248 w 1315"/>
                <a:gd name="T35" fmla="*/ 0 h 2127"/>
                <a:gd name="T36" fmla="*/ 1225 w 1315"/>
                <a:gd name="T37" fmla="*/ 1 h 2127"/>
                <a:gd name="T38" fmla="*/ 1206 w 1315"/>
                <a:gd name="T39" fmla="*/ 5 h 2127"/>
                <a:gd name="T40" fmla="*/ 1181 w 1315"/>
                <a:gd name="T41" fmla="*/ 9 h 2127"/>
                <a:gd name="T42" fmla="*/ 0 w 1315"/>
                <a:gd name="T43" fmla="*/ 27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5" h="2127">
                  <a:moveTo>
                    <a:pt x="0" y="279"/>
                  </a:moveTo>
                  <a:lnTo>
                    <a:pt x="0" y="2127"/>
                  </a:lnTo>
                  <a:lnTo>
                    <a:pt x="1227" y="1787"/>
                  </a:lnTo>
                  <a:lnTo>
                    <a:pt x="1250" y="1782"/>
                  </a:lnTo>
                  <a:lnTo>
                    <a:pt x="1284" y="1771"/>
                  </a:lnTo>
                  <a:lnTo>
                    <a:pt x="1301" y="1759"/>
                  </a:lnTo>
                  <a:lnTo>
                    <a:pt x="1310" y="1746"/>
                  </a:lnTo>
                  <a:lnTo>
                    <a:pt x="1314" y="1724"/>
                  </a:lnTo>
                  <a:lnTo>
                    <a:pt x="1314" y="1709"/>
                  </a:lnTo>
                  <a:lnTo>
                    <a:pt x="1314" y="1686"/>
                  </a:lnTo>
                  <a:lnTo>
                    <a:pt x="1314" y="1653"/>
                  </a:lnTo>
                  <a:lnTo>
                    <a:pt x="1314" y="83"/>
                  </a:lnTo>
                  <a:lnTo>
                    <a:pt x="1315" y="54"/>
                  </a:lnTo>
                  <a:lnTo>
                    <a:pt x="1307" y="29"/>
                  </a:lnTo>
                  <a:lnTo>
                    <a:pt x="1298" y="16"/>
                  </a:lnTo>
                  <a:lnTo>
                    <a:pt x="1284" y="6"/>
                  </a:lnTo>
                  <a:lnTo>
                    <a:pt x="1268" y="0"/>
                  </a:lnTo>
                  <a:lnTo>
                    <a:pt x="1248" y="0"/>
                  </a:lnTo>
                  <a:lnTo>
                    <a:pt x="1225" y="1"/>
                  </a:lnTo>
                  <a:lnTo>
                    <a:pt x="1206" y="5"/>
                  </a:lnTo>
                  <a:lnTo>
                    <a:pt x="1181" y="9"/>
                  </a:lnTo>
                  <a:lnTo>
                    <a:pt x="0" y="279"/>
                  </a:lnTo>
                  <a:close/>
                </a:path>
              </a:pathLst>
            </a:custGeom>
            <a:solidFill>
              <a:srgbClr val="FFFF00"/>
            </a:solidFill>
            <a:ln w="7938">
              <a:solidFill>
                <a:srgbClr val="000000"/>
              </a:solidFill>
              <a:prstDash val="solid"/>
              <a:round/>
              <a:headEnd/>
              <a:tailEnd/>
            </a:ln>
          </p:spPr>
          <p:txBody>
            <a:bodyPr/>
            <a:lstStyle/>
            <a:p>
              <a:endParaRPr lang="ko-KR" altLang="en-US"/>
            </a:p>
          </p:txBody>
        </p:sp>
        <p:grpSp>
          <p:nvGrpSpPr>
            <p:cNvPr id="5144" name="Group 24"/>
            <p:cNvGrpSpPr>
              <a:grpSpLocks/>
            </p:cNvGrpSpPr>
            <p:nvPr/>
          </p:nvGrpSpPr>
          <p:grpSpPr bwMode="auto">
            <a:xfrm>
              <a:off x="1443" y="1577"/>
              <a:ext cx="98" cy="85"/>
              <a:chOff x="3950" y="299"/>
              <a:chExt cx="118" cy="103"/>
            </a:xfrm>
          </p:grpSpPr>
          <p:sp>
            <p:nvSpPr>
              <p:cNvPr id="5145" name="Freeform 25"/>
              <p:cNvSpPr>
                <a:spLocks/>
              </p:cNvSpPr>
              <p:nvPr/>
            </p:nvSpPr>
            <p:spPr bwMode="auto">
              <a:xfrm>
                <a:off x="3952" y="306"/>
                <a:ext cx="116" cy="96"/>
              </a:xfrm>
              <a:custGeom>
                <a:avLst/>
                <a:gdLst>
                  <a:gd name="T0" fmla="*/ 0 w 232"/>
                  <a:gd name="T1" fmla="*/ 96 h 190"/>
                  <a:gd name="T2" fmla="*/ 13 w 232"/>
                  <a:gd name="T3" fmla="*/ 83 h 190"/>
                  <a:gd name="T4" fmla="*/ 29 w 232"/>
                  <a:gd name="T5" fmla="*/ 68 h 190"/>
                  <a:gd name="T6" fmla="*/ 48 w 232"/>
                  <a:gd name="T7" fmla="*/ 52 h 190"/>
                  <a:gd name="T8" fmla="*/ 70 w 232"/>
                  <a:gd name="T9" fmla="*/ 35 h 190"/>
                  <a:gd name="T10" fmla="*/ 91 w 232"/>
                  <a:gd name="T11" fmla="*/ 25 h 190"/>
                  <a:gd name="T12" fmla="*/ 112 w 232"/>
                  <a:gd name="T13" fmla="*/ 14 h 190"/>
                  <a:gd name="T14" fmla="*/ 128 w 232"/>
                  <a:gd name="T15" fmla="*/ 8 h 190"/>
                  <a:gd name="T16" fmla="*/ 146 w 232"/>
                  <a:gd name="T17" fmla="*/ 3 h 190"/>
                  <a:gd name="T18" fmla="*/ 164 w 232"/>
                  <a:gd name="T19" fmla="*/ 0 h 190"/>
                  <a:gd name="T20" fmla="*/ 177 w 232"/>
                  <a:gd name="T21" fmla="*/ 1 h 190"/>
                  <a:gd name="T22" fmla="*/ 192 w 232"/>
                  <a:gd name="T23" fmla="*/ 4 h 190"/>
                  <a:gd name="T24" fmla="*/ 202 w 232"/>
                  <a:gd name="T25" fmla="*/ 8 h 190"/>
                  <a:gd name="T26" fmla="*/ 212 w 232"/>
                  <a:gd name="T27" fmla="*/ 15 h 190"/>
                  <a:gd name="T28" fmla="*/ 219 w 232"/>
                  <a:gd name="T29" fmla="*/ 23 h 190"/>
                  <a:gd name="T30" fmla="*/ 227 w 232"/>
                  <a:gd name="T31" fmla="*/ 35 h 190"/>
                  <a:gd name="T32" fmla="*/ 229 w 232"/>
                  <a:gd name="T33" fmla="*/ 48 h 190"/>
                  <a:gd name="T34" fmla="*/ 232 w 232"/>
                  <a:gd name="T35" fmla="*/ 62 h 190"/>
                  <a:gd name="T36" fmla="*/ 228 w 232"/>
                  <a:gd name="T37" fmla="*/ 77 h 190"/>
                  <a:gd name="T38" fmla="*/ 224 w 232"/>
                  <a:gd name="T39" fmla="*/ 90 h 190"/>
                  <a:gd name="T40" fmla="*/ 219 w 232"/>
                  <a:gd name="T41" fmla="*/ 106 h 190"/>
                  <a:gd name="T42" fmla="*/ 208 w 232"/>
                  <a:gd name="T43" fmla="*/ 121 h 190"/>
                  <a:gd name="T44" fmla="*/ 199 w 232"/>
                  <a:gd name="T45" fmla="*/ 137 h 190"/>
                  <a:gd name="T46" fmla="*/ 183 w 232"/>
                  <a:gd name="T47" fmla="*/ 157 h 190"/>
                  <a:gd name="T48" fmla="*/ 167 w 232"/>
                  <a:gd name="T49" fmla="*/ 178 h 190"/>
                  <a:gd name="T50" fmla="*/ 155 w 232"/>
                  <a:gd name="T51" fmla="*/ 190 h 190"/>
                  <a:gd name="T52" fmla="*/ 0 w 232"/>
                  <a:gd name="T53" fmla="*/ 9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90">
                    <a:moveTo>
                      <a:pt x="0" y="96"/>
                    </a:moveTo>
                    <a:lnTo>
                      <a:pt x="13" y="83"/>
                    </a:lnTo>
                    <a:lnTo>
                      <a:pt x="29" y="68"/>
                    </a:lnTo>
                    <a:lnTo>
                      <a:pt x="48" y="52"/>
                    </a:lnTo>
                    <a:lnTo>
                      <a:pt x="70" y="35"/>
                    </a:lnTo>
                    <a:lnTo>
                      <a:pt x="91" y="25"/>
                    </a:lnTo>
                    <a:lnTo>
                      <a:pt x="112" y="14"/>
                    </a:lnTo>
                    <a:lnTo>
                      <a:pt x="128" y="8"/>
                    </a:lnTo>
                    <a:lnTo>
                      <a:pt x="146" y="3"/>
                    </a:lnTo>
                    <a:lnTo>
                      <a:pt x="164" y="0"/>
                    </a:lnTo>
                    <a:lnTo>
                      <a:pt x="177" y="1"/>
                    </a:lnTo>
                    <a:lnTo>
                      <a:pt x="192" y="4"/>
                    </a:lnTo>
                    <a:lnTo>
                      <a:pt x="202" y="8"/>
                    </a:lnTo>
                    <a:lnTo>
                      <a:pt x="212" y="15"/>
                    </a:lnTo>
                    <a:lnTo>
                      <a:pt x="219" y="23"/>
                    </a:lnTo>
                    <a:lnTo>
                      <a:pt x="227" y="35"/>
                    </a:lnTo>
                    <a:lnTo>
                      <a:pt x="229" y="48"/>
                    </a:lnTo>
                    <a:lnTo>
                      <a:pt x="232" y="62"/>
                    </a:lnTo>
                    <a:lnTo>
                      <a:pt x="228" y="77"/>
                    </a:lnTo>
                    <a:lnTo>
                      <a:pt x="224" y="90"/>
                    </a:lnTo>
                    <a:lnTo>
                      <a:pt x="219" y="106"/>
                    </a:lnTo>
                    <a:lnTo>
                      <a:pt x="208" y="121"/>
                    </a:lnTo>
                    <a:lnTo>
                      <a:pt x="199" y="137"/>
                    </a:lnTo>
                    <a:lnTo>
                      <a:pt x="183" y="157"/>
                    </a:lnTo>
                    <a:lnTo>
                      <a:pt x="167" y="178"/>
                    </a:lnTo>
                    <a:lnTo>
                      <a:pt x="155" y="190"/>
                    </a:lnTo>
                    <a:lnTo>
                      <a:pt x="0" y="96"/>
                    </a:lnTo>
                    <a:close/>
                  </a:path>
                </a:pathLst>
              </a:custGeom>
              <a:solidFill>
                <a:srgbClr val="808080"/>
              </a:solidFill>
              <a:ln w="7938">
                <a:solidFill>
                  <a:srgbClr val="000000"/>
                </a:solidFill>
                <a:prstDash val="solid"/>
                <a:round/>
                <a:headEnd/>
                <a:tailEnd/>
              </a:ln>
            </p:spPr>
            <p:txBody>
              <a:bodyPr/>
              <a:lstStyle/>
              <a:p>
                <a:endParaRPr lang="ko-KR" altLang="en-US"/>
              </a:p>
            </p:txBody>
          </p:sp>
          <p:sp>
            <p:nvSpPr>
              <p:cNvPr id="5146" name="Freeform 26"/>
              <p:cNvSpPr>
                <a:spLocks/>
              </p:cNvSpPr>
              <p:nvPr/>
            </p:nvSpPr>
            <p:spPr bwMode="auto">
              <a:xfrm>
                <a:off x="3950" y="299"/>
                <a:ext cx="116" cy="95"/>
              </a:xfrm>
              <a:custGeom>
                <a:avLst/>
                <a:gdLst>
                  <a:gd name="T0" fmla="*/ 0 w 231"/>
                  <a:gd name="T1" fmla="*/ 97 h 191"/>
                  <a:gd name="T2" fmla="*/ 12 w 231"/>
                  <a:gd name="T3" fmla="*/ 84 h 191"/>
                  <a:gd name="T4" fmla="*/ 28 w 231"/>
                  <a:gd name="T5" fmla="*/ 68 h 191"/>
                  <a:gd name="T6" fmla="*/ 47 w 231"/>
                  <a:gd name="T7" fmla="*/ 52 h 191"/>
                  <a:gd name="T8" fmla="*/ 71 w 231"/>
                  <a:gd name="T9" fmla="*/ 37 h 191"/>
                  <a:gd name="T10" fmla="*/ 90 w 231"/>
                  <a:gd name="T11" fmla="*/ 24 h 191"/>
                  <a:gd name="T12" fmla="*/ 111 w 231"/>
                  <a:gd name="T13" fmla="*/ 16 h 191"/>
                  <a:gd name="T14" fmla="*/ 127 w 231"/>
                  <a:gd name="T15" fmla="*/ 7 h 191"/>
                  <a:gd name="T16" fmla="*/ 145 w 231"/>
                  <a:gd name="T17" fmla="*/ 2 h 191"/>
                  <a:gd name="T18" fmla="*/ 162 w 231"/>
                  <a:gd name="T19" fmla="*/ 0 h 191"/>
                  <a:gd name="T20" fmla="*/ 177 w 231"/>
                  <a:gd name="T21" fmla="*/ 0 h 191"/>
                  <a:gd name="T22" fmla="*/ 192 w 231"/>
                  <a:gd name="T23" fmla="*/ 4 h 191"/>
                  <a:gd name="T24" fmla="*/ 203 w 231"/>
                  <a:gd name="T25" fmla="*/ 10 h 191"/>
                  <a:gd name="T26" fmla="*/ 210 w 231"/>
                  <a:gd name="T27" fmla="*/ 16 h 191"/>
                  <a:gd name="T28" fmla="*/ 219 w 231"/>
                  <a:gd name="T29" fmla="*/ 22 h 191"/>
                  <a:gd name="T30" fmla="*/ 226 w 231"/>
                  <a:gd name="T31" fmla="*/ 37 h 191"/>
                  <a:gd name="T32" fmla="*/ 230 w 231"/>
                  <a:gd name="T33" fmla="*/ 49 h 191"/>
                  <a:gd name="T34" fmla="*/ 231 w 231"/>
                  <a:gd name="T35" fmla="*/ 62 h 191"/>
                  <a:gd name="T36" fmla="*/ 228 w 231"/>
                  <a:gd name="T37" fmla="*/ 76 h 191"/>
                  <a:gd name="T38" fmla="*/ 224 w 231"/>
                  <a:gd name="T39" fmla="*/ 93 h 191"/>
                  <a:gd name="T40" fmla="*/ 217 w 231"/>
                  <a:gd name="T41" fmla="*/ 105 h 191"/>
                  <a:gd name="T42" fmla="*/ 208 w 231"/>
                  <a:gd name="T43" fmla="*/ 121 h 191"/>
                  <a:gd name="T44" fmla="*/ 198 w 231"/>
                  <a:gd name="T45" fmla="*/ 137 h 191"/>
                  <a:gd name="T46" fmla="*/ 182 w 231"/>
                  <a:gd name="T47" fmla="*/ 156 h 191"/>
                  <a:gd name="T48" fmla="*/ 166 w 231"/>
                  <a:gd name="T49" fmla="*/ 180 h 191"/>
                  <a:gd name="T50" fmla="*/ 153 w 231"/>
                  <a:gd name="T51" fmla="*/ 191 h 191"/>
                  <a:gd name="T52" fmla="*/ 0 w 231"/>
                  <a:gd name="T53" fmla="*/ 9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191">
                    <a:moveTo>
                      <a:pt x="0" y="97"/>
                    </a:moveTo>
                    <a:lnTo>
                      <a:pt x="12" y="84"/>
                    </a:lnTo>
                    <a:lnTo>
                      <a:pt x="28" y="68"/>
                    </a:lnTo>
                    <a:lnTo>
                      <a:pt x="47" y="52"/>
                    </a:lnTo>
                    <a:lnTo>
                      <a:pt x="71" y="37"/>
                    </a:lnTo>
                    <a:lnTo>
                      <a:pt x="90" y="24"/>
                    </a:lnTo>
                    <a:lnTo>
                      <a:pt x="111" y="16"/>
                    </a:lnTo>
                    <a:lnTo>
                      <a:pt x="127" y="7"/>
                    </a:lnTo>
                    <a:lnTo>
                      <a:pt x="145" y="2"/>
                    </a:lnTo>
                    <a:lnTo>
                      <a:pt x="162" y="0"/>
                    </a:lnTo>
                    <a:lnTo>
                      <a:pt x="177" y="0"/>
                    </a:lnTo>
                    <a:lnTo>
                      <a:pt x="192" y="4"/>
                    </a:lnTo>
                    <a:lnTo>
                      <a:pt x="203" y="10"/>
                    </a:lnTo>
                    <a:lnTo>
                      <a:pt x="210" y="16"/>
                    </a:lnTo>
                    <a:lnTo>
                      <a:pt x="219" y="22"/>
                    </a:lnTo>
                    <a:lnTo>
                      <a:pt x="226" y="37"/>
                    </a:lnTo>
                    <a:lnTo>
                      <a:pt x="230" y="49"/>
                    </a:lnTo>
                    <a:lnTo>
                      <a:pt x="231" y="62"/>
                    </a:lnTo>
                    <a:lnTo>
                      <a:pt x="228" y="76"/>
                    </a:lnTo>
                    <a:lnTo>
                      <a:pt x="224" y="93"/>
                    </a:lnTo>
                    <a:lnTo>
                      <a:pt x="217" y="105"/>
                    </a:lnTo>
                    <a:lnTo>
                      <a:pt x="208" y="121"/>
                    </a:lnTo>
                    <a:lnTo>
                      <a:pt x="198" y="137"/>
                    </a:lnTo>
                    <a:lnTo>
                      <a:pt x="182" y="156"/>
                    </a:lnTo>
                    <a:lnTo>
                      <a:pt x="166" y="180"/>
                    </a:lnTo>
                    <a:lnTo>
                      <a:pt x="153" y="191"/>
                    </a:lnTo>
                    <a:lnTo>
                      <a:pt x="0" y="97"/>
                    </a:lnTo>
                    <a:close/>
                  </a:path>
                </a:pathLst>
              </a:custGeom>
              <a:solidFill>
                <a:srgbClr val="C0C0C0"/>
              </a:solidFill>
              <a:ln w="7938">
                <a:solidFill>
                  <a:srgbClr val="000000"/>
                </a:solidFill>
                <a:prstDash val="solid"/>
                <a:round/>
                <a:headEnd/>
                <a:tailEnd/>
              </a:ln>
            </p:spPr>
            <p:txBody>
              <a:bodyPr/>
              <a:lstStyle/>
              <a:p>
                <a:endParaRPr lang="ko-KR" altLang="en-US"/>
              </a:p>
            </p:txBody>
          </p:sp>
        </p:grpSp>
        <p:sp>
          <p:nvSpPr>
            <p:cNvPr id="5147" name="Freeform 27"/>
            <p:cNvSpPr>
              <a:spLocks/>
            </p:cNvSpPr>
            <p:nvPr/>
          </p:nvSpPr>
          <p:spPr bwMode="auto">
            <a:xfrm>
              <a:off x="1392" y="1568"/>
              <a:ext cx="129" cy="841"/>
            </a:xfrm>
            <a:custGeom>
              <a:avLst/>
              <a:gdLst>
                <a:gd name="T0" fmla="*/ 0 w 313"/>
                <a:gd name="T1" fmla="*/ 0 h 2026"/>
                <a:gd name="T2" fmla="*/ 0 w 313"/>
                <a:gd name="T3" fmla="*/ 1846 h 2026"/>
                <a:gd name="T4" fmla="*/ 313 w 313"/>
                <a:gd name="T5" fmla="*/ 2026 h 2026"/>
                <a:gd name="T6" fmla="*/ 313 w 313"/>
                <a:gd name="T7" fmla="*/ 180 h 2026"/>
                <a:gd name="T8" fmla="*/ 0 w 313"/>
                <a:gd name="T9" fmla="*/ 0 h 2026"/>
              </a:gdLst>
              <a:ahLst/>
              <a:cxnLst>
                <a:cxn ang="0">
                  <a:pos x="T0" y="T1"/>
                </a:cxn>
                <a:cxn ang="0">
                  <a:pos x="T2" y="T3"/>
                </a:cxn>
                <a:cxn ang="0">
                  <a:pos x="T4" y="T5"/>
                </a:cxn>
                <a:cxn ang="0">
                  <a:pos x="T6" y="T7"/>
                </a:cxn>
                <a:cxn ang="0">
                  <a:pos x="T8" y="T9"/>
                </a:cxn>
              </a:cxnLst>
              <a:rect l="0" t="0" r="r" b="b"/>
              <a:pathLst>
                <a:path w="313" h="2026">
                  <a:moveTo>
                    <a:pt x="0" y="0"/>
                  </a:moveTo>
                  <a:lnTo>
                    <a:pt x="0" y="1846"/>
                  </a:lnTo>
                  <a:lnTo>
                    <a:pt x="313" y="2026"/>
                  </a:lnTo>
                  <a:lnTo>
                    <a:pt x="313" y="180"/>
                  </a:lnTo>
                  <a:lnTo>
                    <a:pt x="0" y="0"/>
                  </a:lnTo>
                  <a:close/>
                </a:path>
              </a:pathLst>
            </a:custGeom>
            <a:solidFill>
              <a:srgbClr val="FFFF00"/>
            </a:solidFill>
            <a:ln w="7938">
              <a:solidFill>
                <a:srgbClr val="000000"/>
              </a:solidFill>
              <a:prstDash val="solid"/>
              <a:round/>
              <a:headEnd/>
              <a:tailEnd/>
            </a:ln>
          </p:spPr>
          <p:txBody>
            <a:bodyPr/>
            <a:lstStyle/>
            <a:p>
              <a:endParaRPr lang="ko-KR" altLang="en-US"/>
            </a:p>
          </p:txBody>
        </p:sp>
        <p:sp>
          <p:nvSpPr>
            <p:cNvPr id="5148" name="Oval 28"/>
            <p:cNvSpPr>
              <a:spLocks noChangeArrowheads="1"/>
            </p:cNvSpPr>
            <p:nvPr/>
          </p:nvSpPr>
          <p:spPr bwMode="auto">
            <a:xfrm>
              <a:off x="1438" y="1708"/>
              <a:ext cx="23" cy="25"/>
            </a:xfrm>
            <a:prstGeom prst="ellipse">
              <a:avLst/>
            </a:prstGeom>
            <a:solidFill>
              <a:srgbClr val="C0C0C0"/>
            </a:solidFill>
            <a:ln w="7938">
              <a:solidFill>
                <a:srgbClr val="000000"/>
              </a:solidFill>
              <a:round/>
              <a:headEnd/>
              <a:tailEnd/>
            </a:ln>
          </p:spPr>
          <p:txBody>
            <a:bodyPr/>
            <a:lstStyle/>
            <a:p>
              <a:endParaRPr lang="ko-KR" altLang="en-US"/>
            </a:p>
          </p:txBody>
        </p:sp>
        <p:sp>
          <p:nvSpPr>
            <p:cNvPr id="5149" name="Oval 29"/>
            <p:cNvSpPr>
              <a:spLocks noChangeArrowheads="1"/>
            </p:cNvSpPr>
            <p:nvPr/>
          </p:nvSpPr>
          <p:spPr bwMode="auto">
            <a:xfrm>
              <a:off x="1440" y="2224"/>
              <a:ext cx="22" cy="24"/>
            </a:xfrm>
            <a:prstGeom prst="ellipse">
              <a:avLst/>
            </a:prstGeom>
            <a:solidFill>
              <a:srgbClr val="C0C0C0"/>
            </a:solidFill>
            <a:ln w="7938">
              <a:solidFill>
                <a:srgbClr val="000000"/>
              </a:solidFill>
              <a:round/>
              <a:headEnd/>
              <a:tailEnd/>
            </a:ln>
          </p:spPr>
          <p:txBody>
            <a:bodyPr/>
            <a:lstStyle/>
            <a:p>
              <a:endParaRPr lang="ko-KR" altLang="en-US"/>
            </a:p>
          </p:txBody>
        </p:sp>
        <p:sp>
          <p:nvSpPr>
            <p:cNvPr id="5150" name="Rectangle 30"/>
            <p:cNvSpPr>
              <a:spLocks noChangeArrowheads="1"/>
            </p:cNvSpPr>
            <p:nvPr/>
          </p:nvSpPr>
          <p:spPr bwMode="auto">
            <a:xfrm>
              <a:off x="1741" y="1727"/>
              <a:ext cx="11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endParaRPr lang="ko-KR" altLang="ko-KR" sz="1700" b="1">
                <a:latin typeface="Arial" panose="020B0604020202020204" pitchFamily="34" charset="0"/>
              </a:endParaRPr>
            </a:p>
          </p:txBody>
        </p:sp>
      </p:grpSp>
      <p:sp>
        <p:nvSpPr>
          <p:cNvPr id="5151" name="Rectangle 31"/>
          <p:cNvSpPr>
            <a:spLocks noChangeArrowheads="1"/>
          </p:cNvSpPr>
          <p:nvPr/>
        </p:nvSpPr>
        <p:spPr bwMode="auto">
          <a:xfrm>
            <a:off x="2743200" y="3067050"/>
            <a:ext cx="79533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ko-KR" sz="1200" b="1">
                <a:solidFill>
                  <a:srgbClr val="000000"/>
                </a:solidFill>
                <a:latin typeface="Arial" panose="020B0604020202020204" pitchFamily="34" charset="0"/>
                <a:ea typeface="굴림" panose="020B0600000101010101" pitchFamily="50" charset="-127"/>
              </a:rPr>
              <a:t>US-NIST</a:t>
            </a:r>
          </a:p>
          <a:p>
            <a:pPr algn="ctr" eaLnBrk="0" hangingPunct="0">
              <a:lnSpc>
                <a:spcPct val="90000"/>
              </a:lnSpc>
            </a:pPr>
            <a:r>
              <a:rPr lang="en-US" altLang="ko-KR" sz="1700" b="1">
                <a:solidFill>
                  <a:srgbClr val="000000"/>
                </a:solidFill>
                <a:latin typeface="Arial" panose="020B0604020202020204" pitchFamily="34" charset="0"/>
                <a:ea typeface="굴림" panose="020B0600000101010101" pitchFamily="50" charset="-127"/>
              </a:rPr>
              <a:t>MSFR</a:t>
            </a:r>
          </a:p>
          <a:p>
            <a:pPr algn="ctr" eaLnBrk="0" hangingPunct="0">
              <a:lnSpc>
                <a:spcPct val="90000"/>
              </a:lnSpc>
            </a:pPr>
            <a:endParaRPr lang="en-US" altLang="ko-KR" sz="800" b="1">
              <a:solidFill>
                <a:srgbClr val="000000"/>
              </a:solidFill>
              <a:latin typeface="Arial" panose="020B0604020202020204" pitchFamily="34" charset="0"/>
              <a:ea typeface="굴림" panose="020B0600000101010101" pitchFamily="50" charset="-127"/>
            </a:endParaRPr>
          </a:p>
          <a:p>
            <a:pPr algn="ctr" eaLnBrk="0" hangingPunct="0">
              <a:lnSpc>
                <a:spcPct val="90000"/>
              </a:lnSpc>
            </a:pPr>
            <a:r>
              <a:rPr lang="en-US" altLang="ko-KR" sz="1400" b="1">
                <a:solidFill>
                  <a:srgbClr val="000000"/>
                </a:solidFill>
                <a:latin typeface="Arial" panose="020B0604020202020204" pitchFamily="34" charset="0"/>
                <a:ea typeface="굴림" panose="020B0600000101010101" pitchFamily="50" charset="-127"/>
              </a:rPr>
              <a:t>1990</a:t>
            </a:r>
          </a:p>
        </p:txBody>
      </p:sp>
      <p:sp>
        <p:nvSpPr>
          <p:cNvPr id="5153" name="Rectangle 33"/>
          <p:cNvSpPr>
            <a:spLocks noChangeArrowheads="1"/>
          </p:cNvSpPr>
          <p:nvPr/>
        </p:nvSpPr>
        <p:spPr bwMode="auto">
          <a:xfrm>
            <a:off x="4114800" y="2632075"/>
            <a:ext cx="1085850" cy="1492250"/>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54" name="Freeform 34"/>
          <p:cNvSpPr>
            <a:spLocks/>
          </p:cNvSpPr>
          <p:nvPr/>
        </p:nvSpPr>
        <p:spPr bwMode="auto">
          <a:xfrm>
            <a:off x="4125913" y="2638425"/>
            <a:ext cx="947737" cy="1358900"/>
          </a:xfrm>
          <a:custGeom>
            <a:avLst/>
            <a:gdLst>
              <a:gd name="T0" fmla="*/ 0 w 1446"/>
              <a:gd name="T1" fmla="*/ 215 h 2062"/>
              <a:gd name="T2" fmla="*/ 1312 w 1446"/>
              <a:gd name="T3" fmla="*/ 6 h 2062"/>
              <a:gd name="T4" fmla="*/ 1350 w 1446"/>
              <a:gd name="T5" fmla="*/ 0 h 2062"/>
              <a:gd name="T6" fmla="*/ 1378 w 1446"/>
              <a:gd name="T7" fmla="*/ 0 h 2062"/>
              <a:gd name="T8" fmla="*/ 1408 w 1446"/>
              <a:gd name="T9" fmla="*/ 6 h 2062"/>
              <a:gd name="T10" fmla="*/ 1424 w 1446"/>
              <a:gd name="T11" fmla="*/ 16 h 2062"/>
              <a:gd name="T12" fmla="*/ 1435 w 1446"/>
              <a:gd name="T13" fmla="*/ 24 h 2062"/>
              <a:gd name="T14" fmla="*/ 1441 w 1446"/>
              <a:gd name="T15" fmla="*/ 43 h 2062"/>
              <a:gd name="T16" fmla="*/ 1444 w 1446"/>
              <a:gd name="T17" fmla="*/ 58 h 2062"/>
              <a:gd name="T18" fmla="*/ 1446 w 1446"/>
              <a:gd name="T19" fmla="*/ 82 h 2062"/>
              <a:gd name="T20" fmla="*/ 1444 w 1446"/>
              <a:gd name="T21" fmla="*/ 164 h 2062"/>
              <a:gd name="T22" fmla="*/ 1444 w 1446"/>
              <a:gd name="T23" fmla="*/ 1793 h 2062"/>
              <a:gd name="T24" fmla="*/ 0 w 1446"/>
              <a:gd name="T25" fmla="*/ 2062 h 2062"/>
              <a:gd name="T26" fmla="*/ 0 w 1446"/>
              <a:gd name="T27" fmla="*/ 215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6" h="2062">
                <a:moveTo>
                  <a:pt x="0" y="215"/>
                </a:moveTo>
                <a:lnTo>
                  <a:pt x="1312" y="6"/>
                </a:lnTo>
                <a:lnTo>
                  <a:pt x="1350" y="0"/>
                </a:lnTo>
                <a:lnTo>
                  <a:pt x="1378" y="0"/>
                </a:lnTo>
                <a:lnTo>
                  <a:pt x="1408" y="6"/>
                </a:lnTo>
                <a:lnTo>
                  <a:pt x="1424" y="16"/>
                </a:lnTo>
                <a:lnTo>
                  <a:pt x="1435" y="24"/>
                </a:lnTo>
                <a:lnTo>
                  <a:pt x="1441" y="43"/>
                </a:lnTo>
                <a:lnTo>
                  <a:pt x="1444" y="58"/>
                </a:lnTo>
                <a:lnTo>
                  <a:pt x="1446" y="82"/>
                </a:lnTo>
                <a:lnTo>
                  <a:pt x="1444" y="164"/>
                </a:lnTo>
                <a:lnTo>
                  <a:pt x="1444" y="1793"/>
                </a:lnTo>
                <a:lnTo>
                  <a:pt x="0" y="2062"/>
                </a:lnTo>
                <a:lnTo>
                  <a:pt x="0" y="215"/>
                </a:lnTo>
                <a:close/>
              </a:path>
            </a:pathLst>
          </a:custGeom>
          <a:solidFill>
            <a:srgbClr val="00007F"/>
          </a:solidFill>
          <a:ln w="7938">
            <a:solidFill>
              <a:srgbClr val="000000"/>
            </a:solidFill>
            <a:prstDash val="solid"/>
            <a:round/>
            <a:headEnd/>
            <a:tailEnd/>
          </a:ln>
        </p:spPr>
        <p:txBody>
          <a:bodyPr/>
          <a:lstStyle/>
          <a:p>
            <a:endParaRPr lang="ko-KR" altLang="en-US"/>
          </a:p>
        </p:txBody>
      </p:sp>
      <p:sp>
        <p:nvSpPr>
          <p:cNvPr id="5155" name="Freeform 35"/>
          <p:cNvSpPr>
            <a:spLocks/>
          </p:cNvSpPr>
          <p:nvPr/>
        </p:nvSpPr>
        <p:spPr bwMode="auto">
          <a:xfrm>
            <a:off x="4329113" y="2716213"/>
            <a:ext cx="863600" cy="1401762"/>
          </a:xfrm>
          <a:custGeom>
            <a:avLst/>
            <a:gdLst>
              <a:gd name="T0" fmla="*/ 0 w 1315"/>
              <a:gd name="T1" fmla="*/ 279 h 2127"/>
              <a:gd name="T2" fmla="*/ 0 w 1315"/>
              <a:gd name="T3" fmla="*/ 2127 h 2127"/>
              <a:gd name="T4" fmla="*/ 1227 w 1315"/>
              <a:gd name="T5" fmla="*/ 1787 h 2127"/>
              <a:gd name="T6" fmla="*/ 1250 w 1315"/>
              <a:gd name="T7" fmla="*/ 1782 h 2127"/>
              <a:gd name="T8" fmla="*/ 1284 w 1315"/>
              <a:gd name="T9" fmla="*/ 1771 h 2127"/>
              <a:gd name="T10" fmla="*/ 1301 w 1315"/>
              <a:gd name="T11" fmla="*/ 1759 h 2127"/>
              <a:gd name="T12" fmla="*/ 1310 w 1315"/>
              <a:gd name="T13" fmla="*/ 1746 h 2127"/>
              <a:gd name="T14" fmla="*/ 1314 w 1315"/>
              <a:gd name="T15" fmla="*/ 1724 h 2127"/>
              <a:gd name="T16" fmla="*/ 1314 w 1315"/>
              <a:gd name="T17" fmla="*/ 1709 h 2127"/>
              <a:gd name="T18" fmla="*/ 1314 w 1315"/>
              <a:gd name="T19" fmla="*/ 1686 h 2127"/>
              <a:gd name="T20" fmla="*/ 1314 w 1315"/>
              <a:gd name="T21" fmla="*/ 1653 h 2127"/>
              <a:gd name="T22" fmla="*/ 1314 w 1315"/>
              <a:gd name="T23" fmla="*/ 83 h 2127"/>
              <a:gd name="T24" fmla="*/ 1315 w 1315"/>
              <a:gd name="T25" fmla="*/ 54 h 2127"/>
              <a:gd name="T26" fmla="*/ 1307 w 1315"/>
              <a:gd name="T27" fmla="*/ 29 h 2127"/>
              <a:gd name="T28" fmla="*/ 1298 w 1315"/>
              <a:gd name="T29" fmla="*/ 16 h 2127"/>
              <a:gd name="T30" fmla="*/ 1284 w 1315"/>
              <a:gd name="T31" fmla="*/ 6 h 2127"/>
              <a:gd name="T32" fmla="*/ 1268 w 1315"/>
              <a:gd name="T33" fmla="*/ 0 h 2127"/>
              <a:gd name="T34" fmla="*/ 1248 w 1315"/>
              <a:gd name="T35" fmla="*/ 0 h 2127"/>
              <a:gd name="T36" fmla="*/ 1225 w 1315"/>
              <a:gd name="T37" fmla="*/ 1 h 2127"/>
              <a:gd name="T38" fmla="*/ 1206 w 1315"/>
              <a:gd name="T39" fmla="*/ 5 h 2127"/>
              <a:gd name="T40" fmla="*/ 1181 w 1315"/>
              <a:gd name="T41" fmla="*/ 9 h 2127"/>
              <a:gd name="T42" fmla="*/ 0 w 1315"/>
              <a:gd name="T43" fmla="*/ 27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5" h="2127">
                <a:moveTo>
                  <a:pt x="0" y="279"/>
                </a:moveTo>
                <a:lnTo>
                  <a:pt x="0" y="2127"/>
                </a:lnTo>
                <a:lnTo>
                  <a:pt x="1227" y="1787"/>
                </a:lnTo>
                <a:lnTo>
                  <a:pt x="1250" y="1782"/>
                </a:lnTo>
                <a:lnTo>
                  <a:pt x="1284" y="1771"/>
                </a:lnTo>
                <a:lnTo>
                  <a:pt x="1301" y="1759"/>
                </a:lnTo>
                <a:lnTo>
                  <a:pt x="1310" y="1746"/>
                </a:lnTo>
                <a:lnTo>
                  <a:pt x="1314" y="1724"/>
                </a:lnTo>
                <a:lnTo>
                  <a:pt x="1314" y="1709"/>
                </a:lnTo>
                <a:lnTo>
                  <a:pt x="1314" y="1686"/>
                </a:lnTo>
                <a:lnTo>
                  <a:pt x="1314" y="1653"/>
                </a:lnTo>
                <a:lnTo>
                  <a:pt x="1314" y="83"/>
                </a:lnTo>
                <a:lnTo>
                  <a:pt x="1315" y="54"/>
                </a:lnTo>
                <a:lnTo>
                  <a:pt x="1307" y="29"/>
                </a:lnTo>
                <a:lnTo>
                  <a:pt x="1298" y="16"/>
                </a:lnTo>
                <a:lnTo>
                  <a:pt x="1284" y="6"/>
                </a:lnTo>
                <a:lnTo>
                  <a:pt x="1268" y="0"/>
                </a:lnTo>
                <a:lnTo>
                  <a:pt x="1248" y="0"/>
                </a:lnTo>
                <a:lnTo>
                  <a:pt x="1225" y="1"/>
                </a:lnTo>
                <a:lnTo>
                  <a:pt x="1206" y="5"/>
                </a:lnTo>
                <a:lnTo>
                  <a:pt x="1181" y="9"/>
                </a:lnTo>
                <a:lnTo>
                  <a:pt x="0" y="279"/>
                </a:lnTo>
                <a:close/>
              </a:path>
            </a:pathLst>
          </a:custGeom>
          <a:solidFill>
            <a:srgbClr val="CCFFFF"/>
          </a:solidFill>
          <a:ln w="7938">
            <a:solidFill>
              <a:srgbClr val="000000"/>
            </a:solidFill>
            <a:prstDash val="solid"/>
            <a:round/>
            <a:headEnd/>
            <a:tailEnd/>
          </a:ln>
        </p:spPr>
        <p:txBody>
          <a:bodyPr/>
          <a:lstStyle/>
          <a:p>
            <a:endParaRPr lang="ko-KR" altLang="en-US"/>
          </a:p>
        </p:txBody>
      </p:sp>
      <p:grpSp>
        <p:nvGrpSpPr>
          <p:cNvPr id="5156" name="Group 36"/>
          <p:cNvGrpSpPr>
            <a:grpSpLocks/>
          </p:cNvGrpSpPr>
          <p:nvPr/>
        </p:nvGrpSpPr>
        <p:grpSpPr bwMode="auto">
          <a:xfrm>
            <a:off x="4195763" y="2773363"/>
            <a:ext cx="155575" cy="134937"/>
            <a:chOff x="3950" y="299"/>
            <a:chExt cx="118" cy="103"/>
          </a:xfrm>
        </p:grpSpPr>
        <p:sp>
          <p:nvSpPr>
            <p:cNvPr id="5157" name="Freeform 37"/>
            <p:cNvSpPr>
              <a:spLocks/>
            </p:cNvSpPr>
            <p:nvPr/>
          </p:nvSpPr>
          <p:spPr bwMode="auto">
            <a:xfrm>
              <a:off x="3952" y="306"/>
              <a:ext cx="116" cy="96"/>
            </a:xfrm>
            <a:custGeom>
              <a:avLst/>
              <a:gdLst>
                <a:gd name="T0" fmla="*/ 0 w 232"/>
                <a:gd name="T1" fmla="*/ 96 h 190"/>
                <a:gd name="T2" fmla="*/ 13 w 232"/>
                <a:gd name="T3" fmla="*/ 83 h 190"/>
                <a:gd name="T4" fmla="*/ 29 w 232"/>
                <a:gd name="T5" fmla="*/ 68 h 190"/>
                <a:gd name="T6" fmla="*/ 48 w 232"/>
                <a:gd name="T7" fmla="*/ 52 h 190"/>
                <a:gd name="T8" fmla="*/ 70 w 232"/>
                <a:gd name="T9" fmla="*/ 35 h 190"/>
                <a:gd name="T10" fmla="*/ 91 w 232"/>
                <a:gd name="T11" fmla="*/ 25 h 190"/>
                <a:gd name="T12" fmla="*/ 112 w 232"/>
                <a:gd name="T13" fmla="*/ 14 h 190"/>
                <a:gd name="T14" fmla="*/ 128 w 232"/>
                <a:gd name="T15" fmla="*/ 8 h 190"/>
                <a:gd name="T16" fmla="*/ 146 w 232"/>
                <a:gd name="T17" fmla="*/ 3 h 190"/>
                <a:gd name="T18" fmla="*/ 164 w 232"/>
                <a:gd name="T19" fmla="*/ 0 h 190"/>
                <a:gd name="T20" fmla="*/ 177 w 232"/>
                <a:gd name="T21" fmla="*/ 1 h 190"/>
                <a:gd name="T22" fmla="*/ 192 w 232"/>
                <a:gd name="T23" fmla="*/ 4 h 190"/>
                <a:gd name="T24" fmla="*/ 202 w 232"/>
                <a:gd name="T25" fmla="*/ 8 h 190"/>
                <a:gd name="T26" fmla="*/ 212 w 232"/>
                <a:gd name="T27" fmla="*/ 15 h 190"/>
                <a:gd name="T28" fmla="*/ 219 w 232"/>
                <a:gd name="T29" fmla="*/ 23 h 190"/>
                <a:gd name="T30" fmla="*/ 227 w 232"/>
                <a:gd name="T31" fmla="*/ 35 h 190"/>
                <a:gd name="T32" fmla="*/ 229 w 232"/>
                <a:gd name="T33" fmla="*/ 48 h 190"/>
                <a:gd name="T34" fmla="*/ 232 w 232"/>
                <a:gd name="T35" fmla="*/ 62 h 190"/>
                <a:gd name="T36" fmla="*/ 228 w 232"/>
                <a:gd name="T37" fmla="*/ 77 h 190"/>
                <a:gd name="T38" fmla="*/ 224 w 232"/>
                <a:gd name="T39" fmla="*/ 90 h 190"/>
                <a:gd name="T40" fmla="*/ 219 w 232"/>
                <a:gd name="T41" fmla="*/ 106 h 190"/>
                <a:gd name="T42" fmla="*/ 208 w 232"/>
                <a:gd name="T43" fmla="*/ 121 h 190"/>
                <a:gd name="T44" fmla="*/ 199 w 232"/>
                <a:gd name="T45" fmla="*/ 137 h 190"/>
                <a:gd name="T46" fmla="*/ 183 w 232"/>
                <a:gd name="T47" fmla="*/ 157 h 190"/>
                <a:gd name="T48" fmla="*/ 167 w 232"/>
                <a:gd name="T49" fmla="*/ 178 h 190"/>
                <a:gd name="T50" fmla="*/ 155 w 232"/>
                <a:gd name="T51" fmla="*/ 190 h 190"/>
                <a:gd name="T52" fmla="*/ 0 w 232"/>
                <a:gd name="T53" fmla="*/ 9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90">
                  <a:moveTo>
                    <a:pt x="0" y="96"/>
                  </a:moveTo>
                  <a:lnTo>
                    <a:pt x="13" y="83"/>
                  </a:lnTo>
                  <a:lnTo>
                    <a:pt x="29" y="68"/>
                  </a:lnTo>
                  <a:lnTo>
                    <a:pt x="48" y="52"/>
                  </a:lnTo>
                  <a:lnTo>
                    <a:pt x="70" y="35"/>
                  </a:lnTo>
                  <a:lnTo>
                    <a:pt x="91" y="25"/>
                  </a:lnTo>
                  <a:lnTo>
                    <a:pt x="112" y="14"/>
                  </a:lnTo>
                  <a:lnTo>
                    <a:pt x="128" y="8"/>
                  </a:lnTo>
                  <a:lnTo>
                    <a:pt x="146" y="3"/>
                  </a:lnTo>
                  <a:lnTo>
                    <a:pt x="164" y="0"/>
                  </a:lnTo>
                  <a:lnTo>
                    <a:pt x="177" y="1"/>
                  </a:lnTo>
                  <a:lnTo>
                    <a:pt x="192" y="4"/>
                  </a:lnTo>
                  <a:lnTo>
                    <a:pt x="202" y="8"/>
                  </a:lnTo>
                  <a:lnTo>
                    <a:pt x="212" y="15"/>
                  </a:lnTo>
                  <a:lnTo>
                    <a:pt x="219" y="23"/>
                  </a:lnTo>
                  <a:lnTo>
                    <a:pt x="227" y="35"/>
                  </a:lnTo>
                  <a:lnTo>
                    <a:pt x="229" y="48"/>
                  </a:lnTo>
                  <a:lnTo>
                    <a:pt x="232" y="62"/>
                  </a:lnTo>
                  <a:lnTo>
                    <a:pt x="228" y="77"/>
                  </a:lnTo>
                  <a:lnTo>
                    <a:pt x="224" y="90"/>
                  </a:lnTo>
                  <a:lnTo>
                    <a:pt x="219" y="106"/>
                  </a:lnTo>
                  <a:lnTo>
                    <a:pt x="208" y="121"/>
                  </a:lnTo>
                  <a:lnTo>
                    <a:pt x="199" y="137"/>
                  </a:lnTo>
                  <a:lnTo>
                    <a:pt x="183" y="157"/>
                  </a:lnTo>
                  <a:lnTo>
                    <a:pt x="167" y="178"/>
                  </a:lnTo>
                  <a:lnTo>
                    <a:pt x="155" y="190"/>
                  </a:lnTo>
                  <a:lnTo>
                    <a:pt x="0" y="96"/>
                  </a:lnTo>
                  <a:close/>
                </a:path>
              </a:pathLst>
            </a:custGeom>
            <a:solidFill>
              <a:srgbClr val="808080"/>
            </a:solidFill>
            <a:ln w="7938">
              <a:solidFill>
                <a:srgbClr val="000000"/>
              </a:solidFill>
              <a:prstDash val="solid"/>
              <a:round/>
              <a:headEnd/>
              <a:tailEnd/>
            </a:ln>
          </p:spPr>
          <p:txBody>
            <a:bodyPr/>
            <a:lstStyle/>
            <a:p>
              <a:endParaRPr lang="ko-KR" altLang="en-US"/>
            </a:p>
          </p:txBody>
        </p:sp>
        <p:sp>
          <p:nvSpPr>
            <p:cNvPr id="5158" name="Freeform 38"/>
            <p:cNvSpPr>
              <a:spLocks/>
            </p:cNvSpPr>
            <p:nvPr/>
          </p:nvSpPr>
          <p:spPr bwMode="auto">
            <a:xfrm>
              <a:off x="3950" y="299"/>
              <a:ext cx="116" cy="95"/>
            </a:xfrm>
            <a:custGeom>
              <a:avLst/>
              <a:gdLst>
                <a:gd name="T0" fmla="*/ 0 w 231"/>
                <a:gd name="T1" fmla="*/ 97 h 191"/>
                <a:gd name="T2" fmla="*/ 12 w 231"/>
                <a:gd name="T3" fmla="*/ 84 h 191"/>
                <a:gd name="T4" fmla="*/ 28 w 231"/>
                <a:gd name="T5" fmla="*/ 68 h 191"/>
                <a:gd name="T6" fmla="*/ 47 w 231"/>
                <a:gd name="T7" fmla="*/ 52 h 191"/>
                <a:gd name="T8" fmla="*/ 71 w 231"/>
                <a:gd name="T9" fmla="*/ 37 h 191"/>
                <a:gd name="T10" fmla="*/ 90 w 231"/>
                <a:gd name="T11" fmla="*/ 24 h 191"/>
                <a:gd name="T12" fmla="*/ 111 w 231"/>
                <a:gd name="T13" fmla="*/ 16 h 191"/>
                <a:gd name="T14" fmla="*/ 127 w 231"/>
                <a:gd name="T15" fmla="*/ 7 h 191"/>
                <a:gd name="T16" fmla="*/ 145 w 231"/>
                <a:gd name="T17" fmla="*/ 2 h 191"/>
                <a:gd name="T18" fmla="*/ 162 w 231"/>
                <a:gd name="T19" fmla="*/ 0 h 191"/>
                <a:gd name="T20" fmla="*/ 177 w 231"/>
                <a:gd name="T21" fmla="*/ 0 h 191"/>
                <a:gd name="T22" fmla="*/ 192 w 231"/>
                <a:gd name="T23" fmla="*/ 4 h 191"/>
                <a:gd name="T24" fmla="*/ 203 w 231"/>
                <a:gd name="T25" fmla="*/ 10 h 191"/>
                <a:gd name="T26" fmla="*/ 210 w 231"/>
                <a:gd name="T27" fmla="*/ 16 h 191"/>
                <a:gd name="T28" fmla="*/ 219 w 231"/>
                <a:gd name="T29" fmla="*/ 22 h 191"/>
                <a:gd name="T30" fmla="*/ 226 w 231"/>
                <a:gd name="T31" fmla="*/ 37 h 191"/>
                <a:gd name="T32" fmla="*/ 230 w 231"/>
                <a:gd name="T33" fmla="*/ 49 h 191"/>
                <a:gd name="T34" fmla="*/ 231 w 231"/>
                <a:gd name="T35" fmla="*/ 62 h 191"/>
                <a:gd name="T36" fmla="*/ 228 w 231"/>
                <a:gd name="T37" fmla="*/ 76 h 191"/>
                <a:gd name="T38" fmla="*/ 224 w 231"/>
                <a:gd name="T39" fmla="*/ 93 h 191"/>
                <a:gd name="T40" fmla="*/ 217 w 231"/>
                <a:gd name="T41" fmla="*/ 105 h 191"/>
                <a:gd name="T42" fmla="*/ 208 w 231"/>
                <a:gd name="T43" fmla="*/ 121 h 191"/>
                <a:gd name="T44" fmla="*/ 198 w 231"/>
                <a:gd name="T45" fmla="*/ 137 h 191"/>
                <a:gd name="T46" fmla="*/ 182 w 231"/>
                <a:gd name="T47" fmla="*/ 156 h 191"/>
                <a:gd name="T48" fmla="*/ 166 w 231"/>
                <a:gd name="T49" fmla="*/ 180 h 191"/>
                <a:gd name="T50" fmla="*/ 153 w 231"/>
                <a:gd name="T51" fmla="*/ 191 h 191"/>
                <a:gd name="T52" fmla="*/ 0 w 231"/>
                <a:gd name="T53" fmla="*/ 9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191">
                  <a:moveTo>
                    <a:pt x="0" y="97"/>
                  </a:moveTo>
                  <a:lnTo>
                    <a:pt x="12" y="84"/>
                  </a:lnTo>
                  <a:lnTo>
                    <a:pt x="28" y="68"/>
                  </a:lnTo>
                  <a:lnTo>
                    <a:pt x="47" y="52"/>
                  </a:lnTo>
                  <a:lnTo>
                    <a:pt x="71" y="37"/>
                  </a:lnTo>
                  <a:lnTo>
                    <a:pt x="90" y="24"/>
                  </a:lnTo>
                  <a:lnTo>
                    <a:pt x="111" y="16"/>
                  </a:lnTo>
                  <a:lnTo>
                    <a:pt x="127" y="7"/>
                  </a:lnTo>
                  <a:lnTo>
                    <a:pt x="145" y="2"/>
                  </a:lnTo>
                  <a:lnTo>
                    <a:pt x="162" y="0"/>
                  </a:lnTo>
                  <a:lnTo>
                    <a:pt x="177" y="0"/>
                  </a:lnTo>
                  <a:lnTo>
                    <a:pt x="192" y="4"/>
                  </a:lnTo>
                  <a:lnTo>
                    <a:pt x="203" y="10"/>
                  </a:lnTo>
                  <a:lnTo>
                    <a:pt x="210" y="16"/>
                  </a:lnTo>
                  <a:lnTo>
                    <a:pt x="219" y="22"/>
                  </a:lnTo>
                  <a:lnTo>
                    <a:pt x="226" y="37"/>
                  </a:lnTo>
                  <a:lnTo>
                    <a:pt x="230" y="49"/>
                  </a:lnTo>
                  <a:lnTo>
                    <a:pt x="231" y="62"/>
                  </a:lnTo>
                  <a:lnTo>
                    <a:pt x="228" y="76"/>
                  </a:lnTo>
                  <a:lnTo>
                    <a:pt x="224" y="93"/>
                  </a:lnTo>
                  <a:lnTo>
                    <a:pt x="217" y="105"/>
                  </a:lnTo>
                  <a:lnTo>
                    <a:pt x="208" y="121"/>
                  </a:lnTo>
                  <a:lnTo>
                    <a:pt x="198" y="137"/>
                  </a:lnTo>
                  <a:lnTo>
                    <a:pt x="182" y="156"/>
                  </a:lnTo>
                  <a:lnTo>
                    <a:pt x="166" y="180"/>
                  </a:lnTo>
                  <a:lnTo>
                    <a:pt x="153" y="191"/>
                  </a:lnTo>
                  <a:lnTo>
                    <a:pt x="0" y="97"/>
                  </a:lnTo>
                  <a:close/>
                </a:path>
              </a:pathLst>
            </a:custGeom>
            <a:solidFill>
              <a:srgbClr val="C0C0C0"/>
            </a:solidFill>
            <a:ln w="7938">
              <a:solidFill>
                <a:srgbClr val="000000"/>
              </a:solidFill>
              <a:prstDash val="solid"/>
              <a:round/>
              <a:headEnd/>
              <a:tailEnd/>
            </a:ln>
          </p:spPr>
          <p:txBody>
            <a:bodyPr/>
            <a:lstStyle/>
            <a:p>
              <a:endParaRPr lang="ko-KR" altLang="en-US"/>
            </a:p>
          </p:txBody>
        </p:sp>
      </p:grpSp>
      <p:sp>
        <p:nvSpPr>
          <p:cNvPr id="5159" name="Freeform 39"/>
          <p:cNvSpPr>
            <a:spLocks/>
          </p:cNvSpPr>
          <p:nvPr/>
        </p:nvSpPr>
        <p:spPr bwMode="auto">
          <a:xfrm>
            <a:off x="4114800" y="2759075"/>
            <a:ext cx="204788" cy="1335088"/>
          </a:xfrm>
          <a:custGeom>
            <a:avLst/>
            <a:gdLst>
              <a:gd name="T0" fmla="*/ 0 w 313"/>
              <a:gd name="T1" fmla="*/ 0 h 2026"/>
              <a:gd name="T2" fmla="*/ 0 w 313"/>
              <a:gd name="T3" fmla="*/ 1846 h 2026"/>
              <a:gd name="T4" fmla="*/ 313 w 313"/>
              <a:gd name="T5" fmla="*/ 2026 h 2026"/>
              <a:gd name="T6" fmla="*/ 313 w 313"/>
              <a:gd name="T7" fmla="*/ 180 h 2026"/>
              <a:gd name="T8" fmla="*/ 0 w 313"/>
              <a:gd name="T9" fmla="*/ 0 h 2026"/>
            </a:gdLst>
            <a:ahLst/>
            <a:cxnLst>
              <a:cxn ang="0">
                <a:pos x="T0" y="T1"/>
              </a:cxn>
              <a:cxn ang="0">
                <a:pos x="T2" y="T3"/>
              </a:cxn>
              <a:cxn ang="0">
                <a:pos x="T4" y="T5"/>
              </a:cxn>
              <a:cxn ang="0">
                <a:pos x="T6" y="T7"/>
              </a:cxn>
              <a:cxn ang="0">
                <a:pos x="T8" y="T9"/>
              </a:cxn>
            </a:cxnLst>
            <a:rect l="0" t="0" r="r" b="b"/>
            <a:pathLst>
              <a:path w="313" h="2026">
                <a:moveTo>
                  <a:pt x="0" y="0"/>
                </a:moveTo>
                <a:lnTo>
                  <a:pt x="0" y="1846"/>
                </a:lnTo>
                <a:lnTo>
                  <a:pt x="313" y="2026"/>
                </a:lnTo>
                <a:lnTo>
                  <a:pt x="313" y="180"/>
                </a:lnTo>
                <a:lnTo>
                  <a:pt x="0" y="0"/>
                </a:lnTo>
                <a:close/>
              </a:path>
            </a:pathLst>
          </a:custGeom>
          <a:solidFill>
            <a:srgbClr val="CCFFFF"/>
          </a:solidFill>
          <a:ln w="7938">
            <a:solidFill>
              <a:srgbClr val="000000"/>
            </a:solidFill>
            <a:prstDash val="solid"/>
            <a:round/>
            <a:headEnd/>
            <a:tailEnd/>
          </a:ln>
        </p:spPr>
        <p:txBody>
          <a:bodyPr/>
          <a:lstStyle/>
          <a:p>
            <a:endParaRPr lang="ko-KR" altLang="en-US"/>
          </a:p>
        </p:txBody>
      </p:sp>
      <p:sp>
        <p:nvSpPr>
          <p:cNvPr id="5160" name="Oval 40"/>
          <p:cNvSpPr>
            <a:spLocks noChangeArrowheads="1"/>
          </p:cNvSpPr>
          <p:nvPr/>
        </p:nvSpPr>
        <p:spPr bwMode="auto">
          <a:xfrm>
            <a:off x="4187825" y="2981325"/>
            <a:ext cx="36513" cy="39688"/>
          </a:xfrm>
          <a:prstGeom prst="ellipse">
            <a:avLst/>
          </a:prstGeom>
          <a:solidFill>
            <a:srgbClr val="C0C0C0"/>
          </a:solidFill>
          <a:ln w="7938">
            <a:solidFill>
              <a:srgbClr val="000000"/>
            </a:solidFill>
            <a:round/>
            <a:headEnd/>
            <a:tailEnd/>
          </a:ln>
        </p:spPr>
        <p:txBody>
          <a:bodyPr/>
          <a:lstStyle/>
          <a:p>
            <a:endParaRPr lang="ko-KR" altLang="en-US"/>
          </a:p>
        </p:txBody>
      </p:sp>
      <p:sp>
        <p:nvSpPr>
          <p:cNvPr id="5161" name="Oval 41"/>
          <p:cNvSpPr>
            <a:spLocks noChangeArrowheads="1"/>
          </p:cNvSpPr>
          <p:nvPr/>
        </p:nvSpPr>
        <p:spPr bwMode="auto">
          <a:xfrm>
            <a:off x="4191000" y="3800475"/>
            <a:ext cx="34925" cy="38100"/>
          </a:xfrm>
          <a:prstGeom prst="ellipse">
            <a:avLst/>
          </a:prstGeom>
          <a:solidFill>
            <a:srgbClr val="C0C0C0"/>
          </a:solidFill>
          <a:ln w="7938">
            <a:solidFill>
              <a:srgbClr val="000000"/>
            </a:solidFill>
            <a:round/>
            <a:headEnd/>
            <a:tailEnd/>
          </a:ln>
        </p:spPr>
        <p:txBody>
          <a:bodyPr/>
          <a:lstStyle/>
          <a:p>
            <a:endParaRPr lang="ko-KR" altLang="en-US"/>
          </a:p>
        </p:txBody>
      </p:sp>
      <p:sp>
        <p:nvSpPr>
          <p:cNvPr id="5162" name="Rectangle 42"/>
          <p:cNvSpPr>
            <a:spLocks noChangeArrowheads="1"/>
          </p:cNvSpPr>
          <p:nvPr/>
        </p:nvSpPr>
        <p:spPr bwMode="auto">
          <a:xfrm>
            <a:off x="4284663" y="3011488"/>
            <a:ext cx="95408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ko-KR" sz="1700" b="1">
                <a:solidFill>
                  <a:srgbClr val="000000"/>
                </a:solidFill>
                <a:latin typeface="Arial" panose="020B0604020202020204" pitchFamily="34" charset="0"/>
                <a:ea typeface="굴림" panose="020B0600000101010101" pitchFamily="50" charset="-127"/>
              </a:rPr>
              <a:t>Federal</a:t>
            </a:r>
          </a:p>
          <a:p>
            <a:pPr algn="ctr" eaLnBrk="0" hangingPunct="0">
              <a:lnSpc>
                <a:spcPct val="90000"/>
              </a:lnSpc>
            </a:pPr>
            <a:r>
              <a:rPr lang="en-US" altLang="ko-KR" sz="1700" b="1">
                <a:solidFill>
                  <a:srgbClr val="000000"/>
                </a:solidFill>
                <a:latin typeface="Arial" panose="020B0604020202020204" pitchFamily="34" charset="0"/>
                <a:ea typeface="굴림" panose="020B0600000101010101" pitchFamily="50" charset="-127"/>
              </a:rPr>
              <a:t>Criteria</a:t>
            </a:r>
          </a:p>
          <a:p>
            <a:pPr algn="ctr" eaLnBrk="0" hangingPunct="0">
              <a:lnSpc>
                <a:spcPct val="90000"/>
              </a:lnSpc>
            </a:pPr>
            <a:endParaRPr lang="en-US" altLang="ko-KR" sz="800" b="1">
              <a:solidFill>
                <a:srgbClr val="000000"/>
              </a:solidFill>
              <a:latin typeface="Arial" panose="020B0604020202020204" pitchFamily="34" charset="0"/>
              <a:ea typeface="굴림" panose="020B0600000101010101" pitchFamily="50" charset="-127"/>
            </a:endParaRPr>
          </a:p>
          <a:p>
            <a:pPr algn="ctr" eaLnBrk="0" hangingPunct="0">
              <a:lnSpc>
                <a:spcPct val="90000"/>
              </a:lnSpc>
            </a:pPr>
            <a:r>
              <a:rPr lang="en-US" altLang="ko-KR" sz="1400" b="1">
                <a:solidFill>
                  <a:srgbClr val="000000"/>
                </a:solidFill>
                <a:latin typeface="Arial" panose="020B0604020202020204" pitchFamily="34" charset="0"/>
                <a:ea typeface="굴림" panose="020B0600000101010101" pitchFamily="50" charset="-127"/>
              </a:rPr>
              <a:t>1992</a:t>
            </a:r>
          </a:p>
        </p:txBody>
      </p:sp>
      <p:sp>
        <p:nvSpPr>
          <p:cNvPr id="5165" name="Freeform 45"/>
          <p:cNvSpPr>
            <a:spLocks/>
          </p:cNvSpPr>
          <p:nvPr/>
        </p:nvSpPr>
        <p:spPr bwMode="auto">
          <a:xfrm>
            <a:off x="2865438" y="4356100"/>
            <a:ext cx="1066800" cy="1358900"/>
          </a:xfrm>
          <a:custGeom>
            <a:avLst/>
            <a:gdLst>
              <a:gd name="T0" fmla="*/ 0 w 1446"/>
              <a:gd name="T1" fmla="*/ 215 h 2062"/>
              <a:gd name="T2" fmla="*/ 1312 w 1446"/>
              <a:gd name="T3" fmla="*/ 6 h 2062"/>
              <a:gd name="T4" fmla="*/ 1350 w 1446"/>
              <a:gd name="T5" fmla="*/ 0 h 2062"/>
              <a:gd name="T6" fmla="*/ 1378 w 1446"/>
              <a:gd name="T7" fmla="*/ 0 h 2062"/>
              <a:gd name="T8" fmla="*/ 1408 w 1446"/>
              <a:gd name="T9" fmla="*/ 6 h 2062"/>
              <a:gd name="T10" fmla="*/ 1424 w 1446"/>
              <a:gd name="T11" fmla="*/ 16 h 2062"/>
              <a:gd name="T12" fmla="*/ 1435 w 1446"/>
              <a:gd name="T13" fmla="*/ 24 h 2062"/>
              <a:gd name="T14" fmla="*/ 1441 w 1446"/>
              <a:gd name="T15" fmla="*/ 43 h 2062"/>
              <a:gd name="T16" fmla="*/ 1444 w 1446"/>
              <a:gd name="T17" fmla="*/ 58 h 2062"/>
              <a:gd name="T18" fmla="*/ 1446 w 1446"/>
              <a:gd name="T19" fmla="*/ 82 h 2062"/>
              <a:gd name="T20" fmla="*/ 1444 w 1446"/>
              <a:gd name="T21" fmla="*/ 164 h 2062"/>
              <a:gd name="T22" fmla="*/ 1444 w 1446"/>
              <a:gd name="T23" fmla="*/ 1793 h 2062"/>
              <a:gd name="T24" fmla="*/ 0 w 1446"/>
              <a:gd name="T25" fmla="*/ 2062 h 2062"/>
              <a:gd name="T26" fmla="*/ 0 w 1446"/>
              <a:gd name="T27" fmla="*/ 215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6" h="2062">
                <a:moveTo>
                  <a:pt x="0" y="215"/>
                </a:moveTo>
                <a:lnTo>
                  <a:pt x="1312" y="6"/>
                </a:lnTo>
                <a:lnTo>
                  <a:pt x="1350" y="0"/>
                </a:lnTo>
                <a:lnTo>
                  <a:pt x="1378" y="0"/>
                </a:lnTo>
                <a:lnTo>
                  <a:pt x="1408" y="6"/>
                </a:lnTo>
                <a:lnTo>
                  <a:pt x="1424" y="16"/>
                </a:lnTo>
                <a:lnTo>
                  <a:pt x="1435" y="24"/>
                </a:lnTo>
                <a:lnTo>
                  <a:pt x="1441" y="43"/>
                </a:lnTo>
                <a:lnTo>
                  <a:pt x="1444" y="58"/>
                </a:lnTo>
                <a:lnTo>
                  <a:pt x="1446" y="82"/>
                </a:lnTo>
                <a:lnTo>
                  <a:pt x="1444" y="164"/>
                </a:lnTo>
                <a:lnTo>
                  <a:pt x="1444" y="1793"/>
                </a:lnTo>
                <a:lnTo>
                  <a:pt x="0" y="2062"/>
                </a:lnTo>
                <a:lnTo>
                  <a:pt x="0" y="215"/>
                </a:lnTo>
                <a:close/>
              </a:path>
            </a:pathLst>
          </a:custGeom>
          <a:solidFill>
            <a:srgbClr val="00007F"/>
          </a:solidFill>
          <a:ln w="7938">
            <a:solidFill>
              <a:srgbClr val="000000"/>
            </a:solidFill>
            <a:prstDash val="solid"/>
            <a:round/>
            <a:headEnd/>
            <a:tailEnd/>
          </a:ln>
        </p:spPr>
        <p:txBody>
          <a:bodyPr/>
          <a:lstStyle/>
          <a:p>
            <a:endParaRPr lang="ko-KR" altLang="en-US"/>
          </a:p>
        </p:txBody>
      </p:sp>
      <p:sp>
        <p:nvSpPr>
          <p:cNvPr id="5166" name="Freeform 46"/>
          <p:cNvSpPr>
            <a:spLocks/>
          </p:cNvSpPr>
          <p:nvPr/>
        </p:nvSpPr>
        <p:spPr bwMode="auto">
          <a:xfrm>
            <a:off x="3106738" y="4440238"/>
            <a:ext cx="971550" cy="1401762"/>
          </a:xfrm>
          <a:custGeom>
            <a:avLst/>
            <a:gdLst>
              <a:gd name="T0" fmla="*/ 0 w 1315"/>
              <a:gd name="T1" fmla="*/ 279 h 2127"/>
              <a:gd name="T2" fmla="*/ 0 w 1315"/>
              <a:gd name="T3" fmla="*/ 2127 h 2127"/>
              <a:gd name="T4" fmla="*/ 1227 w 1315"/>
              <a:gd name="T5" fmla="*/ 1787 h 2127"/>
              <a:gd name="T6" fmla="*/ 1250 w 1315"/>
              <a:gd name="T7" fmla="*/ 1782 h 2127"/>
              <a:gd name="T8" fmla="*/ 1284 w 1315"/>
              <a:gd name="T9" fmla="*/ 1771 h 2127"/>
              <a:gd name="T10" fmla="*/ 1301 w 1315"/>
              <a:gd name="T11" fmla="*/ 1759 h 2127"/>
              <a:gd name="T12" fmla="*/ 1310 w 1315"/>
              <a:gd name="T13" fmla="*/ 1746 h 2127"/>
              <a:gd name="T14" fmla="*/ 1314 w 1315"/>
              <a:gd name="T15" fmla="*/ 1724 h 2127"/>
              <a:gd name="T16" fmla="*/ 1314 w 1315"/>
              <a:gd name="T17" fmla="*/ 1709 h 2127"/>
              <a:gd name="T18" fmla="*/ 1314 w 1315"/>
              <a:gd name="T19" fmla="*/ 1686 h 2127"/>
              <a:gd name="T20" fmla="*/ 1314 w 1315"/>
              <a:gd name="T21" fmla="*/ 1653 h 2127"/>
              <a:gd name="T22" fmla="*/ 1314 w 1315"/>
              <a:gd name="T23" fmla="*/ 83 h 2127"/>
              <a:gd name="T24" fmla="*/ 1315 w 1315"/>
              <a:gd name="T25" fmla="*/ 54 h 2127"/>
              <a:gd name="T26" fmla="*/ 1307 w 1315"/>
              <a:gd name="T27" fmla="*/ 29 h 2127"/>
              <a:gd name="T28" fmla="*/ 1298 w 1315"/>
              <a:gd name="T29" fmla="*/ 16 h 2127"/>
              <a:gd name="T30" fmla="*/ 1284 w 1315"/>
              <a:gd name="T31" fmla="*/ 6 h 2127"/>
              <a:gd name="T32" fmla="*/ 1268 w 1315"/>
              <a:gd name="T33" fmla="*/ 0 h 2127"/>
              <a:gd name="T34" fmla="*/ 1248 w 1315"/>
              <a:gd name="T35" fmla="*/ 0 h 2127"/>
              <a:gd name="T36" fmla="*/ 1225 w 1315"/>
              <a:gd name="T37" fmla="*/ 1 h 2127"/>
              <a:gd name="T38" fmla="*/ 1206 w 1315"/>
              <a:gd name="T39" fmla="*/ 5 h 2127"/>
              <a:gd name="T40" fmla="*/ 1181 w 1315"/>
              <a:gd name="T41" fmla="*/ 9 h 2127"/>
              <a:gd name="T42" fmla="*/ 0 w 1315"/>
              <a:gd name="T43" fmla="*/ 27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5" h="2127">
                <a:moveTo>
                  <a:pt x="0" y="279"/>
                </a:moveTo>
                <a:lnTo>
                  <a:pt x="0" y="2127"/>
                </a:lnTo>
                <a:lnTo>
                  <a:pt x="1227" y="1787"/>
                </a:lnTo>
                <a:lnTo>
                  <a:pt x="1250" y="1782"/>
                </a:lnTo>
                <a:lnTo>
                  <a:pt x="1284" y="1771"/>
                </a:lnTo>
                <a:lnTo>
                  <a:pt x="1301" y="1759"/>
                </a:lnTo>
                <a:lnTo>
                  <a:pt x="1310" y="1746"/>
                </a:lnTo>
                <a:lnTo>
                  <a:pt x="1314" y="1724"/>
                </a:lnTo>
                <a:lnTo>
                  <a:pt x="1314" y="1709"/>
                </a:lnTo>
                <a:lnTo>
                  <a:pt x="1314" y="1686"/>
                </a:lnTo>
                <a:lnTo>
                  <a:pt x="1314" y="1653"/>
                </a:lnTo>
                <a:lnTo>
                  <a:pt x="1314" y="83"/>
                </a:lnTo>
                <a:lnTo>
                  <a:pt x="1315" y="54"/>
                </a:lnTo>
                <a:lnTo>
                  <a:pt x="1307" y="29"/>
                </a:lnTo>
                <a:lnTo>
                  <a:pt x="1298" y="16"/>
                </a:lnTo>
                <a:lnTo>
                  <a:pt x="1284" y="6"/>
                </a:lnTo>
                <a:lnTo>
                  <a:pt x="1268" y="0"/>
                </a:lnTo>
                <a:lnTo>
                  <a:pt x="1248" y="0"/>
                </a:lnTo>
                <a:lnTo>
                  <a:pt x="1225" y="1"/>
                </a:lnTo>
                <a:lnTo>
                  <a:pt x="1206" y="5"/>
                </a:lnTo>
                <a:lnTo>
                  <a:pt x="1181" y="9"/>
                </a:lnTo>
                <a:lnTo>
                  <a:pt x="0" y="279"/>
                </a:lnTo>
                <a:close/>
              </a:path>
            </a:pathLst>
          </a:custGeom>
          <a:solidFill>
            <a:srgbClr val="969696"/>
          </a:solidFill>
          <a:ln w="7938">
            <a:solidFill>
              <a:srgbClr val="000000"/>
            </a:solidFill>
            <a:prstDash val="solid"/>
            <a:round/>
            <a:headEnd/>
            <a:tailEnd/>
          </a:ln>
        </p:spPr>
        <p:txBody>
          <a:bodyPr/>
          <a:lstStyle/>
          <a:p>
            <a:endParaRPr lang="ko-KR" altLang="en-US"/>
          </a:p>
        </p:txBody>
      </p:sp>
      <p:sp>
        <p:nvSpPr>
          <p:cNvPr id="5167" name="Freeform 47"/>
          <p:cNvSpPr>
            <a:spLocks/>
          </p:cNvSpPr>
          <p:nvPr/>
        </p:nvSpPr>
        <p:spPr bwMode="auto">
          <a:xfrm>
            <a:off x="2865438" y="4508500"/>
            <a:ext cx="230187" cy="1335088"/>
          </a:xfrm>
          <a:custGeom>
            <a:avLst/>
            <a:gdLst>
              <a:gd name="T0" fmla="*/ 0 w 313"/>
              <a:gd name="T1" fmla="*/ 0 h 2026"/>
              <a:gd name="T2" fmla="*/ 0 w 313"/>
              <a:gd name="T3" fmla="*/ 1846 h 2026"/>
              <a:gd name="T4" fmla="*/ 313 w 313"/>
              <a:gd name="T5" fmla="*/ 2026 h 2026"/>
              <a:gd name="T6" fmla="*/ 313 w 313"/>
              <a:gd name="T7" fmla="*/ 180 h 2026"/>
              <a:gd name="T8" fmla="*/ 0 w 313"/>
              <a:gd name="T9" fmla="*/ 0 h 2026"/>
            </a:gdLst>
            <a:ahLst/>
            <a:cxnLst>
              <a:cxn ang="0">
                <a:pos x="T0" y="T1"/>
              </a:cxn>
              <a:cxn ang="0">
                <a:pos x="T2" y="T3"/>
              </a:cxn>
              <a:cxn ang="0">
                <a:pos x="T4" y="T5"/>
              </a:cxn>
              <a:cxn ang="0">
                <a:pos x="T6" y="T7"/>
              </a:cxn>
              <a:cxn ang="0">
                <a:pos x="T8" y="T9"/>
              </a:cxn>
            </a:cxnLst>
            <a:rect l="0" t="0" r="r" b="b"/>
            <a:pathLst>
              <a:path w="313" h="2026">
                <a:moveTo>
                  <a:pt x="0" y="0"/>
                </a:moveTo>
                <a:lnTo>
                  <a:pt x="0" y="1846"/>
                </a:lnTo>
                <a:lnTo>
                  <a:pt x="313" y="2026"/>
                </a:lnTo>
                <a:lnTo>
                  <a:pt x="313" y="180"/>
                </a:lnTo>
                <a:lnTo>
                  <a:pt x="0" y="0"/>
                </a:lnTo>
                <a:close/>
              </a:path>
            </a:pathLst>
          </a:custGeom>
          <a:solidFill>
            <a:srgbClr val="969696"/>
          </a:solidFill>
          <a:ln w="7938">
            <a:solidFill>
              <a:srgbClr val="000000"/>
            </a:solidFill>
            <a:prstDash val="solid"/>
            <a:round/>
            <a:headEnd/>
            <a:tailEnd/>
          </a:ln>
        </p:spPr>
        <p:txBody>
          <a:bodyPr/>
          <a:lstStyle/>
          <a:p>
            <a:endParaRPr lang="ko-KR" altLang="en-US"/>
          </a:p>
        </p:txBody>
      </p:sp>
      <p:sp>
        <p:nvSpPr>
          <p:cNvPr id="5168" name="Oval 48"/>
          <p:cNvSpPr>
            <a:spLocks noChangeArrowheads="1"/>
          </p:cNvSpPr>
          <p:nvPr/>
        </p:nvSpPr>
        <p:spPr bwMode="auto">
          <a:xfrm>
            <a:off x="2947988" y="4705350"/>
            <a:ext cx="41275" cy="39688"/>
          </a:xfrm>
          <a:prstGeom prst="ellipse">
            <a:avLst/>
          </a:prstGeom>
          <a:solidFill>
            <a:srgbClr val="C0C0C0"/>
          </a:solidFill>
          <a:ln w="7938">
            <a:solidFill>
              <a:srgbClr val="000000"/>
            </a:solidFill>
            <a:round/>
            <a:headEnd/>
            <a:tailEnd/>
          </a:ln>
        </p:spPr>
        <p:txBody>
          <a:bodyPr/>
          <a:lstStyle/>
          <a:p>
            <a:endParaRPr lang="ko-KR" altLang="en-US"/>
          </a:p>
        </p:txBody>
      </p:sp>
      <p:sp>
        <p:nvSpPr>
          <p:cNvPr id="5169" name="Oval 49"/>
          <p:cNvSpPr>
            <a:spLocks noChangeArrowheads="1"/>
          </p:cNvSpPr>
          <p:nvPr/>
        </p:nvSpPr>
        <p:spPr bwMode="auto">
          <a:xfrm>
            <a:off x="2951163" y="5524500"/>
            <a:ext cx="39687" cy="38100"/>
          </a:xfrm>
          <a:prstGeom prst="ellipse">
            <a:avLst/>
          </a:prstGeom>
          <a:solidFill>
            <a:srgbClr val="C0C0C0"/>
          </a:solidFill>
          <a:ln w="7938">
            <a:solidFill>
              <a:srgbClr val="000000"/>
            </a:solidFill>
            <a:round/>
            <a:headEnd/>
            <a:tailEnd/>
          </a:ln>
        </p:spPr>
        <p:txBody>
          <a:bodyPr/>
          <a:lstStyle/>
          <a:p>
            <a:endParaRPr lang="ko-KR" altLang="en-US"/>
          </a:p>
        </p:txBody>
      </p:sp>
      <p:sp>
        <p:nvSpPr>
          <p:cNvPr id="5170" name="Freeform 50"/>
          <p:cNvSpPr>
            <a:spLocks/>
          </p:cNvSpPr>
          <p:nvPr/>
        </p:nvSpPr>
        <p:spPr bwMode="auto">
          <a:xfrm flipH="1">
            <a:off x="3932238" y="4519613"/>
            <a:ext cx="76200" cy="1055687"/>
          </a:xfrm>
          <a:custGeom>
            <a:avLst/>
            <a:gdLst>
              <a:gd name="T0" fmla="*/ 0 w 313"/>
              <a:gd name="T1" fmla="*/ 0 h 2026"/>
              <a:gd name="T2" fmla="*/ 0 w 313"/>
              <a:gd name="T3" fmla="*/ 1846 h 2026"/>
              <a:gd name="T4" fmla="*/ 313 w 313"/>
              <a:gd name="T5" fmla="*/ 2026 h 2026"/>
              <a:gd name="T6" fmla="*/ 313 w 313"/>
              <a:gd name="T7" fmla="*/ 180 h 2026"/>
              <a:gd name="T8" fmla="*/ 0 w 313"/>
              <a:gd name="T9" fmla="*/ 0 h 2026"/>
            </a:gdLst>
            <a:ahLst/>
            <a:cxnLst>
              <a:cxn ang="0">
                <a:pos x="T0" y="T1"/>
              </a:cxn>
              <a:cxn ang="0">
                <a:pos x="T2" y="T3"/>
              </a:cxn>
              <a:cxn ang="0">
                <a:pos x="T4" y="T5"/>
              </a:cxn>
              <a:cxn ang="0">
                <a:pos x="T6" y="T7"/>
              </a:cxn>
              <a:cxn ang="0">
                <a:pos x="T8" y="T9"/>
              </a:cxn>
            </a:cxnLst>
            <a:rect l="0" t="0" r="r" b="b"/>
            <a:pathLst>
              <a:path w="313" h="2026">
                <a:moveTo>
                  <a:pt x="0" y="0"/>
                </a:moveTo>
                <a:lnTo>
                  <a:pt x="0" y="1846"/>
                </a:lnTo>
                <a:lnTo>
                  <a:pt x="313" y="2026"/>
                </a:lnTo>
                <a:lnTo>
                  <a:pt x="313" y="180"/>
                </a:lnTo>
                <a:lnTo>
                  <a:pt x="0" y="0"/>
                </a:lnTo>
                <a:close/>
              </a:path>
            </a:pathLst>
          </a:custGeom>
          <a:solidFill>
            <a:srgbClr val="A50021"/>
          </a:solidFill>
          <a:ln w="7938">
            <a:solidFill>
              <a:srgbClr val="000000"/>
            </a:solidFill>
            <a:prstDash val="solid"/>
            <a:round/>
            <a:headEnd/>
            <a:tailEnd/>
          </a:ln>
        </p:spPr>
        <p:txBody>
          <a:bodyPr/>
          <a:lstStyle/>
          <a:p>
            <a:endParaRPr lang="ko-KR" altLang="en-US"/>
          </a:p>
        </p:txBody>
      </p:sp>
      <p:sp>
        <p:nvSpPr>
          <p:cNvPr id="5171" name="Rectangle 51"/>
          <p:cNvSpPr>
            <a:spLocks noChangeArrowheads="1"/>
          </p:cNvSpPr>
          <p:nvPr/>
        </p:nvSpPr>
        <p:spPr bwMode="auto">
          <a:xfrm>
            <a:off x="3127375" y="4705350"/>
            <a:ext cx="82073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altLang="ko-KR" sz="1200" b="1">
                <a:solidFill>
                  <a:srgbClr val="000000"/>
                </a:solidFill>
                <a:latin typeface="Arial" panose="020B0604020202020204" pitchFamily="34" charset="0"/>
                <a:ea typeface="굴림" panose="020B0600000101010101" pitchFamily="50" charset="-127"/>
              </a:rPr>
              <a:t>Europe</a:t>
            </a:r>
          </a:p>
          <a:p>
            <a:pPr algn="ctr" eaLnBrk="0" hangingPunct="0">
              <a:lnSpc>
                <a:spcPct val="90000"/>
              </a:lnSpc>
            </a:pPr>
            <a:r>
              <a:rPr lang="en-US" altLang="ko-KR" sz="1700" b="1">
                <a:solidFill>
                  <a:srgbClr val="000000"/>
                </a:solidFill>
                <a:latin typeface="Arial" panose="020B0604020202020204" pitchFamily="34" charset="0"/>
                <a:ea typeface="굴림" panose="020B0600000101010101" pitchFamily="50" charset="-127"/>
              </a:rPr>
              <a:t>ITSEC</a:t>
            </a:r>
          </a:p>
          <a:p>
            <a:pPr algn="ctr" eaLnBrk="0" hangingPunct="0">
              <a:lnSpc>
                <a:spcPct val="90000"/>
              </a:lnSpc>
            </a:pPr>
            <a:endParaRPr lang="en-US" altLang="ko-KR" sz="800" b="1">
              <a:solidFill>
                <a:srgbClr val="000000"/>
              </a:solidFill>
              <a:latin typeface="Arial" panose="020B0604020202020204" pitchFamily="34" charset="0"/>
              <a:ea typeface="굴림" panose="020B0600000101010101" pitchFamily="50" charset="-127"/>
            </a:endParaRPr>
          </a:p>
          <a:p>
            <a:pPr algn="ctr" eaLnBrk="0" hangingPunct="0">
              <a:lnSpc>
                <a:spcPct val="90000"/>
              </a:lnSpc>
            </a:pPr>
            <a:r>
              <a:rPr lang="en-US" altLang="ko-KR" sz="1400" b="1">
                <a:solidFill>
                  <a:srgbClr val="000000"/>
                </a:solidFill>
                <a:latin typeface="Arial" panose="020B0604020202020204" pitchFamily="34" charset="0"/>
                <a:ea typeface="굴림" panose="020B0600000101010101" pitchFamily="50" charset="-127"/>
              </a:rPr>
              <a:t>1991</a:t>
            </a:r>
          </a:p>
        </p:txBody>
      </p:sp>
      <p:sp>
        <p:nvSpPr>
          <p:cNvPr id="5173" name="Freeform 53"/>
          <p:cNvSpPr>
            <a:spLocks/>
          </p:cNvSpPr>
          <p:nvPr/>
        </p:nvSpPr>
        <p:spPr bwMode="auto">
          <a:xfrm>
            <a:off x="2960688" y="4506913"/>
            <a:ext cx="169862" cy="125412"/>
          </a:xfrm>
          <a:custGeom>
            <a:avLst/>
            <a:gdLst>
              <a:gd name="T0" fmla="*/ 0 w 232"/>
              <a:gd name="T1" fmla="*/ 96 h 190"/>
              <a:gd name="T2" fmla="*/ 13 w 232"/>
              <a:gd name="T3" fmla="*/ 83 h 190"/>
              <a:gd name="T4" fmla="*/ 29 w 232"/>
              <a:gd name="T5" fmla="*/ 68 h 190"/>
              <a:gd name="T6" fmla="*/ 48 w 232"/>
              <a:gd name="T7" fmla="*/ 52 h 190"/>
              <a:gd name="T8" fmla="*/ 70 w 232"/>
              <a:gd name="T9" fmla="*/ 35 h 190"/>
              <a:gd name="T10" fmla="*/ 91 w 232"/>
              <a:gd name="T11" fmla="*/ 25 h 190"/>
              <a:gd name="T12" fmla="*/ 112 w 232"/>
              <a:gd name="T13" fmla="*/ 14 h 190"/>
              <a:gd name="T14" fmla="*/ 128 w 232"/>
              <a:gd name="T15" fmla="*/ 8 h 190"/>
              <a:gd name="T16" fmla="*/ 146 w 232"/>
              <a:gd name="T17" fmla="*/ 3 h 190"/>
              <a:gd name="T18" fmla="*/ 164 w 232"/>
              <a:gd name="T19" fmla="*/ 0 h 190"/>
              <a:gd name="T20" fmla="*/ 177 w 232"/>
              <a:gd name="T21" fmla="*/ 1 h 190"/>
              <a:gd name="T22" fmla="*/ 192 w 232"/>
              <a:gd name="T23" fmla="*/ 4 h 190"/>
              <a:gd name="T24" fmla="*/ 202 w 232"/>
              <a:gd name="T25" fmla="*/ 8 h 190"/>
              <a:gd name="T26" fmla="*/ 212 w 232"/>
              <a:gd name="T27" fmla="*/ 15 h 190"/>
              <a:gd name="T28" fmla="*/ 219 w 232"/>
              <a:gd name="T29" fmla="*/ 23 h 190"/>
              <a:gd name="T30" fmla="*/ 227 w 232"/>
              <a:gd name="T31" fmla="*/ 35 h 190"/>
              <a:gd name="T32" fmla="*/ 229 w 232"/>
              <a:gd name="T33" fmla="*/ 48 h 190"/>
              <a:gd name="T34" fmla="*/ 232 w 232"/>
              <a:gd name="T35" fmla="*/ 62 h 190"/>
              <a:gd name="T36" fmla="*/ 228 w 232"/>
              <a:gd name="T37" fmla="*/ 77 h 190"/>
              <a:gd name="T38" fmla="*/ 224 w 232"/>
              <a:gd name="T39" fmla="*/ 90 h 190"/>
              <a:gd name="T40" fmla="*/ 219 w 232"/>
              <a:gd name="T41" fmla="*/ 106 h 190"/>
              <a:gd name="T42" fmla="*/ 208 w 232"/>
              <a:gd name="T43" fmla="*/ 121 h 190"/>
              <a:gd name="T44" fmla="*/ 199 w 232"/>
              <a:gd name="T45" fmla="*/ 137 h 190"/>
              <a:gd name="T46" fmla="*/ 183 w 232"/>
              <a:gd name="T47" fmla="*/ 157 h 190"/>
              <a:gd name="T48" fmla="*/ 167 w 232"/>
              <a:gd name="T49" fmla="*/ 178 h 190"/>
              <a:gd name="T50" fmla="*/ 155 w 232"/>
              <a:gd name="T51" fmla="*/ 190 h 190"/>
              <a:gd name="T52" fmla="*/ 0 w 232"/>
              <a:gd name="T53" fmla="*/ 9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90">
                <a:moveTo>
                  <a:pt x="0" y="96"/>
                </a:moveTo>
                <a:lnTo>
                  <a:pt x="13" y="83"/>
                </a:lnTo>
                <a:lnTo>
                  <a:pt x="29" y="68"/>
                </a:lnTo>
                <a:lnTo>
                  <a:pt x="48" y="52"/>
                </a:lnTo>
                <a:lnTo>
                  <a:pt x="70" y="35"/>
                </a:lnTo>
                <a:lnTo>
                  <a:pt x="91" y="25"/>
                </a:lnTo>
                <a:lnTo>
                  <a:pt x="112" y="14"/>
                </a:lnTo>
                <a:lnTo>
                  <a:pt x="128" y="8"/>
                </a:lnTo>
                <a:lnTo>
                  <a:pt x="146" y="3"/>
                </a:lnTo>
                <a:lnTo>
                  <a:pt x="164" y="0"/>
                </a:lnTo>
                <a:lnTo>
                  <a:pt x="177" y="1"/>
                </a:lnTo>
                <a:lnTo>
                  <a:pt x="192" y="4"/>
                </a:lnTo>
                <a:lnTo>
                  <a:pt x="202" y="8"/>
                </a:lnTo>
                <a:lnTo>
                  <a:pt x="212" y="15"/>
                </a:lnTo>
                <a:lnTo>
                  <a:pt x="219" y="23"/>
                </a:lnTo>
                <a:lnTo>
                  <a:pt x="227" y="35"/>
                </a:lnTo>
                <a:lnTo>
                  <a:pt x="229" y="48"/>
                </a:lnTo>
                <a:lnTo>
                  <a:pt x="232" y="62"/>
                </a:lnTo>
                <a:lnTo>
                  <a:pt x="228" y="77"/>
                </a:lnTo>
                <a:lnTo>
                  <a:pt x="224" y="90"/>
                </a:lnTo>
                <a:lnTo>
                  <a:pt x="219" y="106"/>
                </a:lnTo>
                <a:lnTo>
                  <a:pt x="208" y="121"/>
                </a:lnTo>
                <a:lnTo>
                  <a:pt x="199" y="137"/>
                </a:lnTo>
                <a:lnTo>
                  <a:pt x="183" y="157"/>
                </a:lnTo>
                <a:lnTo>
                  <a:pt x="167" y="178"/>
                </a:lnTo>
                <a:lnTo>
                  <a:pt x="155" y="190"/>
                </a:lnTo>
                <a:lnTo>
                  <a:pt x="0" y="96"/>
                </a:lnTo>
                <a:close/>
              </a:path>
            </a:pathLst>
          </a:custGeom>
          <a:solidFill>
            <a:srgbClr val="808080"/>
          </a:solidFill>
          <a:ln w="7938">
            <a:solidFill>
              <a:srgbClr val="000000"/>
            </a:solidFill>
            <a:prstDash val="solid"/>
            <a:round/>
            <a:headEnd/>
            <a:tailEnd/>
          </a:ln>
        </p:spPr>
        <p:txBody>
          <a:bodyPr/>
          <a:lstStyle/>
          <a:p>
            <a:endParaRPr lang="ko-KR" altLang="en-US"/>
          </a:p>
        </p:txBody>
      </p:sp>
      <p:sp>
        <p:nvSpPr>
          <p:cNvPr id="5174" name="Freeform 54"/>
          <p:cNvSpPr>
            <a:spLocks/>
          </p:cNvSpPr>
          <p:nvPr/>
        </p:nvSpPr>
        <p:spPr bwMode="auto">
          <a:xfrm>
            <a:off x="2957513" y="4497388"/>
            <a:ext cx="169862" cy="123825"/>
          </a:xfrm>
          <a:custGeom>
            <a:avLst/>
            <a:gdLst>
              <a:gd name="T0" fmla="*/ 0 w 231"/>
              <a:gd name="T1" fmla="*/ 97 h 191"/>
              <a:gd name="T2" fmla="*/ 12 w 231"/>
              <a:gd name="T3" fmla="*/ 84 h 191"/>
              <a:gd name="T4" fmla="*/ 28 w 231"/>
              <a:gd name="T5" fmla="*/ 68 h 191"/>
              <a:gd name="T6" fmla="*/ 47 w 231"/>
              <a:gd name="T7" fmla="*/ 52 h 191"/>
              <a:gd name="T8" fmla="*/ 71 w 231"/>
              <a:gd name="T9" fmla="*/ 37 h 191"/>
              <a:gd name="T10" fmla="*/ 90 w 231"/>
              <a:gd name="T11" fmla="*/ 24 h 191"/>
              <a:gd name="T12" fmla="*/ 111 w 231"/>
              <a:gd name="T13" fmla="*/ 16 h 191"/>
              <a:gd name="T14" fmla="*/ 127 w 231"/>
              <a:gd name="T15" fmla="*/ 7 h 191"/>
              <a:gd name="T16" fmla="*/ 145 w 231"/>
              <a:gd name="T17" fmla="*/ 2 h 191"/>
              <a:gd name="T18" fmla="*/ 162 w 231"/>
              <a:gd name="T19" fmla="*/ 0 h 191"/>
              <a:gd name="T20" fmla="*/ 177 w 231"/>
              <a:gd name="T21" fmla="*/ 0 h 191"/>
              <a:gd name="T22" fmla="*/ 192 w 231"/>
              <a:gd name="T23" fmla="*/ 4 h 191"/>
              <a:gd name="T24" fmla="*/ 203 w 231"/>
              <a:gd name="T25" fmla="*/ 10 h 191"/>
              <a:gd name="T26" fmla="*/ 210 w 231"/>
              <a:gd name="T27" fmla="*/ 16 h 191"/>
              <a:gd name="T28" fmla="*/ 219 w 231"/>
              <a:gd name="T29" fmla="*/ 22 h 191"/>
              <a:gd name="T30" fmla="*/ 226 w 231"/>
              <a:gd name="T31" fmla="*/ 37 h 191"/>
              <a:gd name="T32" fmla="*/ 230 w 231"/>
              <a:gd name="T33" fmla="*/ 49 h 191"/>
              <a:gd name="T34" fmla="*/ 231 w 231"/>
              <a:gd name="T35" fmla="*/ 62 h 191"/>
              <a:gd name="T36" fmla="*/ 228 w 231"/>
              <a:gd name="T37" fmla="*/ 76 h 191"/>
              <a:gd name="T38" fmla="*/ 224 w 231"/>
              <a:gd name="T39" fmla="*/ 93 h 191"/>
              <a:gd name="T40" fmla="*/ 217 w 231"/>
              <a:gd name="T41" fmla="*/ 105 h 191"/>
              <a:gd name="T42" fmla="*/ 208 w 231"/>
              <a:gd name="T43" fmla="*/ 121 h 191"/>
              <a:gd name="T44" fmla="*/ 198 w 231"/>
              <a:gd name="T45" fmla="*/ 137 h 191"/>
              <a:gd name="T46" fmla="*/ 182 w 231"/>
              <a:gd name="T47" fmla="*/ 156 h 191"/>
              <a:gd name="T48" fmla="*/ 166 w 231"/>
              <a:gd name="T49" fmla="*/ 180 h 191"/>
              <a:gd name="T50" fmla="*/ 153 w 231"/>
              <a:gd name="T51" fmla="*/ 191 h 191"/>
              <a:gd name="T52" fmla="*/ 0 w 231"/>
              <a:gd name="T53" fmla="*/ 9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191">
                <a:moveTo>
                  <a:pt x="0" y="97"/>
                </a:moveTo>
                <a:lnTo>
                  <a:pt x="12" y="84"/>
                </a:lnTo>
                <a:lnTo>
                  <a:pt x="28" y="68"/>
                </a:lnTo>
                <a:lnTo>
                  <a:pt x="47" y="52"/>
                </a:lnTo>
                <a:lnTo>
                  <a:pt x="71" y="37"/>
                </a:lnTo>
                <a:lnTo>
                  <a:pt x="90" y="24"/>
                </a:lnTo>
                <a:lnTo>
                  <a:pt x="111" y="16"/>
                </a:lnTo>
                <a:lnTo>
                  <a:pt x="127" y="7"/>
                </a:lnTo>
                <a:lnTo>
                  <a:pt x="145" y="2"/>
                </a:lnTo>
                <a:lnTo>
                  <a:pt x="162" y="0"/>
                </a:lnTo>
                <a:lnTo>
                  <a:pt x="177" y="0"/>
                </a:lnTo>
                <a:lnTo>
                  <a:pt x="192" y="4"/>
                </a:lnTo>
                <a:lnTo>
                  <a:pt x="203" y="10"/>
                </a:lnTo>
                <a:lnTo>
                  <a:pt x="210" y="16"/>
                </a:lnTo>
                <a:lnTo>
                  <a:pt x="219" y="22"/>
                </a:lnTo>
                <a:lnTo>
                  <a:pt x="226" y="37"/>
                </a:lnTo>
                <a:lnTo>
                  <a:pt x="230" y="49"/>
                </a:lnTo>
                <a:lnTo>
                  <a:pt x="231" y="62"/>
                </a:lnTo>
                <a:lnTo>
                  <a:pt x="228" y="76"/>
                </a:lnTo>
                <a:lnTo>
                  <a:pt x="224" y="93"/>
                </a:lnTo>
                <a:lnTo>
                  <a:pt x="217" y="105"/>
                </a:lnTo>
                <a:lnTo>
                  <a:pt x="208" y="121"/>
                </a:lnTo>
                <a:lnTo>
                  <a:pt x="198" y="137"/>
                </a:lnTo>
                <a:lnTo>
                  <a:pt x="182" y="156"/>
                </a:lnTo>
                <a:lnTo>
                  <a:pt x="166" y="180"/>
                </a:lnTo>
                <a:lnTo>
                  <a:pt x="153" y="191"/>
                </a:lnTo>
                <a:lnTo>
                  <a:pt x="0" y="97"/>
                </a:lnTo>
                <a:close/>
              </a:path>
            </a:pathLst>
          </a:custGeom>
          <a:solidFill>
            <a:srgbClr val="C0C0C0"/>
          </a:solidFill>
          <a:ln w="7938">
            <a:solidFill>
              <a:srgbClr val="000000"/>
            </a:solidFill>
            <a:prstDash val="solid"/>
            <a:round/>
            <a:headEnd/>
            <a:tailEnd/>
          </a:ln>
        </p:spPr>
        <p:txBody>
          <a:bodyPr/>
          <a:lstStyle/>
          <a:p>
            <a:endParaRPr lang="ko-KR" altLang="en-US"/>
          </a:p>
        </p:txBody>
      </p:sp>
      <p:sp>
        <p:nvSpPr>
          <p:cNvPr id="5177" name="Freeform 57"/>
          <p:cNvSpPr>
            <a:spLocks/>
          </p:cNvSpPr>
          <p:nvPr/>
        </p:nvSpPr>
        <p:spPr bwMode="auto">
          <a:xfrm>
            <a:off x="5075238" y="4279900"/>
            <a:ext cx="1066800" cy="1358900"/>
          </a:xfrm>
          <a:custGeom>
            <a:avLst/>
            <a:gdLst>
              <a:gd name="T0" fmla="*/ 0 w 1446"/>
              <a:gd name="T1" fmla="*/ 215 h 2062"/>
              <a:gd name="T2" fmla="*/ 1312 w 1446"/>
              <a:gd name="T3" fmla="*/ 6 h 2062"/>
              <a:gd name="T4" fmla="*/ 1350 w 1446"/>
              <a:gd name="T5" fmla="*/ 0 h 2062"/>
              <a:gd name="T6" fmla="*/ 1378 w 1446"/>
              <a:gd name="T7" fmla="*/ 0 h 2062"/>
              <a:gd name="T8" fmla="*/ 1408 w 1446"/>
              <a:gd name="T9" fmla="*/ 6 h 2062"/>
              <a:gd name="T10" fmla="*/ 1424 w 1446"/>
              <a:gd name="T11" fmla="*/ 16 h 2062"/>
              <a:gd name="T12" fmla="*/ 1435 w 1446"/>
              <a:gd name="T13" fmla="*/ 24 h 2062"/>
              <a:gd name="T14" fmla="*/ 1441 w 1446"/>
              <a:gd name="T15" fmla="*/ 43 h 2062"/>
              <a:gd name="T16" fmla="*/ 1444 w 1446"/>
              <a:gd name="T17" fmla="*/ 58 h 2062"/>
              <a:gd name="T18" fmla="*/ 1446 w 1446"/>
              <a:gd name="T19" fmla="*/ 82 h 2062"/>
              <a:gd name="T20" fmla="*/ 1444 w 1446"/>
              <a:gd name="T21" fmla="*/ 164 h 2062"/>
              <a:gd name="T22" fmla="*/ 1444 w 1446"/>
              <a:gd name="T23" fmla="*/ 1793 h 2062"/>
              <a:gd name="T24" fmla="*/ 0 w 1446"/>
              <a:gd name="T25" fmla="*/ 2062 h 2062"/>
              <a:gd name="T26" fmla="*/ 0 w 1446"/>
              <a:gd name="T27" fmla="*/ 215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6" h="2062">
                <a:moveTo>
                  <a:pt x="0" y="215"/>
                </a:moveTo>
                <a:lnTo>
                  <a:pt x="1312" y="6"/>
                </a:lnTo>
                <a:lnTo>
                  <a:pt x="1350" y="0"/>
                </a:lnTo>
                <a:lnTo>
                  <a:pt x="1378" y="0"/>
                </a:lnTo>
                <a:lnTo>
                  <a:pt x="1408" y="6"/>
                </a:lnTo>
                <a:lnTo>
                  <a:pt x="1424" y="16"/>
                </a:lnTo>
                <a:lnTo>
                  <a:pt x="1435" y="24"/>
                </a:lnTo>
                <a:lnTo>
                  <a:pt x="1441" y="43"/>
                </a:lnTo>
                <a:lnTo>
                  <a:pt x="1444" y="58"/>
                </a:lnTo>
                <a:lnTo>
                  <a:pt x="1446" y="82"/>
                </a:lnTo>
                <a:lnTo>
                  <a:pt x="1444" y="164"/>
                </a:lnTo>
                <a:lnTo>
                  <a:pt x="1444" y="1793"/>
                </a:lnTo>
                <a:lnTo>
                  <a:pt x="0" y="2062"/>
                </a:lnTo>
                <a:lnTo>
                  <a:pt x="0" y="215"/>
                </a:lnTo>
                <a:close/>
              </a:path>
            </a:pathLst>
          </a:custGeom>
          <a:solidFill>
            <a:srgbClr val="00007F"/>
          </a:solidFill>
          <a:ln w="7938">
            <a:solidFill>
              <a:srgbClr val="000000"/>
            </a:solidFill>
            <a:prstDash val="solid"/>
            <a:round/>
            <a:headEnd/>
            <a:tailEnd/>
          </a:ln>
        </p:spPr>
        <p:txBody>
          <a:bodyPr/>
          <a:lstStyle/>
          <a:p>
            <a:endParaRPr lang="ko-KR" altLang="en-US"/>
          </a:p>
        </p:txBody>
      </p:sp>
      <p:sp>
        <p:nvSpPr>
          <p:cNvPr id="5178" name="Freeform 58"/>
          <p:cNvSpPr>
            <a:spLocks/>
          </p:cNvSpPr>
          <p:nvPr/>
        </p:nvSpPr>
        <p:spPr bwMode="auto">
          <a:xfrm>
            <a:off x="5316538" y="4364038"/>
            <a:ext cx="971550" cy="1401762"/>
          </a:xfrm>
          <a:custGeom>
            <a:avLst/>
            <a:gdLst>
              <a:gd name="T0" fmla="*/ 0 w 1315"/>
              <a:gd name="T1" fmla="*/ 279 h 2127"/>
              <a:gd name="T2" fmla="*/ 0 w 1315"/>
              <a:gd name="T3" fmla="*/ 2127 h 2127"/>
              <a:gd name="T4" fmla="*/ 1227 w 1315"/>
              <a:gd name="T5" fmla="*/ 1787 h 2127"/>
              <a:gd name="T6" fmla="*/ 1250 w 1315"/>
              <a:gd name="T7" fmla="*/ 1782 h 2127"/>
              <a:gd name="T8" fmla="*/ 1284 w 1315"/>
              <a:gd name="T9" fmla="*/ 1771 h 2127"/>
              <a:gd name="T10" fmla="*/ 1301 w 1315"/>
              <a:gd name="T11" fmla="*/ 1759 h 2127"/>
              <a:gd name="T12" fmla="*/ 1310 w 1315"/>
              <a:gd name="T13" fmla="*/ 1746 h 2127"/>
              <a:gd name="T14" fmla="*/ 1314 w 1315"/>
              <a:gd name="T15" fmla="*/ 1724 h 2127"/>
              <a:gd name="T16" fmla="*/ 1314 w 1315"/>
              <a:gd name="T17" fmla="*/ 1709 h 2127"/>
              <a:gd name="T18" fmla="*/ 1314 w 1315"/>
              <a:gd name="T19" fmla="*/ 1686 h 2127"/>
              <a:gd name="T20" fmla="*/ 1314 w 1315"/>
              <a:gd name="T21" fmla="*/ 1653 h 2127"/>
              <a:gd name="T22" fmla="*/ 1314 w 1315"/>
              <a:gd name="T23" fmla="*/ 83 h 2127"/>
              <a:gd name="T24" fmla="*/ 1315 w 1315"/>
              <a:gd name="T25" fmla="*/ 54 h 2127"/>
              <a:gd name="T26" fmla="*/ 1307 w 1315"/>
              <a:gd name="T27" fmla="*/ 29 h 2127"/>
              <a:gd name="T28" fmla="*/ 1298 w 1315"/>
              <a:gd name="T29" fmla="*/ 16 h 2127"/>
              <a:gd name="T30" fmla="*/ 1284 w 1315"/>
              <a:gd name="T31" fmla="*/ 6 h 2127"/>
              <a:gd name="T32" fmla="*/ 1268 w 1315"/>
              <a:gd name="T33" fmla="*/ 0 h 2127"/>
              <a:gd name="T34" fmla="*/ 1248 w 1315"/>
              <a:gd name="T35" fmla="*/ 0 h 2127"/>
              <a:gd name="T36" fmla="*/ 1225 w 1315"/>
              <a:gd name="T37" fmla="*/ 1 h 2127"/>
              <a:gd name="T38" fmla="*/ 1206 w 1315"/>
              <a:gd name="T39" fmla="*/ 5 h 2127"/>
              <a:gd name="T40" fmla="*/ 1181 w 1315"/>
              <a:gd name="T41" fmla="*/ 9 h 2127"/>
              <a:gd name="T42" fmla="*/ 0 w 1315"/>
              <a:gd name="T43" fmla="*/ 27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5" h="2127">
                <a:moveTo>
                  <a:pt x="0" y="279"/>
                </a:moveTo>
                <a:lnTo>
                  <a:pt x="0" y="2127"/>
                </a:lnTo>
                <a:lnTo>
                  <a:pt x="1227" y="1787"/>
                </a:lnTo>
                <a:lnTo>
                  <a:pt x="1250" y="1782"/>
                </a:lnTo>
                <a:lnTo>
                  <a:pt x="1284" y="1771"/>
                </a:lnTo>
                <a:lnTo>
                  <a:pt x="1301" y="1759"/>
                </a:lnTo>
                <a:lnTo>
                  <a:pt x="1310" y="1746"/>
                </a:lnTo>
                <a:lnTo>
                  <a:pt x="1314" y="1724"/>
                </a:lnTo>
                <a:lnTo>
                  <a:pt x="1314" y="1709"/>
                </a:lnTo>
                <a:lnTo>
                  <a:pt x="1314" y="1686"/>
                </a:lnTo>
                <a:lnTo>
                  <a:pt x="1314" y="1653"/>
                </a:lnTo>
                <a:lnTo>
                  <a:pt x="1314" y="83"/>
                </a:lnTo>
                <a:lnTo>
                  <a:pt x="1315" y="54"/>
                </a:lnTo>
                <a:lnTo>
                  <a:pt x="1307" y="29"/>
                </a:lnTo>
                <a:lnTo>
                  <a:pt x="1298" y="16"/>
                </a:lnTo>
                <a:lnTo>
                  <a:pt x="1284" y="6"/>
                </a:lnTo>
                <a:lnTo>
                  <a:pt x="1268" y="0"/>
                </a:lnTo>
                <a:lnTo>
                  <a:pt x="1248" y="0"/>
                </a:lnTo>
                <a:lnTo>
                  <a:pt x="1225" y="1"/>
                </a:lnTo>
                <a:lnTo>
                  <a:pt x="1206" y="5"/>
                </a:lnTo>
                <a:lnTo>
                  <a:pt x="1181" y="9"/>
                </a:lnTo>
                <a:lnTo>
                  <a:pt x="0" y="279"/>
                </a:lnTo>
                <a:close/>
              </a:path>
            </a:pathLst>
          </a:custGeom>
          <a:solidFill>
            <a:srgbClr val="008080"/>
          </a:solidFill>
          <a:ln w="8001">
            <a:solidFill>
              <a:srgbClr val="000000"/>
            </a:solidFill>
            <a:prstDash val="solid"/>
            <a:round/>
            <a:headEnd/>
            <a:tailEnd/>
          </a:ln>
        </p:spPr>
        <p:txBody>
          <a:bodyPr/>
          <a:lstStyle/>
          <a:p>
            <a:endParaRPr lang="ko-KR" altLang="en-US"/>
          </a:p>
        </p:txBody>
      </p:sp>
      <p:sp>
        <p:nvSpPr>
          <p:cNvPr id="5179" name="Freeform 59"/>
          <p:cNvSpPr>
            <a:spLocks/>
          </p:cNvSpPr>
          <p:nvPr/>
        </p:nvSpPr>
        <p:spPr bwMode="auto">
          <a:xfrm>
            <a:off x="5075238" y="4432300"/>
            <a:ext cx="230187" cy="1335088"/>
          </a:xfrm>
          <a:custGeom>
            <a:avLst/>
            <a:gdLst>
              <a:gd name="T0" fmla="*/ 0 w 313"/>
              <a:gd name="T1" fmla="*/ 0 h 2026"/>
              <a:gd name="T2" fmla="*/ 0 w 313"/>
              <a:gd name="T3" fmla="*/ 1846 h 2026"/>
              <a:gd name="T4" fmla="*/ 313 w 313"/>
              <a:gd name="T5" fmla="*/ 2026 h 2026"/>
              <a:gd name="T6" fmla="*/ 313 w 313"/>
              <a:gd name="T7" fmla="*/ 180 h 2026"/>
              <a:gd name="T8" fmla="*/ 0 w 313"/>
              <a:gd name="T9" fmla="*/ 0 h 2026"/>
            </a:gdLst>
            <a:ahLst/>
            <a:cxnLst>
              <a:cxn ang="0">
                <a:pos x="T0" y="T1"/>
              </a:cxn>
              <a:cxn ang="0">
                <a:pos x="T2" y="T3"/>
              </a:cxn>
              <a:cxn ang="0">
                <a:pos x="T4" y="T5"/>
              </a:cxn>
              <a:cxn ang="0">
                <a:pos x="T6" y="T7"/>
              </a:cxn>
              <a:cxn ang="0">
                <a:pos x="T8" y="T9"/>
              </a:cxn>
            </a:cxnLst>
            <a:rect l="0" t="0" r="r" b="b"/>
            <a:pathLst>
              <a:path w="313" h="2026">
                <a:moveTo>
                  <a:pt x="0" y="0"/>
                </a:moveTo>
                <a:lnTo>
                  <a:pt x="0" y="1846"/>
                </a:lnTo>
                <a:lnTo>
                  <a:pt x="313" y="2026"/>
                </a:lnTo>
                <a:lnTo>
                  <a:pt x="313" y="180"/>
                </a:lnTo>
                <a:lnTo>
                  <a:pt x="0" y="0"/>
                </a:lnTo>
                <a:close/>
              </a:path>
            </a:pathLst>
          </a:custGeom>
          <a:solidFill>
            <a:srgbClr val="008080"/>
          </a:solidFill>
          <a:ln w="8001">
            <a:solidFill>
              <a:srgbClr val="000000"/>
            </a:solidFill>
            <a:prstDash val="solid"/>
            <a:round/>
            <a:headEnd/>
            <a:tailEnd/>
          </a:ln>
        </p:spPr>
        <p:txBody>
          <a:bodyPr/>
          <a:lstStyle/>
          <a:p>
            <a:endParaRPr lang="ko-KR" altLang="en-US"/>
          </a:p>
        </p:txBody>
      </p:sp>
      <p:sp>
        <p:nvSpPr>
          <p:cNvPr id="5180" name="Oval 60"/>
          <p:cNvSpPr>
            <a:spLocks noChangeArrowheads="1"/>
          </p:cNvSpPr>
          <p:nvPr/>
        </p:nvSpPr>
        <p:spPr bwMode="auto">
          <a:xfrm>
            <a:off x="5157788" y="4629150"/>
            <a:ext cx="41275" cy="39688"/>
          </a:xfrm>
          <a:prstGeom prst="ellipse">
            <a:avLst/>
          </a:prstGeom>
          <a:solidFill>
            <a:srgbClr val="C0C0C0"/>
          </a:solidFill>
          <a:ln w="7938">
            <a:solidFill>
              <a:srgbClr val="000000"/>
            </a:solidFill>
            <a:round/>
            <a:headEnd/>
            <a:tailEnd/>
          </a:ln>
        </p:spPr>
        <p:txBody>
          <a:bodyPr/>
          <a:lstStyle/>
          <a:p>
            <a:endParaRPr lang="ko-KR" altLang="en-US"/>
          </a:p>
        </p:txBody>
      </p:sp>
      <p:sp>
        <p:nvSpPr>
          <p:cNvPr id="5181" name="Rectangle 61"/>
          <p:cNvSpPr>
            <a:spLocks noChangeArrowheads="1"/>
          </p:cNvSpPr>
          <p:nvPr/>
        </p:nvSpPr>
        <p:spPr bwMode="auto">
          <a:xfrm>
            <a:off x="5337175" y="4629150"/>
            <a:ext cx="9509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altLang="ko-KR" sz="1200" b="1">
                <a:solidFill>
                  <a:srgbClr val="000000"/>
                </a:solidFill>
                <a:latin typeface="Arial" panose="020B0604020202020204" pitchFamily="34" charset="0"/>
                <a:ea typeface="굴림" panose="020B0600000101010101" pitchFamily="50" charset="-127"/>
              </a:rPr>
              <a:t>Canada</a:t>
            </a:r>
          </a:p>
          <a:p>
            <a:pPr algn="ctr" eaLnBrk="0" hangingPunct="0">
              <a:lnSpc>
                <a:spcPct val="90000"/>
              </a:lnSpc>
            </a:pPr>
            <a:r>
              <a:rPr lang="en-US" altLang="ko-KR" sz="1700" b="1">
                <a:solidFill>
                  <a:srgbClr val="000000"/>
                </a:solidFill>
                <a:latin typeface="Arial" panose="020B0604020202020204" pitchFamily="34" charset="0"/>
                <a:ea typeface="굴림" panose="020B0600000101010101" pitchFamily="50" charset="-127"/>
              </a:rPr>
              <a:t>TCPEC</a:t>
            </a:r>
          </a:p>
          <a:p>
            <a:pPr algn="ctr" eaLnBrk="0" hangingPunct="0">
              <a:lnSpc>
                <a:spcPct val="90000"/>
              </a:lnSpc>
            </a:pPr>
            <a:endParaRPr lang="en-US" altLang="ko-KR" sz="800" b="1">
              <a:solidFill>
                <a:srgbClr val="000000"/>
              </a:solidFill>
              <a:latin typeface="Arial" panose="020B0604020202020204" pitchFamily="34" charset="0"/>
              <a:ea typeface="굴림" panose="020B0600000101010101" pitchFamily="50" charset="-127"/>
            </a:endParaRPr>
          </a:p>
          <a:p>
            <a:pPr algn="ctr" eaLnBrk="0" hangingPunct="0">
              <a:lnSpc>
                <a:spcPct val="90000"/>
              </a:lnSpc>
            </a:pPr>
            <a:r>
              <a:rPr lang="en-US" altLang="ko-KR" sz="1400" b="1">
                <a:solidFill>
                  <a:srgbClr val="000000"/>
                </a:solidFill>
                <a:latin typeface="Arial" panose="020B0604020202020204" pitchFamily="34" charset="0"/>
                <a:ea typeface="굴림" panose="020B0600000101010101" pitchFamily="50" charset="-127"/>
              </a:rPr>
              <a:t>1993</a:t>
            </a:r>
          </a:p>
        </p:txBody>
      </p:sp>
      <p:sp>
        <p:nvSpPr>
          <p:cNvPr id="5182" name="Freeform 62"/>
          <p:cNvSpPr>
            <a:spLocks/>
          </p:cNvSpPr>
          <p:nvPr/>
        </p:nvSpPr>
        <p:spPr bwMode="auto">
          <a:xfrm>
            <a:off x="5167313" y="4421188"/>
            <a:ext cx="169862" cy="123825"/>
          </a:xfrm>
          <a:custGeom>
            <a:avLst/>
            <a:gdLst>
              <a:gd name="T0" fmla="*/ 0 w 231"/>
              <a:gd name="T1" fmla="*/ 97 h 191"/>
              <a:gd name="T2" fmla="*/ 12 w 231"/>
              <a:gd name="T3" fmla="*/ 84 h 191"/>
              <a:gd name="T4" fmla="*/ 28 w 231"/>
              <a:gd name="T5" fmla="*/ 68 h 191"/>
              <a:gd name="T6" fmla="*/ 47 w 231"/>
              <a:gd name="T7" fmla="*/ 52 h 191"/>
              <a:gd name="T8" fmla="*/ 71 w 231"/>
              <a:gd name="T9" fmla="*/ 37 h 191"/>
              <a:gd name="T10" fmla="*/ 90 w 231"/>
              <a:gd name="T11" fmla="*/ 24 h 191"/>
              <a:gd name="T12" fmla="*/ 111 w 231"/>
              <a:gd name="T13" fmla="*/ 16 h 191"/>
              <a:gd name="T14" fmla="*/ 127 w 231"/>
              <a:gd name="T15" fmla="*/ 7 h 191"/>
              <a:gd name="T16" fmla="*/ 145 w 231"/>
              <a:gd name="T17" fmla="*/ 2 h 191"/>
              <a:gd name="T18" fmla="*/ 162 w 231"/>
              <a:gd name="T19" fmla="*/ 0 h 191"/>
              <a:gd name="T20" fmla="*/ 177 w 231"/>
              <a:gd name="T21" fmla="*/ 0 h 191"/>
              <a:gd name="T22" fmla="*/ 192 w 231"/>
              <a:gd name="T23" fmla="*/ 4 h 191"/>
              <a:gd name="T24" fmla="*/ 203 w 231"/>
              <a:gd name="T25" fmla="*/ 10 h 191"/>
              <a:gd name="T26" fmla="*/ 210 w 231"/>
              <a:gd name="T27" fmla="*/ 16 h 191"/>
              <a:gd name="T28" fmla="*/ 219 w 231"/>
              <a:gd name="T29" fmla="*/ 22 h 191"/>
              <a:gd name="T30" fmla="*/ 226 w 231"/>
              <a:gd name="T31" fmla="*/ 37 h 191"/>
              <a:gd name="T32" fmla="*/ 230 w 231"/>
              <a:gd name="T33" fmla="*/ 49 h 191"/>
              <a:gd name="T34" fmla="*/ 231 w 231"/>
              <a:gd name="T35" fmla="*/ 62 h 191"/>
              <a:gd name="T36" fmla="*/ 228 w 231"/>
              <a:gd name="T37" fmla="*/ 76 h 191"/>
              <a:gd name="T38" fmla="*/ 224 w 231"/>
              <a:gd name="T39" fmla="*/ 93 h 191"/>
              <a:gd name="T40" fmla="*/ 217 w 231"/>
              <a:gd name="T41" fmla="*/ 105 h 191"/>
              <a:gd name="T42" fmla="*/ 208 w 231"/>
              <a:gd name="T43" fmla="*/ 121 h 191"/>
              <a:gd name="T44" fmla="*/ 198 w 231"/>
              <a:gd name="T45" fmla="*/ 137 h 191"/>
              <a:gd name="T46" fmla="*/ 182 w 231"/>
              <a:gd name="T47" fmla="*/ 156 h 191"/>
              <a:gd name="T48" fmla="*/ 166 w 231"/>
              <a:gd name="T49" fmla="*/ 180 h 191"/>
              <a:gd name="T50" fmla="*/ 153 w 231"/>
              <a:gd name="T51" fmla="*/ 191 h 191"/>
              <a:gd name="T52" fmla="*/ 0 w 231"/>
              <a:gd name="T53" fmla="*/ 9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191">
                <a:moveTo>
                  <a:pt x="0" y="97"/>
                </a:moveTo>
                <a:lnTo>
                  <a:pt x="12" y="84"/>
                </a:lnTo>
                <a:lnTo>
                  <a:pt x="28" y="68"/>
                </a:lnTo>
                <a:lnTo>
                  <a:pt x="47" y="52"/>
                </a:lnTo>
                <a:lnTo>
                  <a:pt x="71" y="37"/>
                </a:lnTo>
                <a:lnTo>
                  <a:pt x="90" y="24"/>
                </a:lnTo>
                <a:lnTo>
                  <a:pt x="111" y="16"/>
                </a:lnTo>
                <a:lnTo>
                  <a:pt x="127" y="7"/>
                </a:lnTo>
                <a:lnTo>
                  <a:pt x="145" y="2"/>
                </a:lnTo>
                <a:lnTo>
                  <a:pt x="162" y="0"/>
                </a:lnTo>
                <a:lnTo>
                  <a:pt x="177" y="0"/>
                </a:lnTo>
                <a:lnTo>
                  <a:pt x="192" y="4"/>
                </a:lnTo>
                <a:lnTo>
                  <a:pt x="203" y="10"/>
                </a:lnTo>
                <a:lnTo>
                  <a:pt x="210" y="16"/>
                </a:lnTo>
                <a:lnTo>
                  <a:pt x="219" y="22"/>
                </a:lnTo>
                <a:lnTo>
                  <a:pt x="226" y="37"/>
                </a:lnTo>
                <a:lnTo>
                  <a:pt x="230" y="49"/>
                </a:lnTo>
                <a:lnTo>
                  <a:pt x="231" y="62"/>
                </a:lnTo>
                <a:lnTo>
                  <a:pt x="228" y="76"/>
                </a:lnTo>
                <a:lnTo>
                  <a:pt x="224" y="93"/>
                </a:lnTo>
                <a:lnTo>
                  <a:pt x="217" y="105"/>
                </a:lnTo>
                <a:lnTo>
                  <a:pt x="208" y="121"/>
                </a:lnTo>
                <a:lnTo>
                  <a:pt x="198" y="137"/>
                </a:lnTo>
                <a:lnTo>
                  <a:pt x="182" y="156"/>
                </a:lnTo>
                <a:lnTo>
                  <a:pt x="166" y="180"/>
                </a:lnTo>
                <a:lnTo>
                  <a:pt x="153" y="191"/>
                </a:lnTo>
                <a:lnTo>
                  <a:pt x="0" y="97"/>
                </a:lnTo>
                <a:close/>
              </a:path>
            </a:pathLst>
          </a:custGeom>
          <a:solidFill>
            <a:srgbClr val="C0C0C0"/>
          </a:solidFill>
          <a:ln w="7938">
            <a:solidFill>
              <a:srgbClr val="000000"/>
            </a:solidFill>
            <a:prstDash val="solid"/>
            <a:round/>
            <a:headEnd/>
            <a:tailEnd/>
          </a:ln>
        </p:spPr>
        <p:txBody>
          <a:bodyPr/>
          <a:lstStyle/>
          <a:p>
            <a:endParaRPr lang="ko-KR" altLang="en-US"/>
          </a:p>
        </p:txBody>
      </p:sp>
      <p:sp>
        <p:nvSpPr>
          <p:cNvPr id="5183" name="Oval 63"/>
          <p:cNvSpPr>
            <a:spLocks noChangeArrowheads="1"/>
          </p:cNvSpPr>
          <p:nvPr/>
        </p:nvSpPr>
        <p:spPr bwMode="auto">
          <a:xfrm>
            <a:off x="5178425" y="5402263"/>
            <a:ext cx="39688" cy="38100"/>
          </a:xfrm>
          <a:prstGeom prst="ellipse">
            <a:avLst/>
          </a:prstGeom>
          <a:solidFill>
            <a:srgbClr val="C0C0C0"/>
          </a:solidFill>
          <a:ln w="7938">
            <a:solidFill>
              <a:srgbClr val="000000"/>
            </a:solidFill>
            <a:round/>
            <a:headEnd/>
            <a:tailEnd/>
          </a:ln>
        </p:spPr>
        <p:txBody>
          <a:bodyPr/>
          <a:lstStyle/>
          <a:p>
            <a:endParaRPr lang="ko-KR" altLang="en-US"/>
          </a:p>
        </p:txBody>
      </p:sp>
      <p:sp>
        <p:nvSpPr>
          <p:cNvPr id="5185" name="Freeform 65"/>
          <p:cNvSpPr>
            <a:spLocks/>
          </p:cNvSpPr>
          <p:nvPr/>
        </p:nvSpPr>
        <p:spPr bwMode="auto">
          <a:xfrm>
            <a:off x="6172200" y="2590800"/>
            <a:ext cx="1066800" cy="1358900"/>
          </a:xfrm>
          <a:custGeom>
            <a:avLst/>
            <a:gdLst>
              <a:gd name="T0" fmla="*/ 0 w 1446"/>
              <a:gd name="T1" fmla="*/ 215 h 2062"/>
              <a:gd name="T2" fmla="*/ 1312 w 1446"/>
              <a:gd name="T3" fmla="*/ 6 h 2062"/>
              <a:gd name="T4" fmla="*/ 1350 w 1446"/>
              <a:gd name="T5" fmla="*/ 0 h 2062"/>
              <a:gd name="T6" fmla="*/ 1378 w 1446"/>
              <a:gd name="T7" fmla="*/ 0 h 2062"/>
              <a:gd name="T8" fmla="*/ 1408 w 1446"/>
              <a:gd name="T9" fmla="*/ 6 h 2062"/>
              <a:gd name="T10" fmla="*/ 1424 w 1446"/>
              <a:gd name="T11" fmla="*/ 16 h 2062"/>
              <a:gd name="T12" fmla="*/ 1435 w 1446"/>
              <a:gd name="T13" fmla="*/ 24 h 2062"/>
              <a:gd name="T14" fmla="*/ 1441 w 1446"/>
              <a:gd name="T15" fmla="*/ 43 h 2062"/>
              <a:gd name="T16" fmla="*/ 1444 w 1446"/>
              <a:gd name="T17" fmla="*/ 58 h 2062"/>
              <a:gd name="T18" fmla="*/ 1446 w 1446"/>
              <a:gd name="T19" fmla="*/ 82 h 2062"/>
              <a:gd name="T20" fmla="*/ 1444 w 1446"/>
              <a:gd name="T21" fmla="*/ 164 h 2062"/>
              <a:gd name="T22" fmla="*/ 1444 w 1446"/>
              <a:gd name="T23" fmla="*/ 1793 h 2062"/>
              <a:gd name="T24" fmla="*/ 0 w 1446"/>
              <a:gd name="T25" fmla="*/ 2062 h 2062"/>
              <a:gd name="T26" fmla="*/ 0 w 1446"/>
              <a:gd name="T27" fmla="*/ 215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6" h="2062">
                <a:moveTo>
                  <a:pt x="0" y="215"/>
                </a:moveTo>
                <a:lnTo>
                  <a:pt x="1312" y="6"/>
                </a:lnTo>
                <a:lnTo>
                  <a:pt x="1350" y="0"/>
                </a:lnTo>
                <a:lnTo>
                  <a:pt x="1378" y="0"/>
                </a:lnTo>
                <a:lnTo>
                  <a:pt x="1408" y="6"/>
                </a:lnTo>
                <a:lnTo>
                  <a:pt x="1424" y="16"/>
                </a:lnTo>
                <a:lnTo>
                  <a:pt x="1435" y="24"/>
                </a:lnTo>
                <a:lnTo>
                  <a:pt x="1441" y="43"/>
                </a:lnTo>
                <a:lnTo>
                  <a:pt x="1444" y="58"/>
                </a:lnTo>
                <a:lnTo>
                  <a:pt x="1446" y="82"/>
                </a:lnTo>
                <a:lnTo>
                  <a:pt x="1444" y="164"/>
                </a:lnTo>
                <a:lnTo>
                  <a:pt x="1444" y="1793"/>
                </a:lnTo>
                <a:lnTo>
                  <a:pt x="0" y="2062"/>
                </a:lnTo>
                <a:lnTo>
                  <a:pt x="0" y="215"/>
                </a:lnTo>
                <a:close/>
              </a:path>
            </a:pathLst>
          </a:custGeom>
          <a:solidFill>
            <a:srgbClr val="00007F"/>
          </a:solidFill>
          <a:ln w="7938">
            <a:solidFill>
              <a:srgbClr val="000000"/>
            </a:solidFill>
            <a:prstDash val="solid"/>
            <a:round/>
            <a:headEnd/>
            <a:tailEnd/>
          </a:ln>
        </p:spPr>
        <p:txBody>
          <a:bodyPr/>
          <a:lstStyle/>
          <a:p>
            <a:endParaRPr lang="ko-KR" altLang="en-US"/>
          </a:p>
        </p:txBody>
      </p:sp>
      <p:sp>
        <p:nvSpPr>
          <p:cNvPr id="5186" name="Freeform 66"/>
          <p:cNvSpPr>
            <a:spLocks/>
          </p:cNvSpPr>
          <p:nvPr/>
        </p:nvSpPr>
        <p:spPr bwMode="auto">
          <a:xfrm>
            <a:off x="6413500" y="2674938"/>
            <a:ext cx="971550" cy="1401762"/>
          </a:xfrm>
          <a:custGeom>
            <a:avLst/>
            <a:gdLst>
              <a:gd name="T0" fmla="*/ 0 w 1315"/>
              <a:gd name="T1" fmla="*/ 279 h 2127"/>
              <a:gd name="T2" fmla="*/ 0 w 1315"/>
              <a:gd name="T3" fmla="*/ 2127 h 2127"/>
              <a:gd name="T4" fmla="*/ 1227 w 1315"/>
              <a:gd name="T5" fmla="*/ 1787 h 2127"/>
              <a:gd name="T6" fmla="*/ 1250 w 1315"/>
              <a:gd name="T7" fmla="*/ 1782 h 2127"/>
              <a:gd name="T8" fmla="*/ 1284 w 1315"/>
              <a:gd name="T9" fmla="*/ 1771 h 2127"/>
              <a:gd name="T10" fmla="*/ 1301 w 1315"/>
              <a:gd name="T11" fmla="*/ 1759 h 2127"/>
              <a:gd name="T12" fmla="*/ 1310 w 1315"/>
              <a:gd name="T13" fmla="*/ 1746 h 2127"/>
              <a:gd name="T14" fmla="*/ 1314 w 1315"/>
              <a:gd name="T15" fmla="*/ 1724 h 2127"/>
              <a:gd name="T16" fmla="*/ 1314 w 1315"/>
              <a:gd name="T17" fmla="*/ 1709 h 2127"/>
              <a:gd name="T18" fmla="*/ 1314 w 1315"/>
              <a:gd name="T19" fmla="*/ 1686 h 2127"/>
              <a:gd name="T20" fmla="*/ 1314 w 1315"/>
              <a:gd name="T21" fmla="*/ 1653 h 2127"/>
              <a:gd name="T22" fmla="*/ 1314 w 1315"/>
              <a:gd name="T23" fmla="*/ 83 h 2127"/>
              <a:gd name="T24" fmla="*/ 1315 w 1315"/>
              <a:gd name="T25" fmla="*/ 54 h 2127"/>
              <a:gd name="T26" fmla="*/ 1307 w 1315"/>
              <a:gd name="T27" fmla="*/ 29 h 2127"/>
              <a:gd name="T28" fmla="*/ 1298 w 1315"/>
              <a:gd name="T29" fmla="*/ 16 h 2127"/>
              <a:gd name="T30" fmla="*/ 1284 w 1315"/>
              <a:gd name="T31" fmla="*/ 6 h 2127"/>
              <a:gd name="T32" fmla="*/ 1268 w 1315"/>
              <a:gd name="T33" fmla="*/ 0 h 2127"/>
              <a:gd name="T34" fmla="*/ 1248 w 1315"/>
              <a:gd name="T35" fmla="*/ 0 h 2127"/>
              <a:gd name="T36" fmla="*/ 1225 w 1315"/>
              <a:gd name="T37" fmla="*/ 1 h 2127"/>
              <a:gd name="T38" fmla="*/ 1206 w 1315"/>
              <a:gd name="T39" fmla="*/ 5 h 2127"/>
              <a:gd name="T40" fmla="*/ 1181 w 1315"/>
              <a:gd name="T41" fmla="*/ 9 h 2127"/>
              <a:gd name="T42" fmla="*/ 0 w 1315"/>
              <a:gd name="T43" fmla="*/ 27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5" h="2127">
                <a:moveTo>
                  <a:pt x="0" y="279"/>
                </a:moveTo>
                <a:lnTo>
                  <a:pt x="0" y="2127"/>
                </a:lnTo>
                <a:lnTo>
                  <a:pt x="1227" y="1787"/>
                </a:lnTo>
                <a:lnTo>
                  <a:pt x="1250" y="1782"/>
                </a:lnTo>
                <a:lnTo>
                  <a:pt x="1284" y="1771"/>
                </a:lnTo>
                <a:lnTo>
                  <a:pt x="1301" y="1759"/>
                </a:lnTo>
                <a:lnTo>
                  <a:pt x="1310" y="1746"/>
                </a:lnTo>
                <a:lnTo>
                  <a:pt x="1314" y="1724"/>
                </a:lnTo>
                <a:lnTo>
                  <a:pt x="1314" y="1709"/>
                </a:lnTo>
                <a:lnTo>
                  <a:pt x="1314" y="1686"/>
                </a:lnTo>
                <a:lnTo>
                  <a:pt x="1314" y="1653"/>
                </a:lnTo>
                <a:lnTo>
                  <a:pt x="1314" y="83"/>
                </a:lnTo>
                <a:lnTo>
                  <a:pt x="1315" y="54"/>
                </a:lnTo>
                <a:lnTo>
                  <a:pt x="1307" y="29"/>
                </a:lnTo>
                <a:lnTo>
                  <a:pt x="1298" y="16"/>
                </a:lnTo>
                <a:lnTo>
                  <a:pt x="1284" y="6"/>
                </a:lnTo>
                <a:lnTo>
                  <a:pt x="1268" y="0"/>
                </a:lnTo>
                <a:lnTo>
                  <a:pt x="1248" y="0"/>
                </a:lnTo>
                <a:lnTo>
                  <a:pt x="1225" y="1"/>
                </a:lnTo>
                <a:lnTo>
                  <a:pt x="1206" y="5"/>
                </a:lnTo>
                <a:lnTo>
                  <a:pt x="1181" y="9"/>
                </a:lnTo>
                <a:lnTo>
                  <a:pt x="0" y="279"/>
                </a:lnTo>
                <a:close/>
              </a:path>
            </a:pathLst>
          </a:custGeom>
          <a:solidFill>
            <a:srgbClr val="FF0000"/>
          </a:solidFill>
          <a:ln w="8001">
            <a:solidFill>
              <a:srgbClr val="000000"/>
            </a:solidFill>
            <a:prstDash val="solid"/>
            <a:round/>
            <a:headEnd/>
            <a:tailEnd/>
          </a:ln>
        </p:spPr>
        <p:txBody>
          <a:bodyPr/>
          <a:lstStyle/>
          <a:p>
            <a:endParaRPr lang="ko-KR" altLang="en-US"/>
          </a:p>
        </p:txBody>
      </p:sp>
      <p:sp>
        <p:nvSpPr>
          <p:cNvPr id="5187" name="Freeform 67"/>
          <p:cNvSpPr>
            <a:spLocks/>
          </p:cNvSpPr>
          <p:nvPr/>
        </p:nvSpPr>
        <p:spPr bwMode="auto">
          <a:xfrm>
            <a:off x="6172200" y="2743200"/>
            <a:ext cx="230188" cy="1335088"/>
          </a:xfrm>
          <a:custGeom>
            <a:avLst/>
            <a:gdLst>
              <a:gd name="T0" fmla="*/ 0 w 313"/>
              <a:gd name="T1" fmla="*/ 0 h 2026"/>
              <a:gd name="T2" fmla="*/ 0 w 313"/>
              <a:gd name="T3" fmla="*/ 1846 h 2026"/>
              <a:gd name="T4" fmla="*/ 313 w 313"/>
              <a:gd name="T5" fmla="*/ 2026 h 2026"/>
              <a:gd name="T6" fmla="*/ 313 w 313"/>
              <a:gd name="T7" fmla="*/ 180 h 2026"/>
              <a:gd name="T8" fmla="*/ 0 w 313"/>
              <a:gd name="T9" fmla="*/ 0 h 2026"/>
            </a:gdLst>
            <a:ahLst/>
            <a:cxnLst>
              <a:cxn ang="0">
                <a:pos x="T0" y="T1"/>
              </a:cxn>
              <a:cxn ang="0">
                <a:pos x="T2" y="T3"/>
              </a:cxn>
              <a:cxn ang="0">
                <a:pos x="T4" y="T5"/>
              </a:cxn>
              <a:cxn ang="0">
                <a:pos x="T6" y="T7"/>
              </a:cxn>
              <a:cxn ang="0">
                <a:pos x="T8" y="T9"/>
              </a:cxn>
            </a:cxnLst>
            <a:rect l="0" t="0" r="r" b="b"/>
            <a:pathLst>
              <a:path w="313" h="2026">
                <a:moveTo>
                  <a:pt x="0" y="0"/>
                </a:moveTo>
                <a:lnTo>
                  <a:pt x="0" y="1846"/>
                </a:lnTo>
                <a:lnTo>
                  <a:pt x="313" y="2026"/>
                </a:lnTo>
                <a:lnTo>
                  <a:pt x="313" y="180"/>
                </a:lnTo>
                <a:lnTo>
                  <a:pt x="0" y="0"/>
                </a:lnTo>
                <a:close/>
              </a:path>
            </a:pathLst>
          </a:custGeom>
          <a:solidFill>
            <a:srgbClr val="FF0000"/>
          </a:solidFill>
          <a:ln w="8001">
            <a:solidFill>
              <a:srgbClr val="000000"/>
            </a:solidFill>
            <a:prstDash val="solid"/>
            <a:round/>
            <a:headEnd/>
            <a:tailEnd/>
          </a:ln>
        </p:spPr>
        <p:txBody>
          <a:bodyPr/>
          <a:lstStyle/>
          <a:p>
            <a:endParaRPr lang="ko-KR" altLang="en-US"/>
          </a:p>
        </p:txBody>
      </p:sp>
      <p:sp>
        <p:nvSpPr>
          <p:cNvPr id="5188" name="Oval 68"/>
          <p:cNvSpPr>
            <a:spLocks noChangeArrowheads="1"/>
          </p:cNvSpPr>
          <p:nvPr/>
        </p:nvSpPr>
        <p:spPr bwMode="auto">
          <a:xfrm>
            <a:off x="6254750" y="2940050"/>
            <a:ext cx="41275" cy="39688"/>
          </a:xfrm>
          <a:prstGeom prst="ellipse">
            <a:avLst/>
          </a:prstGeom>
          <a:solidFill>
            <a:srgbClr val="C0C0C0"/>
          </a:solidFill>
          <a:ln w="7938">
            <a:solidFill>
              <a:srgbClr val="000000"/>
            </a:solidFill>
            <a:round/>
            <a:headEnd/>
            <a:tailEnd/>
          </a:ln>
        </p:spPr>
        <p:txBody>
          <a:bodyPr/>
          <a:lstStyle/>
          <a:p>
            <a:endParaRPr lang="ko-KR" altLang="en-US"/>
          </a:p>
        </p:txBody>
      </p:sp>
      <p:sp>
        <p:nvSpPr>
          <p:cNvPr id="5189" name="Rectangle 69"/>
          <p:cNvSpPr>
            <a:spLocks noChangeArrowheads="1"/>
          </p:cNvSpPr>
          <p:nvPr/>
        </p:nvSpPr>
        <p:spPr bwMode="auto">
          <a:xfrm>
            <a:off x="6172200" y="2755900"/>
            <a:ext cx="1381125"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endParaRPr lang="en-US" altLang="ko-KR" sz="1200" b="1">
              <a:solidFill>
                <a:srgbClr val="000000"/>
              </a:solidFill>
              <a:latin typeface="Arial" panose="020B0604020202020204" pitchFamily="34" charset="0"/>
              <a:ea typeface="굴림" panose="020B0600000101010101" pitchFamily="50" charset="-127"/>
            </a:endParaRPr>
          </a:p>
          <a:p>
            <a:pPr algn="ctr" eaLnBrk="0" hangingPunct="0">
              <a:lnSpc>
                <a:spcPct val="90000"/>
              </a:lnSpc>
            </a:pPr>
            <a:r>
              <a:rPr lang="en-US" altLang="ko-KR" sz="1800" b="1">
                <a:solidFill>
                  <a:srgbClr val="FFFF00"/>
                </a:solidFill>
                <a:latin typeface="Arial Narrow" panose="020B0606020202030204" pitchFamily="34" charset="0"/>
                <a:ea typeface="굴림" panose="020B0600000101010101" pitchFamily="50" charset="-127"/>
              </a:rPr>
              <a:t>Common</a:t>
            </a:r>
          </a:p>
          <a:p>
            <a:pPr algn="ctr" eaLnBrk="0" hangingPunct="0">
              <a:lnSpc>
                <a:spcPct val="90000"/>
              </a:lnSpc>
            </a:pPr>
            <a:r>
              <a:rPr lang="en-US" altLang="ko-KR" sz="1800" b="1">
                <a:solidFill>
                  <a:srgbClr val="FFFF00"/>
                </a:solidFill>
                <a:latin typeface="Arial Narrow" panose="020B0606020202030204" pitchFamily="34" charset="0"/>
                <a:ea typeface="굴림" panose="020B0600000101010101" pitchFamily="50" charset="-127"/>
              </a:rPr>
              <a:t>Criteria</a:t>
            </a:r>
          </a:p>
          <a:p>
            <a:pPr algn="ctr" eaLnBrk="0" hangingPunct="0">
              <a:lnSpc>
                <a:spcPct val="90000"/>
              </a:lnSpc>
            </a:pPr>
            <a:endParaRPr lang="en-US" altLang="ko-KR" sz="800" b="1">
              <a:solidFill>
                <a:srgbClr val="FFFF00"/>
              </a:solidFill>
              <a:latin typeface="Arial" panose="020B0604020202020204" pitchFamily="34" charset="0"/>
              <a:ea typeface="굴림" panose="020B0600000101010101" pitchFamily="50" charset="-127"/>
            </a:endParaRPr>
          </a:p>
          <a:p>
            <a:pPr algn="ctr" eaLnBrk="0" hangingPunct="0">
              <a:lnSpc>
                <a:spcPct val="90000"/>
              </a:lnSpc>
            </a:pPr>
            <a:r>
              <a:rPr lang="en-US" altLang="ko-KR" sz="1400" b="1">
                <a:solidFill>
                  <a:srgbClr val="FFFF00"/>
                </a:solidFill>
                <a:latin typeface="Arial" panose="020B0604020202020204" pitchFamily="34" charset="0"/>
                <a:ea typeface="굴림" panose="020B0600000101010101" pitchFamily="50" charset="-127"/>
              </a:rPr>
              <a:t>1993-98</a:t>
            </a:r>
          </a:p>
        </p:txBody>
      </p:sp>
      <p:sp>
        <p:nvSpPr>
          <p:cNvPr id="5190" name="Freeform 70"/>
          <p:cNvSpPr>
            <a:spLocks/>
          </p:cNvSpPr>
          <p:nvPr/>
        </p:nvSpPr>
        <p:spPr bwMode="auto">
          <a:xfrm>
            <a:off x="6264275" y="2732088"/>
            <a:ext cx="169863" cy="123825"/>
          </a:xfrm>
          <a:custGeom>
            <a:avLst/>
            <a:gdLst>
              <a:gd name="T0" fmla="*/ 0 w 231"/>
              <a:gd name="T1" fmla="*/ 97 h 191"/>
              <a:gd name="T2" fmla="*/ 12 w 231"/>
              <a:gd name="T3" fmla="*/ 84 h 191"/>
              <a:gd name="T4" fmla="*/ 28 w 231"/>
              <a:gd name="T5" fmla="*/ 68 h 191"/>
              <a:gd name="T6" fmla="*/ 47 w 231"/>
              <a:gd name="T7" fmla="*/ 52 h 191"/>
              <a:gd name="T8" fmla="*/ 71 w 231"/>
              <a:gd name="T9" fmla="*/ 37 h 191"/>
              <a:gd name="T10" fmla="*/ 90 w 231"/>
              <a:gd name="T11" fmla="*/ 24 h 191"/>
              <a:gd name="T12" fmla="*/ 111 w 231"/>
              <a:gd name="T13" fmla="*/ 16 h 191"/>
              <a:gd name="T14" fmla="*/ 127 w 231"/>
              <a:gd name="T15" fmla="*/ 7 h 191"/>
              <a:gd name="T16" fmla="*/ 145 w 231"/>
              <a:gd name="T17" fmla="*/ 2 h 191"/>
              <a:gd name="T18" fmla="*/ 162 w 231"/>
              <a:gd name="T19" fmla="*/ 0 h 191"/>
              <a:gd name="T20" fmla="*/ 177 w 231"/>
              <a:gd name="T21" fmla="*/ 0 h 191"/>
              <a:gd name="T22" fmla="*/ 192 w 231"/>
              <a:gd name="T23" fmla="*/ 4 h 191"/>
              <a:gd name="T24" fmla="*/ 203 w 231"/>
              <a:gd name="T25" fmla="*/ 10 h 191"/>
              <a:gd name="T26" fmla="*/ 210 w 231"/>
              <a:gd name="T27" fmla="*/ 16 h 191"/>
              <a:gd name="T28" fmla="*/ 219 w 231"/>
              <a:gd name="T29" fmla="*/ 22 h 191"/>
              <a:gd name="T30" fmla="*/ 226 w 231"/>
              <a:gd name="T31" fmla="*/ 37 h 191"/>
              <a:gd name="T32" fmla="*/ 230 w 231"/>
              <a:gd name="T33" fmla="*/ 49 h 191"/>
              <a:gd name="T34" fmla="*/ 231 w 231"/>
              <a:gd name="T35" fmla="*/ 62 h 191"/>
              <a:gd name="T36" fmla="*/ 228 w 231"/>
              <a:gd name="T37" fmla="*/ 76 h 191"/>
              <a:gd name="T38" fmla="*/ 224 w 231"/>
              <a:gd name="T39" fmla="*/ 93 h 191"/>
              <a:gd name="T40" fmla="*/ 217 w 231"/>
              <a:gd name="T41" fmla="*/ 105 h 191"/>
              <a:gd name="T42" fmla="*/ 208 w 231"/>
              <a:gd name="T43" fmla="*/ 121 h 191"/>
              <a:gd name="T44" fmla="*/ 198 w 231"/>
              <a:gd name="T45" fmla="*/ 137 h 191"/>
              <a:gd name="T46" fmla="*/ 182 w 231"/>
              <a:gd name="T47" fmla="*/ 156 h 191"/>
              <a:gd name="T48" fmla="*/ 166 w 231"/>
              <a:gd name="T49" fmla="*/ 180 h 191"/>
              <a:gd name="T50" fmla="*/ 153 w 231"/>
              <a:gd name="T51" fmla="*/ 191 h 191"/>
              <a:gd name="T52" fmla="*/ 0 w 231"/>
              <a:gd name="T53" fmla="*/ 9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191">
                <a:moveTo>
                  <a:pt x="0" y="97"/>
                </a:moveTo>
                <a:lnTo>
                  <a:pt x="12" y="84"/>
                </a:lnTo>
                <a:lnTo>
                  <a:pt x="28" y="68"/>
                </a:lnTo>
                <a:lnTo>
                  <a:pt x="47" y="52"/>
                </a:lnTo>
                <a:lnTo>
                  <a:pt x="71" y="37"/>
                </a:lnTo>
                <a:lnTo>
                  <a:pt x="90" y="24"/>
                </a:lnTo>
                <a:lnTo>
                  <a:pt x="111" y="16"/>
                </a:lnTo>
                <a:lnTo>
                  <a:pt x="127" y="7"/>
                </a:lnTo>
                <a:lnTo>
                  <a:pt x="145" y="2"/>
                </a:lnTo>
                <a:lnTo>
                  <a:pt x="162" y="0"/>
                </a:lnTo>
                <a:lnTo>
                  <a:pt x="177" y="0"/>
                </a:lnTo>
                <a:lnTo>
                  <a:pt x="192" y="4"/>
                </a:lnTo>
                <a:lnTo>
                  <a:pt x="203" y="10"/>
                </a:lnTo>
                <a:lnTo>
                  <a:pt x="210" y="16"/>
                </a:lnTo>
                <a:lnTo>
                  <a:pt x="219" y="22"/>
                </a:lnTo>
                <a:lnTo>
                  <a:pt x="226" y="37"/>
                </a:lnTo>
                <a:lnTo>
                  <a:pt x="230" y="49"/>
                </a:lnTo>
                <a:lnTo>
                  <a:pt x="231" y="62"/>
                </a:lnTo>
                <a:lnTo>
                  <a:pt x="228" y="76"/>
                </a:lnTo>
                <a:lnTo>
                  <a:pt x="224" y="93"/>
                </a:lnTo>
                <a:lnTo>
                  <a:pt x="217" y="105"/>
                </a:lnTo>
                <a:lnTo>
                  <a:pt x="208" y="121"/>
                </a:lnTo>
                <a:lnTo>
                  <a:pt x="198" y="137"/>
                </a:lnTo>
                <a:lnTo>
                  <a:pt x="182" y="156"/>
                </a:lnTo>
                <a:lnTo>
                  <a:pt x="166" y="180"/>
                </a:lnTo>
                <a:lnTo>
                  <a:pt x="153" y="191"/>
                </a:lnTo>
                <a:lnTo>
                  <a:pt x="0" y="97"/>
                </a:lnTo>
                <a:close/>
              </a:path>
            </a:pathLst>
          </a:custGeom>
          <a:solidFill>
            <a:srgbClr val="C0C0C0"/>
          </a:solidFill>
          <a:ln w="7938">
            <a:solidFill>
              <a:srgbClr val="000000"/>
            </a:solidFill>
            <a:prstDash val="solid"/>
            <a:round/>
            <a:headEnd/>
            <a:tailEnd/>
          </a:ln>
        </p:spPr>
        <p:txBody>
          <a:bodyPr/>
          <a:lstStyle/>
          <a:p>
            <a:endParaRPr lang="ko-KR" altLang="en-US"/>
          </a:p>
        </p:txBody>
      </p:sp>
      <p:sp>
        <p:nvSpPr>
          <p:cNvPr id="5191" name="Oval 71"/>
          <p:cNvSpPr>
            <a:spLocks noChangeArrowheads="1"/>
          </p:cNvSpPr>
          <p:nvPr/>
        </p:nvSpPr>
        <p:spPr bwMode="auto">
          <a:xfrm>
            <a:off x="6275388" y="3713163"/>
            <a:ext cx="39687" cy="38100"/>
          </a:xfrm>
          <a:prstGeom prst="ellipse">
            <a:avLst/>
          </a:prstGeom>
          <a:solidFill>
            <a:srgbClr val="C0C0C0"/>
          </a:solidFill>
          <a:ln w="7938">
            <a:solidFill>
              <a:srgbClr val="000000"/>
            </a:solidFill>
            <a:round/>
            <a:headEnd/>
            <a:tailEnd/>
          </a:ln>
        </p:spPr>
        <p:txBody>
          <a:bodyPr/>
          <a:lstStyle/>
          <a:p>
            <a:endParaRPr lang="ko-KR" altLang="en-US"/>
          </a:p>
        </p:txBody>
      </p:sp>
      <p:sp>
        <p:nvSpPr>
          <p:cNvPr id="5193" name="Freeform 73"/>
          <p:cNvSpPr>
            <a:spLocks/>
          </p:cNvSpPr>
          <p:nvPr/>
        </p:nvSpPr>
        <p:spPr bwMode="auto">
          <a:xfrm>
            <a:off x="7086600" y="4343400"/>
            <a:ext cx="1066800" cy="1358900"/>
          </a:xfrm>
          <a:custGeom>
            <a:avLst/>
            <a:gdLst>
              <a:gd name="T0" fmla="*/ 0 w 1446"/>
              <a:gd name="T1" fmla="*/ 215 h 2062"/>
              <a:gd name="T2" fmla="*/ 1312 w 1446"/>
              <a:gd name="T3" fmla="*/ 6 h 2062"/>
              <a:gd name="T4" fmla="*/ 1350 w 1446"/>
              <a:gd name="T5" fmla="*/ 0 h 2062"/>
              <a:gd name="T6" fmla="*/ 1378 w 1446"/>
              <a:gd name="T7" fmla="*/ 0 h 2062"/>
              <a:gd name="T8" fmla="*/ 1408 w 1446"/>
              <a:gd name="T9" fmla="*/ 6 h 2062"/>
              <a:gd name="T10" fmla="*/ 1424 w 1446"/>
              <a:gd name="T11" fmla="*/ 16 h 2062"/>
              <a:gd name="T12" fmla="*/ 1435 w 1446"/>
              <a:gd name="T13" fmla="*/ 24 h 2062"/>
              <a:gd name="T14" fmla="*/ 1441 w 1446"/>
              <a:gd name="T15" fmla="*/ 43 h 2062"/>
              <a:gd name="T16" fmla="*/ 1444 w 1446"/>
              <a:gd name="T17" fmla="*/ 58 h 2062"/>
              <a:gd name="T18" fmla="*/ 1446 w 1446"/>
              <a:gd name="T19" fmla="*/ 82 h 2062"/>
              <a:gd name="T20" fmla="*/ 1444 w 1446"/>
              <a:gd name="T21" fmla="*/ 164 h 2062"/>
              <a:gd name="T22" fmla="*/ 1444 w 1446"/>
              <a:gd name="T23" fmla="*/ 1793 h 2062"/>
              <a:gd name="T24" fmla="*/ 0 w 1446"/>
              <a:gd name="T25" fmla="*/ 2062 h 2062"/>
              <a:gd name="T26" fmla="*/ 0 w 1446"/>
              <a:gd name="T27" fmla="*/ 215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6" h="2062">
                <a:moveTo>
                  <a:pt x="0" y="215"/>
                </a:moveTo>
                <a:lnTo>
                  <a:pt x="1312" y="6"/>
                </a:lnTo>
                <a:lnTo>
                  <a:pt x="1350" y="0"/>
                </a:lnTo>
                <a:lnTo>
                  <a:pt x="1378" y="0"/>
                </a:lnTo>
                <a:lnTo>
                  <a:pt x="1408" y="6"/>
                </a:lnTo>
                <a:lnTo>
                  <a:pt x="1424" y="16"/>
                </a:lnTo>
                <a:lnTo>
                  <a:pt x="1435" y="24"/>
                </a:lnTo>
                <a:lnTo>
                  <a:pt x="1441" y="43"/>
                </a:lnTo>
                <a:lnTo>
                  <a:pt x="1444" y="58"/>
                </a:lnTo>
                <a:lnTo>
                  <a:pt x="1446" y="82"/>
                </a:lnTo>
                <a:lnTo>
                  <a:pt x="1444" y="164"/>
                </a:lnTo>
                <a:lnTo>
                  <a:pt x="1444" y="1793"/>
                </a:lnTo>
                <a:lnTo>
                  <a:pt x="0" y="2062"/>
                </a:lnTo>
                <a:lnTo>
                  <a:pt x="0" y="215"/>
                </a:lnTo>
                <a:close/>
              </a:path>
            </a:pathLst>
          </a:custGeom>
          <a:solidFill>
            <a:srgbClr val="00007F"/>
          </a:solidFill>
          <a:ln w="7938">
            <a:solidFill>
              <a:srgbClr val="000000"/>
            </a:solidFill>
            <a:prstDash val="solid"/>
            <a:round/>
            <a:headEnd/>
            <a:tailEnd/>
          </a:ln>
        </p:spPr>
        <p:txBody>
          <a:bodyPr/>
          <a:lstStyle/>
          <a:p>
            <a:endParaRPr lang="ko-KR" altLang="en-US"/>
          </a:p>
        </p:txBody>
      </p:sp>
      <p:sp>
        <p:nvSpPr>
          <p:cNvPr id="5194" name="Freeform 74"/>
          <p:cNvSpPr>
            <a:spLocks/>
          </p:cNvSpPr>
          <p:nvPr/>
        </p:nvSpPr>
        <p:spPr bwMode="auto">
          <a:xfrm>
            <a:off x="7327900" y="4427538"/>
            <a:ext cx="971550" cy="1401762"/>
          </a:xfrm>
          <a:custGeom>
            <a:avLst/>
            <a:gdLst>
              <a:gd name="T0" fmla="*/ 0 w 1315"/>
              <a:gd name="T1" fmla="*/ 279 h 2127"/>
              <a:gd name="T2" fmla="*/ 0 w 1315"/>
              <a:gd name="T3" fmla="*/ 2127 h 2127"/>
              <a:gd name="T4" fmla="*/ 1227 w 1315"/>
              <a:gd name="T5" fmla="*/ 1787 h 2127"/>
              <a:gd name="T6" fmla="*/ 1250 w 1315"/>
              <a:gd name="T7" fmla="*/ 1782 h 2127"/>
              <a:gd name="T8" fmla="*/ 1284 w 1315"/>
              <a:gd name="T9" fmla="*/ 1771 h 2127"/>
              <a:gd name="T10" fmla="*/ 1301 w 1315"/>
              <a:gd name="T11" fmla="*/ 1759 h 2127"/>
              <a:gd name="T12" fmla="*/ 1310 w 1315"/>
              <a:gd name="T13" fmla="*/ 1746 h 2127"/>
              <a:gd name="T14" fmla="*/ 1314 w 1315"/>
              <a:gd name="T15" fmla="*/ 1724 h 2127"/>
              <a:gd name="T16" fmla="*/ 1314 w 1315"/>
              <a:gd name="T17" fmla="*/ 1709 h 2127"/>
              <a:gd name="T18" fmla="*/ 1314 w 1315"/>
              <a:gd name="T19" fmla="*/ 1686 h 2127"/>
              <a:gd name="T20" fmla="*/ 1314 w 1315"/>
              <a:gd name="T21" fmla="*/ 1653 h 2127"/>
              <a:gd name="T22" fmla="*/ 1314 w 1315"/>
              <a:gd name="T23" fmla="*/ 83 h 2127"/>
              <a:gd name="T24" fmla="*/ 1315 w 1315"/>
              <a:gd name="T25" fmla="*/ 54 h 2127"/>
              <a:gd name="T26" fmla="*/ 1307 w 1315"/>
              <a:gd name="T27" fmla="*/ 29 h 2127"/>
              <a:gd name="T28" fmla="*/ 1298 w 1315"/>
              <a:gd name="T29" fmla="*/ 16 h 2127"/>
              <a:gd name="T30" fmla="*/ 1284 w 1315"/>
              <a:gd name="T31" fmla="*/ 6 h 2127"/>
              <a:gd name="T32" fmla="*/ 1268 w 1315"/>
              <a:gd name="T33" fmla="*/ 0 h 2127"/>
              <a:gd name="T34" fmla="*/ 1248 w 1315"/>
              <a:gd name="T35" fmla="*/ 0 h 2127"/>
              <a:gd name="T36" fmla="*/ 1225 w 1315"/>
              <a:gd name="T37" fmla="*/ 1 h 2127"/>
              <a:gd name="T38" fmla="*/ 1206 w 1315"/>
              <a:gd name="T39" fmla="*/ 5 h 2127"/>
              <a:gd name="T40" fmla="*/ 1181 w 1315"/>
              <a:gd name="T41" fmla="*/ 9 h 2127"/>
              <a:gd name="T42" fmla="*/ 0 w 1315"/>
              <a:gd name="T43" fmla="*/ 27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5" h="2127">
                <a:moveTo>
                  <a:pt x="0" y="279"/>
                </a:moveTo>
                <a:lnTo>
                  <a:pt x="0" y="2127"/>
                </a:lnTo>
                <a:lnTo>
                  <a:pt x="1227" y="1787"/>
                </a:lnTo>
                <a:lnTo>
                  <a:pt x="1250" y="1782"/>
                </a:lnTo>
                <a:lnTo>
                  <a:pt x="1284" y="1771"/>
                </a:lnTo>
                <a:lnTo>
                  <a:pt x="1301" y="1759"/>
                </a:lnTo>
                <a:lnTo>
                  <a:pt x="1310" y="1746"/>
                </a:lnTo>
                <a:lnTo>
                  <a:pt x="1314" y="1724"/>
                </a:lnTo>
                <a:lnTo>
                  <a:pt x="1314" y="1709"/>
                </a:lnTo>
                <a:lnTo>
                  <a:pt x="1314" y="1686"/>
                </a:lnTo>
                <a:lnTo>
                  <a:pt x="1314" y="1653"/>
                </a:lnTo>
                <a:lnTo>
                  <a:pt x="1314" y="83"/>
                </a:lnTo>
                <a:lnTo>
                  <a:pt x="1315" y="54"/>
                </a:lnTo>
                <a:lnTo>
                  <a:pt x="1307" y="29"/>
                </a:lnTo>
                <a:lnTo>
                  <a:pt x="1298" y="16"/>
                </a:lnTo>
                <a:lnTo>
                  <a:pt x="1284" y="6"/>
                </a:lnTo>
                <a:lnTo>
                  <a:pt x="1268" y="0"/>
                </a:lnTo>
                <a:lnTo>
                  <a:pt x="1248" y="0"/>
                </a:lnTo>
                <a:lnTo>
                  <a:pt x="1225" y="1"/>
                </a:lnTo>
                <a:lnTo>
                  <a:pt x="1206" y="5"/>
                </a:lnTo>
                <a:lnTo>
                  <a:pt x="1181" y="9"/>
                </a:lnTo>
                <a:lnTo>
                  <a:pt x="0" y="279"/>
                </a:lnTo>
                <a:close/>
              </a:path>
            </a:pathLst>
          </a:custGeom>
          <a:solidFill>
            <a:srgbClr val="FF0000"/>
          </a:solidFill>
          <a:ln w="8001">
            <a:solidFill>
              <a:srgbClr val="000000"/>
            </a:solidFill>
            <a:prstDash val="solid"/>
            <a:round/>
            <a:headEnd/>
            <a:tailEnd/>
          </a:ln>
        </p:spPr>
        <p:txBody>
          <a:bodyPr/>
          <a:lstStyle/>
          <a:p>
            <a:endParaRPr lang="ko-KR" altLang="en-US"/>
          </a:p>
        </p:txBody>
      </p:sp>
      <p:sp>
        <p:nvSpPr>
          <p:cNvPr id="5195" name="Freeform 75"/>
          <p:cNvSpPr>
            <a:spLocks/>
          </p:cNvSpPr>
          <p:nvPr/>
        </p:nvSpPr>
        <p:spPr bwMode="auto">
          <a:xfrm>
            <a:off x="7086600" y="4495800"/>
            <a:ext cx="230188" cy="1335088"/>
          </a:xfrm>
          <a:custGeom>
            <a:avLst/>
            <a:gdLst>
              <a:gd name="T0" fmla="*/ 0 w 313"/>
              <a:gd name="T1" fmla="*/ 0 h 2026"/>
              <a:gd name="T2" fmla="*/ 0 w 313"/>
              <a:gd name="T3" fmla="*/ 1846 h 2026"/>
              <a:gd name="T4" fmla="*/ 313 w 313"/>
              <a:gd name="T5" fmla="*/ 2026 h 2026"/>
              <a:gd name="T6" fmla="*/ 313 w 313"/>
              <a:gd name="T7" fmla="*/ 180 h 2026"/>
              <a:gd name="T8" fmla="*/ 0 w 313"/>
              <a:gd name="T9" fmla="*/ 0 h 2026"/>
            </a:gdLst>
            <a:ahLst/>
            <a:cxnLst>
              <a:cxn ang="0">
                <a:pos x="T0" y="T1"/>
              </a:cxn>
              <a:cxn ang="0">
                <a:pos x="T2" y="T3"/>
              </a:cxn>
              <a:cxn ang="0">
                <a:pos x="T4" y="T5"/>
              </a:cxn>
              <a:cxn ang="0">
                <a:pos x="T6" y="T7"/>
              </a:cxn>
              <a:cxn ang="0">
                <a:pos x="T8" y="T9"/>
              </a:cxn>
            </a:cxnLst>
            <a:rect l="0" t="0" r="r" b="b"/>
            <a:pathLst>
              <a:path w="313" h="2026">
                <a:moveTo>
                  <a:pt x="0" y="0"/>
                </a:moveTo>
                <a:lnTo>
                  <a:pt x="0" y="1846"/>
                </a:lnTo>
                <a:lnTo>
                  <a:pt x="313" y="2026"/>
                </a:lnTo>
                <a:lnTo>
                  <a:pt x="313" y="180"/>
                </a:lnTo>
                <a:lnTo>
                  <a:pt x="0" y="0"/>
                </a:lnTo>
                <a:close/>
              </a:path>
            </a:pathLst>
          </a:custGeom>
          <a:solidFill>
            <a:srgbClr val="FF0000"/>
          </a:solidFill>
          <a:ln w="8001">
            <a:solidFill>
              <a:srgbClr val="000000"/>
            </a:solidFill>
            <a:prstDash val="solid"/>
            <a:round/>
            <a:headEnd/>
            <a:tailEnd/>
          </a:ln>
        </p:spPr>
        <p:txBody>
          <a:bodyPr/>
          <a:lstStyle/>
          <a:p>
            <a:endParaRPr lang="ko-KR" altLang="en-US"/>
          </a:p>
        </p:txBody>
      </p:sp>
      <p:sp>
        <p:nvSpPr>
          <p:cNvPr id="5196" name="Oval 76"/>
          <p:cNvSpPr>
            <a:spLocks noChangeArrowheads="1"/>
          </p:cNvSpPr>
          <p:nvPr/>
        </p:nvSpPr>
        <p:spPr bwMode="auto">
          <a:xfrm>
            <a:off x="7169150" y="4692650"/>
            <a:ext cx="41275" cy="39688"/>
          </a:xfrm>
          <a:prstGeom prst="ellipse">
            <a:avLst/>
          </a:prstGeom>
          <a:solidFill>
            <a:srgbClr val="C0C0C0"/>
          </a:solidFill>
          <a:ln w="7938">
            <a:solidFill>
              <a:srgbClr val="000000"/>
            </a:solidFill>
            <a:round/>
            <a:headEnd/>
            <a:tailEnd/>
          </a:ln>
        </p:spPr>
        <p:txBody>
          <a:bodyPr/>
          <a:lstStyle/>
          <a:p>
            <a:endParaRPr lang="ko-KR" altLang="en-US"/>
          </a:p>
        </p:txBody>
      </p:sp>
      <p:sp>
        <p:nvSpPr>
          <p:cNvPr id="5197" name="Rectangle 77"/>
          <p:cNvSpPr>
            <a:spLocks noChangeArrowheads="1"/>
          </p:cNvSpPr>
          <p:nvPr/>
        </p:nvSpPr>
        <p:spPr bwMode="auto">
          <a:xfrm>
            <a:off x="7086600" y="4508500"/>
            <a:ext cx="1381125"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endParaRPr lang="en-US" altLang="ko-KR" sz="1200" b="1">
              <a:solidFill>
                <a:srgbClr val="000000"/>
              </a:solidFill>
              <a:latin typeface="Arial" panose="020B0604020202020204" pitchFamily="34" charset="0"/>
              <a:ea typeface="굴림" panose="020B0600000101010101" pitchFamily="50" charset="-127"/>
            </a:endParaRPr>
          </a:p>
          <a:p>
            <a:pPr algn="ctr" eaLnBrk="0" hangingPunct="0">
              <a:lnSpc>
                <a:spcPct val="90000"/>
              </a:lnSpc>
            </a:pPr>
            <a:r>
              <a:rPr lang="en-US" altLang="ko-KR" sz="1400" b="1">
                <a:solidFill>
                  <a:srgbClr val="FFFF00"/>
                </a:solidFill>
                <a:latin typeface="Arial Narrow" panose="020B0606020202030204" pitchFamily="34" charset="0"/>
                <a:ea typeface="굴림" panose="020B0600000101010101" pitchFamily="50" charset="-127"/>
              </a:rPr>
              <a:t>ISO 15408</a:t>
            </a:r>
          </a:p>
          <a:p>
            <a:pPr algn="ctr" eaLnBrk="0" hangingPunct="0">
              <a:lnSpc>
                <a:spcPct val="90000"/>
              </a:lnSpc>
            </a:pPr>
            <a:r>
              <a:rPr lang="en-US" altLang="ko-KR" sz="1400" b="1">
                <a:solidFill>
                  <a:srgbClr val="FFFF00"/>
                </a:solidFill>
                <a:latin typeface="Arial Narrow" panose="020B0606020202030204" pitchFamily="34" charset="0"/>
                <a:ea typeface="굴림" panose="020B0600000101010101" pitchFamily="50" charset="-127"/>
              </a:rPr>
              <a:t>Common</a:t>
            </a:r>
          </a:p>
          <a:p>
            <a:pPr algn="ctr" eaLnBrk="0" hangingPunct="0">
              <a:lnSpc>
                <a:spcPct val="90000"/>
              </a:lnSpc>
            </a:pPr>
            <a:r>
              <a:rPr lang="en-US" altLang="ko-KR" sz="1400" b="1">
                <a:solidFill>
                  <a:srgbClr val="FFFF00"/>
                </a:solidFill>
                <a:latin typeface="Arial Narrow" panose="020B0606020202030204" pitchFamily="34" charset="0"/>
                <a:ea typeface="굴림" panose="020B0600000101010101" pitchFamily="50" charset="-127"/>
              </a:rPr>
              <a:t>Criteria</a:t>
            </a:r>
          </a:p>
          <a:p>
            <a:pPr algn="ctr" eaLnBrk="0" hangingPunct="0">
              <a:lnSpc>
                <a:spcPct val="90000"/>
              </a:lnSpc>
            </a:pPr>
            <a:endParaRPr lang="en-US" altLang="ko-KR" sz="800" b="1">
              <a:solidFill>
                <a:srgbClr val="FFFF00"/>
              </a:solidFill>
              <a:latin typeface="Arial" panose="020B0604020202020204" pitchFamily="34" charset="0"/>
              <a:ea typeface="굴림" panose="020B0600000101010101" pitchFamily="50" charset="-127"/>
            </a:endParaRPr>
          </a:p>
          <a:p>
            <a:pPr algn="ctr" eaLnBrk="0" hangingPunct="0">
              <a:lnSpc>
                <a:spcPct val="90000"/>
              </a:lnSpc>
            </a:pPr>
            <a:r>
              <a:rPr lang="en-US" altLang="ko-KR" sz="1400" b="1">
                <a:solidFill>
                  <a:srgbClr val="FFFF00"/>
                </a:solidFill>
                <a:latin typeface="Arial" panose="020B0604020202020204" pitchFamily="34" charset="0"/>
                <a:ea typeface="굴림" panose="020B0600000101010101" pitchFamily="50" charset="-127"/>
              </a:rPr>
              <a:t>1999</a:t>
            </a:r>
          </a:p>
        </p:txBody>
      </p:sp>
      <p:sp>
        <p:nvSpPr>
          <p:cNvPr id="5198" name="Freeform 78"/>
          <p:cNvSpPr>
            <a:spLocks/>
          </p:cNvSpPr>
          <p:nvPr/>
        </p:nvSpPr>
        <p:spPr bwMode="auto">
          <a:xfrm>
            <a:off x="7178675" y="4484688"/>
            <a:ext cx="169863" cy="123825"/>
          </a:xfrm>
          <a:custGeom>
            <a:avLst/>
            <a:gdLst>
              <a:gd name="T0" fmla="*/ 0 w 231"/>
              <a:gd name="T1" fmla="*/ 97 h 191"/>
              <a:gd name="T2" fmla="*/ 12 w 231"/>
              <a:gd name="T3" fmla="*/ 84 h 191"/>
              <a:gd name="T4" fmla="*/ 28 w 231"/>
              <a:gd name="T5" fmla="*/ 68 h 191"/>
              <a:gd name="T6" fmla="*/ 47 w 231"/>
              <a:gd name="T7" fmla="*/ 52 h 191"/>
              <a:gd name="T8" fmla="*/ 71 w 231"/>
              <a:gd name="T9" fmla="*/ 37 h 191"/>
              <a:gd name="T10" fmla="*/ 90 w 231"/>
              <a:gd name="T11" fmla="*/ 24 h 191"/>
              <a:gd name="T12" fmla="*/ 111 w 231"/>
              <a:gd name="T13" fmla="*/ 16 h 191"/>
              <a:gd name="T14" fmla="*/ 127 w 231"/>
              <a:gd name="T15" fmla="*/ 7 h 191"/>
              <a:gd name="T16" fmla="*/ 145 w 231"/>
              <a:gd name="T17" fmla="*/ 2 h 191"/>
              <a:gd name="T18" fmla="*/ 162 w 231"/>
              <a:gd name="T19" fmla="*/ 0 h 191"/>
              <a:gd name="T20" fmla="*/ 177 w 231"/>
              <a:gd name="T21" fmla="*/ 0 h 191"/>
              <a:gd name="T22" fmla="*/ 192 w 231"/>
              <a:gd name="T23" fmla="*/ 4 h 191"/>
              <a:gd name="T24" fmla="*/ 203 w 231"/>
              <a:gd name="T25" fmla="*/ 10 h 191"/>
              <a:gd name="T26" fmla="*/ 210 w 231"/>
              <a:gd name="T27" fmla="*/ 16 h 191"/>
              <a:gd name="T28" fmla="*/ 219 w 231"/>
              <a:gd name="T29" fmla="*/ 22 h 191"/>
              <a:gd name="T30" fmla="*/ 226 w 231"/>
              <a:gd name="T31" fmla="*/ 37 h 191"/>
              <a:gd name="T32" fmla="*/ 230 w 231"/>
              <a:gd name="T33" fmla="*/ 49 h 191"/>
              <a:gd name="T34" fmla="*/ 231 w 231"/>
              <a:gd name="T35" fmla="*/ 62 h 191"/>
              <a:gd name="T36" fmla="*/ 228 w 231"/>
              <a:gd name="T37" fmla="*/ 76 h 191"/>
              <a:gd name="T38" fmla="*/ 224 w 231"/>
              <a:gd name="T39" fmla="*/ 93 h 191"/>
              <a:gd name="T40" fmla="*/ 217 w 231"/>
              <a:gd name="T41" fmla="*/ 105 h 191"/>
              <a:gd name="T42" fmla="*/ 208 w 231"/>
              <a:gd name="T43" fmla="*/ 121 h 191"/>
              <a:gd name="T44" fmla="*/ 198 w 231"/>
              <a:gd name="T45" fmla="*/ 137 h 191"/>
              <a:gd name="T46" fmla="*/ 182 w 231"/>
              <a:gd name="T47" fmla="*/ 156 h 191"/>
              <a:gd name="T48" fmla="*/ 166 w 231"/>
              <a:gd name="T49" fmla="*/ 180 h 191"/>
              <a:gd name="T50" fmla="*/ 153 w 231"/>
              <a:gd name="T51" fmla="*/ 191 h 191"/>
              <a:gd name="T52" fmla="*/ 0 w 231"/>
              <a:gd name="T53" fmla="*/ 9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191">
                <a:moveTo>
                  <a:pt x="0" y="97"/>
                </a:moveTo>
                <a:lnTo>
                  <a:pt x="12" y="84"/>
                </a:lnTo>
                <a:lnTo>
                  <a:pt x="28" y="68"/>
                </a:lnTo>
                <a:lnTo>
                  <a:pt x="47" y="52"/>
                </a:lnTo>
                <a:lnTo>
                  <a:pt x="71" y="37"/>
                </a:lnTo>
                <a:lnTo>
                  <a:pt x="90" y="24"/>
                </a:lnTo>
                <a:lnTo>
                  <a:pt x="111" y="16"/>
                </a:lnTo>
                <a:lnTo>
                  <a:pt x="127" y="7"/>
                </a:lnTo>
                <a:lnTo>
                  <a:pt x="145" y="2"/>
                </a:lnTo>
                <a:lnTo>
                  <a:pt x="162" y="0"/>
                </a:lnTo>
                <a:lnTo>
                  <a:pt x="177" y="0"/>
                </a:lnTo>
                <a:lnTo>
                  <a:pt x="192" y="4"/>
                </a:lnTo>
                <a:lnTo>
                  <a:pt x="203" y="10"/>
                </a:lnTo>
                <a:lnTo>
                  <a:pt x="210" y="16"/>
                </a:lnTo>
                <a:lnTo>
                  <a:pt x="219" y="22"/>
                </a:lnTo>
                <a:lnTo>
                  <a:pt x="226" y="37"/>
                </a:lnTo>
                <a:lnTo>
                  <a:pt x="230" y="49"/>
                </a:lnTo>
                <a:lnTo>
                  <a:pt x="231" y="62"/>
                </a:lnTo>
                <a:lnTo>
                  <a:pt x="228" y="76"/>
                </a:lnTo>
                <a:lnTo>
                  <a:pt x="224" y="93"/>
                </a:lnTo>
                <a:lnTo>
                  <a:pt x="217" y="105"/>
                </a:lnTo>
                <a:lnTo>
                  <a:pt x="208" y="121"/>
                </a:lnTo>
                <a:lnTo>
                  <a:pt x="198" y="137"/>
                </a:lnTo>
                <a:lnTo>
                  <a:pt x="182" y="156"/>
                </a:lnTo>
                <a:lnTo>
                  <a:pt x="166" y="180"/>
                </a:lnTo>
                <a:lnTo>
                  <a:pt x="153" y="191"/>
                </a:lnTo>
                <a:lnTo>
                  <a:pt x="0" y="97"/>
                </a:lnTo>
                <a:close/>
              </a:path>
            </a:pathLst>
          </a:custGeom>
          <a:solidFill>
            <a:srgbClr val="C0C0C0"/>
          </a:solidFill>
          <a:ln w="7938">
            <a:solidFill>
              <a:srgbClr val="000000"/>
            </a:solidFill>
            <a:prstDash val="solid"/>
            <a:round/>
            <a:headEnd/>
            <a:tailEnd/>
          </a:ln>
        </p:spPr>
        <p:txBody>
          <a:bodyPr/>
          <a:lstStyle/>
          <a:p>
            <a:endParaRPr lang="ko-KR" altLang="en-US"/>
          </a:p>
        </p:txBody>
      </p:sp>
      <p:sp>
        <p:nvSpPr>
          <p:cNvPr id="5199" name="Oval 79"/>
          <p:cNvSpPr>
            <a:spLocks noChangeArrowheads="1"/>
          </p:cNvSpPr>
          <p:nvPr/>
        </p:nvSpPr>
        <p:spPr bwMode="auto">
          <a:xfrm>
            <a:off x="7189788" y="5465763"/>
            <a:ext cx="39687" cy="38100"/>
          </a:xfrm>
          <a:prstGeom prst="ellipse">
            <a:avLst/>
          </a:prstGeom>
          <a:solidFill>
            <a:srgbClr val="C0C0C0"/>
          </a:solidFill>
          <a:ln w="7938">
            <a:solidFill>
              <a:srgbClr val="000000"/>
            </a:solidFill>
            <a:round/>
            <a:headEnd/>
            <a:tailEnd/>
          </a:ln>
        </p:spPr>
        <p:txBody>
          <a:bodyPr/>
          <a:lstStyle/>
          <a:p>
            <a:endParaRPr lang="ko-KR" altLang="en-US"/>
          </a:p>
        </p:txBody>
      </p:sp>
      <p:sp>
        <p:nvSpPr>
          <p:cNvPr id="5200" name="Rectangle 80"/>
          <p:cNvSpPr>
            <a:spLocks noChangeArrowheads="1"/>
          </p:cNvSpPr>
          <p:nvPr/>
        </p:nvSpPr>
        <p:spPr bwMode="auto">
          <a:xfrm>
            <a:off x="1112838" y="4737100"/>
            <a:ext cx="152400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spcBef>
                <a:spcPct val="50000"/>
              </a:spcBef>
            </a:pPr>
            <a:r>
              <a:rPr lang="en-US" altLang="ko-KR" sz="1200" b="1">
                <a:latin typeface="Arial" panose="020B0604020202020204" pitchFamily="34" charset="0"/>
                <a:ea typeface="굴림" panose="020B0600000101010101" pitchFamily="50" charset="-127"/>
              </a:rPr>
              <a:t>European National/Regional Initiatives</a:t>
            </a:r>
          </a:p>
          <a:p>
            <a:pPr algn="ctr" eaLnBrk="0" hangingPunct="0">
              <a:lnSpc>
                <a:spcPct val="90000"/>
              </a:lnSpc>
              <a:spcBef>
                <a:spcPct val="50000"/>
              </a:spcBef>
            </a:pPr>
            <a:r>
              <a:rPr lang="en-US" altLang="ko-KR" sz="1200" b="1">
                <a:latin typeface="Arial" panose="020B0604020202020204" pitchFamily="34" charset="0"/>
                <a:ea typeface="굴림" panose="020B0600000101010101" pitchFamily="50" charset="-127"/>
              </a:rPr>
              <a:t>1989-93</a:t>
            </a:r>
          </a:p>
        </p:txBody>
      </p:sp>
      <p:sp>
        <p:nvSpPr>
          <p:cNvPr id="5201" name="Rectangle 81"/>
          <p:cNvSpPr>
            <a:spLocks noChangeArrowheads="1"/>
          </p:cNvSpPr>
          <p:nvPr/>
        </p:nvSpPr>
        <p:spPr bwMode="auto">
          <a:xfrm>
            <a:off x="4084638" y="4737100"/>
            <a:ext cx="10668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spcBef>
                <a:spcPct val="50000"/>
              </a:spcBef>
            </a:pPr>
            <a:r>
              <a:rPr lang="en-US" altLang="ko-KR" sz="1200" b="1">
                <a:latin typeface="Arial" panose="020B0604020202020204" pitchFamily="34" charset="0"/>
                <a:ea typeface="굴림" panose="020B0600000101010101" pitchFamily="50" charset="-127"/>
              </a:rPr>
              <a:t>Canadian Initiatives</a:t>
            </a:r>
          </a:p>
          <a:p>
            <a:pPr algn="ctr" eaLnBrk="0" hangingPunct="0">
              <a:lnSpc>
                <a:spcPct val="90000"/>
              </a:lnSpc>
              <a:spcBef>
                <a:spcPct val="50000"/>
              </a:spcBef>
            </a:pPr>
            <a:r>
              <a:rPr lang="en-US" altLang="ko-KR" sz="1200" b="1">
                <a:latin typeface="Arial" panose="020B0604020202020204" pitchFamily="34" charset="0"/>
                <a:ea typeface="굴림" panose="020B0600000101010101" pitchFamily="50" charset="-127"/>
              </a:rPr>
              <a:t>1989-93</a:t>
            </a:r>
          </a:p>
        </p:txBody>
      </p:sp>
    </p:spTree>
    <p:extLst>
      <p:ext uri="{BB962C8B-B14F-4D97-AF65-F5344CB8AC3E}">
        <p14:creationId xmlns:p14="http://schemas.microsoft.com/office/powerpoint/2010/main" val="416443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193800" y="669925"/>
            <a:ext cx="6934200" cy="1028700"/>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488" tIns="44450" rIns="90488" bIns="44450" anchor="ct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228600">
              <a:defRPr sz="2400">
                <a:solidFill>
                  <a:schemeClr val="tx1"/>
                </a:solidFill>
                <a:latin typeface="Times New Roman" panose="02020603050405020304" pitchFamily="18" charset="0"/>
              </a:defRPr>
            </a:lvl3pPr>
            <a:lvl4pPr marL="342900">
              <a:defRPr sz="2400">
                <a:solidFill>
                  <a:schemeClr val="tx1"/>
                </a:solidFill>
                <a:latin typeface="Times New Roman" panose="02020603050405020304" pitchFamily="18" charset="0"/>
              </a:defRPr>
            </a:lvl4pPr>
            <a:lvl5pPr marL="457200">
              <a:defRPr sz="2400">
                <a:solidFill>
                  <a:schemeClr val="tx1"/>
                </a:solidFill>
                <a:latin typeface="Times New Roman" panose="02020603050405020304" pitchFamily="18" charset="0"/>
              </a:defRPr>
            </a:lvl5pPr>
            <a:lvl6pPr marL="914400" fontAlgn="base">
              <a:spcBef>
                <a:spcPct val="0"/>
              </a:spcBef>
              <a:spcAft>
                <a:spcPct val="0"/>
              </a:spcAft>
              <a:defRPr sz="2400">
                <a:solidFill>
                  <a:schemeClr val="tx1"/>
                </a:solidFill>
                <a:latin typeface="Times New Roman" panose="02020603050405020304" pitchFamily="18" charset="0"/>
              </a:defRPr>
            </a:lvl6pPr>
            <a:lvl7pPr marL="1371600" fontAlgn="base">
              <a:spcBef>
                <a:spcPct val="0"/>
              </a:spcBef>
              <a:spcAft>
                <a:spcPct val="0"/>
              </a:spcAft>
              <a:defRPr sz="2400">
                <a:solidFill>
                  <a:schemeClr val="tx1"/>
                </a:solidFill>
                <a:latin typeface="Times New Roman" panose="02020603050405020304" pitchFamily="18" charset="0"/>
              </a:defRPr>
            </a:lvl7pPr>
            <a:lvl8pPr marL="1828800" fontAlgn="base">
              <a:spcBef>
                <a:spcPct val="0"/>
              </a:spcBef>
              <a:spcAft>
                <a:spcPct val="0"/>
              </a:spcAft>
              <a:defRPr sz="2400">
                <a:solidFill>
                  <a:schemeClr val="tx1"/>
                </a:solidFill>
                <a:latin typeface="Times New Roman" panose="02020603050405020304" pitchFamily="18" charset="0"/>
              </a:defRPr>
            </a:lvl8pPr>
            <a:lvl9pPr marL="2286000" fontAlgn="base">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lang="en-US" altLang="ko-KR" sz="4400" b="1">
                <a:solidFill>
                  <a:schemeClr val="tx2"/>
                </a:solidFill>
                <a:effectLst>
                  <a:outerShdw blurRad="38100" dist="38100" dir="2700000" algn="tl">
                    <a:srgbClr val="C0C0C0"/>
                  </a:outerShdw>
                </a:effectLst>
                <a:ea typeface="굴림" panose="020B0600000101010101" pitchFamily="50" charset="-127"/>
              </a:rPr>
              <a:t>IT Security Requirements</a:t>
            </a:r>
          </a:p>
        </p:txBody>
      </p:sp>
      <p:sp>
        <p:nvSpPr>
          <p:cNvPr id="6147" name="Rectangle 3"/>
          <p:cNvSpPr>
            <a:spLocks noChangeArrowheads="1"/>
          </p:cNvSpPr>
          <p:nvPr/>
        </p:nvSpPr>
        <p:spPr bwMode="auto">
          <a:xfrm>
            <a:off x="593725" y="1658938"/>
            <a:ext cx="7326313"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80000"/>
              </a:lnSpc>
            </a:pPr>
            <a:r>
              <a:rPr lang="en-US" altLang="ko-KR" sz="3200" b="1" i="1">
                <a:ea typeface="굴림" panose="020B0600000101010101" pitchFamily="50" charset="-127"/>
              </a:rPr>
              <a:t>The Common Criteria defines two types of IT security requirements--</a:t>
            </a:r>
            <a:endParaRPr lang="en-US" altLang="ko-KR" sz="3200" b="1">
              <a:ea typeface="굴림" panose="020B0600000101010101" pitchFamily="50" charset="-127"/>
            </a:endParaRPr>
          </a:p>
        </p:txBody>
      </p:sp>
      <p:sp>
        <p:nvSpPr>
          <p:cNvPr id="6148" name="Rectangle 4"/>
          <p:cNvSpPr>
            <a:spLocks noChangeArrowheads="1"/>
          </p:cNvSpPr>
          <p:nvPr/>
        </p:nvSpPr>
        <p:spPr bwMode="auto">
          <a:xfrm>
            <a:off x="442913" y="2778125"/>
            <a:ext cx="3902075" cy="2212975"/>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ko-KR" sz="2600" b="1" u="sng">
                <a:ea typeface="굴림" panose="020B0600000101010101" pitchFamily="50" charset="-127"/>
              </a:rPr>
              <a:t>Functional Requirements</a:t>
            </a:r>
            <a:endParaRPr lang="en-US" altLang="ko-KR" sz="2600" b="1">
              <a:ea typeface="굴림" panose="020B0600000101010101" pitchFamily="50" charset="-127"/>
            </a:endParaRPr>
          </a:p>
          <a:p>
            <a:r>
              <a:rPr lang="en-US" altLang="ko-KR" sz="2200" b="1">
                <a:ea typeface="굴림" panose="020B0600000101010101" pitchFamily="50" charset="-127"/>
              </a:rPr>
              <a:t>- for defining security behavior</a:t>
            </a:r>
          </a:p>
          <a:p>
            <a:r>
              <a:rPr lang="en-US" altLang="ko-KR" sz="2200" b="1">
                <a:ea typeface="굴림" panose="020B0600000101010101" pitchFamily="50" charset="-127"/>
              </a:rPr>
              <a:t>   of the IT product or system:</a:t>
            </a:r>
          </a:p>
          <a:p>
            <a:pPr>
              <a:buFontTx/>
              <a:buChar char="•"/>
            </a:pPr>
            <a:r>
              <a:rPr lang="en-US" altLang="ko-KR" sz="2200" b="1">
                <a:ea typeface="굴림" panose="020B0600000101010101" pitchFamily="50" charset="-127"/>
              </a:rPr>
              <a:t> implemented requirements </a:t>
            </a:r>
          </a:p>
          <a:p>
            <a:r>
              <a:rPr lang="en-US" altLang="ko-KR" sz="2200" b="1">
                <a:ea typeface="굴림" panose="020B0600000101010101" pitchFamily="50" charset="-127"/>
              </a:rPr>
              <a:t>  become security functions</a:t>
            </a:r>
          </a:p>
          <a:p>
            <a:endParaRPr lang="en-US" altLang="ko-KR" sz="2200" b="1">
              <a:ea typeface="굴림" panose="020B0600000101010101" pitchFamily="50" charset="-127"/>
            </a:endParaRPr>
          </a:p>
        </p:txBody>
      </p:sp>
      <p:sp>
        <p:nvSpPr>
          <p:cNvPr id="6149" name="Rectangle 5"/>
          <p:cNvSpPr>
            <a:spLocks noChangeArrowheads="1"/>
          </p:cNvSpPr>
          <p:nvPr/>
        </p:nvSpPr>
        <p:spPr bwMode="auto">
          <a:xfrm>
            <a:off x="190500" y="3170238"/>
            <a:ext cx="184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tLang="ko-KR" sz="2800" b="1">
              <a:solidFill>
                <a:schemeClr val="tx2"/>
              </a:solidFill>
              <a:ea typeface="굴림" panose="020B0600000101010101" pitchFamily="50" charset="-127"/>
            </a:endParaRPr>
          </a:p>
          <a:p>
            <a:endParaRPr lang="en-US" altLang="ko-KR" sz="2800" b="1">
              <a:solidFill>
                <a:schemeClr val="tx2"/>
              </a:solidFill>
              <a:ea typeface="굴림" panose="020B0600000101010101" pitchFamily="50" charset="-127"/>
            </a:endParaRPr>
          </a:p>
        </p:txBody>
      </p:sp>
      <p:sp>
        <p:nvSpPr>
          <p:cNvPr id="6150" name="Rectangle 6"/>
          <p:cNvSpPr>
            <a:spLocks noChangeArrowheads="1"/>
          </p:cNvSpPr>
          <p:nvPr/>
        </p:nvSpPr>
        <p:spPr bwMode="auto">
          <a:xfrm>
            <a:off x="4737100" y="2762250"/>
            <a:ext cx="3902075" cy="222885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ko-KR" sz="2600" b="1" u="sng">
                <a:ea typeface="굴림" panose="020B0600000101010101" pitchFamily="50" charset="-127"/>
              </a:rPr>
              <a:t>Assurance Requirements</a:t>
            </a:r>
            <a:endParaRPr lang="en-US" altLang="ko-KR" sz="2800" b="1">
              <a:ea typeface="굴림" panose="020B0600000101010101" pitchFamily="50" charset="-127"/>
            </a:endParaRPr>
          </a:p>
          <a:p>
            <a:r>
              <a:rPr lang="en-US" altLang="ko-KR" sz="2200" b="1">
                <a:ea typeface="굴림" panose="020B0600000101010101" pitchFamily="50" charset="-127"/>
              </a:rPr>
              <a:t>- for establishing confidence in </a:t>
            </a:r>
            <a:br>
              <a:rPr lang="en-US" altLang="ko-KR" sz="2200" b="1">
                <a:ea typeface="굴림" panose="020B0600000101010101" pitchFamily="50" charset="-127"/>
              </a:rPr>
            </a:br>
            <a:r>
              <a:rPr lang="en-US" altLang="ko-KR" sz="2200" b="1">
                <a:ea typeface="굴림" panose="020B0600000101010101" pitchFamily="50" charset="-127"/>
              </a:rPr>
              <a:t>   security functions:</a:t>
            </a:r>
          </a:p>
          <a:p>
            <a:pPr>
              <a:buFontTx/>
              <a:buChar char="•"/>
            </a:pPr>
            <a:r>
              <a:rPr lang="en-US" altLang="ko-KR" sz="2200" b="1">
                <a:ea typeface="굴림" panose="020B0600000101010101" pitchFamily="50" charset="-127"/>
              </a:rPr>
              <a:t> correctness of implementation</a:t>
            </a:r>
          </a:p>
          <a:p>
            <a:pPr>
              <a:buFontTx/>
              <a:buChar char="•"/>
            </a:pPr>
            <a:r>
              <a:rPr lang="en-US" altLang="ko-KR" sz="2200" b="1">
                <a:ea typeface="굴림" panose="020B0600000101010101" pitchFamily="50" charset="-127"/>
              </a:rPr>
              <a:t> effectiveness in satisfying </a:t>
            </a:r>
            <a:br>
              <a:rPr lang="en-US" altLang="ko-KR" sz="2200" b="1">
                <a:ea typeface="굴림" panose="020B0600000101010101" pitchFamily="50" charset="-127"/>
              </a:rPr>
            </a:br>
            <a:r>
              <a:rPr lang="en-US" altLang="ko-KR" sz="2200" b="1">
                <a:ea typeface="굴림" panose="020B0600000101010101" pitchFamily="50" charset="-127"/>
              </a:rPr>
              <a:t>  security objectives</a:t>
            </a:r>
          </a:p>
        </p:txBody>
      </p:sp>
      <p:sp>
        <p:nvSpPr>
          <p:cNvPr id="6151" name="Rectangle 7"/>
          <p:cNvSpPr>
            <a:spLocks noChangeArrowheads="1"/>
          </p:cNvSpPr>
          <p:nvPr/>
        </p:nvSpPr>
        <p:spPr bwMode="auto">
          <a:xfrm>
            <a:off x="500063" y="5164138"/>
            <a:ext cx="3849687"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ko-KR" sz="1800" b="1">
                <a:ea typeface="굴림" panose="020B0600000101010101" pitchFamily="50" charset="-127"/>
              </a:rPr>
              <a:t>Examples:			</a:t>
            </a:r>
          </a:p>
          <a:p>
            <a:pPr>
              <a:buFontTx/>
              <a:buChar char="•"/>
            </a:pPr>
            <a:r>
              <a:rPr lang="en-US" altLang="ko-KR" sz="1800" b="1" i="1">
                <a:ea typeface="굴림" panose="020B0600000101010101" pitchFamily="50" charset="-127"/>
              </a:rPr>
              <a:t>Identification &amp; Authentication	</a:t>
            </a:r>
          </a:p>
          <a:p>
            <a:pPr>
              <a:buFontTx/>
              <a:buChar char="•"/>
            </a:pPr>
            <a:r>
              <a:rPr lang="en-US" altLang="ko-KR" sz="1800" b="1" i="1">
                <a:ea typeface="굴림" panose="020B0600000101010101" pitchFamily="50" charset="-127"/>
              </a:rPr>
              <a:t>Audit</a:t>
            </a:r>
          </a:p>
          <a:p>
            <a:pPr>
              <a:buFontTx/>
              <a:buChar char="•"/>
            </a:pPr>
            <a:r>
              <a:rPr lang="en-US" altLang="ko-KR" sz="1800" b="1" i="1">
                <a:ea typeface="굴림" panose="020B0600000101010101" pitchFamily="50" charset="-127"/>
              </a:rPr>
              <a:t>User Data Protection</a:t>
            </a:r>
          </a:p>
          <a:p>
            <a:pPr>
              <a:buFontTx/>
              <a:buChar char="•"/>
            </a:pPr>
            <a:r>
              <a:rPr lang="en-US" altLang="ko-KR" sz="1800" b="1" i="1">
                <a:ea typeface="굴림" panose="020B0600000101010101" pitchFamily="50" charset="-127"/>
              </a:rPr>
              <a:t>Cryptographic Support</a:t>
            </a:r>
          </a:p>
        </p:txBody>
      </p:sp>
      <p:sp>
        <p:nvSpPr>
          <p:cNvPr id="6152" name="Rectangle 8"/>
          <p:cNvSpPr>
            <a:spLocks noChangeArrowheads="1"/>
          </p:cNvSpPr>
          <p:nvPr/>
        </p:nvSpPr>
        <p:spPr bwMode="auto">
          <a:xfrm>
            <a:off x="4922838" y="5140325"/>
            <a:ext cx="384968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ko-KR" sz="1800" b="1">
                <a:ea typeface="굴림" panose="020B0600000101010101" pitchFamily="50" charset="-127"/>
              </a:rPr>
              <a:t>Examples:			</a:t>
            </a:r>
          </a:p>
          <a:p>
            <a:pPr>
              <a:buFontTx/>
              <a:buChar char="•"/>
            </a:pPr>
            <a:r>
              <a:rPr lang="en-US" altLang="ko-KR" sz="1800" b="1" i="1">
                <a:ea typeface="굴림" panose="020B0600000101010101" pitchFamily="50" charset="-127"/>
              </a:rPr>
              <a:t>Development</a:t>
            </a:r>
          </a:p>
          <a:p>
            <a:pPr>
              <a:buFontTx/>
              <a:buChar char="•"/>
            </a:pPr>
            <a:r>
              <a:rPr lang="en-US" altLang="ko-KR" sz="1800" b="1" i="1">
                <a:ea typeface="굴림" panose="020B0600000101010101" pitchFamily="50" charset="-127"/>
              </a:rPr>
              <a:t>Configuration Management	</a:t>
            </a:r>
          </a:p>
          <a:p>
            <a:pPr>
              <a:buFontTx/>
              <a:buChar char="•"/>
            </a:pPr>
            <a:r>
              <a:rPr lang="en-US" altLang="ko-KR" sz="1800" b="1" i="1">
                <a:ea typeface="굴림" panose="020B0600000101010101" pitchFamily="50" charset="-127"/>
              </a:rPr>
              <a:t>Life Cycle Support</a:t>
            </a:r>
          </a:p>
          <a:p>
            <a:pPr>
              <a:buFontTx/>
              <a:buChar char="•"/>
            </a:pPr>
            <a:r>
              <a:rPr lang="en-US" altLang="ko-KR" sz="1800" b="1" i="1">
                <a:ea typeface="굴림" panose="020B0600000101010101" pitchFamily="50" charset="-127"/>
              </a:rPr>
              <a:t>Testing</a:t>
            </a:r>
          </a:p>
          <a:p>
            <a:pPr>
              <a:buFontTx/>
              <a:buChar char="•"/>
            </a:pPr>
            <a:r>
              <a:rPr lang="en-US" altLang="ko-KR" sz="1800" b="1" i="1">
                <a:ea typeface="굴림" panose="020B0600000101010101" pitchFamily="50" charset="-127"/>
              </a:rPr>
              <a:t>Vulnerability Analysis</a:t>
            </a:r>
          </a:p>
        </p:txBody>
      </p:sp>
    </p:spTree>
    <p:extLst>
      <p:ext uri="{BB962C8B-B14F-4D97-AF65-F5344CB8AC3E}">
        <p14:creationId xmlns:p14="http://schemas.microsoft.com/office/powerpoint/2010/main" val="184728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052513" y="633413"/>
            <a:ext cx="7162800" cy="1028700"/>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488" tIns="44450" rIns="90488" bIns="44450" anchor="ct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228600">
              <a:defRPr sz="2400">
                <a:solidFill>
                  <a:schemeClr val="tx1"/>
                </a:solidFill>
                <a:latin typeface="Times New Roman" panose="02020603050405020304" pitchFamily="18" charset="0"/>
              </a:defRPr>
            </a:lvl3pPr>
            <a:lvl4pPr marL="342900">
              <a:defRPr sz="2400">
                <a:solidFill>
                  <a:schemeClr val="tx1"/>
                </a:solidFill>
                <a:latin typeface="Times New Roman" panose="02020603050405020304" pitchFamily="18" charset="0"/>
              </a:defRPr>
            </a:lvl4pPr>
            <a:lvl5pPr marL="457200">
              <a:defRPr sz="2400">
                <a:solidFill>
                  <a:schemeClr val="tx1"/>
                </a:solidFill>
                <a:latin typeface="Times New Roman" panose="02020603050405020304" pitchFamily="18" charset="0"/>
              </a:defRPr>
            </a:lvl5pPr>
            <a:lvl6pPr marL="914400" fontAlgn="base">
              <a:spcBef>
                <a:spcPct val="0"/>
              </a:spcBef>
              <a:spcAft>
                <a:spcPct val="0"/>
              </a:spcAft>
              <a:defRPr sz="2400">
                <a:solidFill>
                  <a:schemeClr val="tx1"/>
                </a:solidFill>
                <a:latin typeface="Times New Roman" panose="02020603050405020304" pitchFamily="18" charset="0"/>
              </a:defRPr>
            </a:lvl6pPr>
            <a:lvl7pPr marL="1371600" fontAlgn="base">
              <a:spcBef>
                <a:spcPct val="0"/>
              </a:spcBef>
              <a:spcAft>
                <a:spcPct val="0"/>
              </a:spcAft>
              <a:defRPr sz="2400">
                <a:solidFill>
                  <a:schemeClr val="tx1"/>
                </a:solidFill>
                <a:latin typeface="Times New Roman" panose="02020603050405020304" pitchFamily="18" charset="0"/>
              </a:defRPr>
            </a:lvl7pPr>
            <a:lvl8pPr marL="1828800" fontAlgn="base">
              <a:spcBef>
                <a:spcPct val="0"/>
              </a:spcBef>
              <a:spcAft>
                <a:spcPct val="0"/>
              </a:spcAft>
              <a:defRPr sz="2400">
                <a:solidFill>
                  <a:schemeClr val="tx1"/>
                </a:solidFill>
                <a:latin typeface="Times New Roman" panose="02020603050405020304" pitchFamily="18" charset="0"/>
              </a:defRPr>
            </a:lvl8pPr>
            <a:lvl9pPr marL="2286000" fontAlgn="base">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lang="en-US" altLang="ko-KR" sz="4400" b="1">
                <a:solidFill>
                  <a:schemeClr val="tx2"/>
                </a:solidFill>
                <a:effectLst>
                  <a:outerShdw blurRad="38100" dist="38100" dir="2700000" algn="tl">
                    <a:srgbClr val="C0C0C0"/>
                  </a:outerShdw>
                </a:effectLst>
                <a:ea typeface="굴림" panose="020B0600000101010101" pitchFamily="50" charset="-127"/>
              </a:rPr>
              <a:t>Evaluation Assurance Levels</a:t>
            </a:r>
          </a:p>
        </p:txBody>
      </p:sp>
      <p:sp>
        <p:nvSpPr>
          <p:cNvPr id="7171" name="Rectangle 3"/>
          <p:cNvSpPr>
            <a:spLocks noChangeArrowheads="1"/>
          </p:cNvSpPr>
          <p:nvPr/>
        </p:nvSpPr>
        <p:spPr bwMode="auto">
          <a:xfrm>
            <a:off x="315913" y="1879600"/>
            <a:ext cx="798353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bg2"/>
              </a:buClr>
              <a:buSzPct val="75000"/>
              <a:buFont typeface="Monotype Sorts" pitchFamily="2" charset="2"/>
              <a:buNone/>
            </a:pPr>
            <a:r>
              <a:rPr lang="en-US" altLang="ko-KR" sz="3200" b="1" i="1">
                <a:ea typeface="굴림" panose="020B0600000101010101" pitchFamily="50" charset="-127"/>
              </a:rPr>
              <a:t>	Common Criteria defines seven hierarchical assurance levels--</a:t>
            </a:r>
            <a:endParaRPr lang="en-US" altLang="ko-KR" sz="3200" b="1">
              <a:ea typeface="굴림" panose="020B0600000101010101" pitchFamily="50" charset="-127"/>
            </a:endParaRPr>
          </a:p>
        </p:txBody>
      </p:sp>
      <p:sp>
        <p:nvSpPr>
          <p:cNvPr id="7172" name="Rectangle 4"/>
          <p:cNvSpPr>
            <a:spLocks noChangeArrowheads="1"/>
          </p:cNvSpPr>
          <p:nvPr/>
        </p:nvSpPr>
        <p:spPr bwMode="auto">
          <a:xfrm>
            <a:off x="533400" y="2971800"/>
            <a:ext cx="8004175" cy="299720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3" name="Line 5"/>
          <p:cNvSpPr>
            <a:spLocks noChangeShapeType="1"/>
          </p:cNvSpPr>
          <p:nvPr/>
        </p:nvSpPr>
        <p:spPr bwMode="auto">
          <a:xfrm>
            <a:off x="1676400" y="2965450"/>
            <a:ext cx="0" cy="300355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4" name="Line 6"/>
          <p:cNvSpPr>
            <a:spLocks noChangeShapeType="1"/>
          </p:cNvSpPr>
          <p:nvPr/>
        </p:nvSpPr>
        <p:spPr bwMode="auto">
          <a:xfrm>
            <a:off x="522288" y="3341688"/>
            <a:ext cx="8021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5" name="Line 7"/>
          <p:cNvSpPr>
            <a:spLocks noChangeShapeType="1"/>
          </p:cNvSpPr>
          <p:nvPr/>
        </p:nvSpPr>
        <p:spPr bwMode="auto">
          <a:xfrm>
            <a:off x="522288" y="3721100"/>
            <a:ext cx="8021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6" name="Line 8"/>
          <p:cNvSpPr>
            <a:spLocks noChangeShapeType="1"/>
          </p:cNvSpPr>
          <p:nvPr/>
        </p:nvSpPr>
        <p:spPr bwMode="auto">
          <a:xfrm>
            <a:off x="522288" y="4094163"/>
            <a:ext cx="8021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7" name="Line 9"/>
          <p:cNvSpPr>
            <a:spLocks noChangeShapeType="1"/>
          </p:cNvSpPr>
          <p:nvPr/>
        </p:nvSpPr>
        <p:spPr bwMode="auto">
          <a:xfrm>
            <a:off x="522288" y="4448175"/>
            <a:ext cx="8021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8" name="Line 10"/>
          <p:cNvSpPr>
            <a:spLocks noChangeShapeType="1"/>
          </p:cNvSpPr>
          <p:nvPr/>
        </p:nvSpPr>
        <p:spPr bwMode="auto">
          <a:xfrm>
            <a:off x="522288" y="4826000"/>
            <a:ext cx="8021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79" name="Line 11"/>
          <p:cNvSpPr>
            <a:spLocks noChangeShapeType="1"/>
          </p:cNvSpPr>
          <p:nvPr/>
        </p:nvSpPr>
        <p:spPr bwMode="auto">
          <a:xfrm>
            <a:off x="522288" y="5191125"/>
            <a:ext cx="8021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80" name="Line 12"/>
          <p:cNvSpPr>
            <a:spLocks noChangeShapeType="1"/>
          </p:cNvSpPr>
          <p:nvPr/>
        </p:nvSpPr>
        <p:spPr bwMode="auto">
          <a:xfrm>
            <a:off x="515938" y="5568950"/>
            <a:ext cx="80216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181" name="Rectangle 13"/>
          <p:cNvSpPr>
            <a:spLocks noChangeArrowheads="1"/>
          </p:cNvSpPr>
          <p:nvPr/>
        </p:nvSpPr>
        <p:spPr bwMode="auto">
          <a:xfrm>
            <a:off x="646113" y="2895600"/>
            <a:ext cx="963612"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endParaRPr lang="en-US" altLang="ko-KR" sz="2800" b="1">
              <a:ea typeface="굴림" panose="020B0600000101010101" pitchFamily="50" charset="-127"/>
            </a:endParaRPr>
          </a:p>
          <a:p>
            <a:pPr algn="ctr"/>
            <a:r>
              <a:rPr lang="en-US" altLang="ko-KR" b="1">
                <a:ea typeface="굴림" panose="020B0600000101010101" pitchFamily="50" charset="-127"/>
              </a:rPr>
              <a:t>EAL1</a:t>
            </a:r>
          </a:p>
          <a:p>
            <a:pPr algn="ctr"/>
            <a:r>
              <a:rPr lang="en-US" altLang="ko-KR" b="1">
                <a:ea typeface="굴림" panose="020B0600000101010101" pitchFamily="50" charset="-127"/>
              </a:rPr>
              <a:t>EAL2</a:t>
            </a:r>
          </a:p>
          <a:p>
            <a:pPr algn="ctr"/>
            <a:r>
              <a:rPr lang="en-US" altLang="ko-KR" b="1">
                <a:ea typeface="굴림" panose="020B0600000101010101" pitchFamily="50" charset="-127"/>
              </a:rPr>
              <a:t>EAL3</a:t>
            </a:r>
          </a:p>
          <a:p>
            <a:pPr algn="ctr"/>
            <a:r>
              <a:rPr lang="en-US" altLang="ko-KR" b="1">
                <a:ea typeface="굴림" panose="020B0600000101010101" pitchFamily="50" charset="-127"/>
              </a:rPr>
              <a:t>EAL4</a:t>
            </a:r>
          </a:p>
          <a:p>
            <a:pPr algn="ctr"/>
            <a:r>
              <a:rPr lang="en-US" altLang="ko-KR" b="1">
                <a:ea typeface="굴림" panose="020B0600000101010101" pitchFamily="50" charset="-127"/>
              </a:rPr>
              <a:t>EAL5</a:t>
            </a:r>
          </a:p>
          <a:p>
            <a:pPr algn="ctr"/>
            <a:r>
              <a:rPr lang="en-US" altLang="ko-KR" b="1">
                <a:ea typeface="굴림" panose="020B0600000101010101" pitchFamily="50" charset="-127"/>
              </a:rPr>
              <a:t>EAL6</a:t>
            </a:r>
          </a:p>
          <a:p>
            <a:pPr algn="ctr"/>
            <a:r>
              <a:rPr lang="en-US" altLang="ko-KR" b="1">
                <a:ea typeface="굴림" panose="020B0600000101010101" pitchFamily="50" charset="-127"/>
              </a:rPr>
              <a:t>EAL7</a:t>
            </a:r>
          </a:p>
        </p:txBody>
      </p:sp>
      <p:sp>
        <p:nvSpPr>
          <p:cNvPr id="7182" name="Rectangle 14"/>
          <p:cNvSpPr>
            <a:spLocks noChangeArrowheads="1"/>
          </p:cNvSpPr>
          <p:nvPr/>
        </p:nvSpPr>
        <p:spPr bwMode="auto">
          <a:xfrm>
            <a:off x="1751013" y="3336925"/>
            <a:ext cx="5359400" cy="263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ko-KR" sz="2200" b="1">
                <a:ea typeface="굴림" panose="020B0600000101010101" pitchFamily="50" charset="-127"/>
              </a:rPr>
              <a:t>Functionally Tested</a:t>
            </a:r>
          </a:p>
          <a:p>
            <a:pPr>
              <a:lnSpc>
                <a:spcPct val="110000"/>
              </a:lnSpc>
            </a:pPr>
            <a:r>
              <a:rPr lang="en-US" altLang="ko-KR" sz="2200" b="1">
                <a:ea typeface="굴림" panose="020B0600000101010101" pitchFamily="50" charset="-127"/>
              </a:rPr>
              <a:t>Structurally Tested</a:t>
            </a:r>
          </a:p>
          <a:p>
            <a:pPr>
              <a:lnSpc>
                <a:spcPct val="110000"/>
              </a:lnSpc>
            </a:pPr>
            <a:r>
              <a:rPr lang="en-US" altLang="ko-KR" sz="2200" b="1">
                <a:ea typeface="굴림" panose="020B0600000101010101" pitchFamily="50" charset="-127"/>
              </a:rPr>
              <a:t>Methodically Tested &amp; Checked</a:t>
            </a:r>
          </a:p>
          <a:p>
            <a:pPr>
              <a:lnSpc>
                <a:spcPct val="110000"/>
              </a:lnSpc>
            </a:pPr>
            <a:r>
              <a:rPr lang="en-US" altLang="ko-KR" sz="2200" b="1">
                <a:ea typeface="굴림" panose="020B0600000101010101" pitchFamily="50" charset="-127"/>
              </a:rPr>
              <a:t>Methodically Designed, Tested &amp; Reviewed</a:t>
            </a:r>
          </a:p>
          <a:p>
            <a:pPr>
              <a:lnSpc>
                <a:spcPct val="110000"/>
              </a:lnSpc>
            </a:pPr>
            <a:r>
              <a:rPr lang="en-US" altLang="ko-KR" sz="2200" b="1">
                <a:ea typeface="굴림" panose="020B0600000101010101" pitchFamily="50" charset="-127"/>
              </a:rPr>
              <a:t>Semiformally Designed &amp; Tested</a:t>
            </a:r>
          </a:p>
          <a:p>
            <a:pPr>
              <a:lnSpc>
                <a:spcPct val="110000"/>
              </a:lnSpc>
            </a:pPr>
            <a:r>
              <a:rPr lang="en-US" altLang="ko-KR" sz="2200" b="1">
                <a:ea typeface="굴림" panose="020B0600000101010101" pitchFamily="50" charset="-127"/>
              </a:rPr>
              <a:t>Semiformally Verified Design &amp; Tested</a:t>
            </a:r>
          </a:p>
          <a:p>
            <a:pPr>
              <a:lnSpc>
                <a:spcPct val="110000"/>
              </a:lnSpc>
            </a:pPr>
            <a:r>
              <a:rPr lang="en-US" altLang="ko-KR" sz="2200" b="1">
                <a:ea typeface="굴림" panose="020B0600000101010101" pitchFamily="50" charset="-127"/>
              </a:rPr>
              <a:t>Formally Verified Design &amp; Tested </a:t>
            </a:r>
          </a:p>
        </p:txBody>
      </p:sp>
      <p:sp>
        <p:nvSpPr>
          <p:cNvPr id="7183" name="Rectangle 15"/>
          <p:cNvSpPr>
            <a:spLocks noChangeArrowheads="1"/>
          </p:cNvSpPr>
          <p:nvPr/>
        </p:nvSpPr>
        <p:spPr bwMode="auto">
          <a:xfrm>
            <a:off x="2328863" y="2960688"/>
            <a:ext cx="53594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ko-KR" sz="2200" b="1" i="1">
                <a:ea typeface="굴림" panose="020B0600000101010101" pitchFamily="50" charset="-127"/>
              </a:rPr>
              <a:t>EAL Designation</a:t>
            </a:r>
            <a:endParaRPr lang="en-US" altLang="ko-KR" sz="2200" b="1">
              <a:ea typeface="굴림" panose="020B0600000101010101" pitchFamily="50" charset="-127"/>
            </a:endParaRPr>
          </a:p>
        </p:txBody>
      </p:sp>
    </p:spTree>
    <p:extLst>
      <p:ext uri="{BB962C8B-B14F-4D97-AF65-F5344CB8AC3E}">
        <p14:creationId xmlns:p14="http://schemas.microsoft.com/office/powerpoint/2010/main" val="17265537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981200" y="533400"/>
            <a:ext cx="6934200" cy="1028700"/>
          </a:xfrm>
          <a:prstGeom prst="rect">
            <a:avLst/>
          </a:prstGeom>
          <a:noFill/>
          <a:ln>
            <a:noFill/>
          </a:ln>
          <a:effectLst>
            <a:outerShdw dist="13470"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488" tIns="44450" rIns="90488" bIns="44450" anchor="ct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228600">
              <a:defRPr sz="2400">
                <a:solidFill>
                  <a:schemeClr val="tx1"/>
                </a:solidFill>
                <a:latin typeface="Times New Roman" panose="02020603050405020304" pitchFamily="18" charset="0"/>
              </a:defRPr>
            </a:lvl3pPr>
            <a:lvl4pPr marL="342900">
              <a:defRPr sz="2400">
                <a:solidFill>
                  <a:schemeClr val="tx1"/>
                </a:solidFill>
                <a:latin typeface="Times New Roman" panose="02020603050405020304" pitchFamily="18" charset="0"/>
              </a:defRPr>
            </a:lvl4pPr>
            <a:lvl5pPr marL="457200">
              <a:defRPr sz="2400">
                <a:solidFill>
                  <a:schemeClr val="tx1"/>
                </a:solidFill>
                <a:latin typeface="Times New Roman" panose="02020603050405020304" pitchFamily="18" charset="0"/>
              </a:defRPr>
            </a:lvl5pPr>
            <a:lvl6pPr marL="914400" fontAlgn="base">
              <a:spcBef>
                <a:spcPct val="0"/>
              </a:spcBef>
              <a:spcAft>
                <a:spcPct val="0"/>
              </a:spcAft>
              <a:defRPr sz="2400">
                <a:solidFill>
                  <a:schemeClr val="tx1"/>
                </a:solidFill>
                <a:latin typeface="Times New Roman" panose="02020603050405020304" pitchFamily="18" charset="0"/>
              </a:defRPr>
            </a:lvl6pPr>
            <a:lvl7pPr marL="1371600" fontAlgn="base">
              <a:spcBef>
                <a:spcPct val="0"/>
              </a:spcBef>
              <a:spcAft>
                <a:spcPct val="0"/>
              </a:spcAft>
              <a:defRPr sz="2400">
                <a:solidFill>
                  <a:schemeClr val="tx1"/>
                </a:solidFill>
                <a:latin typeface="Times New Roman" panose="02020603050405020304" pitchFamily="18" charset="0"/>
              </a:defRPr>
            </a:lvl7pPr>
            <a:lvl8pPr marL="1828800" fontAlgn="base">
              <a:spcBef>
                <a:spcPct val="0"/>
              </a:spcBef>
              <a:spcAft>
                <a:spcPct val="0"/>
              </a:spcAft>
              <a:defRPr sz="2400">
                <a:solidFill>
                  <a:schemeClr val="tx1"/>
                </a:solidFill>
                <a:latin typeface="Times New Roman" panose="02020603050405020304" pitchFamily="18" charset="0"/>
              </a:defRPr>
            </a:lvl8pPr>
            <a:lvl9pPr marL="2286000" fontAlgn="base">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ko-KR" sz="4000" b="1">
                <a:solidFill>
                  <a:schemeClr val="tx2"/>
                </a:solidFill>
                <a:effectLst>
                  <a:outerShdw blurRad="38100" dist="38100" dir="2700000" algn="tl">
                    <a:srgbClr val="C0C0C0"/>
                  </a:outerShdw>
                </a:effectLst>
                <a:ea typeface="굴림" panose="020B0600000101010101" pitchFamily="50" charset="-127"/>
              </a:rPr>
              <a:t>Protection Profiles (generic)</a:t>
            </a:r>
            <a:br>
              <a:rPr lang="en-US" altLang="ko-KR" sz="4000" b="1">
                <a:solidFill>
                  <a:schemeClr val="tx2"/>
                </a:solidFill>
                <a:effectLst>
                  <a:outerShdw blurRad="38100" dist="38100" dir="2700000" algn="tl">
                    <a:srgbClr val="C0C0C0"/>
                  </a:outerShdw>
                </a:effectLst>
                <a:ea typeface="굴림" panose="020B0600000101010101" pitchFamily="50" charset="-127"/>
              </a:rPr>
            </a:br>
            <a:r>
              <a:rPr lang="en-US" altLang="ko-KR" sz="4000" b="1">
                <a:solidFill>
                  <a:schemeClr val="tx2"/>
                </a:solidFill>
                <a:effectLst>
                  <a:outerShdw blurRad="38100" dist="38100" dir="2700000" algn="tl">
                    <a:srgbClr val="C0C0C0"/>
                  </a:outerShdw>
                </a:effectLst>
                <a:ea typeface="굴림" panose="020B0600000101010101" pitchFamily="50" charset="-127"/>
              </a:rPr>
              <a:t>&amp; Security Targets (specific)</a:t>
            </a:r>
          </a:p>
        </p:txBody>
      </p:sp>
      <p:sp>
        <p:nvSpPr>
          <p:cNvPr id="8195" name="Rectangle 3"/>
          <p:cNvSpPr>
            <a:spLocks noChangeArrowheads="1"/>
          </p:cNvSpPr>
          <p:nvPr/>
        </p:nvSpPr>
        <p:spPr bwMode="auto">
          <a:xfrm>
            <a:off x="381000" y="1752600"/>
            <a:ext cx="4017963" cy="4765675"/>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ko-KR" sz="2600" b="1" i="1" u="sng">
                <a:ea typeface="굴림" panose="020B0600000101010101" pitchFamily="50" charset="-127"/>
              </a:rPr>
              <a:t>Protection Profile</a:t>
            </a:r>
            <a:r>
              <a:rPr lang="en-US" altLang="ko-KR" sz="2600" b="1" u="sng">
                <a:ea typeface="굴림" panose="020B0600000101010101" pitchFamily="50" charset="-127"/>
              </a:rPr>
              <a:t> contents</a:t>
            </a:r>
            <a:endParaRPr lang="en-US" altLang="ko-KR" sz="2600" b="1">
              <a:ea typeface="굴림" panose="020B0600000101010101" pitchFamily="50" charset="-127"/>
            </a:endParaRPr>
          </a:p>
          <a:p>
            <a:pPr>
              <a:buFontTx/>
              <a:buChar char="•"/>
            </a:pPr>
            <a:r>
              <a:rPr lang="en-US" altLang="ko-KR" sz="2000" b="1">
                <a:ea typeface="굴림" panose="020B0600000101010101" pitchFamily="50" charset="-127"/>
              </a:rPr>
              <a:t> Introduction</a:t>
            </a:r>
          </a:p>
          <a:p>
            <a:pPr>
              <a:buFontTx/>
              <a:buChar char="•"/>
            </a:pPr>
            <a:r>
              <a:rPr lang="en-US" altLang="ko-KR" sz="2000" b="1">
                <a:ea typeface="굴림" panose="020B0600000101010101" pitchFamily="50" charset="-127"/>
              </a:rPr>
              <a:t> TOE Description</a:t>
            </a:r>
          </a:p>
          <a:p>
            <a:pPr>
              <a:buFontTx/>
              <a:buChar char="•"/>
            </a:pPr>
            <a:r>
              <a:rPr lang="en-US" altLang="ko-KR" sz="2000" b="1">
                <a:ea typeface="굴림" panose="020B0600000101010101" pitchFamily="50" charset="-127"/>
              </a:rPr>
              <a:t> Security Environment</a:t>
            </a:r>
          </a:p>
          <a:p>
            <a:pPr lvl="1">
              <a:buFontTx/>
              <a:buChar char="•"/>
            </a:pPr>
            <a:r>
              <a:rPr lang="en-US" altLang="ko-KR" sz="2000" b="1">
                <a:ea typeface="굴림" panose="020B0600000101010101" pitchFamily="50" charset="-127"/>
              </a:rPr>
              <a:t> Assumptions</a:t>
            </a:r>
          </a:p>
          <a:p>
            <a:pPr lvl="1">
              <a:buFontTx/>
              <a:buChar char="•"/>
            </a:pPr>
            <a:r>
              <a:rPr lang="en-US" altLang="ko-KR" sz="2000" b="1">
                <a:ea typeface="굴림" panose="020B0600000101010101" pitchFamily="50" charset="-127"/>
              </a:rPr>
              <a:t> Threats</a:t>
            </a:r>
          </a:p>
          <a:p>
            <a:pPr lvl="1">
              <a:buFontTx/>
              <a:buChar char="•"/>
            </a:pPr>
            <a:r>
              <a:rPr lang="en-US" altLang="ko-KR" sz="2000" b="1">
                <a:ea typeface="굴림" panose="020B0600000101010101" pitchFamily="50" charset="-127"/>
              </a:rPr>
              <a:t> Organizational security</a:t>
            </a:r>
            <a:br>
              <a:rPr lang="en-US" altLang="ko-KR" sz="2000" b="1">
                <a:ea typeface="굴림" panose="020B0600000101010101" pitchFamily="50" charset="-127"/>
              </a:rPr>
            </a:br>
            <a:r>
              <a:rPr lang="en-US" altLang="ko-KR" sz="2000" b="1">
                <a:ea typeface="굴림" panose="020B0600000101010101" pitchFamily="50" charset="-127"/>
              </a:rPr>
              <a:t>   policies</a:t>
            </a:r>
          </a:p>
          <a:p>
            <a:pPr>
              <a:buFontTx/>
              <a:buChar char="•"/>
            </a:pPr>
            <a:r>
              <a:rPr lang="en-US" altLang="ko-KR" sz="2000" b="1">
                <a:ea typeface="굴림" panose="020B0600000101010101" pitchFamily="50" charset="-127"/>
              </a:rPr>
              <a:t> Security Objectives</a:t>
            </a:r>
          </a:p>
          <a:p>
            <a:pPr>
              <a:buFontTx/>
              <a:buChar char="•"/>
            </a:pPr>
            <a:r>
              <a:rPr lang="en-US" altLang="ko-KR" sz="2000" b="1">
                <a:ea typeface="굴림" panose="020B0600000101010101" pitchFamily="50" charset="-127"/>
              </a:rPr>
              <a:t> Security Requirements</a:t>
            </a:r>
          </a:p>
          <a:p>
            <a:pPr lvl="1">
              <a:buFontTx/>
              <a:buChar char="•"/>
            </a:pPr>
            <a:r>
              <a:rPr lang="en-US" altLang="ko-KR" sz="2000" b="1">
                <a:ea typeface="굴림" panose="020B0600000101010101" pitchFamily="50" charset="-127"/>
              </a:rPr>
              <a:t> Functional requirements</a:t>
            </a:r>
          </a:p>
          <a:p>
            <a:pPr lvl="1">
              <a:buFontTx/>
              <a:buChar char="•"/>
            </a:pPr>
            <a:r>
              <a:rPr lang="en-US" altLang="ko-KR" sz="2000" b="1">
                <a:ea typeface="굴림" panose="020B0600000101010101" pitchFamily="50" charset="-127"/>
              </a:rPr>
              <a:t> Assurance requirements</a:t>
            </a:r>
          </a:p>
          <a:p>
            <a:endParaRPr lang="en-US" altLang="ko-KR" sz="2000" b="1">
              <a:ea typeface="굴림" panose="020B0600000101010101" pitchFamily="50" charset="-127"/>
            </a:endParaRPr>
          </a:p>
          <a:p>
            <a:endParaRPr lang="en-US" altLang="ko-KR" sz="2000" b="1">
              <a:ea typeface="굴림" panose="020B0600000101010101" pitchFamily="50" charset="-127"/>
            </a:endParaRPr>
          </a:p>
          <a:p>
            <a:pPr>
              <a:buFontTx/>
              <a:buChar char="•"/>
            </a:pPr>
            <a:r>
              <a:rPr lang="en-US" altLang="ko-KR" sz="2000" b="1">
                <a:ea typeface="굴림" panose="020B0600000101010101" pitchFamily="50" charset="-127"/>
              </a:rPr>
              <a:t> Rationale</a:t>
            </a:r>
          </a:p>
        </p:txBody>
      </p:sp>
      <p:sp>
        <p:nvSpPr>
          <p:cNvPr id="8196" name="Rectangle 4"/>
          <p:cNvSpPr>
            <a:spLocks noChangeArrowheads="1"/>
          </p:cNvSpPr>
          <p:nvPr/>
        </p:nvSpPr>
        <p:spPr bwMode="auto">
          <a:xfrm>
            <a:off x="190500" y="3170238"/>
            <a:ext cx="184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tLang="ko-KR" sz="2800" b="1">
              <a:solidFill>
                <a:schemeClr val="tx2"/>
              </a:solidFill>
              <a:ea typeface="굴림" panose="020B0600000101010101" pitchFamily="50" charset="-127"/>
            </a:endParaRPr>
          </a:p>
          <a:p>
            <a:endParaRPr lang="en-US" altLang="ko-KR" sz="2800" b="1">
              <a:solidFill>
                <a:schemeClr val="tx2"/>
              </a:solidFill>
              <a:ea typeface="굴림" panose="020B0600000101010101" pitchFamily="50" charset="-127"/>
            </a:endParaRPr>
          </a:p>
        </p:txBody>
      </p:sp>
      <p:sp>
        <p:nvSpPr>
          <p:cNvPr id="8197" name="Rectangle 5"/>
          <p:cNvSpPr>
            <a:spLocks noChangeArrowheads="1"/>
          </p:cNvSpPr>
          <p:nvPr/>
        </p:nvSpPr>
        <p:spPr bwMode="auto">
          <a:xfrm>
            <a:off x="4800600" y="1752600"/>
            <a:ext cx="4017963" cy="4765675"/>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ko-KR" sz="2600" b="1" i="1" u="sng">
                <a:ea typeface="굴림" panose="020B0600000101010101" pitchFamily="50" charset="-127"/>
              </a:rPr>
              <a:t>Security Target</a:t>
            </a:r>
            <a:r>
              <a:rPr lang="en-US" altLang="ko-KR" sz="2600" b="1" u="sng">
                <a:ea typeface="굴림" panose="020B0600000101010101" pitchFamily="50" charset="-127"/>
              </a:rPr>
              <a:t> contents</a:t>
            </a:r>
            <a:endParaRPr lang="en-US" altLang="ko-KR" sz="2600" b="1">
              <a:ea typeface="굴림" panose="020B0600000101010101" pitchFamily="50" charset="-127"/>
            </a:endParaRPr>
          </a:p>
          <a:p>
            <a:pPr>
              <a:buFontTx/>
              <a:buChar char="•"/>
            </a:pPr>
            <a:r>
              <a:rPr lang="en-US" altLang="ko-KR" sz="2000" b="1">
                <a:ea typeface="굴림" panose="020B0600000101010101" pitchFamily="50" charset="-127"/>
              </a:rPr>
              <a:t> Introduction</a:t>
            </a:r>
          </a:p>
          <a:p>
            <a:pPr>
              <a:buFontTx/>
              <a:buChar char="•"/>
            </a:pPr>
            <a:r>
              <a:rPr lang="en-US" altLang="ko-KR" sz="2000" b="1">
                <a:ea typeface="굴림" panose="020B0600000101010101" pitchFamily="50" charset="-127"/>
              </a:rPr>
              <a:t> TOE Description</a:t>
            </a:r>
          </a:p>
          <a:p>
            <a:pPr>
              <a:buFontTx/>
              <a:buChar char="•"/>
            </a:pPr>
            <a:r>
              <a:rPr lang="en-US" altLang="ko-KR" sz="2000" b="1">
                <a:ea typeface="굴림" panose="020B0600000101010101" pitchFamily="50" charset="-127"/>
              </a:rPr>
              <a:t> Security Environment</a:t>
            </a:r>
          </a:p>
          <a:p>
            <a:pPr lvl="1">
              <a:buFontTx/>
              <a:buChar char="•"/>
            </a:pPr>
            <a:r>
              <a:rPr lang="en-US" altLang="ko-KR" sz="2000" b="1">
                <a:ea typeface="굴림" panose="020B0600000101010101" pitchFamily="50" charset="-127"/>
              </a:rPr>
              <a:t> Assumptions</a:t>
            </a:r>
          </a:p>
          <a:p>
            <a:pPr lvl="1">
              <a:buFontTx/>
              <a:buChar char="•"/>
            </a:pPr>
            <a:r>
              <a:rPr lang="en-US" altLang="ko-KR" sz="2000" b="1">
                <a:ea typeface="굴림" panose="020B0600000101010101" pitchFamily="50" charset="-127"/>
              </a:rPr>
              <a:t> Threats</a:t>
            </a:r>
          </a:p>
          <a:p>
            <a:pPr lvl="1">
              <a:buFontTx/>
              <a:buChar char="•"/>
            </a:pPr>
            <a:r>
              <a:rPr lang="en-US" altLang="ko-KR" sz="2000" b="1">
                <a:ea typeface="굴림" panose="020B0600000101010101" pitchFamily="50" charset="-127"/>
              </a:rPr>
              <a:t> Organizational security</a:t>
            </a:r>
            <a:br>
              <a:rPr lang="en-US" altLang="ko-KR" sz="2000" b="1">
                <a:ea typeface="굴림" panose="020B0600000101010101" pitchFamily="50" charset="-127"/>
              </a:rPr>
            </a:br>
            <a:r>
              <a:rPr lang="en-US" altLang="ko-KR" sz="2000" b="1">
                <a:ea typeface="굴림" panose="020B0600000101010101" pitchFamily="50" charset="-127"/>
              </a:rPr>
              <a:t>   policies</a:t>
            </a:r>
          </a:p>
          <a:p>
            <a:pPr>
              <a:buFontTx/>
              <a:buChar char="•"/>
            </a:pPr>
            <a:r>
              <a:rPr lang="en-US" altLang="ko-KR" sz="2000" b="1">
                <a:ea typeface="굴림" panose="020B0600000101010101" pitchFamily="50" charset="-127"/>
              </a:rPr>
              <a:t> Security Objectives</a:t>
            </a:r>
          </a:p>
          <a:p>
            <a:pPr>
              <a:buFontTx/>
              <a:buChar char="•"/>
            </a:pPr>
            <a:r>
              <a:rPr lang="en-US" altLang="ko-KR" sz="2000" b="1">
                <a:ea typeface="굴림" panose="020B0600000101010101" pitchFamily="50" charset="-127"/>
              </a:rPr>
              <a:t> Security Requirements</a:t>
            </a:r>
          </a:p>
          <a:p>
            <a:pPr lvl="1">
              <a:buFontTx/>
              <a:buChar char="•"/>
            </a:pPr>
            <a:r>
              <a:rPr lang="en-US" altLang="ko-KR" sz="2000" b="1">
                <a:ea typeface="굴림" panose="020B0600000101010101" pitchFamily="50" charset="-127"/>
              </a:rPr>
              <a:t> Functional requirements</a:t>
            </a:r>
          </a:p>
          <a:p>
            <a:pPr lvl="1">
              <a:buFontTx/>
              <a:buChar char="•"/>
            </a:pPr>
            <a:r>
              <a:rPr lang="en-US" altLang="ko-KR" sz="2000" b="1">
                <a:ea typeface="굴림" panose="020B0600000101010101" pitchFamily="50" charset="-127"/>
              </a:rPr>
              <a:t> Assurance requirements</a:t>
            </a:r>
          </a:p>
          <a:p>
            <a:pPr lvl="1">
              <a:buFontTx/>
              <a:buChar char="•"/>
            </a:pPr>
            <a:r>
              <a:rPr lang="en-US" altLang="ko-KR" sz="2000" b="1" i="1">
                <a:ea typeface="굴림" panose="020B0600000101010101" pitchFamily="50" charset="-127"/>
              </a:rPr>
              <a:t> TOE Summary Specification</a:t>
            </a:r>
          </a:p>
          <a:p>
            <a:pPr>
              <a:buFontTx/>
              <a:buChar char="•"/>
            </a:pPr>
            <a:r>
              <a:rPr lang="en-US" altLang="ko-KR" sz="2000" b="1" i="1">
                <a:ea typeface="굴림" panose="020B0600000101010101" pitchFamily="50" charset="-127"/>
              </a:rPr>
              <a:t> PP Claims </a:t>
            </a:r>
            <a:endParaRPr lang="en-US" altLang="ko-KR" sz="2000" b="1">
              <a:ea typeface="굴림" panose="020B0600000101010101" pitchFamily="50" charset="-127"/>
            </a:endParaRPr>
          </a:p>
          <a:p>
            <a:pPr>
              <a:buFontTx/>
              <a:buChar char="•"/>
            </a:pPr>
            <a:r>
              <a:rPr lang="en-US" altLang="ko-KR" sz="2000" b="1">
                <a:ea typeface="굴림" panose="020B0600000101010101" pitchFamily="50" charset="-127"/>
              </a:rPr>
              <a:t> Rationale</a:t>
            </a:r>
          </a:p>
        </p:txBody>
      </p:sp>
      <p:sp>
        <p:nvSpPr>
          <p:cNvPr id="8198" name="Rectangle 6"/>
          <p:cNvSpPr>
            <a:spLocks noChangeArrowheads="1"/>
          </p:cNvSpPr>
          <p:nvPr/>
        </p:nvSpPr>
        <p:spPr bwMode="auto">
          <a:xfrm>
            <a:off x="4702175" y="3170238"/>
            <a:ext cx="184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tLang="ko-KR" sz="2800" b="1">
              <a:ea typeface="굴림" panose="020B0600000101010101" pitchFamily="50" charset="-127"/>
            </a:endParaRPr>
          </a:p>
          <a:p>
            <a:endParaRPr lang="en-US" altLang="ko-KR" sz="2800" b="1">
              <a:ea typeface="굴림" panose="020B0600000101010101" pitchFamily="50" charset="-127"/>
            </a:endParaRPr>
          </a:p>
        </p:txBody>
      </p:sp>
    </p:spTree>
    <p:extLst>
      <p:ext uri="{BB962C8B-B14F-4D97-AF65-F5344CB8AC3E}">
        <p14:creationId xmlns:p14="http://schemas.microsoft.com/office/powerpoint/2010/main" val="17410538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CC/CEM</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DAC47EEA-ADEE-8949-8F52-A763A63D101C}" type="slidenum">
              <a:rPr lang="en-US" smtClean="0"/>
              <a:pPr/>
              <a:t>9</a:t>
            </a:fld>
            <a:endParaRPr lang="en-US"/>
          </a:p>
        </p:txBody>
      </p:sp>
      <p:pic>
        <p:nvPicPr>
          <p:cNvPr id="5" name="그림 4"/>
          <p:cNvPicPr>
            <a:picLocks noChangeAspect="1"/>
          </p:cNvPicPr>
          <p:nvPr/>
        </p:nvPicPr>
        <p:blipFill>
          <a:blip r:embed="rId3"/>
          <a:stretch>
            <a:fillRect/>
          </a:stretch>
        </p:blipFill>
        <p:spPr>
          <a:xfrm>
            <a:off x="457199" y="1628800"/>
            <a:ext cx="8293359" cy="4392488"/>
          </a:xfrm>
          <a:prstGeom prst="rect">
            <a:avLst/>
          </a:prstGeom>
        </p:spPr>
      </p:pic>
    </p:spTree>
    <p:extLst>
      <p:ext uri="{BB962C8B-B14F-4D97-AF65-F5344CB8AC3E}">
        <p14:creationId xmlns:p14="http://schemas.microsoft.com/office/powerpoint/2010/main" val="205415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8407</TotalTime>
  <Words>478</Words>
  <Application>Microsoft Office PowerPoint</Application>
  <PresentationFormat>화면 슬라이드 쇼(4:3)</PresentationFormat>
  <Paragraphs>161</Paragraphs>
  <Slides>18</Slides>
  <Notes>12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18</vt:i4>
      </vt:variant>
    </vt:vector>
  </HeadingPairs>
  <TitlesOfParts>
    <vt:vector size="26" baseType="lpstr">
      <vt:lpstr>Monotype Sorts</vt:lpstr>
      <vt:lpstr>굴림</vt:lpstr>
      <vt:lpstr>맑은 고딕</vt:lpstr>
      <vt:lpstr>Arial</vt:lpstr>
      <vt:lpstr>Arial Narrow</vt:lpstr>
      <vt:lpstr>Calibri</vt:lpstr>
      <vt:lpstr>Times New Roman</vt:lpstr>
      <vt:lpstr>Office Theme</vt:lpstr>
      <vt:lpstr>Introduction</vt:lpstr>
      <vt:lpstr>Common Criteria</vt:lpstr>
      <vt:lpstr>Purpose of the Arrangement</vt:lpstr>
      <vt:lpstr>The International Common Criteria Standard ( ISO/IEC 15408)</vt:lpstr>
      <vt:lpstr>An Evolutionary Process</vt:lpstr>
      <vt:lpstr>PowerPoint 프레젠테이션</vt:lpstr>
      <vt:lpstr>PowerPoint 프레젠테이션</vt:lpstr>
      <vt:lpstr>PowerPoint 프레젠테이션</vt:lpstr>
      <vt:lpstr>CC/CEM</vt:lpstr>
      <vt:lpstr>Security oriented UML</vt:lpstr>
      <vt:lpstr>myBlackBox System Design</vt:lpstr>
      <vt:lpstr>myBlackBox Algorithm Design</vt:lpstr>
      <vt:lpstr>Three-layered Architecture</vt:lpstr>
      <vt:lpstr>IoT AI Cloud Architecture</vt:lpstr>
      <vt:lpstr>IoT AI Cloud Physical Scope</vt:lpstr>
      <vt:lpstr>End to End myBlackBox Application</vt:lpstr>
      <vt:lpstr>IoT AI Sequence diagram</vt:lpstr>
      <vt:lpstr>IoT AI Cloud model</vt:lpstr>
    </vt:vector>
  </TitlesOfParts>
  <Company>CU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Detection and Logging of Unusual User Events in Mobile Cloud Systems</dc:title>
  <dc:creator>XP1</dc:creator>
  <cp:lastModifiedBy>JUTMain</cp:lastModifiedBy>
  <cp:revision>735</cp:revision>
  <dcterms:created xsi:type="dcterms:W3CDTF">2012-11-15T04:40:52Z</dcterms:created>
  <dcterms:modified xsi:type="dcterms:W3CDTF">2018-08-29T13:50:14Z</dcterms:modified>
</cp:coreProperties>
</file>