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555" r:id="rId5"/>
    <p:sldId id="554" r:id="rId6"/>
    <p:sldId id="572" r:id="rId7"/>
    <p:sldId id="545" r:id="rId8"/>
    <p:sldId id="502" r:id="rId9"/>
    <p:sldId id="546" r:id="rId10"/>
    <p:sldId id="548" r:id="rId11"/>
    <p:sldId id="477" r:id="rId12"/>
    <p:sldId id="547" r:id="rId13"/>
    <p:sldId id="573" r:id="rId14"/>
    <p:sldId id="550" r:id="rId15"/>
    <p:sldId id="543" r:id="rId16"/>
    <p:sldId id="574" r:id="rId17"/>
    <p:sldId id="559" r:id="rId18"/>
    <p:sldId id="558" r:id="rId19"/>
    <p:sldId id="560" r:id="rId20"/>
    <p:sldId id="570" r:id="rId21"/>
    <p:sldId id="561" r:id="rId22"/>
    <p:sldId id="569" r:id="rId23"/>
    <p:sldId id="568" r:id="rId24"/>
    <p:sldId id="505" r:id="rId25"/>
    <p:sldId id="496" r:id="rId26"/>
    <p:sldId id="562" r:id="rId27"/>
    <p:sldId id="563" r:id="rId28"/>
    <p:sldId id="508" r:id="rId29"/>
    <p:sldId id="487" r:id="rId30"/>
    <p:sldId id="509" r:id="rId31"/>
    <p:sldId id="495" r:id="rId32"/>
    <p:sldId id="510" r:id="rId33"/>
    <p:sldId id="575" r:id="rId34"/>
    <p:sldId id="511" r:id="rId35"/>
    <p:sldId id="566" r:id="rId36"/>
    <p:sldId id="512" r:id="rId37"/>
    <p:sldId id="567" r:id="rId38"/>
    <p:sldId id="517" r:id="rId39"/>
    <p:sldId id="565" r:id="rId40"/>
    <p:sldId id="497" r:id="rId41"/>
    <p:sldId id="513" r:id="rId42"/>
    <p:sldId id="520" r:id="rId43"/>
    <p:sldId id="576" r:id="rId44"/>
    <p:sldId id="518" r:id="rId45"/>
    <p:sldId id="521" r:id="rId46"/>
    <p:sldId id="577" r:id="rId47"/>
    <p:sldId id="578" r:id="rId48"/>
    <p:sldId id="579" r:id="rId49"/>
    <p:sldId id="544" r:id="rId50"/>
    <p:sldId id="580" r:id="rId51"/>
    <p:sldId id="582" r:id="rId52"/>
    <p:sldId id="581" r:id="rId53"/>
    <p:sldId id="519" r:id="rId54"/>
    <p:sldId id="583" r:id="rId55"/>
    <p:sldId id="532" r:id="rId56"/>
    <p:sldId id="552" r:id="rId57"/>
    <p:sldId id="551" r:id="rId58"/>
    <p:sldId id="537" r:id="rId59"/>
    <p:sldId id="523" r:id="rId60"/>
    <p:sldId id="539" r:id="rId61"/>
    <p:sldId id="540" r:id="rId62"/>
    <p:sldId id="584" r:id="rId63"/>
    <p:sldId id="585" r:id="rId64"/>
    <p:sldId id="524" r:id="rId65"/>
    <p:sldId id="412" r:id="rId66"/>
    <p:sldId id="586" r:id="rId67"/>
    <p:sldId id="589" r:id="rId68"/>
    <p:sldId id="588" r:id="rId69"/>
    <p:sldId id="590" r:id="rId70"/>
    <p:sldId id="592" r:id="rId71"/>
    <p:sldId id="591" r:id="rId72"/>
    <p:sldId id="498" r:id="rId73"/>
    <p:sldId id="587" r:id="rId74"/>
    <p:sldId id="499" r:id="rId75"/>
    <p:sldId id="533" r:id="rId76"/>
    <p:sldId id="535" r:id="rId77"/>
    <p:sldId id="594" r:id="rId78"/>
    <p:sldId id="536" r:id="rId79"/>
    <p:sldId id="593" r:id="rId80"/>
    <p:sldId id="501" r:id="rId81"/>
    <p:sldId id="595" r:id="rId82"/>
    <p:sldId id="525" r:id="rId83"/>
    <p:sldId id="534" r:id="rId84"/>
    <p:sldId id="596" r:id="rId85"/>
    <p:sldId id="531" r:id="rId86"/>
    <p:sldId id="526" r:id="rId87"/>
    <p:sldId id="530" r:id="rId88"/>
    <p:sldId id="599" r:id="rId89"/>
    <p:sldId id="598" r:id="rId90"/>
    <p:sldId id="597" r:id="rId91"/>
    <p:sldId id="527" r:id="rId92"/>
    <p:sldId id="376" r:id="rId93"/>
    <p:sldId id="494" r:id="rId94"/>
    <p:sldId id="541" r:id="rId95"/>
    <p:sldId id="542" r:id="rId96"/>
    <p:sldId id="600" r:id="rId97"/>
    <p:sldId id="553" r:id="rId98"/>
  </p:sldIdLst>
  <p:sldSz cx="18288000" cy="10287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昌涛" initials="刘昌涛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DC0"/>
    <a:srgbClr val="7C35B1"/>
    <a:srgbClr val="137B5B"/>
    <a:srgbClr val="0B5999"/>
    <a:srgbClr val="0D68B3"/>
    <a:srgbClr val="F442A3"/>
    <a:srgbClr val="FF6161"/>
    <a:srgbClr val="FF4343"/>
    <a:srgbClr val="009E47"/>
    <a:srgbClr val="EA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8" autoAdjust="0"/>
    <p:restoredTop sz="87313" autoAdjust="0"/>
  </p:normalViewPr>
  <p:slideViewPr>
    <p:cSldViewPr snapToGrid="0">
      <p:cViewPr varScale="1">
        <p:scale>
          <a:sx n="42" d="100"/>
          <a:sy n="42" d="100"/>
        </p:scale>
        <p:origin x="552" y="56"/>
      </p:cViewPr>
      <p:guideLst>
        <p:guide orient="horz" pos="294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commentAuthors" Target="commentAuthors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B865A-119D-4603-988F-1647FD24EC1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16F21F6-24C6-4F81-BD07-8E13AB796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cap="none" dirty="0"/>
            <a:t>Android</a:t>
          </a:r>
          <a:endParaRPr lang="en-US" cap="none" dirty="0"/>
        </a:p>
      </dgm:t>
    </dgm:pt>
    <dgm:pt modelId="{E51D6862-52CD-49F7-9F38-827200A8D257}" cxnId="{AAE6653F-1E78-4B10-8E80-A2280C973DEA}" type="parTrans">
      <dgm:prSet/>
      <dgm:spPr/>
      <dgm:t>
        <a:bodyPr/>
        <a:lstStyle/>
        <a:p>
          <a:endParaRPr lang="en-US" dirty="0"/>
        </a:p>
      </dgm:t>
    </dgm:pt>
    <dgm:pt modelId="{0AE429D2-41FA-4CEB-8A6E-EA9C4F429CA0}" cxnId="{AAE6653F-1E78-4B10-8E80-A2280C973DEA}" type="sibTrans">
      <dgm:prSet/>
      <dgm:spPr/>
      <dgm:t>
        <a:bodyPr/>
        <a:lstStyle/>
        <a:p>
          <a:endParaRPr lang="en-US" dirty="0"/>
        </a:p>
      </dgm:t>
    </dgm:pt>
    <dgm:pt modelId="{FD14B75D-63D3-444B-AA9B-5FDBA6D58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cap="none" dirty="0"/>
            <a:t>iOS</a:t>
          </a:r>
          <a:endParaRPr lang="en-US" cap="none" dirty="0"/>
        </a:p>
      </dgm:t>
    </dgm:pt>
    <dgm:pt modelId="{F6E94F42-BB21-420B-9F31-6F18F74A25BF}" cxnId="{6EEB2EE6-9606-4466-B466-7943F559259A}" type="parTrans">
      <dgm:prSet/>
      <dgm:spPr/>
      <dgm:t>
        <a:bodyPr/>
        <a:lstStyle/>
        <a:p>
          <a:endParaRPr lang="en-US" dirty="0"/>
        </a:p>
      </dgm:t>
    </dgm:pt>
    <dgm:pt modelId="{AD63CF37-EC93-4497-82D3-A8E08A9062E7}" cxnId="{6EEB2EE6-9606-4466-B466-7943F559259A}" type="sibTrans">
      <dgm:prSet/>
      <dgm:spPr/>
      <dgm:t>
        <a:bodyPr/>
        <a:lstStyle/>
        <a:p>
          <a:endParaRPr lang="en-US" dirty="0"/>
        </a:p>
      </dgm:t>
    </dgm:pt>
    <dgm:pt modelId="{5C976D6A-3FC4-480F-8AF1-F76E16CCF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cap="none" dirty="0"/>
            <a:t>Windows</a:t>
          </a:r>
          <a:endParaRPr lang="en-US" cap="none" dirty="0"/>
        </a:p>
      </dgm:t>
    </dgm:pt>
    <dgm:pt modelId="{197093DC-1163-4CE9-8D39-D94015346D94}" cxnId="{D7DE4369-FC79-4B31-A3FB-6F5ECD830A7A}" type="parTrans">
      <dgm:prSet/>
      <dgm:spPr/>
      <dgm:t>
        <a:bodyPr/>
        <a:lstStyle/>
        <a:p>
          <a:endParaRPr lang="en-US" dirty="0"/>
        </a:p>
      </dgm:t>
    </dgm:pt>
    <dgm:pt modelId="{4FA05A33-6271-4065-954B-A437C2341054}" cxnId="{D7DE4369-FC79-4B31-A3FB-6F5ECD830A7A}" type="sibTrans">
      <dgm:prSet/>
      <dgm:spPr/>
      <dgm:t>
        <a:bodyPr/>
        <a:lstStyle/>
        <a:p>
          <a:endParaRPr lang="en-US" dirty="0"/>
        </a:p>
      </dgm:t>
    </dgm:pt>
    <dgm:pt modelId="{2500405A-71A7-4252-B73B-10318E16BC2C}" type="pres">
      <dgm:prSet presAssocID="{169B865A-119D-4603-988F-1647FD24EC1F}" presName="root" presStyleCnt="0">
        <dgm:presLayoutVars>
          <dgm:dir/>
          <dgm:resizeHandles val="exact"/>
        </dgm:presLayoutVars>
      </dgm:prSet>
      <dgm:spPr/>
    </dgm:pt>
    <dgm:pt modelId="{E9AF7D26-DBFC-4599-9128-5E32F7E507D0}" type="pres">
      <dgm:prSet presAssocID="{916F21F6-24C6-4F81-BD07-8E13AB796F46}" presName="compNode" presStyleCnt="0"/>
      <dgm:spPr/>
    </dgm:pt>
    <dgm:pt modelId="{CCA1C246-7A13-4252-BD79-2E23C871DD71}" type="pres">
      <dgm:prSet presAssocID="{916F21F6-24C6-4F81-BD07-8E13AB796F46}" presName="iconBgRect" presStyleLbl="bgShp" presStyleIdx="0" presStyleCnt="3"/>
      <dgm:spPr>
        <a:solidFill>
          <a:schemeClr val="tx1"/>
        </a:solidFill>
      </dgm:spPr>
    </dgm:pt>
    <dgm:pt modelId="{E726D8EA-BFF1-497D-B750-A789D6D8D317}" type="pres">
      <dgm:prSet presAssocID="{916F21F6-24C6-4F81-BD07-8E13AB796F46}" presName="iconRect" presStyleLbl="node1" presStyleIdx="0" presStyleCnt="3" custScaleX="115437"/>
      <dgm:spPr>
        <a:ln>
          <a:noFill/>
        </a:ln>
      </dgm:spPr>
    </dgm:pt>
    <dgm:pt modelId="{F7FA757D-2C7E-4BCF-9711-85CA1E868373}" type="pres">
      <dgm:prSet presAssocID="{916F21F6-24C6-4F81-BD07-8E13AB796F46}" presName="spaceRect" presStyleCnt="0"/>
      <dgm:spPr/>
    </dgm:pt>
    <dgm:pt modelId="{77B0165B-F763-4EC8-A517-72662F6841F9}" type="pres">
      <dgm:prSet presAssocID="{916F21F6-24C6-4F81-BD07-8E13AB796F46}" presName="textRect" presStyleLbl="revTx" presStyleIdx="0" presStyleCnt="3">
        <dgm:presLayoutVars>
          <dgm:chMax val="1"/>
          <dgm:chPref val="1"/>
        </dgm:presLayoutVars>
      </dgm:prSet>
      <dgm:spPr/>
    </dgm:pt>
    <dgm:pt modelId="{B07C96D5-0EB2-4447-ADEE-996E8B966858}" type="pres">
      <dgm:prSet presAssocID="{0AE429D2-41FA-4CEB-8A6E-EA9C4F429CA0}" presName="sibTrans" presStyleCnt="0"/>
      <dgm:spPr/>
    </dgm:pt>
    <dgm:pt modelId="{4F17561B-059F-4070-8247-82F4B7607A0C}" type="pres">
      <dgm:prSet presAssocID="{FD14B75D-63D3-444B-AA9B-5FDBA6D587F4}" presName="compNode" presStyleCnt="0"/>
      <dgm:spPr/>
    </dgm:pt>
    <dgm:pt modelId="{7D8149AE-68C4-487B-840E-5954A54B22AA}" type="pres">
      <dgm:prSet presAssocID="{FD14B75D-63D3-444B-AA9B-5FDBA6D587F4}" presName="iconBgRect" presStyleLbl="bgShp" presStyleIdx="1" presStyleCnt="3"/>
      <dgm:spPr>
        <a:solidFill>
          <a:schemeClr val="tx1"/>
        </a:solidFill>
      </dgm:spPr>
    </dgm:pt>
    <dgm:pt modelId="{BD8B6AEC-4A8D-4FA8-BE16-8615E2A52212}" type="pres">
      <dgm:prSet presAssocID="{FD14B75D-63D3-444B-AA9B-5FDBA6D587F4}" presName="iconRect" presStyleLbl="node1" presStyleIdx="1" presStyleCnt="3" custScaleX="106757" custScaleY="121535"/>
      <dgm:spPr>
        <a:ln>
          <a:noFill/>
        </a:ln>
      </dgm:spPr>
    </dgm:pt>
    <dgm:pt modelId="{08C732AF-D0CA-4D5F-8AC2-11DFFD619E1D}" type="pres">
      <dgm:prSet presAssocID="{FD14B75D-63D3-444B-AA9B-5FDBA6D587F4}" presName="spaceRect" presStyleCnt="0"/>
      <dgm:spPr/>
    </dgm:pt>
    <dgm:pt modelId="{86C9CE3E-028A-4C6E-A096-C4B323CDD957}" type="pres">
      <dgm:prSet presAssocID="{FD14B75D-63D3-444B-AA9B-5FDBA6D587F4}" presName="textRect" presStyleLbl="revTx" presStyleIdx="1" presStyleCnt="3">
        <dgm:presLayoutVars>
          <dgm:chMax val="1"/>
          <dgm:chPref val="1"/>
        </dgm:presLayoutVars>
      </dgm:prSet>
      <dgm:spPr/>
    </dgm:pt>
    <dgm:pt modelId="{C05F8EA4-BC50-4467-87CA-2A6FCB8366BE}" type="pres">
      <dgm:prSet presAssocID="{AD63CF37-EC93-4497-82D3-A8E08A9062E7}" presName="sibTrans" presStyleCnt="0"/>
      <dgm:spPr/>
    </dgm:pt>
    <dgm:pt modelId="{E8504828-498F-4751-BC71-266CE867A677}" type="pres">
      <dgm:prSet presAssocID="{5C976D6A-3FC4-480F-8AF1-F76E16CCF6C0}" presName="compNode" presStyleCnt="0"/>
      <dgm:spPr/>
    </dgm:pt>
    <dgm:pt modelId="{55A59D6A-0E99-4A99-929F-609C5B98A489}" type="pres">
      <dgm:prSet presAssocID="{5C976D6A-3FC4-480F-8AF1-F76E16CCF6C0}" presName="iconBgRect" presStyleLbl="bgShp" presStyleIdx="2" presStyleCnt="3"/>
      <dgm:spPr>
        <a:solidFill>
          <a:schemeClr val="tx1"/>
        </a:solidFill>
      </dgm:spPr>
    </dgm:pt>
    <dgm:pt modelId="{D5609B38-36B3-4302-A902-536B56876081}" type="pres">
      <dgm:prSet presAssocID="{5C976D6A-3FC4-480F-8AF1-F76E16CCF6C0}" presName="iconRect" presStyleLbl="node1" presStyleIdx="2" presStyleCnt="3"/>
      <dgm:spPr>
        <a:ln>
          <a:noFill/>
        </a:ln>
      </dgm:spPr>
    </dgm:pt>
    <dgm:pt modelId="{9CC3FAEE-F17E-4D69-BC86-232E8FF87971}" type="pres">
      <dgm:prSet presAssocID="{5C976D6A-3FC4-480F-8AF1-F76E16CCF6C0}" presName="spaceRect" presStyleCnt="0"/>
      <dgm:spPr/>
    </dgm:pt>
    <dgm:pt modelId="{FD539EBB-23F1-47D1-98DF-4B5634FE9994}" type="pres">
      <dgm:prSet presAssocID="{5C976D6A-3FC4-480F-8AF1-F76E16CCF6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E6653F-1E78-4B10-8E80-A2280C973DEA}" srcId="{169B865A-119D-4603-988F-1647FD24EC1F}" destId="{916F21F6-24C6-4F81-BD07-8E13AB796F46}" srcOrd="0" destOrd="0" parTransId="{E51D6862-52CD-49F7-9F38-827200A8D257}" sibTransId="{0AE429D2-41FA-4CEB-8A6E-EA9C4F429CA0}"/>
    <dgm:cxn modelId="{D7DE4369-FC79-4B31-A3FB-6F5ECD830A7A}" srcId="{169B865A-119D-4603-988F-1647FD24EC1F}" destId="{5C976D6A-3FC4-480F-8AF1-F76E16CCF6C0}" srcOrd="2" destOrd="0" parTransId="{197093DC-1163-4CE9-8D39-D94015346D94}" sibTransId="{4FA05A33-6271-4065-954B-A437C2341054}"/>
    <dgm:cxn modelId="{EC93F979-EDCE-40D1-8F99-9332389987FC}" type="presOf" srcId="{169B865A-119D-4603-988F-1647FD24EC1F}" destId="{2500405A-71A7-4252-B73B-10318E16BC2C}" srcOrd="0" destOrd="0" presId="urn:microsoft.com/office/officeart/2018/5/layout/IconCircleLabelList"/>
    <dgm:cxn modelId="{54A3658C-EAE5-4CDB-9E4A-052F556DC4F3}" type="presOf" srcId="{5C976D6A-3FC4-480F-8AF1-F76E16CCF6C0}" destId="{FD539EBB-23F1-47D1-98DF-4B5634FE9994}" srcOrd="0" destOrd="0" presId="urn:microsoft.com/office/officeart/2018/5/layout/IconCircleLabelList"/>
    <dgm:cxn modelId="{92BC4E90-193F-4A76-B645-EFD186A8FE07}" type="presOf" srcId="{916F21F6-24C6-4F81-BD07-8E13AB796F46}" destId="{77B0165B-F763-4EC8-A517-72662F6841F9}" srcOrd="0" destOrd="0" presId="urn:microsoft.com/office/officeart/2018/5/layout/IconCircleLabelList"/>
    <dgm:cxn modelId="{2CAFFCC5-E18B-4598-A35C-953F01C52401}" type="presOf" srcId="{FD14B75D-63D3-444B-AA9B-5FDBA6D587F4}" destId="{86C9CE3E-028A-4C6E-A096-C4B323CDD957}" srcOrd="0" destOrd="0" presId="urn:microsoft.com/office/officeart/2018/5/layout/IconCircleLabelList"/>
    <dgm:cxn modelId="{6EEB2EE6-9606-4466-B466-7943F559259A}" srcId="{169B865A-119D-4603-988F-1647FD24EC1F}" destId="{FD14B75D-63D3-444B-AA9B-5FDBA6D587F4}" srcOrd="1" destOrd="0" parTransId="{F6E94F42-BB21-420B-9F31-6F18F74A25BF}" sibTransId="{AD63CF37-EC93-4497-82D3-A8E08A9062E7}"/>
    <dgm:cxn modelId="{962CC42D-6AAE-493F-92F6-8AE524881DF6}" type="presParOf" srcId="{2500405A-71A7-4252-B73B-10318E16BC2C}" destId="{E9AF7D26-DBFC-4599-9128-5E32F7E507D0}" srcOrd="0" destOrd="0" presId="urn:microsoft.com/office/officeart/2018/5/layout/IconCircleLabelList"/>
    <dgm:cxn modelId="{ED83B030-9827-46A2-B993-A40A06A5B764}" type="presParOf" srcId="{E9AF7D26-DBFC-4599-9128-5E32F7E507D0}" destId="{CCA1C246-7A13-4252-BD79-2E23C871DD71}" srcOrd="0" destOrd="0" presId="urn:microsoft.com/office/officeart/2018/5/layout/IconCircleLabelList"/>
    <dgm:cxn modelId="{9ED79983-F11E-4D3E-964C-734907B26E67}" type="presParOf" srcId="{E9AF7D26-DBFC-4599-9128-5E32F7E507D0}" destId="{E726D8EA-BFF1-497D-B750-A789D6D8D317}" srcOrd="1" destOrd="0" presId="urn:microsoft.com/office/officeart/2018/5/layout/IconCircleLabelList"/>
    <dgm:cxn modelId="{34C3976A-6732-4166-B71F-DA32C5E8D20F}" type="presParOf" srcId="{E9AF7D26-DBFC-4599-9128-5E32F7E507D0}" destId="{F7FA757D-2C7E-4BCF-9711-85CA1E868373}" srcOrd="2" destOrd="0" presId="urn:microsoft.com/office/officeart/2018/5/layout/IconCircleLabelList"/>
    <dgm:cxn modelId="{2BC7E320-C767-4E8C-916B-1BB822780210}" type="presParOf" srcId="{E9AF7D26-DBFC-4599-9128-5E32F7E507D0}" destId="{77B0165B-F763-4EC8-A517-72662F6841F9}" srcOrd="3" destOrd="0" presId="urn:microsoft.com/office/officeart/2018/5/layout/IconCircleLabelList"/>
    <dgm:cxn modelId="{E720114C-64E8-49EA-B3A1-E559C2A4E8D1}" type="presParOf" srcId="{2500405A-71A7-4252-B73B-10318E16BC2C}" destId="{B07C96D5-0EB2-4447-ADEE-996E8B966858}" srcOrd="1" destOrd="0" presId="urn:microsoft.com/office/officeart/2018/5/layout/IconCircleLabelList"/>
    <dgm:cxn modelId="{E18CB6E3-A196-42C3-A4EF-98F16C5E275B}" type="presParOf" srcId="{2500405A-71A7-4252-B73B-10318E16BC2C}" destId="{4F17561B-059F-4070-8247-82F4B7607A0C}" srcOrd="2" destOrd="0" presId="urn:microsoft.com/office/officeart/2018/5/layout/IconCircleLabelList"/>
    <dgm:cxn modelId="{9904CA32-E4D0-42CD-B1F9-3CA9E7DA9C36}" type="presParOf" srcId="{4F17561B-059F-4070-8247-82F4B7607A0C}" destId="{7D8149AE-68C4-487B-840E-5954A54B22AA}" srcOrd="0" destOrd="0" presId="urn:microsoft.com/office/officeart/2018/5/layout/IconCircleLabelList"/>
    <dgm:cxn modelId="{809EECB2-4C97-40B0-809D-A9E1C63D7A0B}" type="presParOf" srcId="{4F17561B-059F-4070-8247-82F4B7607A0C}" destId="{BD8B6AEC-4A8D-4FA8-BE16-8615E2A52212}" srcOrd="1" destOrd="0" presId="urn:microsoft.com/office/officeart/2018/5/layout/IconCircleLabelList"/>
    <dgm:cxn modelId="{C71D6263-E3F1-4C8D-A6D0-D7085CEF7A4C}" type="presParOf" srcId="{4F17561B-059F-4070-8247-82F4B7607A0C}" destId="{08C732AF-D0CA-4D5F-8AC2-11DFFD619E1D}" srcOrd="2" destOrd="0" presId="urn:microsoft.com/office/officeart/2018/5/layout/IconCircleLabelList"/>
    <dgm:cxn modelId="{FB67162F-4EEA-4BBB-BA4A-0ECB880545F6}" type="presParOf" srcId="{4F17561B-059F-4070-8247-82F4B7607A0C}" destId="{86C9CE3E-028A-4C6E-A096-C4B323CDD957}" srcOrd="3" destOrd="0" presId="urn:microsoft.com/office/officeart/2018/5/layout/IconCircleLabelList"/>
    <dgm:cxn modelId="{B3399214-6648-4027-850A-271C0C609F07}" type="presParOf" srcId="{2500405A-71A7-4252-B73B-10318E16BC2C}" destId="{C05F8EA4-BC50-4467-87CA-2A6FCB8366BE}" srcOrd="3" destOrd="0" presId="urn:microsoft.com/office/officeart/2018/5/layout/IconCircleLabelList"/>
    <dgm:cxn modelId="{80E2DD21-7803-45DE-B133-C8B959E13730}" type="presParOf" srcId="{2500405A-71A7-4252-B73B-10318E16BC2C}" destId="{E8504828-498F-4751-BC71-266CE867A677}" srcOrd="4" destOrd="0" presId="urn:microsoft.com/office/officeart/2018/5/layout/IconCircleLabelList"/>
    <dgm:cxn modelId="{5AC19315-9C2F-45FF-B6FD-C49DCB617442}" type="presParOf" srcId="{E8504828-498F-4751-BC71-266CE867A677}" destId="{55A59D6A-0E99-4A99-929F-609C5B98A489}" srcOrd="0" destOrd="0" presId="urn:microsoft.com/office/officeart/2018/5/layout/IconCircleLabelList"/>
    <dgm:cxn modelId="{60158DEC-ADD1-4CE0-A4CA-6BA85A4AC4B8}" type="presParOf" srcId="{E8504828-498F-4751-BC71-266CE867A677}" destId="{D5609B38-36B3-4302-A902-536B56876081}" srcOrd="1" destOrd="0" presId="urn:microsoft.com/office/officeart/2018/5/layout/IconCircleLabelList"/>
    <dgm:cxn modelId="{B396104D-5D01-4817-B247-ACCC0BA35BA6}" type="presParOf" srcId="{E8504828-498F-4751-BC71-266CE867A677}" destId="{9CC3FAEE-F17E-4D69-BC86-232E8FF87971}" srcOrd="2" destOrd="0" presId="urn:microsoft.com/office/officeart/2018/5/layout/IconCircleLabelList"/>
    <dgm:cxn modelId="{2D770A12-1FBB-4685-9120-CF3E595AA621}" type="presParOf" srcId="{E8504828-498F-4751-BC71-266CE867A677}" destId="{FD539EBB-23F1-47D1-98DF-4B5634FE99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9B865A-119D-4603-988F-1647FD24EC1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16F21F6-24C6-4F81-BD07-8E13AB796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cap="none" dirty="0"/>
            <a:t>postman</a:t>
          </a:r>
          <a:endParaRPr lang="en-US" cap="none" dirty="0"/>
        </a:p>
      </dgm:t>
    </dgm:pt>
    <dgm:pt modelId="{E51D6862-52CD-49F7-9F38-827200A8D257}" cxnId="{AAE6653F-1E78-4B10-8E80-A2280C973DEA}" type="parTrans">
      <dgm:prSet/>
      <dgm:spPr/>
      <dgm:t>
        <a:bodyPr/>
        <a:lstStyle/>
        <a:p>
          <a:endParaRPr lang="en-US" dirty="0"/>
        </a:p>
      </dgm:t>
    </dgm:pt>
    <dgm:pt modelId="{0AE429D2-41FA-4CEB-8A6E-EA9C4F429CA0}" cxnId="{AAE6653F-1E78-4B10-8E80-A2280C973DEA}" type="sibTrans">
      <dgm:prSet/>
      <dgm:spPr/>
      <dgm:t>
        <a:bodyPr/>
        <a:lstStyle/>
        <a:p>
          <a:endParaRPr lang="en-US" dirty="0"/>
        </a:p>
      </dgm:t>
    </dgm:pt>
    <dgm:pt modelId="{FD14B75D-63D3-444B-AA9B-5FDBA6D58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cap="none" dirty="0" err="1"/>
            <a:t>loadrunner</a:t>
          </a:r>
          <a:endParaRPr lang="en-US" cap="none" dirty="0"/>
        </a:p>
      </dgm:t>
    </dgm:pt>
    <dgm:pt modelId="{F6E94F42-BB21-420B-9F31-6F18F74A25BF}" cxnId="{6EEB2EE6-9606-4466-B466-7943F559259A}" type="parTrans">
      <dgm:prSet/>
      <dgm:spPr/>
      <dgm:t>
        <a:bodyPr/>
        <a:lstStyle/>
        <a:p>
          <a:endParaRPr lang="en-US" dirty="0"/>
        </a:p>
      </dgm:t>
    </dgm:pt>
    <dgm:pt modelId="{AD63CF37-EC93-4497-82D3-A8E08A9062E7}" cxnId="{6EEB2EE6-9606-4466-B466-7943F559259A}" type="sibTrans">
      <dgm:prSet/>
      <dgm:spPr/>
      <dgm:t>
        <a:bodyPr/>
        <a:lstStyle/>
        <a:p>
          <a:endParaRPr lang="en-US" dirty="0"/>
        </a:p>
      </dgm:t>
    </dgm:pt>
    <dgm:pt modelId="{5C976D6A-3FC4-480F-8AF1-F76E16CCF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 dirty="0"/>
            <a:t>insomnia</a:t>
          </a:r>
        </a:p>
      </dgm:t>
    </dgm:pt>
    <dgm:pt modelId="{197093DC-1163-4CE9-8D39-D94015346D94}" cxnId="{D7DE4369-FC79-4B31-A3FB-6F5ECD830A7A}" type="parTrans">
      <dgm:prSet/>
      <dgm:spPr/>
      <dgm:t>
        <a:bodyPr/>
        <a:lstStyle/>
        <a:p>
          <a:endParaRPr lang="en-US" dirty="0"/>
        </a:p>
      </dgm:t>
    </dgm:pt>
    <dgm:pt modelId="{4FA05A33-6271-4065-954B-A437C2341054}" cxnId="{D7DE4369-FC79-4B31-A3FB-6F5ECD830A7A}" type="sibTrans">
      <dgm:prSet/>
      <dgm:spPr/>
      <dgm:t>
        <a:bodyPr/>
        <a:lstStyle/>
        <a:p>
          <a:endParaRPr lang="en-US" dirty="0"/>
        </a:p>
      </dgm:t>
    </dgm:pt>
    <dgm:pt modelId="{2500405A-71A7-4252-B73B-10318E16BC2C}" type="pres">
      <dgm:prSet presAssocID="{169B865A-119D-4603-988F-1647FD24EC1F}" presName="root" presStyleCnt="0">
        <dgm:presLayoutVars>
          <dgm:dir/>
          <dgm:resizeHandles val="exact"/>
        </dgm:presLayoutVars>
      </dgm:prSet>
      <dgm:spPr/>
    </dgm:pt>
    <dgm:pt modelId="{E9AF7D26-DBFC-4599-9128-5E32F7E507D0}" type="pres">
      <dgm:prSet presAssocID="{916F21F6-24C6-4F81-BD07-8E13AB796F46}" presName="compNode" presStyleCnt="0"/>
      <dgm:spPr/>
    </dgm:pt>
    <dgm:pt modelId="{CCA1C246-7A13-4252-BD79-2E23C871DD71}" type="pres">
      <dgm:prSet presAssocID="{916F21F6-24C6-4F81-BD07-8E13AB796F46}" presName="iconBgRect" presStyleLbl="bgShp" presStyleIdx="0" presStyleCnt="3"/>
      <dgm:spPr>
        <a:solidFill>
          <a:schemeClr val="tx1"/>
        </a:solidFill>
      </dgm:spPr>
    </dgm:pt>
    <dgm:pt modelId="{E726D8EA-BFF1-497D-B750-A789D6D8D317}" type="pres">
      <dgm:prSet presAssocID="{916F21F6-24C6-4F81-BD07-8E13AB796F46}" presName="iconRect" presStyleLbl="node1" presStyleIdx="0" presStyleCnt="3" custScaleX="115437"/>
      <dgm:spPr>
        <a:ln>
          <a:noFill/>
        </a:ln>
      </dgm:spPr>
    </dgm:pt>
    <dgm:pt modelId="{F7FA757D-2C7E-4BCF-9711-85CA1E868373}" type="pres">
      <dgm:prSet presAssocID="{916F21F6-24C6-4F81-BD07-8E13AB796F46}" presName="spaceRect" presStyleCnt="0"/>
      <dgm:spPr/>
    </dgm:pt>
    <dgm:pt modelId="{77B0165B-F763-4EC8-A517-72662F6841F9}" type="pres">
      <dgm:prSet presAssocID="{916F21F6-24C6-4F81-BD07-8E13AB796F46}" presName="textRect" presStyleLbl="revTx" presStyleIdx="0" presStyleCnt="3">
        <dgm:presLayoutVars>
          <dgm:chMax val="1"/>
          <dgm:chPref val="1"/>
        </dgm:presLayoutVars>
      </dgm:prSet>
      <dgm:spPr/>
    </dgm:pt>
    <dgm:pt modelId="{B07C96D5-0EB2-4447-ADEE-996E8B966858}" type="pres">
      <dgm:prSet presAssocID="{0AE429D2-41FA-4CEB-8A6E-EA9C4F429CA0}" presName="sibTrans" presStyleCnt="0"/>
      <dgm:spPr/>
    </dgm:pt>
    <dgm:pt modelId="{4F17561B-059F-4070-8247-82F4B7607A0C}" type="pres">
      <dgm:prSet presAssocID="{FD14B75D-63D3-444B-AA9B-5FDBA6D587F4}" presName="compNode" presStyleCnt="0"/>
      <dgm:spPr/>
    </dgm:pt>
    <dgm:pt modelId="{7D8149AE-68C4-487B-840E-5954A54B22AA}" type="pres">
      <dgm:prSet presAssocID="{FD14B75D-63D3-444B-AA9B-5FDBA6D587F4}" presName="iconBgRect" presStyleLbl="bgShp" presStyleIdx="1" presStyleCnt="3"/>
      <dgm:spPr>
        <a:solidFill>
          <a:schemeClr val="tx1"/>
        </a:solidFill>
      </dgm:spPr>
    </dgm:pt>
    <dgm:pt modelId="{BD8B6AEC-4A8D-4FA8-BE16-8615E2A52212}" type="pres">
      <dgm:prSet presAssocID="{FD14B75D-63D3-444B-AA9B-5FDBA6D587F4}" presName="iconRect" presStyleLbl="node1" presStyleIdx="1" presStyleCnt="3" custScaleX="106757" custScaleY="121535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</dgm:spPr>
    </dgm:pt>
    <dgm:pt modelId="{08C732AF-D0CA-4D5F-8AC2-11DFFD619E1D}" type="pres">
      <dgm:prSet presAssocID="{FD14B75D-63D3-444B-AA9B-5FDBA6D587F4}" presName="spaceRect" presStyleCnt="0"/>
      <dgm:spPr/>
    </dgm:pt>
    <dgm:pt modelId="{86C9CE3E-028A-4C6E-A096-C4B323CDD957}" type="pres">
      <dgm:prSet presAssocID="{FD14B75D-63D3-444B-AA9B-5FDBA6D587F4}" presName="textRect" presStyleLbl="revTx" presStyleIdx="1" presStyleCnt="3">
        <dgm:presLayoutVars>
          <dgm:chMax val="1"/>
          <dgm:chPref val="1"/>
        </dgm:presLayoutVars>
      </dgm:prSet>
      <dgm:spPr/>
    </dgm:pt>
    <dgm:pt modelId="{C05F8EA4-BC50-4467-87CA-2A6FCB8366BE}" type="pres">
      <dgm:prSet presAssocID="{AD63CF37-EC93-4497-82D3-A8E08A9062E7}" presName="sibTrans" presStyleCnt="0"/>
      <dgm:spPr/>
    </dgm:pt>
    <dgm:pt modelId="{E8504828-498F-4751-BC71-266CE867A677}" type="pres">
      <dgm:prSet presAssocID="{5C976D6A-3FC4-480F-8AF1-F76E16CCF6C0}" presName="compNode" presStyleCnt="0"/>
      <dgm:spPr/>
    </dgm:pt>
    <dgm:pt modelId="{55A59D6A-0E99-4A99-929F-609C5B98A489}" type="pres">
      <dgm:prSet presAssocID="{5C976D6A-3FC4-480F-8AF1-F76E16CCF6C0}" presName="iconBgRect" presStyleLbl="bgShp" presStyleIdx="2" presStyleCnt="3"/>
      <dgm:spPr>
        <a:solidFill>
          <a:schemeClr val="tx1"/>
        </a:solidFill>
      </dgm:spPr>
    </dgm:pt>
    <dgm:pt modelId="{D5609B38-36B3-4302-A902-536B56876081}" type="pres">
      <dgm:prSet presAssocID="{5C976D6A-3FC4-480F-8AF1-F76E16CCF6C0}" presName="iconRect" presStyleLbl="node1" presStyleIdx="2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CC3FAEE-F17E-4D69-BC86-232E8FF87971}" type="pres">
      <dgm:prSet presAssocID="{5C976D6A-3FC4-480F-8AF1-F76E16CCF6C0}" presName="spaceRect" presStyleCnt="0"/>
      <dgm:spPr/>
    </dgm:pt>
    <dgm:pt modelId="{FD539EBB-23F1-47D1-98DF-4B5634FE9994}" type="pres">
      <dgm:prSet presAssocID="{5C976D6A-3FC4-480F-8AF1-F76E16CCF6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E6653F-1E78-4B10-8E80-A2280C973DEA}" srcId="{169B865A-119D-4603-988F-1647FD24EC1F}" destId="{916F21F6-24C6-4F81-BD07-8E13AB796F46}" srcOrd="0" destOrd="0" parTransId="{E51D6862-52CD-49F7-9F38-827200A8D257}" sibTransId="{0AE429D2-41FA-4CEB-8A6E-EA9C4F429CA0}"/>
    <dgm:cxn modelId="{D7DE4369-FC79-4B31-A3FB-6F5ECD830A7A}" srcId="{169B865A-119D-4603-988F-1647FD24EC1F}" destId="{5C976D6A-3FC4-480F-8AF1-F76E16CCF6C0}" srcOrd="2" destOrd="0" parTransId="{197093DC-1163-4CE9-8D39-D94015346D94}" sibTransId="{4FA05A33-6271-4065-954B-A437C2341054}"/>
    <dgm:cxn modelId="{EC93F979-EDCE-40D1-8F99-9332389987FC}" type="presOf" srcId="{169B865A-119D-4603-988F-1647FD24EC1F}" destId="{2500405A-71A7-4252-B73B-10318E16BC2C}" srcOrd="0" destOrd="0" presId="urn:microsoft.com/office/officeart/2018/5/layout/IconCircleLabelList"/>
    <dgm:cxn modelId="{54A3658C-EAE5-4CDB-9E4A-052F556DC4F3}" type="presOf" srcId="{5C976D6A-3FC4-480F-8AF1-F76E16CCF6C0}" destId="{FD539EBB-23F1-47D1-98DF-4B5634FE9994}" srcOrd="0" destOrd="0" presId="urn:microsoft.com/office/officeart/2018/5/layout/IconCircleLabelList"/>
    <dgm:cxn modelId="{92BC4E90-193F-4A76-B645-EFD186A8FE07}" type="presOf" srcId="{916F21F6-24C6-4F81-BD07-8E13AB796F46}" destId="{77B0165B-F763-4EC8-A517-72662F6841F9}" srcOrd="0" destOrd="0" presId="urn:microsoft.com/office/officeart/2018/5/layout/IconCircleLabelList"/>
    <dgm:cxn modelId="{2CAFFCC5-E18B-4598-A35C-953F01C52401}" type="presOf" srcId="{FD14B75D-63D3-444B-AA9B-5FDBA6D587F4}" destId="{86C9CE3E-028A-4C6E-A096-C4B323CDD957}" srcOrd="0" destOrd="0" presId="urn:microsoft.com/office/officeart/2018/5/layout/IconCircleLabelList"/>
    <dgm:cxn modelId="{6EEB2EE6-9606-4466-B466-7943F559259A}" srcId="{169B865A-119D-4603-988F-1647FD24EC1F}" destId="{FD14B75D-63D3-444B-AA9B-5FDBA6D587F4}" srcOrd="1" destOrd="0" parTransId="{F6E94F42-BB21-420B-9F31-6F18F74A25BF}" sibTransId="{AD63CF37-EC93-4497-82D3-A8E08A9062E7}"/>
    <dgm:cxn modelId="{962CC42D-6AAE-493F-92F6-8AE524881DF6}" type="presParOf" srcId="{2500405A-71A7-4252-B73B-10318E16BC2C}" destId="{E9AF7D26-DBFC-4599-9128-5E32F7E507D0}" srcOrd="0" destOrd="0" presId="urn:microsoft.com/office/officeart/2018/5/layout/IconCircleLabelList"/>
    <dgm:cxn modelId="{ED83B030-9827-46A2-B993-A40A06A5B764}" type="presParOf" srcId="{E9AF7D26-DBFC-4599-9128-5E32F7E507D0}" destId="{CCA1C246-7A13-4252-BD79-2E23C871DD71}" srcOrd="0" destOrd="0" presId="urn:microsoft.com/office/officeart/2018/5/layout/IconCircleLabelList"/>
    <dgm:cxn modelId="{9ED79983-F11E-4D3E-964C-734907B26E67}" type="presParOf" srcId="{E9AF7D26-DBFC-4599-9128-5E32F7E507D0}" destId="{E726D8EA-BFF1-497D-B750-A789D6D8D317}" srcOrd="1" destOrd="0" presId="urn:microsoft.com/office/officeart/2018/5/layout/IconCircleLabelList"/>
    <dgm:cxn modelId="{34C3976A-6732-4166-B71F-DA32C5E8D20F}" type="presParOf" srcId="{E9AF7D26-DBFC-4599-9128-5E32F7E507D0}" destId="{F7FA757D-2C7E-4BCF-9711-85CA1E868373}" srcOrd="2" destOrd="0" presId="urn:microsoft.com/office/officeart/2018/5/layout/IconCircleLabelList"/>
    <dgm:cxn modelId="{2BC7E320-C767-4E8C-916B-1BB822780210}" type="presParOf" srcId="{E9AF7D26-DBFC-4599-9128-5E32F7E507D0}" destId="{77B0165B-F763-4EC8-A517-72662F6841F9}" srcOrd="3" destOrd="0" presId="urn:microsoft.com/office/officeart/2018/5/layout/IconCircleLabelList"/>
    <dgm:cxn modelId="{E720114C-64E8-49EA-B3A1-E559C2A4E8D1}" type="presParOf" srcId="{2500405A-71A7-4252-B73B-10318E16BC2C}" destId="{B07C96D5-0EB2-4447-ADEE-996E8B966858}" srcOrd="1" destOrd="0" presId="urn:microsoft.com/office/officeart/2018/5/layout/IconCircleLabelList"/>
    <dgm:cxn modelId="{E18CB6E3-A196-42C3-A4EF-98F16C5E275B}" type="presParOf" srcId="{2500405A-71A7-4252-B73B-10318E16BC2C}" destId="{4F17561B-059F-4070-8247-82F4B7607A0C}" srcOrd="2" destOrd="0" presId="urn:microsoft.com/office/officeart/2018/5/layout/IconCircleLabelList"/>
    <dgm:cxn modelId="{9904CA32-E4D0-42CD-B1F9-3CA9E7DA9C36}" type="presParOf" srcId="{4F17561B-059F-4070-8247-82F4B7607A0C}" destId="{7D8149AE-68C4-487B-840E-5954A54B22AA}" srcOrd="0" destOrd="0" presId="urn:microsoft.com/office/officeart/2018/5/layout/IconCircleLabelList"/>
    <dgm:cxn modelId="{809EECB2-4C97-40B0-809D-A9E1C63D7A0B}" type="presParOf" srcId="{4F17561B-059F-4070-8247-82F4B7607A0C}" destId="{BD8B6AEC-4A8D-4FA8-BE16-8615E2A52212}" srcOrd="1" destOrd="0" presId="urn:microsoft.com/office/officeart/2018/5/layout/IconCircleLabelList"/>
    <dgm:cxn modelId="{C71D6263-E3F1-4C8D-A6D0-D7085CEF7A4C}" type="presParOf" srcId="{4F17561B-059F-4070-8247-82F4B7607A0C}" destId="{08C732AF-D0CA-4D5F-8AC2-11DFFD619E1D}" srcOrd="2" destOrd="0" presId="urn:microsoft.com/office/officeart/2018/5/layout/IconCircleLabelList"/>
    <dgm:cxn modelId="{FB67162F-4EEA-4BBB-BA4A-0ECB880545F6}" type="presParOf" srcId="{4F17561B-059F-4070-8247-82F4B7607A0C}" destId="{86C9CE3E-028A-4C6E-A096-C4B323CDD957}" srcOrd="3" destOrd="0" presId="urn:microsoft.com/office/officeart/2018/5/layout/IconCircleLabelList"/>
    <dgm:cxn modelId="{B3399214-6648-4027-850A-271C0C609F07}" type="presParOf" srcId="{2500405A-71A7-4252-B73B-10318E16BC2C}" destId="{C05F8EA4-BC50-4467-87CA-2A6FCB8366BE}" srcOrd="3" destOrd="0" presId="urn:microsoft.com/office/officeart/2018/5/layout/IconCircleLabelList"/>
    <dgm:cxn modelId="{80E2DD21-7803-45DE-B133-C8B959E13730}" type="presParOf" srcId="{2500405A-71A7-4252-B73B-10318E16BC2C}" destId="{E8504828-498F-4751-BC71-266CE867A677}" srcOrd="4" destOrd="0" presId="urn:microsoft.com/office/officeart/2018/5/layout/IconCircleLabelList"/>
    <dgm:cxn modelId="{5AC19315-9C2F-45FF-B6FD-C49DCB617442}" type="presParOf" srcId="{E8504828-498F-4751-BC71-266CE867A677}" destId="{55A59D6A-0E99-4A99-929F-609C5B98A489}" srcOrd="0" destOrd="0" presId="urn:microsoft.com/office/officeart/2018/5/layout/IconCircleLabelList"/>
    <dgm:cxn modelId="{60158DEC-ADD1-4CE0-A4CA-6BA85A4AC4B8}" type="presParOf" srcId="{E8504828-498F-4751-BC71-266CE867A677}" destId="{D5609B38-36B3-4302-A902-536B56876081}" srcOrd="1" destOrd="0" presId="urn:microsoft.com/office/officeart/2018/5/layout/IconCircleLabelList"/>
    <dgm:cxn modelId="{B396104D-5D01-4817-B247-ACCC0BA35BA6}" type="presParOf" srcId="{E8504828-498F-4751-BC71-266CE867A677}" destId="{9CC3FAEE-F17E-4D69-BC86-232E8FF87971}" srcOrd="2" destOrd="0" presId="urn:microsoft.com/office/officeart/2018/5/layout/IconCircleLabelList"/>
    <dgm:cxn modelId="{2D770A12-1FBB-4685-9120-CF3E595AA621}" type="presParOf" srcId="{E8504828-498F-4751-BC71-266CE867A677}" destId="{FD539EBB-23F1-47D1-98DF-4B5634FE99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1C246-7A13-4252-BD79-2E23C871DD71}">
      <dsp:nvSpPr>
        <dsp:cNvPr id="0" name=""/>
        <dsp:cNvSpPr/>
      </dsp:nvSpPr>
      <dsp:spPr>
        <a:xfrm>
          <a:off x="255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6D8EA-BFF1-497D-B750-A789D6D8D317}">
      <dsp:nvSpPr>
        <dsp:cNvPr id="0" name=""/>
        <dsp:cNvSpPr/>
      </dsp:nvSpPr>
      <dsp:spPr>
        <a:xfrm>
          <a:off x="2927065" y="2312503"/>
          <a:ext cx="1454506" cy="126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0165B-F763-4EC8-A517-72662F6841F9}">
      <dsp:nvSpPr>
        <dsp:cNvPr id="0" name=""/>
        <dsp:cNvSpPr/>
      </dsp:nvSpPr>
      <dsp:spPr>
        <a:xfrm>
          <a:off x="185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/>
            <a:t>Android</a:t>
          </a:r>
          <a:endParaRPr lang="en-US" sz="4000" kern="1200" cap="none" dirty="0"/>
        </a:p>
      </dsp:txBody>
      <dsp:txXfrm>
        <a:off x="1854319" y="4724503"/>
        <a:ext cx="3600000" cy="720000"/>
      </dsp:txXfrm>
    </dsp:sp>
    <dsp:sp modelId="{7D8149AE-68C4-487B-840E-5954A54B22AA}">
      <dsp:nvSpPr>
        <dsp:cNvPr id="0" name=""/>
        <dsp:cNvSpPr/>
      </dsp:nvSpPr>
      <dsp:spPr>
        <a:xfrm>
          <a:off x="678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B6AEC-4A8D-4FA8-BE16-8615E2A52212}">
      <dsp:nvSpPr>
        <dsp:cNvPr id="0" name=""/>
        <dsp:cNvSpPr/>
      </dsp:nvSpPr>
      <dsp:spPr>
        <a:xfrm>
          <a:off x="7211749" y="2176832"/>
          <a:ext cx="1345138" cy="1531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9CE3E-028A-4C6E-A096-C4B323CDD957}">
      <dsp:nvSpPr>
        <dsp:cNvPr id="0" name=""/>
        <dsp:cNvSpPr/>
      </dsp:nvSpPr>
      <dsp:spPr>
        <a:xfrm>
          <a:off x="608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/>
            <a:t>iOS</a:t>
          </a:r>
          <a:endParaRPr lang="en-US" sz="4000" kern="1200" cap="none" dirty="0"/>
        </a:p>
      </dsp:txBody>
      <dsp:txXfrm>
        <a:off x="6084319" y="4724503"/>
        <a:ext cx="3600000" cy="720000"/>
      </dsp:txXfrm>
    </dsp:sp>
    <dsp:sp modelId="{55A59D6A-0E99-4A99-929F-609C5B98A489}">
      <dsp:nvSpPr>
        <dsp:cNvPr id="0" name=""/>
        <dsp:cNvSpPr/>
      </dsp:nvSpPr>
      <dsp:spPr>
        <a:xfrm>
          <a:off x="1101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09B38-36B3-4302-A902-536B56876081}">
      <dsp:nvSpPr>
        <dsp:cNvPr id="0" name=""/>
        <dsp:cNvSpPr/>
      </dsp:nvSpPr>
      <dsp:spPr>
        <a:xfrm>
          <a:off x="11484319" y="2312502"/>
          <a:ext cx="1260000" cy="126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39EBB-23F1-47D1-98DF-4B5634FE9994}">
      <dsp:nvSpPr>
        <dsp:cNvPr id="0" name=""/>
        <dsp:cNvSpPr/>
      </dsp:nvSpPr>
      <dsp:spPr>
        <a:xfrm>
          <a:off x="1031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/>
            <a:t>Windows</a:t>
          </a:r>
          <a:endParaRPr lang="en-US" sz="4000" kern="1200" cap="none" dirty="0"/>
        </a:p>
      </dsp:txBody>
      <dsp:txXfrm>
        <a:off x="10314319" y="472450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1C246-7A13-4252-BD79-2E23C871DD71}">
      <dsp:nvSpPr>
        <dsp:cNvPr id="0" name=""/>
        <dsp:cNvSpPr/>
      </dsp:nvSpPr>
      <dsp:spPr>
        <a:xfrm>
          <a:off x="255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6D8EA-BFF1-497D-B750-A789D6D8D317}">
      <dsp:nvSpPr>
        <dsp:cNvPr id="0" name=""/>
        <dsp:cNvSpPr/>
      </dsp:nvSpPr>
      <dsp:spPr>
        <a:xfrm>
          <a:off x="2927065" y="2312503"/>
          <a:ext cx="1454506" cy="126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0165B-F763-4EC8-A517-72662F6841F9}">
      <dsp:nvSpPr>
        <dsp:cNvPr id="0" name=""/>
        <dsp:cNvSpPr/>
      </dsp:nvSpPr>
      <dsp:spPr>
        <a:xfrm>
          <a:off x="185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/>
            <a:t>postman</a:t>
          </a:r>
          <a:endParaRPr lang="en-US" sz="4000" kern="1200" cap="none" dirty="0"/>
        </a:p>
      </dsp:txBody>
      <dsp:txXfrm>
        <a:off x="1854319" y="4724503"/>
        <a:ext cx="3600000" cy="720000"/>
      </dsp:txXfrm>
    </dsp:sp>
    <dsp:sp modelId="{7D8149AE-68C4-487B-840E-5954A54B22AA}">
      <dsp:nvSpPr>
        <dsp:cNvPr id="0" name=""/>
        <dsp:cNvSpPr/>
      </dsp:nvSpPr>
      <dsp:spPr>
        <a:xfrm>
          <a:off x="678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B6AEC-4A8D-4FA8-BE16-8615E2A52212}">
      <dsp:nvSpPr>
        <dsp:cNvPr id="0" name=""/>
        <dsp:cNvSpPr/>
      </dsp:nvSpPr>
      <dsp:spPr>
        <a:xfrm>
          <a:off x="7211749" y="2176832"/>
          <a:ext cx="1345138" cy="153134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9CE3E-028A-4C6E-A096-C4B323CDD957}">
      <dsp:nvSpPr>
        <dsp:cNvPr id="0" name=""/>
        <dsp:cNvSpPr/>
      </dsp:nvSpPr>
      <dsp:spPr>
        <a:xfrm>
          <a:off x="608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4000" kern="1200" cap="none" dirty="0" err="1"/>
            <a:t>loadrunner</a:t>
          </a:r>
          <a:endParaRPr lang="en-US" sz="4000" kern="1200" cap="none" dirty="0"/>
        </a:p>
      </dsp:txBody>
      <dsp:txXfrm>
        <a:off x="6084319" y="4724503"/>
        <a:ext cx="3600000" cy="720000"/>
      </dsp:txXfrm>
    </dsp:sp>
    <dsp:sp modelId="{55A59D6A-0E99-4A99-929F-609C5B98A489}">
      <dsp:nvSpPr>
        <dsp:cNvPr id="0" name=""/>
        <dsp:cNvSpPr/>
      </dsp:nvSpPr>
      <dsp:spPr>
        <a:xfrm>
          <a:off x="11016319" y="1844503"/>
          <a:ext cx="2196000" cy="21960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09B38-36B3-4302-A902-536B56876081}">
      <dsp:nvSpPr>
        <dsp:cNvPr id="0" name=""/>
        <dsp:cNvSpPr/>
      </dsp:nvSpPr>
      <dsp:spPr>
        <a:xfrm>
          <a:off x="11484319" y="231250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39EBB-23F1-47D1-98DF-4B5634FE9994}">
      <dsp:nvSpPr>
        <dsp:cNvPr id="0" name=""/>
        <dsp:cNvSpPr/>
      </dsp:nvSpPr>
      <dsp:spPr>
        <a:xfrm>
          <a:off x="10314319" y="472450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cap="none" dirty="0"/>
            <a:t>insomnia</a:t>
          </a:r>
        </a:p>
      </dsp:txBody>
      <dsp:txXfrm>
        <a:off x="10314319" y="472450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E6DF3-6208-4768-8286-6D07439FA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小程序的运行环境，在不同的操作系统下，其内部支持也不一样。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虽然内部支持不一样，但是外部表现是一致的。都是通过微信来访问的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网页开发者在开发网页的时候，只需要使用到浏览器。小程序的开发则有所不同，需要经过申请小程序帐号、安装小程序开发者工具、配置项目等等。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小程序，跟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开发不同；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项目是跑在浏览器上的。而小程序，是跑在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环境中的。所以，在做小程序开发之前，先要搭建小程序的开发环境。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小程序简介：我们会介绍一下小程序的产生背景以及发展现状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微信小程序基础。我们会学习申请小程序账号，下载小程序开发者工具，以及初始化一个小程序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初始化完成后，我们一起来解读一下初始化的小程序。通过解读，我们会学习小程序开发的基础语法，掌握小程序的基本知识。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基本知识掌握之后，我们会有一个项目实践，也就是自己去写一个小程序。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写完之后，我们还需要把自己写的小程序发布出去，然后才能正常使用。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以上这些就是我们的学习内容，接下来，我们先看第一个内容：小程序的简介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上述三个文件，在项目的根目录下，**文件位置和文件名（包括后缀名）是固定的（都不能改）**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每个具体的页面都由四个文件组成。**页面的四个文件必须具有相同的路径与文件名**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小程序中的页面文件无需自己创建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如果要新建页面文件，只需要在 </a:t>
            </a:r>
            <a:r>
              <a:rPr lang="en-US" altLang="zh-CN" b="1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app.json</a:t>
            </a:r>
            <a:r>
              <a:rPr lang="en-US" altLang="zh-CN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中的 </a:t>
            </a:r>
            <a:r>
              <a:rPr lang="en-US" altLang="zh-CN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pages </a:t>
            </a:r>
            <a:r>
              <a:rPr lang="zh-CN" altLang="en-US" b="1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字段中指定，然后保存 </a:t>
            </a:r>
            <a:r>
              <a:rPr lang="en-US" altLang="zh-CN" b="1" i="0" dirty="0" err="1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app.json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小程序是一种全新的，轻量级的，移动端应用。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A0C8E-E576-4E96-B4F3-8379C2CCC8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A0C8E-E576-4E96-B4F3-8379C2CCC8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小程序并非凭空冒出来的一个概念。当微信逐渐成为移动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Web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的一个重要入口时，微信就有相关的。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在微信小程序取得成功后，其他平台也陆续推出了自己的小程序</a:t>
            </a:r>
            <a:r>
              <a:rPr lang="en-US" altLang="zh-CN" dirty="0"/>
              <a:t>,</a:t>
            </a:r>
            <a:r>
              <a:rPr lang="zh-CN" altLang="en-US" dirty="0"/>
              <a:t>本节只讨论微信小程序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小程序是寄宿在超级 </a:t>
            </a:r>
            <a:r>
              <a:rPr lang="en-US" altLang="zh-CN" dirty="0"/>
              <a:t>App </a:t>
            </a:r>
            <a:r>
              <a:rPr lang="zh-CN" altLang="en-US" dirty="0"/>
              <a:t>内部的，所以不需要区分安卓和</a:t>
            </a:r>
            <a:r>
              <a:rPr lang="en-US" altLang="zh-CN" dirty="0"/>
              <a:t>iOS</a:t>
            </a:r>
            <a:r>
              <a:rPr lang="zh-CN" altLang="en-US" dirty="0"/>
              <a:t>。例如：微信小程序，支付宝小程序等等。</a:t>
            </a:r>
            <a:endParaRPr lang="en-US" altLang="zh-CN" dirty="0"/>
          </a:p>
          <a:p>
            <a:r>
              <a:rPr lang="zh-CN" altLang="en-US" dirty="0"/>
              <a:t>这些超级 </a:t>
            </a:r>
            <a:r>
              <a:rPr lang="en-US" altLang="zh-CN" dirty="0"/>
              <a:t>App </a:t>
            </a:r>
            <a:r>
              <a:rPr lang="zh-CN" altLang="en-US" dirty="0"/>
              <a:t>天生自带流量，所以，小程序的推广，相对原生 </a:t>
            </a:r>
            <a:r>
              <a:rPr lang="en-US" altLang="zh-CN" dirty="0"/>
              <a:t>App </a:t>
            </a:r>
            <a:r>
              <a:rPr lang="zh-CN" altLang="en-US" dirty="0"/>
              <a:t>更简单。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​小程序的主要开发语言是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JavaScript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，对于前端开发者而言，从网页开发迁移到小程序的开发成本并不高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63CA3-A00E-4302-BF7E-9BCF39B03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小程序的运行环境，在不同的操作系统下，其内部支持也不一样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F2274-F9EC-4BA5-8DDD-C16E30A822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562100"/>
            <a:ext cx="15767050" cy="3794904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5357004"/>
            <a:ext cx="15767050" cy="2526639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5231921" y="8470927"/>
            <a:ext cx="7824159" cy="7381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zh-CN" altLang="en-US"/>
              <a:t>单击此处编辑脚注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60" y="0"/>
            <a:ext cx="2034540" cy="1051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3" y="9807570"/>
            <a:ext cx="13134975" cy="3524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1" y="811455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402920" y="3265005"/>
            <a:ext cx="0" cy="375699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企业微信截图_158900339981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43" y="2588384"/>
            <a:ext cx="2847601" cy="28617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783769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348377"/>
            <a:ext cx="15768000" cy="23740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5630" y="1999649"/>
            <a:ext cx="7556744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681" y="552450"/>
            <a:ext cx="15768638" cy="16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538" y="2444550"/>
            <a:ext cx="15768638" cy="729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90815" y="84670"/>
            <a:ext cx="2543175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76513" y="9765235"/>
            <a:ext cx="13134975" cy="35242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altLang="en-US" sz="6600" kern="120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5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ea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ea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ea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s://mp.weixin.qq.com/wxopen/waregister?action=step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developers.weixin.qq.com/miniprogram/dev/devtools/download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0" Type="http://schemas.openxmlformats.org/officeDocument/2006/relationships/notesSlide" Target="../notesSlides/notesSlide4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weixin.qq.com/miniprogram/dev/api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velopers.weixin.qq.com/miniprogram/dev/component/" TargetMode="External"/><Relationship Id="rId1" Type="http://schemas.openxmlformats.org/officeDocument/2006/relationships/hyperlink" Target="https://developers.weixin.qq.com/miniprogram/dev/reference/wxml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id.qweather.com/#/register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hyperlink" Target="https://developers.weixin.qq.com/miniprogram/dev/api/location/wx.getLocation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Tencent/weui-wxss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小程序的运行环境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1259681" y="2969196"/>
          <a:ext cx="15768639" cy="5916376"/>
        </p:xfrm>
        <a:graphic>
          <a:graphicData uri="http://schemas.openxmlformats.org/drawingml/2006/table">
            <a:tbl>
              <a:tblPr/>
              <a:tblGrid>
                <a:gridCol w="5256213"/>
                <a:gridCol w="5256213"/>
                <a:gridCol w="5256213"/>
              </a:tblGrid>
              <a:tr h="1463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运行环境</a:t>
                      </a:r>
                      <a:endParaRPr lang="zh-CN" altLang="en-US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R="1270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逻辑层</a:t>
                      </a:r>
                      <a:endParaRPr lang="zh-CN" altLang="en-US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渲染层</a:t>
                      </a:r>
                      <a:endParaRPr lang="zh-CN" altLang="en-US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159290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R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WKWebView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2293388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安卓</a:t>
                      </a:r>
                      <a:endParaRPr lang="zh-CN" altLang="en-US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R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Chromium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定制内核</a:t>
                      </a:r>
                      <a:endParaRPr lang="zh-CN" altLang="en-US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T="127000" marB="127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/>
          <p:cNvSpPr/>
          <p:nvPr/>
        </p:nvSpPr>
        <p:spPr>
          <a:xfrm>
            <a:off x="3315270" y="3299767"/>
            <a:ext cx="5425774" cy="4852341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n-ea"/>
              </a:rPr>
              <a:t>iOS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zh-CN" altLang="en-US" sz="3000" dirty="0">
              <a:latin typeface="+mn-ea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749872" y="5003801"/>
            <a:ext cx="2232474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渲染层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WKWebView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113398" y="5003801"/>
            <a:ext cx="2232474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逻辑层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+mn-ea"/>
              </a:rPr>
              <a:t>JSCore</a:t>
            </a:r>
            <a:endParaRPr lang="en-US" altLang="zh-CN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小程序的运行环境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9546956" y="3299767"/>
            <a:ext cx="5425774" cy="4852341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n-ea"/>
              </a:rPr>
              <a:t>Android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zh-CN" altLang="en-US" sz="3000" dirty="0">
              <a:latin typeface="+mn-ea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9966060" y="5003801"/>
            <a:ext cx="2277601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渲染层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Chromium 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定制内核</a:t>
            </a:r>
            <a:endParaRPr lang="zh-CN" altLang="en-US" sz="3200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2329586" y="5003801"/>
            <a:ext cx="2277601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逻辑层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r>
              <a:rPr lang="en-US" altLang="zh-CN" sz="3000" dirty="0">
                <a:latin typeface="+mn-ea"/>
              </a:rPr>
              <a:t>V8</a:t>
            </a:r>
            <a:endParaRPr lang="en-US" altLang="zh-CN" sz="30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微信小程序入口</a:t>
            </a:r>
            <a:endParaRPr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029" y="2845750"/>
            <a:ext cx="3319302" cy="5900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88" y="2845750"/>
            <a:ext cx="3319303" cy="5900981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6312097" y="5489901"/>
            <a:ext cx="932624" cy="91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 rot="14540359">
            <a:off x="3132964" y="6940786"/>
            <a:ext cx="2033011" cy="354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348" y="2845751"/>
            <a:ext cx="3319301" cy="5900979"/>
          </a:xfrm>
          <a:prstGeom prst="rect">
            <a:avLst/>
          </a:prstGeom>
        </p:spPr>
      </p:pic>
      <p:sp>
        <p:nvSpPr>
          <p:cNvPr id="17" name="箭头: 右 16"/>
          <p:cNvSpPr/>
          <p:nvPr/>
        </p:nvSpPr>
        <p:spPr>
          <a:xfrm>
            <a:off x="11111107" y="5483902"/>
            <a:ext cx="932624" cy="910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7575439" y="7829388"/>
            <a:ext cx="3133890" cy="680634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注册小程序账号；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搭建开发环境；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初始化小程序；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注册小程序账号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注册小程序账号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在小程序官网注册</a:t>
            </a:r>
            <a:endParaRPr lang="en-US" altLang="zh-CN" dirty="0">
              <a:hlinkClick r:id="rId1"/>
            </a:endParaRPr>
          </a:p>
          <a:p>
            <a:pPr lvl="1"/>
            <a:r>
              <a:rPr lang="en-US" altLang="zh-CN" dirty="0">
                <a:hlinkClick r:id="rId1"/>
              </a:rPr>
              <a:t>https://mp.weixin.qq.com/wxopen/waregister?action=step1</a:t>
            </a:r>
            <a:endParaRPr lang="en-US" altLang="zh-CN" dirty="0"/>
          </a:p>
          <a:p>
            <a:r>
              <a:rPr lang="zh-CN" altLang="en-US" dirty="0"/>
              <a:t>注册过微信公众号的邮箱，不能再注册微信小程序账号</a:t>
            </a:r>
            <a:endParaRPr lang="en-US" altLang="zh-CN" dirty="0"/>
          </a:p>
          <a:p>
            <a:r>
              <a:rPr lang="zh-CN" altLang="en-US" dirty="0"/>
              <a:t>注册成功后，在后台，获取小程序的 </a:t>
            </a:r>
            <a:r>
              <a:rPr lang="en-US" altLang="zh-CN" dirty="0" err="1"/>
              <a:t>AppID</a:t>
            </a:r>
            <a:endParaRPr lang="en-US" altLang="zh-CN" dirty="0"/>
          </a:p>
          <a:p>
            <a:pPr lvl="1"/>
            <a:r>
              <a:rPr lang="zh-CN" altLang="en-US" dirty="0"/>
              <a:t>设置 </a:t>
            </a:r>
            <a:r>
              <a:rPr lang="en-US" altLang="zh-CN" dirty="0"/>
              <a:t>-&gt; </a:t>
            </a:r>
            <a:r>
              <a:rPr lang="zh-CN" altLang="en-US" dirty="0"/>
              <a:t>基本设置 </a:t>
            </a:r>
            <a:r>
              <a:rPr lang="en-US" altLang="zh-CN" dirty="0"/>
              <a:t>-&gt; </a:t>
            </a:r>
            <a:r>
              <a:rPr lang="zh-CN" altLang="en-US" dirty="0"/>
              <a:t>账号信息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131" y="6843850"/>
            <a:ext cx="7613239" cy="2315648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8738763" y="8309835"/>
            <a:ext cx="7363974" cy="680634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搭建开发环境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下载微信开发者工具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去小程序官网，下载微信开发者工具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https://developers.weixin.qq.com/miniprogram/dev/devtools/download.html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12" y="4680313"/>
            <a:ext cx="15634850" cy="4769954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6447294" y="8916054"/>
            <a:ext cx="4215540" cy="450903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初始化小程序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小程序简介；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微信小程序基础；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解读初始化项目；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项目实践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项目发布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8920" y="939941"/>
            <a:ext cx="11170160" cy="84071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初始化微信小程序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项目名称：自定义</a:t>
            </a:r>
            <a:endParaRPr lang="en-US" altLang="zh-CN" dirty="0"/>
          </a:p>
          <a:p>
            <a:r>
              <a:rPr lang="zh-CN" altLang="en-US" dirty="0"/>
              <a:t>目录：设置本地空目录（用来存储初始化后的小程序代码）</a:t>
            </a:r>
            <a:endParaRPr lang="en-US" altLang="zh-CN" dirty="0"/>
          </a:p>
          <a:p>
            <a:r>
              <a:rPr lang="en-US" altLang="zh-CN" dirty="0" err="1"/>
              <a:t>AppID</a:t>
            </a:r>
            <a:r>
              <a:rPr lang="zh-CN" altLang="en-US" dirty="0"/>
              <a:t>：登录小程序后台查看（设置 </a:t>
            </a:r>
            <a:r>
              <a:rPr lang="en-US" altLang="zh-CN" dirty="0"/>
              <a:t>-&gt; </a:t>
            </a:r>
            <a:r>
              <a:rPr lang="zh-CN" altLang="en-US" dirty="0"/>
              <a:t>基本设置</a:t>
            </a:r>
            <a:r>
              <a:rPr lang="en-US" altLang="zh-CN" dirty="0"/>
              <a:t> -&gt; </a:t>
            </a:r>
            <a:r>
              <a:rPr lang="zh-CN" altLang="en-US" dirty="0"/>
              <a:t>账号信息）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开发模式：小程序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后台服务：不使用云服务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语法：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277" y="4690525"/>
            <a:ext cx="2938984" cy="1210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58" y="3175737"/>
            <a:ext cx="3217395" cy="42403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264" y="1800334"/>
            <a:ext cx="4349603" cy="7309877"/>
          </a:xfrm>
          <a:prstGeom prst="rect">
            <a:avLst/>
          </a:prstGeom>
        </p:spPr>
      </p:pic>
      <p:sp>
        <p:nvSpPr>
          <p:cNvPr id="12" name="箭头: 右 11"/>
          <p:cNvSpPr/>
          <p:nvPr/>
        </p:nvSpPr>
        <p:spPr>
          <a:xfrm>
            <a:off x="5363059" y="4881030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10306641" y="4881029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57346" y="1540269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进入小程序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目录结构；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生命周期；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app </a:t>
            </a:r>
            <a:r>
              <a:rPr lang="zh-CN" altLang="en-US" dirty="0"/>
              <a:t>代码；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index </a:t>
            </a:r>
            <a:r>
              <a:rPr lang="zh-CN" altLang="en-US" dirty="0"/>
              <a:t>页面；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en-US" altLang="zh-CN" dirty="0"/>
              <a:t>logs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全局文件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20040" y="3361947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app.js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3120040" y="5074506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app.json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178800" y="3361947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小程序入口文件</a:t>
            </a:r>
            <a:endParaRPr lang="zh-CN" altLang="en-US" sz="3000" dirty="0"/>
          </a:p>
        </p:txBody>
      </p:sp>
      <p:sp>
        <p:nvSpPr>
          <p:cNvPr id="12" name="矩形: 圆角 11"/>
          <p:cNvSpPr/>
          <p:nvPr/>
        </p:nvSpPr>
        <p:spPr>
          <a:xfrm>
            <a:off x="8178800" y="5074506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小程序全局配置</a:t>
            </a:r>
            <a:endParaRPr lang="zh-CN" altLang="en-US" sz="3000" dirty="0"/>
          </a:p>
        </p:txBody>
      </p:sp>
      <p:sp>
        <p:nvSpPr>
          <p:cNvPr id="14" name="矩形: 圆角 13"/>
          <p:cNvSpPr/>
          <p:nvPr/>
        </p:nvSpPr>
        <p:spPr>
          <a:xfrm>
            <a:off x="3120040" y="6787065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app.wxss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178800" y="6787065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小程序全局样式</a:t>
            </a:r>
            <a:endParaRPr lang="zh-CN" altLang="en-US" sz="30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页面文件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20040" y="2481412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index.js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3120040" y="4193971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index.json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178800" y="2481412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页面入口</a:t>
            </a:r>
            <a:endParaRPr lang="zh-CN" altLang="en-US" sz="3000" dirty="0"/>
          </a:p>
        </p:txBody>
      </p:sp>
      <p:sp>
        <p:nvSpPr>
          <p:cNvPr id="12" name="矩形: 圆角 11"/>
          <p:cNvSpPr/>
          <p:nvPr/>
        </p:nvSpPr>
        <p:spPr>
          <a:xfrm>
            <a:off x="8178800" y="4193971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页面配置</a:t>
            </a:r>
            <a:endParaRPr lang="zh-CN" altLang="en-US" sz="3000" dirty="0"/>
          </a:p>
        </p:txBody>
      </p:sp>
      <p:sp>
        <p:nvSpPr>
          <p:cNvPr id="14" name="矩形: 圆角 13"/>
          <p:cNvSpPr/>
          <p:nvPr/>
        </p:nvSpPr>
        <p:spPr>
          <a:xfrm>
            <a:off x="3120040" y="5906530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index.wxml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178800" y="5906530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页面内容</a:t>
            </a:r>
            <a:endParaRPr lang="zh-CN" altLang="en-US" sz="3000" dirty="0"/>
          </a:p>
        </p:txBody>
      </p:sp>
      <p:sp>
        <p:nvSpPr>
          <p:cNvPr id="3" name="矩形: 圆角 2"/>
          <p:cNvSpPr/>
          <p:nvPr/>
        </p:nvSpPr>
        <p:spPr>
          <a:xfrm>
            <a:off x="3120040" y="7619089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index.wxss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178800" y="7619089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页面样式</a:t>
            </a:r>
            <a:endParaRPr lang="zh-CN" altLang="en-US" sz="30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缺角矩形 51"/>
          <p:cNvSpPr/>
          <p:nvPr/>
        </p:nvSpPr>
        <p:spPr>
          <a:xfrm>
            <a:off x="2609796" y="4418388"/>
            <a:ext cx="2220686" cy="1918608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app.json</a:t>
            </a:r>
            <a:endParaRPr lang="zh-CN" altLang="en-US" dirty="0"/>
          </a:p>
        </p:txBody>
      </p:sp>
      <p:sp>
        <p:nvSpPr>
          <p:cNvPr id="2" name="箭头: 右 1"/>
          <p:cNvSpPr/>
          <p:nvPr/>
        </p:nvSpPr>
        <p:spPr>
          <a:xfrm>
            <a:off x="5214781" y="4962826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/>
          <p:cNvSpPr/>
          <p:nvPr/>
        </p:nvSpPr>
        <p:spPr>
          <a:xfrm>
            <a:off x="10557887" y="4962826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7551" y="1477459"/>
            <a:ext cx="3948982" cy="75606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19" y="4056161"/>
            <a:ext cx="3538766" cy="2643062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57346" y="1540269"/>
            <a:ext cx="3937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全局配置 </a:t>
            </a:r>
            <a:r>
              <a:rPr lang="en-US" altLang="zh-CN" sz="3000" dirty="0"/>
              <a:t>- </a:t>
            </a:r>
            <a:r>
              <a:rPr lang="zh-CN" altLang="en-US" sz="3000" dirty="0"/>
              <a:t>路由与页面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生命周期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20040" y="3846038"/>
            <a:ext cx="4855560" cy="2043474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小程序的生命周期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3120040" y="6096479"/>
            <a:ext cx="4855560" cy="2043474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页面的生命周期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178800" y="3846038"/>
            <a:ext cx="6858000" cy="204347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app.js</a:t>
            </a:r>
            <a:endParaRPr lang="zh-CN" altLang="en-US" sz="3000" dirty="0"/>
          </a:p>
        </p:txBody>
      </p:sp>
      <p:sp>
        <p:nvSpPr>
          <p:cNvPr id="12" name="矩形: 圆角 11"/>
          <p:cNvSpPr/>
          <p:nvPr/>
        </p:nvSpPr>
        <p:spPr>
          <a:xfrm>
            <a:off x="8178800" y="6096479"/>
            <a:ext cx="6858000" cy="204347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pagename.js</a:t>
            </a:r>
            <a:endParaRPr lang="zh-CN" altLang="en-US" sz="300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4575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小程序生命周期（</a:t>
            </a:r>
            <a:r>
              <a:rPr lang="en-US" altLang="zh-CN" sz="3000" dirty="0"/>
              <a:t>app.js</a:t>
            </a:r>
            <a:r>
              <a:rPr lang="zh-CN" altLang="en-US" sz="3000" dirty="0"/>
              <a:t>）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20040" y="3361947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onLaunch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3120040" y="5074506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onShow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178800" y="3361947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effectLst/>
                <a:latin typeface="+mn-ea"/>
                <a:cs typeface="Times New Roman" panose="02020603050405020304" pitchFamily="18" charset="0"/>
              </a:rPr>
              <a:t>小程序启动（</a:t>
            </a:r>
            <a:r>
              <a:rPr lang="zh-CN" altLang="zh-CN" sz="3000" dirty="0">
                <a:effectLst/>
                <a:latin typeface="+mn-ea"/>
                <a:cs typeface="Times New Roman" panose="02020603050405020304" pitchFamily="18" charset="0"/>
              </a:rPr>
              <a:t>全局只调用一次</a:t>
            </a:r>
            <a:r>
              <a:rPr lang="zh-CN" altLang="en-US" sz="3000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178800" y="5074506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初始化完成，从后台切换到前台</a:t>
            </a:r>
            <a:endParaRPr lang="zh-CN" altLang="en-US" sz="3000" dirty="0"/>
          </a:p>
        </p:txBody>
      </p:sp>
      <p:sp>
        <p:nvSpPr>
          <p:cNvPr id="14" name="矩形: 圆角 13"/>
          <p:cNvSpPr/>
          <p:nvPr/>
        </p:nvSpPr>
        <p:spPr>
          <a:xfrm>
            <a:off x="3120040" y="6787065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onHide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178800" y="6787065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从前台切换到后台</a:t>
            </a:r>
            <a:endParaRPr lang="zh-CN" altLang="en-US" sz="30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小程序生命周期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2686087" y="4663805"/>
            <a:ext cx="2335363" cy="1959666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onLaunch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7652805" y="4663805"/>
            <a:ext cx="2335363" cy="1959666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onShow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2619524" y="4663805"/>
            <a:ext cx="2335363" cy="1959666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onHide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5360735" y="5000458"/>
            <a:ext cx="1952785" cy="1286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初始化</a:t>
            </a:r>
            <a:endParaRPr lang="zh-CN" altLang="en-US" sz="2400" dirty="0"/>
          </a:p>
        </p:txBody>
      </p:sp>
      <p:sp>
        <p:nvSpPr>
          <p:cNvPr id="8" name="箭头: 右 7"/>
          <p:cNvSpPr/>
          <p:nvPr/>
        </p:nvSpPr>
        <p:spPr>
          <a:xfrm>
            <a:off x="10459189" y="4341842"/>
            <a:ext cx="1689314" cy="1101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切后台</a:t>
            </a:r>
            <a:endParaRPr lang="zh-CN" altLang="en-US" sz="2400" dirty="0"/>
          </a:p>
        </p:txBody>
      </p:sp>
      <p:sp>
        <p:nvSpPr>
          <p:cNvPr id="10" name="箭头: 左 9"/>
          <p:cNvSpPr/>
          <p:nvPr/>
        </p:nvSpPr>
        <p:spPr>
          <a:xfrm>
            <a:off x="10459189" y="5761834"/>
            <a:ext cx="1689314" cy="11015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切前台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5242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页面生命周期（</a:t>
            </a:r>
            <a:r>
              <a:rPr lang="en-US" altLang="zh-CN" sz="3000" dirty="0"/>
              <a:t>pagename.js</a:t>
            </a:r>
            <a:r>
              <a:rPr lang="zh-CN" altLang="en-US" sz="3000" dirty="0"/>
              <a:t>）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20040" y="2616877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onLoad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3120040" y="3901296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onShow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178800" y="2616877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页面加载（一次）</a:t>
            </a:r>
            <a:endParaRPr lang="zh-CN" altLang="en-US" sz="3000" dirty="0"/>
          </a:p>
        </p:txBody>
      </p:sp>
      <p:sp>
        <p:nvSpPr>
          <p:cNvPr id="12" name="矩形: 圆角 11"/>
          <p:cNvSpPr/>
          <p:nvPr/>
        </p:nvSpPr>
        <p:spPr>
          <a:xfrm>
            <a:off x="8178800" y="3901296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页面显示（切前台）</a:t>
            </a:r>
            <a:endParaRPr lang="zh-CN" altLang="en-US" sz="3000" dirty="0"/>
          </a:p>
        </p:txBody>
      </p:sp>
      <p:sp>
        <p:nvSpPr>
          <p:cNvPr id="14" name="矩形: 圆角 13"/>
          <p:cNvSpPr/>
          <p:nvPr/>
        </p:nvSpPr>
        <p:spPr>
          <a:xfrm>
            <a:off x="3120040" y="5185715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onReady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178800" y="5185715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页面就绪（一次）</a:t>
            </a:r>
            <a:endParaRPr lang="zh-CN" altLang="en-US" sz="3000" dirty="0"/>
          </a:p>
        </p:txBody>
      </p:sp>
      <p:sp>
        <p:nvSpPr>
          <p:cNvPr id="3" name="矩形: 圆角 2"/>
          <p:cNvSpPr/>
          <p:nvPr/>
        </p:nvSpPr>
        <p:spPr>
          <a:xfrm>
            <a:off x="3120040" y="6470134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onHide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178800" y="6470134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页面隐藏（切后台）</a:t>
            </a:r>
            <a:endParaRPr lang="zh-CN" altLang="en-US" sz="3000" dirty="0"/>
          </a:p>
        </p:txBody>
      </p:sp>
      <p:sp>
        <p:nvSpPr>
          <p:cNvPr id="8" name="矩形: 圆角 7"/>
          <p:cNvSpPr/>
          <p:nvPr/>
        </p:nvSpPr>
        <p:spPr>
          <a:xfrm>
            <a:off x="3120040" y="7754554"/>
            <a:ext cx="4855560" cy="1127642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onUnload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178800" y="7754554"/>
            <a:ext cx="6858000" cy="1127642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页面卸载（一次）</a:t>
            </a:r>
            <a:endParaRPr lang="zh-CN" altLang="en-US" sz="3000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2701585" y="5025960"/>
            <a:ext cx="2335363" cy="1051281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onLoad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7668303" y="5025961"/>
            <a:ext cx="2335363" cy="105128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onShow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2635022" y="5025960"/>
            <a:ext cx="2335363" cy="1051281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onReady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5376233" y="5025960"/>
            <a:ext cx="1952785" cy="1101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页面载入</a:t>
            </a:r>
            <a:endParaRPr lang="zh-CN" altLang="en-US" sz="2400" dirty="0"/>
          </a:p>
        </p:txBody>
      </p:sp>
      <p:sp>
        <p:nvSpPr>
          <p:cNvPr id="11" name="箭头: 右 10"/>
          <p:cNvSpPr/>
          <p:nvPr/>
        </p:nvSpPr>
        <p:spPr>
          <a:xfrm>
            <a:off x="10342951" y="5025960"/>
            <a:ext cx="1952785" cy="1101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初次渲染</a:t>
            </a:r>
            <a:endParaRPr lang="zh-CN" altLang="en-US" sz="2400" dirty="0"/>
          </a:p>
        </p:txBody>
      </p:sp>
      <p:sp>
        <p:nvSpPr>
          <p:cNvPr id="3" name="矩形: 圆角 2"/>
          <p:cNvSpPr/>
          <p:nvPr/>
        </p:nvSpPr>
        <p:spPr>
          <a:xfrm>
            <a:off x="7668301" y="8061281"/>
            <a:ext cx="2335363" cy="1051279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onHide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668302" y="1713629"/>
            <a:ext cx="2335362" cy="1051279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onUnload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5" name="箭头: 上 14"/>
          <p:cNvSpPr/>
          <p:nvPr/>
        </p:nvSpPr>
        <p:spPr>
          <a:xfrm>
            <a:off x="9143999" y="6352825"/>
            <a:ext cx="1084882" cy="1524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切前台</a:t>
            </a:r>
            <a:endParaRPr lang="zh-CN" altLang="en-US" sz="2400" dirty="0"/>
          </a:p>
        </p:txBody>
      </p:sp>
      <p:sp>
        <p:nvSpPr>
          <p:cNvPr id="17" name="箭头: 上 16"/>
          <p:cNvSpPr/>
          <p:nvPr/>
        </p:nvSpPr>
        <p:spPr>
          <a:xfrm>
            <a:off x="8293541" y="2928935"/>
            <a:ext cx="1084882" cy="1912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页面卸载</a:t>
            </a:r>
            <a:endParaRPr lang="zh-CN" altLang="en-US" sz="2400" dirty="0"/>
          </a:p>
        </p:txBody>
      </p:sp>
      <p:sp>
        <p:nvSpPr>
          <p:cNvPr id="18" name="箭头: 下 17"/>
          <p:cNvSpPr/>
          <p:nvPr/>
        </p:nvSpPr>
        <p:spPr>
          <a:xfrm>
            <a:off x="7437509" y="6352825"/>
            <a:ext cx="1084882" cy="1524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切后台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086" y="3546993"/>
            <a:ext cx="10717826" cy="2256383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57346" y="1540269"/>
            <a:ext cx="5272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页面生命周期函数的调用顺序</a:t>
            </a:r>
            <a:r>
              <a:rPr lang="en-US" altLang="zh-CN" sz="3000" dirty="0"/>
              <a:t> </a:t>
            </a:r>
            <a:endParaRPr lang="zh-CN" altLang="en-US" sz="3000" dirty="0"/>
          </a:p>
        </p:txBody>
      </p:sp>
      <p:sp>
        <p:nvSpPr>
          <p:cNvPr id="9" name="矩形: 圆角 8"/>
          <p:cNvSpPr/>
          <p:nvPr/>
        </p:nvSpPr>
        <p:spPr>
          <a:xfrm>
            <a:off x="3785086" y="6848401"/>
            <a:ext cx="2366191" cy="1127642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onLoad</a:t>
            </a:r>
            <a:endParaRPr lang="zh-CN" altLang="en-US" sz="3000" dirty="0"/>
          </a:p>
        </p:txBody>
      </p:sp>
      <p:sp>
        <p:nvSpPr>
          <p:cNvPr id="11" name="矩形: 圆角 10"/>
          <p:cNvSpPr/>
          <p:nvPr/>
        </p:nvSpPr>
        <p:spPr>
          <a:xfrm>
            <a:off x="12136721" y="6848401"/>
            <a:ext cx="2366191" cy="1127642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onReady</a:t>
            </a:r>
            <a:endParaRPr lang="zh-CN" altLang="en-US" sz="3000" dirty="0"/>
          </a:p>
        </p:txBody>
      </p:sp>
      <p:sp>
        <p:nvSpPr>
          <p:cNvPr id="13" name="矩形: 圆角 12"/>
          <p:cNvSpPr/>
          <p:nvPr/>
        </p:nvSpPr>
        <p:spPr>
          <a:xfrm>
            <a:off x="7960903" y="6848401"/>
            <a:ext cx="2366191" cy="1127642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/>
              <a:t>onShow</a:t>
            </a:r>
            <a:endParaRPr lang="zh-CN" altLang="en-US" sz="3000" dirty="0"/>
          </a:p>
        </p:txBody>
      </p:sp>
      <p:sp>
        <p:nvSpPr>
          <p:cNvPr id="14" name="箭头: 右 13"/>
          <p:cNvSpPr/>
          <p:nvPr/>
        </p:nvSpPr>
        <p:spPr>
          <a:xfrm>
            <a:off x="6660923" y="7094110"/>
            <a:ext cx="846666" cy="64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/>
        </p:nvSpPr>
        <p:spPr>
          <a:xfrm>
            <a:off x="10808574" y="7090010"/>
            <a:ext cx="846666" cy="64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57346" y="1540269"/>
            <a:ext cx="5272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页面生命周期函数的调用顺序</a:t>
            </a:r>
            <a:r>
              <a:rPr lang="en-US" altLang="zh-CN" sz="3000" dirty="0"/>
              <a:t> </a:t>
            </a:r>
            <a:endParaRPr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766" y="2351548"/>
            <a:ext cx="12152466" cy="6903657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4459919" y="4322087"/>
            <a:ext cx="666427" cy="6528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6" name="椭圆 5"/>
          <p:cNvSpPr/>
          <p:nvPr/>
        </p:nvSpPr>
        <p:spPr>
          <a:xfrm>
            <a:off x="14459919" y="5149788"/>
            <a:ext cx="666427" cy="6528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8" name="椭圆 7"/>
          <p:cNvSpPr/>
          <p:nvPr/>
        </p:nvSpPr>
        <p:spPr>
          <a:xfrm>
            <a:off x="14459918" y="7859408"/>
            <a:ext cx="666427" cy="6528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4756215" y="3292571"/>
            <a:ext cx="11005561" cy="5463968"/>
          </a:xfrm>
          <a:prstGeom prst="roundRect">
            <a:avLst>
              <a:gd name="adj" fmla="val 11212"/>
            </a:avLst>
          </a:prstGeom>
          <a:solidFill>
            <a:srgbClr val="137B5B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5" name="矩形: 圆角 4"/>
          <p:cNvSpPr/>
          <p:nvPr/>
        </p:nvSpPr>
        <p:spPr>
          <a:xfrm>
            <a:off x="8911528" y="3695607"/>
            <a:ext cx="6514742" cy="2107769"/>
          </a:xfrm>
          <a:prstGeom prst="roundRect">
            <a:avLst>
              <a:gd name="adj" fmla="val 11212"/>
            </a:avLst>
          </a:prstGeom>
          <a:solidFill>
            <a:srgbClr val="20C697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12" name="缺角矩形 11"/>
          <p:cNvSpPr/>
          <p:nvPr/>
        </p:nvSpPr>
        <p:spPr>
          <a:xfrm>
            <a:off x="2668260" y="4080065"/>
            <a:ext cx="1872380" cy="1087457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onLaunch</a:t>
            </a:r>
            <a:endParaRPr lang="zh-CN" altLang="en-US" sz="2400" dirty="0"/>
          </a:p>
        </p:txBody>
      </p:sp>
      <p:sp>
        <p:nvSpPr>
          <p:cNvPr id="13" name="箭头: 右 12"/>
          <p:cNvSpPr/>
          <p:nvPr/>
        </p:nvSpPr>
        <p:spPr>
          <a:xfrm>
            <a:off x="5071892" y="3890011"/>
            <a:ext cx="1582064" cy="971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onShow</a:t>
            </a:r>
            <a:endParaRPr lang="zh-CN" altLang="en-US" sz="2400" dirty="0"/>
          </a:p>
        </p:txBody>
      </p:sp>
      <p:sp>
        <p:nvSpPr>
          <p:cNvPr id="16" name="矩形: 圆角 15"/>
          <p:cNvSpPr/>
          <p:nvPr/>
        </p:nvSpPr>
        <p:spPr>
          <a:xfrm>
            <a:off x="11314829" y="4080065"/>
            <a:ext cx="3686557" cy="1327168"/>
          </a:xfrm>
          <a:prstGeom prst="roundRect">
            <a:avLst>
              <a:gd name="adj" fmla="val 11212"/>
            </a:avLst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 Page1</a:t>
            </a:r>
            <a:endParaRPr lang="en-US" altLang="zh-CN" sz="2800" dirty="0"/>
          </a:p>
        </p:txBody>
      </p:sp>
      <p:sp>
        <p:nvSpPr>
          <p:cNvPr id="23" name="箭头: 右 22"/>
          <p:cNvSpPr/>
          <p:nvPr/>
        </p:nvSpPr>
        <p:spPr>
          <a:xfrm>
            <a:off x="9240646" y="3884062"/>
            <a:ext cx="1810763" cy="971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onShow</a:t>
            </a:r>
            <a:endParaRPr lang="zh-CN" altLang="en-US" sz="2400" dirty="0"/>
          </a:p>
        </p:txBody>
      </p:sp>
      <p:sp>
        <p:nvSpPr>
          <p:cNvPr id="33" name="矩形: 圆角 32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957346" y="1540269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微信小程序启动流程</a:t>
            </a:r>
            <a:endParaRPr lang="zh-CN" altLang="en-US" sz="3000" dirty="0"/>
          </a:p>
        </p:txBody>
      </p:sp>
      <p:sp>
        <p:nvSpPr>
          <p:cNvPr id="11" name="缺角矩形 10"/>
          <p:cNvSpPr/>
          <p:nvPr/>
        </p:nvSpPr>
        <p:spPr>
          <a:xfrm>
            <a:off x="7108819" y="3695607"/>
            <a:ext cx="1670999" cy="1087457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onLoad</a:t>
            </a:r>
            <a:endParaRPr lang="zh-CN" altLang="en-US" sz="2400" dirty="0"/>
          </a:p>
        </p:txBody>
      </p:sp>
      <p:sp>
        <p:nvSpPr>
          <p:cNvPr id="17" name="缺角矩形 16"/>
          <p:cNvSpPr/>
          <p:nvPr/>
        </p:nvSpPr>
        <p:spPr>
          <a:xfrm>
            <a:off x="12673495" y="4329100"/>
            <a:ext cx="1848417" cy="838422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onReady</a:t>
            </a:r>
            <a:endParaRPr lang="zh-CN" altLang="en-US" sz="2400" dirty="0"/>
          </a:p>
        </p:txBody>
      </p:sp>
      <p:sp>
        <p:nvSpPr>
          <p:cNvPr id="19" name="箭头: 左 18"/>
          <p:cNvSpPr/>
          <p:nvPr/>
        </p:nvSpPr>
        <p:spPr>
          <a:xfrm>
            <a:off x="5071892" y="4623794"/>
            <a:ext cx="1582064" cy="971047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onHide</a:t>
            </a:r>
            <a:endParaRPr lang="zh-CN" altLang="en-US" sz="2400" dirty="0"/>
          </a:p>
        </p:txBody>
      </p:sp>
      <p:sp>
        <p:nvSpPr>
          <p:cNvPr id="42" name="箭头: 左 41"/>
          <p:cNvSpPr/>
          <p:nvPr/>
        </p:nvSpPr>
        <p:spPr>
          <a:xfrm>
            <a:off x="9174948" y="4680128"/>
            <a:ext cx="1810763" cy="971047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onHide</a:t>
            </a:r>
            <a:endParaRPr lang="zh-CN" altLang="en-US" sz="2400" dirty="0"/>
          </a:p>
        </p:txBody>
      </p:sp>
      <p:sp>
        <p:nvSpPr>
          <p:cNvPr id="44" name="矩形: 圆角 43"/>
          <p:cNvSpPr/>
          <p:nvPr/>
        </p:nvSpPr>
        <p:spPr>
          <a:xfrm>
            <a:off x="2402237" y="2448732"/>
            <a:ext cx="4365054" cy="6463942"/>
          </a:xfrm>
          <a:prstGeom prst="roundRect">
            <a:avLst>
              <a:gd name="adj" fmla="val 432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/>
        </p:nvSpPr>
        <p:spPr>
          <a:xfrm>
            <a:off x="6986999" y="2448732"/>
            <a:ext cx="8898764" cy="6463942"/>
          </a:xfrm>
          <a:prstGeom prst="roundRect">
            <a:avLst>
              <a:gd name="adj" fmla="val 432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485460" y="2618029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小程序生命周期</a:t>
            </a:r>
            <a:endParaRPr lang="zh-CN" altLang="en-US" sz="3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095343" y="259365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页面生命周期</a:t>
            </a:r>
            <a:endParaRPr lang="zh-CN" altLang="en-US" sz="3000" dirty="0"/>
          </a:p>
        </p:txBody>
      </p:sp>
      <p:sp>
        <p:nvSpPr>
          <p:cNvPr id="54" name="矩形: 圆角 53"/>
          <p:cNvSpPr/>
          <p:nvPr/>
        </p:nvSpPr>
        <p:spPr>
          <a:xfrm>
            <a:off x="8912645" y="6271593"/>
            <a:ext cx="6514742" cy="2107769"/>
          </a:xfrm>
          <a:prstGeom prst="roundRect">
            <a:avLst>
              <a:gd name="adj" fmla="val 11212"/>
            </a:avLst>
          </a:prstGeom>
          <a:solidFill>
            <a:srgbClr val="20C697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56" name="矩形: 圆角 55"/>
          <p:cNvSpPr/>
          <p:nvPr/>
        </p:nvSpPr>
        <p:spPr>
          <a:xfrm>
            <a:off x="11315946" y="6656051"/>
            <a:ext cx="3686557" cy="1327168"/>
          </a:xfrm>
          <a:prstGeom prst="roundRect">
            <a:avLst>
              <a:gd name="adj" fmla="val 11212"/>
            </a:avLst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 Page2</a:t>
            </a:r>
            <a:endParaRPr lang="en-US" altLang="zh-CN" sz="2800" dirty="0"/>
          </a:p>
        </p:txBody>
      </p:sp>
      <p:sp>
        <p:nvSpPr>
          <p:cNvPr id="57" name="缺角矩形 56"/>
          <p:cNvSpPr/>
          <p:nvPr/>
        </p:nvSpPr>
        <p:spPr>
          <a:xfrm>
            <a:off x="7095343" y="4783064"/>
            <a:ext cx="1670999" cy="1087457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onUnload</a:t>
            </a:r>
            <a:endParaRPr lang="zh-CN" altLang="en-US" sz="2400" dirty="0"/>
          </a:p>
        </p:txBody>
      </p:sp>
      <p:sp>
        <p:nvSpPr>
          <p:cNvPr id="58" name="缺角矩形 57"/>
          <p:cNvSpPr/>
          <p:nvPr/>
        </p:nvSpPr>
        <p:spPr>
          <a:xfrm>
            <a:off x="7138814" y="6271593"/>
            <a:ext cx="1670999" cy="1087457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onLoad</a:t>
            </a:r>
            <a:endParaRPr lang="zh-CN" altLang="en-US" sz="2400" dirty="0"/>
          </a:p>
        </p:txBody>
      </p:sp>
      <p:sp>
        <p:nvSpPr>
          <p:cNvPr id="60" name="箭头: 右 59"/>
          <p:cNvSpPr/>
          <p:nvPr/>
        </p:nvSpPr>
        <p:spPr>
          <a:xfrm>
            <a:off x="9346006" y="6482374"/>
            <a:ext cx="1810763" cy="971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onShow</a:t>
            </a:r>
            <a:endParaRPr lang="zh-CN" altLang="en-US" sz="2400" dirty="0"/>
          </a:p>
        </p:txBody>
      </p:sp>
      <p:sp>
        <p:nvSpPr>
          <p:cNvPr id="61" name="缺角矩形 60"/>
          <p:cNvSpPr/>
          <p:nvPr/>
        </p:nvSpPr>
        <p:spPr>
          <a:xfrm>
            <a:off x="12698530" y="6914175"/>
            <a:ext cx="1848417" cy="838422"/>
          </a:xfrm>
          <a:prstGeom prst="plaque">
            <a:avLst/>
          </a:prstGeom>
          <a:solidFill>
            <a:srgbClr val="5C7AFA"/>
          </a:solidFill>
          <a:ln>
            <a:solidFill>
              <a:srgbClr val="3D61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onReady</a:t>
            </a:r>
            <a:endParaRPr lang="zh-CN" altLang="en-US" sz="2400" dirty="0"/>
          </a:p>
        </p:txBody>
      </p:sp>
      <p:sp>
        <p:nvSpPr>
          <p:cNvPr id="62" name="箭头: 左 61"/>
          <p:cNvSpPr/>
          <p:nvPr/>
        </p:nvSpPr>
        <p:spPr>
          <a:xfrm>
            <a:off x="9234697" y="7250394"/>
            <a:ext cx="1810763" cy="971047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onHide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  <p:bldP spid="13" grpId="0" animBg="1"/>
      <p:bldP spid="16" grpId="0" animBg="1"/>
      <p:bldP spid="16" grpId="1" animBg="1"/>
      <p:bldP spid="23" grpId="0" animBg="1"/>
      <p:bldP spid="23" grpId="1" animBg="1"/>
      <p:bldP spid="11" grpId="0" animBg="1"/>
      <p:bldP spid="11" grpId="1" animBg="1"/>
      <p:bldP spid="17" grpId="0" animBg="1"/>
      <p:bldP spid="17" grpId="1" animBg="1"/>
      <p:bldP spid="19" grpId="0" animBg="1"/>
      <p:bldP spid="42" grpId="0" animBg="1"/>
      <p:bldP spid="42" grpId="1" animBg="1"/>
      <p:bldP spid="44" grpId="0" animBg="1"/>
      <p:bldP spid="48" grpId="0" animBg="1"/>
      <p:bldP spid="50" grpId="0"/>
      <p:bldP spid="52" grpId="0"/>
      <p:bldP spid="54" grpId="0" animBg="1"/>
      <p:bldP spid="56" grpId="0" animBg="1"/>
      <p:bldP spid="57" grpId="0" animBg="1"/>
      <p:bldP spid="57" grpId="1" animBg="1"/>
      <p:bldP spid="58" grpId="0" animBg="1"/>
      <p:bldP spid="60" grpId="0" animBg="1"/>
      <p:bldP spid="61" grpId="0" animBg="1"/>
      <p:bldP spid="6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app </a:t>
            </a:r>
            <a:r>
              <a:rPr lang="zh-CN" altLang="en-US" dirty="0"/>
              <a:t>代码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移动端开发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1252538" y="2445545"/>
          <a:ext cx="15768638" cy="728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: 圆角 5"/>
          <p:cNvSpPr/>
          <p:nvPr/>
        </p:nvSpPr>
        <p:spPr>
          <a:xfrm>
            <a:off x="3276742" y="3267846"/>
            <a:ext cx="7572072" cy="4927599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219" y="4634227"/>
            <a:ext cx="1532160" cy="1532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24" y="4618728"/>
            <a:ext cx="1532160" cy="15321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27283" y="4740457"/>
            <a:ext cx="1379347" cy="13949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全局文件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20040" y="3361947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app.js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3120040" y="5074506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app.json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178800" y="3361947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云 </a:t>
            </a:r>
            <a:r>
              <a:rPr lang="en-US" altLang="zh-CN" sz="3000" dirty="0"/>
              <a:t>API</a:t>
            </a:r>
            <a:endParaRPr lang="zh-CN" altLang="en-US" sz="3000" dirty="0"/>
          </a:p>
        </p:txBody>
      </p:sp>
      <p:sp>
        <p:nvSpPr>
          <p:cNvPr id="12" name="矩形: 圆角 11"/>
          <p:cNvSpPr/>
          <p:nvPr/>
        </p:nvSpPr>
        <p:spPr>
          <a:xfrm>
            <a:off x="8178800" y="5074506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全局配置</a:t>
            </a:r>
            <a:endParaRPr lang="zh-CN" altLang="en-US" sz="3000" dirty="0"/>
          </a:p>
        </p:txBody>
      </p:sp>
      <p:sp>
        <p:nvSpPr>
          <p:cNvPr id="14" name="矩形: 圆角 13"/>
          <p:cNvSpPr/>
          <p:nvPr/>
        </p:nvSpPr>
        <p:spPr>
          <a:xfrm>
            <a:off x="3120040" y="6787065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app.wxss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178800" y="6787065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弹性布局</a:t>
            </a:r>
            <a:endParaRPr lang="zh-CN" altLang="en-US" sz="3000" dirty="0"/>
          </a:p>
        </p:txBody>
      </p:sp>
      <p:sp>
        <p:nvSpPr>
          <p:cNvPr id="10" name="矩形: 圆角 9"/>
          <p:cNvSpPr/>
          <p:nvPr/>
        </p:nvSpPr>
        <p:spPr>
          <a:xfrm>
            <a:off x="10045352" y="3604236"/>
            <a:ext cx="3089038" cy="949836"/>
          </a:xfrm>
          <a:prstGeom prst="roundRect">
            <a:avLst>
              <a:gd name="adj" fmla="val 432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官方推出的，供小程序调用的，云端 </a:t>
            </a:r>
            <a:r>
              <a:rPr lang="en-US" altLang="zh-CN" dirty="0"/>
              <a:t>API</a:t>
            </a:r>
            <a:endParaRPr lang="en-US" altLang="zh-CN" dirty="0"/>
          </a:p>
          <a:p>
            <a:pPr lvl="1"/>
            <a:r>
              <a:rPr lang="zh-CN" altLang="en-US" dirty="0"/>
              <a:t>不需要自己开发</a:t>
            </a:r>
            <a:endParaRPr lang="en-US" altLang="zh-CN" dirty="0"/>
          </a:p>
          <a:p>
            <a:pPr lvl="1"/>
            <a:r>
              <a:rPr lang="zh-CN" altLang="en-US" dirty="0"/>
              <a:t>不需要自己部署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https://developers.weixin.qq.com/miniprogram/dev/api/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index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页面文件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20040" y="2481412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index.js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3120040" y="4193971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index.json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178800" y="2481412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数据绑定</a:t>
            </a:r>
            <a:endParaRPr lang="zh-CN" altLang="en-US" sz="3000" dirty="0"/>
          </a:p>
        </p:txBody>
      </p:sp>
      <p:sp>
        <p:nvSpPr>
          <p:cNvPr id="12" name="矩形: 圆角 11"/>
          <p:cNvSpPr/>
          <p:nvPr/>
        </p:nvSpPr>
        <p:spPr>
          <a:xfrm>
            <a:off x="8178800" y="4193971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页面配置</a:t>
            </a:r>
            <a:endParaRPr lang="zh-CN" altLang="en-US" sz="3000" dirty="0"/>
          </a:p>
        </p:txBody>
      </p:sp>
      <p:sp>
        <p:nvSpPr>
          <p:cNvPr id="14" name="矩形: 圆角 13"/>
          <p:cNvSpPr/>
          <p:nvPr/>
        </p:nvSpPr>
        <p:spPr>
          <a:xfrm>
            <a:off x="3120040" y="5906530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index.wxml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178800" y="5906530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组件 </a:t>
            </a:r>
            <a:r>
              <a:rPr lang="en-US" altLang="zh-CN" sz="3000" dirty="0"/>
              <a:t>+ </a:t>
            </a:r>
            <a:r>
              <a:rPr lang="zh-CN" altLang="en-US" sz="3000" dirty="0"/>
              <a:t>条件渲染</a:t>
            </a:r>
            <a:endParaRPr lang="zh-CN" altLang="en-US" sz="3000" dirty="0"/>
          </a:p>
        </p:txBody>
      </p:sp>
      <p:sp>
        <p:nvSpPr>
          <p:cNvPr id="3" name="矩形: 圆角 2"/>
          <p:cNvSpPr/>
          <p:nvPr/>
        </p:nvSpPr>
        <p:spPr>
          <a:xfrm>
            <a:off x="3120040" y="7619089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+mn-ea"/>
              </a:rPr>
              <a:t>index.wxss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178800" y="7619089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页面样式</a:t>
            </a:r>
            <a:endParaRPr lang="zh-CN" altLang="en-US" sz="3000" dirty="0"/>
          </a:p>
        </p:txBody>
      </p:sp>
      <p:sp>
        <p:nvSpPr>
          <p:cNvPr id="13" name="矩形: 圆角 12"/>
          <p:cNvSpPr/>
          <p:nvPr/>
        </p:nvSpPr>
        <p:spPr>
          <a:xfrm>
            <a:off x="1957346" y="5816994"/>
            <a:ext cx="14394278" cy="1636921"/>
          </a:xfrm>
          <a:prstGeom prst="roundRect">
            <a:avLst>
              <a:gd name="adj" fmla="val 432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r>
              <a:rPr lang="zh-CN" altLang="en-US" dirty="0"/>
              <a:t>（</a:t>
            </a:r>
            <a:r>
              <a:rPr lang="en-US" altLang="zh-CN" dirty="0" err="1"/>
              <a:t>WeiXin</a:t>
            </a:r>
            <a:r>
              <a:rPr lang="en-US" altLang="zh-CN" dirty="0"/>
              <a:t> Markup Language</a:t>
            </a:r>
            <a:r>
              <a:rPr lang="zh-CN" altLang="en-US" dirty="0"/>
              <a:t>）是框架设计的一套标签语言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中展示内容的具体标签，我们称为组件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5"/>
          <p:cNvGraphicFramePr/>
          <p:nvPr/>
        </p:nvGraphicFramePr>
        <p:xfrm>
          <a:off x="1259681" y="2495548"/>
          <a:ext cx="15768639" cy="67574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256213"/>
                <a:gridCol w="5256213"/>
                <a:gridCol w="5256213"/>
              </a:tblGrid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小程序组件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HTML </a:t>
                      </a:r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标签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展示区块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view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div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展示图片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img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展示文本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endParaRPr lang="zh-CN" altLang="en-US" sz="36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217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链接导航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navigator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108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……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……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……</a:t>
                      </a:r>
                      <a:endParaRPr lang="zh-CN" altLang="en-US" sz="3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40280" y="4333500"/>
            <a:ext cx="13807440" cy="1620000"/>
          </a:xfrm>
        </p:spPr>
        <p:txBody>
          <a:bodyPr/>
          <a:lstStyle/>
          <a:p>
            <a:r>
              <a:rPr lang="en-US" altLang="zh-CN" dirty="0"/>
              <a:t>WXML </a:t>
            </a:r>
            <a:r>
              <a:rPr lang="zh-CN" altLang="en-US" dirty="0"/>
              <a:t>与组件之间的关系，就相当于 </a:t>
            </a:r>
            <a:r>
              <a:rPr lang="en-US" altLang="zh-CN" dirty="0"/>
              <a:t>HTML </a:t>
            </a:r>
            <a:r>
              <a:rPr lang="zh-CN" altLang="en-US" dirty="0"/>
              <a:t>与标签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官方组件</a:t>
            </a:r>
            <a:endParaRPr lang="zh-CN" altLang="en-US" sz="3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079" y="3431400"/>
            <a:ext cx="4965839" cy="47517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r>
              <a:rPr lang="zh-CN" altLang="en-US" dirty="0"/>
              <a:t>（</a:t>
            </a:r>
            <a:r>
              <a:rPr lang="en-US" altLang="zh-CN" dirty="0" err="1"/>
              <a:t>WeiXin</a:t>
            </a:r>
            <a:r>
              <a:rPr lang="en-US" altLang="zh-CN" dirty="0"/>
              <a:t> Markup Language</a:t>
            </a:r>
            <a:r>
              <a:rPr lang="zh-CN" altLang="en-US" dirty="0"/>
              <a:t>）是框架设计的一套标签语言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中展示内容的具体标签，我们称为组件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相当于小程序中的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模板引擎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数据绑定</a:t>
            </a:r>
            <a:endParaRPr lang="en-US" altLang="zh-CN" dirty="0"/>
          </a:p>
          <a:p>
            <a:pPr lvl="1"/>
            <a:r>
              <a:rPr lang="zh-CN" altLang="en-US" dirty="0"/>
              <a:t>数据展示（条件渲染、列表渲染）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数据绑定</a:t>
            </a:r>
            <a:endParaRPr lang="zh-CN" altLang="en-US" sz="3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769" y="2260211"/>
            <a:ext cx="14138095" cy="69913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最早推出小程序的是微信团队</a:t>
            </a:r>
            <a:endParaRPr lang="en-US" altLang="zh-CN" dirty="0"/>
          </a:p>
          <a:p>
            <a:r>
              <a:rPr lang="zh-CN" altLang="en-US" dirty="0"/>
              <a:t>小程序的发展历程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日，小程序立项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日，开始内测</a:t>
            </a:r>
            <a:endParaRPr lang="en-US" altLang="zh-CN" dirty="0"/>
          </a:p>
          <a:p>
            <a:pPr lvl="1"/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日，正式上线</a:t>
            </a:r>
            <a:endParaRPr lang="en-US" altLang="zh-CN" dirty="0"/>
          </a:p>
          <a:p>
            <a:r>
              <a:rPr lang="zh-CN" altLang="en-US" dirty="0"/>
              <a:t>本节只讨论微信小程序的内容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WXML</a:t>
            </a:r>
            <a:r>
              <a:rPr lang="zh-CN" altLang="en-US" dirty="0"/>
              <a:t>（</a:t>
            </a:r>
            <a:r>
              <a:rPr lang="en-US" altLang="zh-CN" dirty="0" err="1"/>
              <a:t>WeiXin</a:t>
            </a:r>
            <a:r>
              <a:rPr lang="en-US" altLang="zh-CN" dirty="0"/>
              <a:t> Markup Language</a:t>
            </a:r>
            <a:r>
              <a:rPr lang="zh-CN" altLang="en-US" dirty="0"/>
              <a:t>）是框架设计的一套标签语言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中展示内容的具体标签，我们称为组件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相当于小程序中的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模板引擎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数据绑定</a:t>
            </a:r>
            <a:endParaRPr lang="en-US" altLang="zh-CN" dirty="0"/>
          </a:p>
          <a:p>
            <a:pPr lvl="1"/>
            <a:r>
              <a:rPr lang="zh-CN" altLang="en-US" dirty="0"/>
              <a:t>数据展示（条件渲染、列表渲染）</a:t>
            </a:r>
            <a:endParaRPr lang="en-US" altLang="zh-CN" dirty="0"/>
          </a:p>
          <a:p>
            <a:pPr lvl="1"/>
            <a:r>
              <a:rPr lang="en-US" altLang="zh-CN" dirty="0"/>
              <a:t>WXML: </a:t>
            </a:r>
            <a:r>
              <a:rPr lang="en-US" altLang="zh-CN" dirty="0">
                <a:hlinkClick r:id="rId1"/>
              </a:rPr>
              <a:t>https://developers.weixin.qq.com/miniprogram/dev/reference/wxml/</a:t>
            </a:r>
            <a:endParaRPr lang="en-US" altLang="zh-CN" dirty="0"/>
          </a:p>
          <a:p>
            <a:pPr lvl="1"/>
            <a:r>
              <a:rPr lang="zh-CN" altLang="en-US" dirty="0"/>
              <a:t>组件：</a:t>
            </a:r>
            <a:r>
              <a:rPr lang="en-US" altLang="zh-CN" dirty="0">
                <a:hlinkClick r:id="rId2"/>
              </a:rPr>
              <a:t>https://developers.weixin.qq.com/miniprogram/dev/component/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解读初始化项目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logs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 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模块化开发</a:t>
            </a:r>
            <a:endParaRPr lang="en-US" altLang="zh-CN" dirty="0"/>
          </a:p>
          <a:p>
            <a:pPr lvl="1"/>
            <a:r>
              <a:rPr lang="zh-CN" altLang="en-US" dirty="0"/>
              <a:t>小程序中的模块化开发遵循 </a:t>
            </a:r>
            <a:r>
              <a:rPr lang="en-US" altLang="zh-CN" dirty="0" err="1"/>
              <a:t>CommonJS</a:t>
            </a:r>
            <a:r>
              <a:rPr lang="en-US" altLang="zh-CN" dirty="0"/>
              <a:t> </a:t>
            </a:r>
            <a:r>
              <a:rPr lang="zh-CN" altLang="en-US" dirty="0"/>
              <a:t>规范 （</a:t>
            </a:r>
            <a:r>
              <a:rPr lang="en-US" altLang="zh-CN" dirty="0"/>
              <a:t>exports</a:t>
            </a:r>
            <a:r>
              <a:rPr lang="zh-CN" altLang="en-US" dirty="0"/>
              <a:t>、</a:t>
            </a:r>
            <a:r>
              <a:rPr lang="en-US" altLang="zh-CN" dirty="0"/>
              <a:t>require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WXML </a:t>
            </a:r>
            <a:r>
              <a:rPr lang="zh-CN" altLang="en-US" dirty="0"/>
              <a:t>的列表渲染</a:t>
            </a:r>
            <a:endParaRPr lang="en-US" altLang="zh-CN" dirty="0"/>
          </a:p>
          <a:p>
            <a:pPr lvl="1"/>
            <a:r>
              <a:rPr lang="en-US" altLang="zh-CN" dirty="0" err="1"/>
              <a:t>wx:for</a:t>
            </a:r>
            <a:endParaRPr lang="en-US" altLang="zh-CN" dirty="0"/>
          </a:p>
          <a:p>
            <a:r>
              <a:rPr lang="zh-CN" altLang="en-US" dirty="0"/>
              <a:t>页面级别的配置</a:t>
            </a:r>
            <a:endParaRPr lang="en-US" altLang="zh-CN" dirty="0"/>
          </a:p>
          <a:p>
            <a:pPr lvl="1"/>
            <a:r>
              <a:rPr lang="en-US" altLang="zh-CN" dirty="0"/>
              <a:t>.json </a:t>
            </a:r>
            <a:r>
              <a:rPr lang="zh-CN" altLang="en-US" dirty="0"/>
              <a:t>文件配置页面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wxss</a:t>
            </a:r>
            <a:r>
              <a:rPr lang="en-US" altLang="zh-CN" dirty="0"/>
              <a:t> </a:t>
            </a:r>
            <a:r>
              <a:rPr lang="zh-CN" altLang="en-US" dirty="0"/>
              <a:t>文件设置样式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数据接口；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项目界面；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功能组合；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数据接口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申请接口；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调试接口；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调用接口；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数据接口：申请接口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申请数据接口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81000" y="3243412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后端工程师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3181000" y="4955971"/>
            <a:ext cx="4855560" cy="1457740"/>
          </a:xfrm>
          <a:prstGeom prst="roundRect">
            <a:avLst>
              <a:gd name="adj" fmla="val 11212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模拟接口（</a:t>
            </a:r>
            <a:r>
              <a:rPr lang="en-US" altLang="zh-CN" sz="3000" dirty="0">
                <a:latin typeface="+mn-ea"/>
              </a:rPr>
              <a:t>Mock API</a:t>
            </a:r>
            <a:r>
              <a:rPr lang="zh-CN" altLang="en-US" sz="3000" dirty="0">
                <a:latin typeface="+mn-ea"/>
              </a:rPr>
              <a:t>）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239760" y="3243412"/>
            <a:ext cx="6858000" cy="1457740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例如：</a:t>
            </a:r>
            <a:r>
              <a:rPr lang="en-US" altLang="zh-CN" sz="3000" dirty="0"/>
              <a:t>Express </a:t>
            </a:r>
            <a:r>
              <a:rPr lang="zh-CN" altLang="en-US" sz="3000" dirty="0"/>
              <a:t>开发的</a:t>
            </a:r>
            <a:endParaRPr lang="zh-CN" altLang="en-US" sz="3000" dirty="0"/>
          </a:p>
        </p:txBody>
      </p:sp>
      <p:sp>
        <p:nvSpPr>
          <p:cNvPr id="12" name="矩形: 圆角 11"/>
          <p:cNvSpPr/>
          <p:nvPr/>
        </p:nvSpPr>
        <p:spPr>
          <a:xfrm>
            <a:off x="8239760" y="4955971"/>
            <a:ext cx="6858000" cy="1457740"/>
          </a:xfrm>
          <a:prstGeom prst="roundRect">
            <a:avLst>
              <a:gd name="adj" fmla="val 11212"/>
            </a:avLst>
          </a:prstGeom>
          <a:solidFill>
            <a:srgbClr val="0D68B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例如：</a:t>
            </a:r>
            <a:r>
              <a:rPr lang="en-US" altLang="zh-CN" sz="3000" dirty="0"/>
              <a:t>rap2</a:t>
            </a:r>
            <a:endParaRPr lang="zh-CN" altLang="en-US" sz="3000" dirty="0"/>
          </a:p>
        </p:txBody>
      </p:sp>
      <p:sp>
        <p:nvSpPr>
          <p:cNvPr id="14" name="矩形: 圆角 13"/>
          <p:cNvSpPr/>
          <p:nvPr/>
        </p:nvSpPr>
        <p:spPr>
          <a:xfrm>
            <a:off x="3181000" y="6668530"/>
            <a:ext cx="4855560" cy="1457740"/>
          </a:xfrm>
          <a:prstGeom prst="roundRect">
            <a:avLst>
              <a:gd name="adj" fmla="val 11212"/>
            </a:avLst>
          </a:prstGeom>
          <a:solidFill>
            <a:srgbClr val="137B5B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第三方接口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8239760" y="6668530"/>
            <a:ext cx="6858000" cy="1457740"/>
          </a:xfrm>
          <a:prstGeom prst="roundRect">
            <a:avLst>
              <a:gd name="adj" fmla="val 11212"/>
            </a:avLst>
          </a:prstGeom>
          <a:solidFill>
            <a:srgbClr val="0B5999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例如：和风天气</a:t>
            </a:r>
            <a:endParaRPr lang="zh-CN" altLang="en-US" sz="3000" dirty="0"/>
          </a:p>
        </p:txBody>
      </p:sp>
      <p:sp>
        <p:nvSpPr>
          <p:cNvPr id="13" name="矩形: 圆角 12"/>
          <p:cNvSpPr/>
          <p:nvPr/>
        </p:nvSpPr>
        <p:spPr>
          <a:xfrm>
            <a:off x="2712720" y="6570238"/>
            <a:ext cx="12877800" cy="1735562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6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和风天气接口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注册账号；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创建应用并申请秘钥（</a:t>
            </a:r>
            <a:r>
              <a:rPr lang="en-US" altLang="zh-CN" dirty="0"/>
              <a:t>key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开发集成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相对原生 </a:t>
            </a:r>
            <a:r>
              <a:rPr lang="en-US" altLang="zh-CN" dirty="0"/>
              <a:t>App </a:t>
            </a:r>
            <a:r>
              <a:rPr lang="zh-CN" altLang="en-US" dirty="0"/>
              <a:t>（</a:t>
            </a:r>
            <a:r>
              <a:rPr lang="en-US" altLang="zh-CN" dirty="0"/>
              <a:t>Android / iOS</a:t>
            </a:r>
            <a:r>
              <a:rPr lang="zh-CN" altLang="en-US" dirty="0"/>
              <a:t>）而言，小程序无需单独下载</a:t>
            </a:r>
            <a:endParaRPr lang="en-US" altLang="zh-CN" dirty="0"/>
          </a:p>
          <a:p>
            <a:pPr lvl="1"/>
            <a:r>
              <a:rPr lang="zh-CN" altLang="en-US" dirty="0"/>
              <a:t>只需要搜一搜，或扫一扫，就能直接使用小程序</a:t>
            </a:r>
            <a:endParaRPr lang="en-US" altLang="zh-CN" dirty="0"/>
          </a:p>
          <a:p>
            <a:r>
              <a:rPr lang="zh-CN" altLang="en-US" dirty="0"/>
              <a:t>小程序寄宿在 </a:t>
            </a:r>
            <a:r>
              <a:rPr lang="en-US" altLang="zh-CN" dirty="0"/>
              <a:t>App </a:t>
            </a:r>
            <a:r>
              <a:rPr lang="zh-CN" altLang="en-US" dirty="0"/>
              <a:t>中，</a:t>
            </a:r>
            <a:r>
              <a:rPr lang="en-US" altLang="zh-CN" dirty="0"/>
              <a:t>App </a:t>
            </a:r>
            <a:r>
              <a:rPr lang="zh-CN" altLang="en-US" dirty="0"/>
              <a:t>自带流量，小程序营销成本低</a:t>
            </a:r>
            <a:endParaRPr lang="en-US" altLang="zh-CN" dirty="0"/>
          </a:p>
          <a:p>
            <a:pPr lvl="1"/>
            <a:r>
              <a:rPr lang="zh-CN" altLang="en-US" dirty="0"/>
              <a:t>例如：跳一跳，利用朋友圈成绩排名，迅速爆红</a:t>
            </a:r>
            <a:endParaRPr lang="en-US" altLang="zh-CN" dirty="0"/>
          </a:p>
          <a:p>
            <a:r>
              <a:rPr lang="zh-CN" altLang="en-US" dirty="0"/>
              <a:t>小程序简单易学</a:t>
            </a:r>
            <a:endParaRPr lang="en-US" altLang="zh-CN" dirty="0"/>
          </a:p>
          <a:p>
            <a:pPr lvl="1"/>
            <a:r>
              <a:rPr lang="zh-CN" altLang="en-US" dirty="0"/>
              <a:t>只需要掌握前端技术栈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和风天气接口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注册账号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https://id.qweather.com/#/register</a:t>
            </a:r>
            <a:endParaRPr lang="en-US" altLang="zh-CN" dirty="0"/>
          </a:p>
          <a:p>
            <a:r>
              <a:rPr lang="zh-CN" altLang="en-US" dirty="0"/>
              <a:t>创建应用并申请密钥（</a:t>
            </a:r>
            <a:r>
              <a:rPr lang="en-US" altLang="zh-CN" dirty="0"/>
              <a:t>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key </a:t>
            </a:r>
            <a:r>
              <a:rPr lang="zh-CN" altLang="en-US" dirty="0"/>
              <a:t>是调用接口的凭证</a:t>
            </a:r>
            <a:endParaRPr lang="en-US" altLang="zh-CN" dirty="0"/>
          </a:p>
          <a:p>
            <a:r>
              <a:rPr lang="zh-CN" altLang="en-US" dirty="0"/>
              <a:t>开发集成（开发文档）</a:t>
            </a:r>
            <a:endParaRPr lang="en-US" altLang="zh-CN" dirty="0"/>
          </a:p>
          <a:p>
            <a:pPr lvl="1"/>
            <a:r>
              <a:rPr lang="zh-CN" altLang="en-US" dirty="0"/>
              <a:t>请求接口的语法</a:t>
            </a:r>
            <a:endParaRPr lang="en-US" altLang="zh-CN" dirty="0"/>
          </a:p>
          <a:p>
            <a:pPr lvl="1"/>
            <a:r>
              <a:rPr lang="zh-CN" altLang="en-US" dirty="0"/>
              <a:t>返回数据的示例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8288000" cy="10287001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3461656" y="6714310"/>
            <a:ext cx="14094823" cy="666204"/>
          </a:xfrm>
          <a:prstGeom prst="roundRect">
            <a:avLst>
              <a:gd name="adj" fmla="val 4325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数据接口：调试接口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接口调试工具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1252538" y="2445545"/>
          <a:ext cx="15768638" cy="728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: 圆角 5"/>
          <p:cNvSpPr/>
          <p:nvPr/>
        </p:nvSpPr>
        <p:spPr>
          <a:xfrm>
            <a:off x="11599332" y="3081867"/>
            <a:ext cx="3488268" cy="4927599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410" y="4648524"/>
            <a:ext cx="1481343" cy="14813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insomnia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下载（</a:t>
            </a:r>
            <a:r>
              <a:rPr lang="en-US" altLang="zh-CN" dirty="0"/>
              <a:t>Insomnia 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https://insomnia.rest/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621" y="2611147"/>
            <a:ext cx="12244756" cy="6384458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7346" y="1540269"/>
            <a:ext cx="2475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下载 </a:t>
            </a:r>
            <a:r>
              <a:rPr lang="en-US" altLang="zh-CN" sz="3000" dirty="0"/>
              <a:t>Insomnia</a:t>
            </a:r>
            <a:endParaRPr lang="zh-CN" altLang="en-US" sz="3000" dirty="0"/>
          </a:p>
        </p:txBody>
      </p:sp>
      <p:sp>
        <p:nvSpPr>
          <p:cNvPr id="9" name="矩形: 圆角 8"/>
          <p:cNvSpPr/>
          <p:nvPr/>
        </p:nvSpPr>
        <p:spPr>
          <a:xfrm>
            <a:off x="9470571" y="3200399"/>
            <a:ext cx="5408023" cy="5473337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insomnia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下载（</a:t>
            </a:r>
            <a:r>
              <a:rPr lang="en-US" altLang="zh-CN" dirty="0"/>
              <a:t>Insomnia 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https://insomnia.rest/</a:t>
            </a:r>
            <a:endParaRPr lang="en-US" altLang="zh-CN" dirty="0"/>
          </a:p>
          <a:p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接口调用中使用的公共内容，应该提升为变量，例如：</a:t>
            </a:r>
            <a:r>
              <a:rPr lang="en-US" altLang="zh-CN" dirty="0"/>
              <a:t>key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7346" y="1540269"/>
            <a:ext cx="4031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接口调试中的公共内容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74270" y="2482045"/>
            <a:ext cx="11939454" cy="1519746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https://devapi.qweather.com/v7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/weather/3d?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key=xxxx1234xxxx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&amp;location=116.29,39.95</a:t>
            </a:r>
            <a:endParaRPr lang="en-US" altLang="zh-CN" sz="24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https://devapi.qweather.com/v7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/air/now?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key=xxxx1234xxxx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&amp;location=104.29,36.21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https://devapi.qweather.com/v7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/indices/1d?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key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=xxxx1234xxxx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&amp;location=98.56,34.67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174270" y="5052940"/>
            <a:ext cx="11939454" cy="1503269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{</a:t>
            </a:r>
            <a:endParaRPr lang="en-US" altLang="zh-CN" sz="24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: "https://devapi.qweather.com/v7"</a:t>
            </a:r>
            <a:endParaRPr lang="en-US" altLang="zh-CN" sz="2400" b="0" i="0" dirty="0">
              <a:solidFill>
                <a:schemeClr val="accent5">
                  <a:lumMod val="75000"/>
                </a:schemeClr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": "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xxxx1234xxxx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3174270" y="7607358"/>
            <a:ext cx="11939454" cy="1519746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/weather/3d?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key=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 key 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&amp;location=116.29,39.95</a:t>
            </a:r>
            <a:endParaRPr lang="en-US" altLang="zh-CN" sz="24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/air/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now?</a:t>
            </a:r>
            <a:r>
              <a:rPr lang="en-US" altLang="zh-CN" sz="2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key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 key 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&amp;location=104.29,36.21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/indices/1d?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key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 key 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&amp;location=98.56,34.67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箭头: 下 13"/>
          <p:cNvSpPr/>
          <p:nvPr/>
        </p:nvSpPr>
        <p:spPr>
          <a:xfrm>
            <a:off x="8294911" y="4207275"/>
            <a:ext cx="1698172" cy="640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/>
          <p:cNvSpPr/>
          <p:nvPr/>
        </p:nvSpPr>
        <p:spPr>
          <a:xfrm>
            <a:off x="8294911" y="6761693"/>
            <a:ext cx="1698172" cy="640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insomnia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下载（</a:t>
            </a:r>
            <a:r>
              <a:rPr lang="en-US" altLang="zh-CN" dirty="0"/>
              <a:t>Insomnia 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https://insomnia.rest/</a:t>
            </a:r>
            <a:endParaRPr lang="en-US" altLang="zh-CN" dirty="0"/>
          </a:p>
          <a:p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接口调用中使用的公共内容，应该提升为变量，例如：</a:t>
            </a:r>
            <a:r>
              <a:rPr lang="en-US" altLang="zh-CN" dirty="0"/>
              <a:t>key</a:t>
            </a:r>
            <a:endParaRPr lang="en-US" altLang="zh-CN" dirty="0"/>
          </a:p>
          <a:p>
            <a:pPr lvl="1"/>
            <a:r>
              <a:rPr lang="zh-CN" altLang="en-US" dirty="0"/>
              <a:t>不同的项目，具有不同的环境变量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接口调试中的环境</a:t>
            </a:r>
            <a:endParaRPr lang="zh-CN" altLang="en-US" sz="3000" dirty="0"/>
          </a:p>
        </p:txBody>
      </p:sp>
      <p:sp>
        <p:nvSpPr>
          <p:cNvPr id="3" name="矩形: 圆角 2"/>
          <p:cNvSpPr/>
          <p:nvPr/>
        </p:nvSpPr>
        <p:spPr>
          <a:xfrm>
            <a:off x="9143996" y="3681266"/>
            <a:ext cx="5773787" cy="17621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{</a:t>
            </a:r>
            <a:endParaRPr lang="en-US" altLang="zh-CN" sz="24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: "https://devapi.qweather.com/v7"</a:t>
            </a:r>
            <a:endParaRPr lang="en-US" altLang="zh-CN" sz="2400" b="0" i="0" dirty="0">
              <a:solidFill>
                <a:schemeClr val="accent5">
                  <a:lumMod val="75000"/>
                </a:schemeClr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": "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xxxx1234xxxx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9143995" y="6149335"/>
            <a:ext cx="5773787" cy="1762140"/>
          </a:xfrm>
          <a:prstGeom prst="roundRect">
            <a:avLst>
              <a:gd name="adj" fmla="val 11212"/>
            </a:avLst>
          </a:prstGeom>
          <a:solidFill>
            <a:srgbClr val="F77DC0"/>
          </a:solidFill>
          <a:ln>
            <a:solidFill>
              <a:srgbClr val="F77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+mn-ea"/>
              </a:rPr>
              <a:t>{</a:t>
            </a:r>
            <a:endParaRPr lang="en-US" altLang="zh-CN" sz="24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+mn-ea"/>
              </a:rPr>
              <a:t>url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+mn-ea"/>
              </a:rPr>
              <a:t>: "https://api.taobao.com/v7"</a:t>
            </a:r>
            <a:endParaRPr lang="en-US" altLang="zh-CN" sz="2400" b="0" i="0" dirty="0">
              <a:solidFill>
                <a:schemeClr val="accent5">
                  <a:lumMod val="75000"/>
                </a:schemeClr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": "</a:t>
            </a:r>
            <a:r>
              <a:rPr lang="en-US" altLang="zh-C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xxxx6688xxxx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"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70217" y="3681266"/>
            <a:ext cx="3500845" cy="1762140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和风天气（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qweather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370217" y="6149335"/>
            <a:ext cx="3500845" cy="1762140"/>
          </a:xfrm>
          <a:prstGeom prst="roundRect">
            <a:avLst>
              <a:gd name="adj" fmla="val 11212"/>
            </a:avLst>
          </a:prstGeom>
          <a:solidFill>
            <a:srgbClr val="F77DC0"/>
          </a:solidFill>
          <a:ln>
            <a:solidFill>
              <a:srgbClr val="F77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淘宝商城（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taobao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7515447" y="4172149"/>
            <a:ext cx="1018903" cy="78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7515447" y="6640218"/>
            <a:ext cx="1018903" cy="78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3122023" y="3383280"/>
            <a:ext cx="12004766" cy="2299064"/>
          </a:xfrm>
          <a:prstGeom prst="roundRect">
            <a:avLst>
              <a:gd name="adj" fmla="val 4325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3122023" y="5880873"/>
            <a:ext cx="12004766" cy="2299064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77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小程序与网页开发的区别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小程序中不能使用 </a:t>
            </a:r>
            <a:r>
              <a:rPr lang="en-US" altLang="zh-CN" dirty="0"/>
              <a:t>HTML</a:t>
            </a:r>
            <a:endParaRPr lang="en-US" altLang="zh-CN" dirty="0"/>
          </a:p>
          <a:p>
            <a:r>
              <a:rPr lang="zh-CN" altLang="en-US" dirty="0"/>
              <a:t>小程序中可以使用 </a:t>
            </a:r>
            <a:r>
              <a:rPr lang="en-US" altLang="zh-CN" dirty="0"/>
              <a:t>CSS</a:t>
            </a:r>
            <a:endParaRPr lang="en-US" altLang="zh-CN" dirty="0"/>
          </a:p>
          <a:p>
            <a:r>
              <a:rPr lang="zh-CN" altLang="en-US" dirty="0"/>
              <a:t>小程序的主要开发语言是 </a:t>
            </a:r>
            <a:r>
              <a:rPr lang="en-US" altLang="zh-CN" dirty="0"/>
              <a:t>JavaScript</a:t>
            </a:r>
            <a:endParaRPr lang="en-US" altLang="zh-CN" dirty="0"/>
          </a:p>
          <a:p>
            <a:pPr lvl="1"/>
            <a:r>
              <a:rPr lang="zh-CN" altLang="en-US" dirty="0"/>
              <a:t>但是 </a:t>
            </a:r>
            <a:r>
              <a:rPr lang="en-US" altLang="zh-CN" dirty="0"/>
              <a:t>DOM </a:t>
            </a:r>
            <a:r>
              <a:rPr lang="zh-CN" altLang="en-US" dirty="0"/>
              <a:t>和 </a:t>
            </a:r>
            <a:r>
              <a:rPr lang="en-US" altLang="zh-CN" dirty="0"/>
              <a:t>BOM </a:t>
            </a:r>
            <a:r>
              <a:rPr lang="zh-CN" altLang="en-US" dirty="0"/>
              <a:t>在小程序中不可用</a:t>
            </a:r>
            <a:endParaRPr lang="en-US" altLang="zh-CN" dirty="0"/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DOM </a:t>
            </a:r>
            <a:r>
              <a:rPr lang="zh-CN" altLang="en-US" dirty="0"/>
              <a:t>和 </a:t>
            </a:r>
            <a:r>
              <a:rPr lang="en-US" altLang="zh-CN" dirty="0"/>
              <a:t>BOM 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库也不能用 </a:t>
            </a:r>
            <a:r>
              <a:rPr lang="en-US" altLang="zh-CN" dirty="0"/>
              <a:t>– jQuery</a:t>
            </a:r>
            <a:endParaRPr lang="en-US" altLang="zh-CN" dirty="0"/>
          </a:p>
          <a:p>
            <a:r>
              <a:rPr lang="zh-CN" altLang="en-US" dirty="0"/>
              <a:t>小程序的运行环境与网页开发不同</a:t>
            </a:r>
            <a:endParaRPr lang="en-US" altLang="zh-CN" dirty="0"/>
          </a:p>
          <a:p>
            <a:pPr lvl="1"/>
            <a:r>
              <a:rPr lang="zh-CN" altLang="en-US" dirty="0"/>
              <a:t>网页开发的运行环境是浏览器</a:t>
            </a:r>
            <a:endParaRPr lang="en-US" altLang="zh-CN" dirty="0"/>
          </a:p>
          <a:p>
            <a:pPr lvl="1"/>
            <a:r>
              <a:rPr lang="zh-CN" altLang="en-US" dirty="0"/>
              <a:t>微信小程序的运行环境是操作系统（</a:t>
            </a:r>
            <a:r>
              <a:rPr lang="en-US" altLang="zh-CN" dirty="0"/>
              <a:t>Android </a:t>
            </a:r>
            <a:r>
              <a:rPr lang="zh-CN" altLang="en-US" dirty="0"/>
              <a:t>和 </a:t>
            </a:r>
            <a:r>
              <a:rPr lang="en-US" altLang="zh-CN" dirty="0"/>
              <a:t>iOS</a:t>
            </a:r>
            <a:r>
              <a:rPr lang="zh-CN" altLang="en-US" dirty="0"/>
              <a:t>）上的微信客户端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9576" y="4206671"/>
            <a:ext cx="8204055" cy="3310578"/>
          </a:xfrm>
          <a:prstGeom prst="rect">
            <a:avLst/>
          </a:prstGeom>
        </p:spPr>
      </p:pic>
      <p:sp>
        <p:nvSpPr>
          <p:cNvPr id="13" name="箭头: 右 12"/>
          <p:cNvSpPr/>
          <p:nvPr/>
        </p:nvSpPr>
        <p:spPr>
          <a:xfrm>
            <a:off x="6685936" y="5447093"/>
            <a:ext cx="778607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4014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Insomnia </a:t>
            </a:r>
            <a:r>
              <a:rPr lang="zh-CN" altLang="en-US" sz="3000" dirty="0"/>
              <a:t>配置环境变量</a:t>
            </a:r>
            <a:endParaRPr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69" y="4206671"/>
            <a:ext cx="4048168" cy="3310578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2560319" y="6949444"/>
            <a:ext cx="3056710" cy="391885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60319" y="4774478"/>
            <a:ext cx="1071155" cy="502920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771310" y="5708474"/>
            <a:ext cx="2992484" cy="1685108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1142617" y="5560428"/>
            <a:ext cx="4572000" cy="1127755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insomnia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下载（</a:t>
            </a:r>
            <a:r>
              <a:rPr lang="en-US" altLang="zh-CN" dirty="0"/>
              <a:t>Insomnia 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https://insomnia.rest/</a:t>
            </a:r>
            <a:endParaRPr lang="en-US" altLang="zh-CN" dirty="0"/>
          </a:p>
          <a:p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接口调用中使用的公共内容，应该提升为变量，例如：</a:t>
            </a:r>
            <a:r>
              <a:rPr lang="en-US" altLang="zh-CN" dirty="0"/>
              <a:t>key</a:t>
            </a:r>
            <a:endParaRPr lang="en-US" altLang="zh-CN" dirty="0"/>
          </a:p>
          <a:p>
            <a:pPr lvl="1"/>
            <a:r>
              <a:rPr lang="zh-CN" altLang="en-US" dirty="0"/>
              <a:t>不同的项目，具有不同的环境变量</a:t>
            </a:r>
            <a:endParaRPr lang="en-US" altLang="zh-CN" dirty="0"/>
          </a:p>
          <a:p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请求方法 </a:t>
            </a:r>
            <a:r>
              <a:rPr lang="en-US" altLang="zh-CN" dirty="0"/>
              <a:t>+ </a:t>
            </a:r>
            <a:r>
              <a:rPr lang="zh-CN" altLang="en-US" dirty="0"/>
              <a:t>请求地址 </a:t>
            </a:r>
            <a:r>
              <a:rPr lang="en-US" altLang="zh-CN" dirty="0"/>
              <a:t>+ </a:t>
            </a:r>
            <a:r>
              <a:rPr lang="zh-CN" altLang="en-US" dirty="0"/>
              <a:t>请求参数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7471" y="3538840"/>
            <a:ext cx="11694935" cy="4529073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3327767" y="4258781"/>
            <a:ext cx="1609993" cy="570338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950356" y="3666999"/>
            <a:ext cx="684194" cy="473927"/>
          </a:xfrm>
          <a:prstGeom prst="roundRect">
            <a:avLst>
              <a:gd name="adj" fmla="val 4325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10583245" y="6109505"/>
            <a:ext cx="712255" cy="526426"/>
          </a:xfrm>
          <a:prstGeom prst="roundRect">
            <a:avLst>
              <a:gd name="adj" fmla="val 4325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57346" y="1540269"/>
            <a:ext cx="4014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Insomnia </a:t>
            </a:r>
            <a:r>
              <a:rPr lang="zh-CN" altLang="en-US" sz="3000" dirty="0"/>
              <a:t>使用环境变量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8288000" cy="102945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数据接口：小程序中调用接口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40280" y="4333500"/>
            <a:ext cx="13807440" cy="1620000"/>
          </a:xfrm>
        </p:spPr>
        <p:txBody>
          <a:bodyPr/>
          <a:lstStyle/>
          <a:p>
            <a:r>
              <a:rPr lang="en-US" altLang="zh-CN" dirty="0" err="1"/>
              <a:t>wx.request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接口调用报错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报错内容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XXXXX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不在以下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request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合法域名列表中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开发阶段解决方案：不校验合法域名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上线阶段解决方案：绑定请求接口域名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7399" y="1689996"/>
            <a:ext cx="4353200" cy="7506819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57346" y="1540269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不校验合法域名</a:t>
            </a:r>
            <a:endParaRPr lang="zh-CN" altLang="en-US" sz="3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开发阶段解决方案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：不检查域名是否合法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6706" y="2497456"/>
            <a:ext cx="7510799" cy="1624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07" y="5985514"/>
            <a:ext cx="7510798" cy="2498086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 rot="5400000">
            <a:off x="8656694" y="4676089"/>
            <a:ext cx="974611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7844470" y="7789544"/>
            <a:ext cx="3297663" cy="490856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绑定请求接口域名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获取实时地理位置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wx.getLocation</a:t>
            </a:r>
            <a:r>
              <a:rPr lang="en-US" altLang="zh-CN" dirty="0"/>
              <a:t>()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https://developers.weixin.qq.com/miniprogram/dev/api/location/wx.getLocation.html</a:t>
            </a:r>
            <a:endParaRPr lang="en-US" altLang="zh-CN" dirty="0"/>
          </a:p>
          <a:p>
            <a:r>
              <a:rPr lang="zh-CN" altLang="en-US" dirty="0"/>
              <a:t>解决授权提示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36" y="6462717"/>
            <a:ext cx="3759233" cy="3033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450" y="6462716"/>
            <a:ext cx="6200590" cy="3033979"/>
          </a:xfrm>
          <a:prstGeom prst="rect">
            <a:avLst/>
          </a:prstGeom>
        </p:spPr>
      </p:pic>
      <p:sp>
        <p:nvSpPr>
          <p:cNvPr id="7" name="箭头: 左 6"/>
          <p:cNvSpPr/>
          <p:nvPr/>
        </p:nvSpPr>
        <p:spPr>
          <a:xfrm>
            <a:off x="6439989" y="7623537"/>
            <a:ext cx="1632857" cy="9405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小程序的运行环境</a:t>
            </a:r>
            <a:endParaRPr lang="zh-CN" altLang="en-US" sz="3000" dirty="0"/>
          </a:p>
        </p:txBody>
      </p:sp>
      <p:sp>
        <p:nvSpPr>
          <p:cNvPr id="28" name="矩形: 圆角 27"/>
          <p:cNvSpPr/>
          <p:nvPr/>
        </p:nvSpPr>
        <p:spPr>
          <a:xfrm>
            <a:off x="3315269" y="3299767"/>
            <a:ext cx="11657461" cy="5111298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小程序的运行环境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zh-CN" altLang="en-US" sz="3000" dirty="0">
              <a:latin typeface="+mn-ea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972664" y="5003801"/>
            <a:ext cx="4866536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渲染层</a:t>
            </a:r>
            <a:endParaRPr lang="en-US" altLang="zh-CN" sz="3000" dirty="0">
              <a:latin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9448800" y="5003801"/>
            <a:ext cx="4866536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逻辑层</a:t>
            </a:r>
            <a:endParaRPr lang="en-US" altLang="zh-CN" sz="30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项目界面：官方组件 </a:t>
            </a:r>
            <a:r>
              <a:rPr lang="en-US" altLang="zh-CN" dirty="0"/>
              <a:t>+ </a:t>
            </a:r>
            <a:r>
              <a:rPr lang="zh-CN" altLang="en-US" dirty="0"/>
              <a:t>第三方组件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7346" y="1540269"/>
            <a:ext cx="4031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官方组件与第三方组件</a:t>
            </a:r>
            <a:endParaRPr lang="zh-CN" altLang="en-US" sz="3000" dirty="0"/>
          </a:p>
        </p:txBody>
      </p:sp>
      <p:sp>
        <p:nvSpPr>
          <p:cNvPr id="2" name="矩形: 圆角 1"/>
          <p:cNvSpPr/>
          <p:nvPr/>
        </p:nvSpPr>
        <p:spPr>
          <a:xfrm>
            <a:off x="3120040" y="3670131"/>
            <a:ext cx="4855560" cy="2206829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官方组件</a:t>
            </a:r>
            <a:endParaRPr lang="zh-CN" altLang="en-US" sz="3000" dirty="0"/>
          </a:p>
        </p:txBody>
      </p:sp>
      <p:sp>
        <p:nvSpPr>
          <p:cNvPr id="4" name="矩形: 圆角 3"/>
          <p:cNvSpPr/>
          <p:nvPr/>
        </p:nvSpPr>
        <p:spPr>
          <a:xfrm>
            <a:off x="3120040" y="6111561"/>
            <a:ext cx="4855560" cy="2206829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第三方组件</a:t>
            </a:r>
            <a:endParaRPr lang="zh-CN" altLang="en-US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188040" y="3670131"/>
            <a:ext cx="6858000" cy="2206828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基础功能（</a:t>
            </a:r>
            <a:r>
              <a:rPr lang="en-US" altLang="zh-CN" sz="3000" dirty="0"/>
              <a:t>HTML</a:t>
            </a:r>
            <a:r>
              <a:rPr lang="zh-CN" altLang="en-US" sz="3000" dirty="0"/>
              <a:t>标签）</a:t>
            </a:r>
            <a:endParaRPr lang="zh-CN" altLang="en-US" sz="3000" dirty="0"/>
          </a:p>
        </p:txBody>
      </p:sp>
      <p:sp>
        <p:nvSpPr>
          <p:cNvPr id="12" name="矩形: 圆角 11"/>
          <p:cNvSpPr/>
          <p:nvPr/>
        </p:nvSpPr>
        <p:spPr>
          <a:xfrm>
            <a:off x="8188040" y="6111562"/>
            <a:ext cx="6858000" cy="2206828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组合功能（</a:t>
            </a:r>
            <a:r>
              <a:rPr lang="en-US" altLang="zh-CN" sz="3000" dirty="0"/>
              <a:t>Bootstrap</a:t>
            </a:r>
            <a:r>
              <a:rPr lang="zh-CN" altLang="en-US" sz="3000" dirty="0"/>
              <a:t>）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WeUI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下载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https://github.com/Tencent/weui-wxss</a:t>
            </a:r>
            <a:endParaRPr lang="en-US" altLang="zh-CN" dirty="0"/>
          </a:p>
          <a:p>
            <a:r>
              <a:rPr lang="zh-CN" altLang="en-US" dirty="0"/>
              <a:t>引入</a:t>
            </a:r>
            <a:endParaRPr lang="en-US" altLang="zh-CN" dirty="0"/>
          </a:p>
          <a:p>
            <a:pPr lvl="1"/>
            <a:r>
              <a:rPr lang="zh-CN" altLang="en-US" dirty="0"/>
              <a:t>解压后，找到 </a:t>
            </a:r>
            <a:r>
              <a:rPr lang="en-US" altLang="zh-CN" dirty="0" err="1"/>
              <a:t>dist</a:t>
            </a:r>
            <a:r>
              <a:rPr lang="en-US" altLang="zh-CN" dirty="0"/>
              <a:t>/style/ </a:t>
            </a:r>
            <a:r>
              <a:rPr lang="zh-CN" altLang="en-US" dirty="0"/>
              <a:t>目录下的 </a:t>
            </a:r>
            <a:r>
              <a:rPr lang="en-US" altLang="zh-CN" dirty="0" err="1"/>
              <a:t>weui.wxss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将 </a:t>
            </a:r>
            <a:r>
              <a:rPr lang="en-US" altLang="zh-CN" dirty="0" err="1"/>
              <a:t>weui.wxss</a:t>
            </a:r>
            <a:r>
              <a:rPr lang="en-US" altLang="zh-CN" dirty="0"/>
              <a:t> </a:t>
            </a:r>
            <a:r>
              <a:rPr lang="zh-CN" altLang="en-US" dirty="0"/>
              <a:t>复制到小程序的根目录中</a:t>
            </a:r>
            <a:endParaRPr lang="en-US" altLang="zh-CN" dirty="0"/>
          </a:p>
          <a:p>
            <a:pPr lvl="1"/>
            <a:r>
              <a:rPr lang="zh-CN" altLang="en-US" dirty="0"/>
              <a:t>在全局样式文件 </a:t>
            </a:r>
            <a:r>
              <a:rPr lang="en-US" altLang="zh-CN" dirty="0" err="1"/>
              <a:t>app.wxss</a:t>
            </a:r>
            <a:r>
              <a:rPr lang="en-US" altLang="zh-CN" dirty="0"/>
              <a:t> </a:t>
            </a:r>
            <a:r>
              <a:rPr lang="zh-CN" altLang="en-US" dirty="0"/>
              <a:t>中加入 </a:t>
            </a:r>
            <a:r>
              <a:rPr lang="en-US" altLang="zh-CN" dirty="0"/>
              <a:t>@import "</a:t>
            </a:r>
            <a:r>
              <a:rPr lang="en-US" altLang="zh-CN" dirty="0" err="1"/>
              <a:t>weui.wxss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通过微信开发者工具打开解压后的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0708" y="2505745"/>
            <a:ext cx="11346582" cy="6595262"/>
          </a:xfrm>
          <a:prstGeom prst="rect">
            <a:avLst/>
          </a:prstGeom>
        </p:spPr>
      </p:pic>
      <p:sp>
        <p:nvSpPr>
          <p:cNvPr id="4" name="矩形: 圆角 3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7346" y="1540269"/>
            <a:ext cx="383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err="1"/>
              <a:t>WeUI</a:t>
            </a:r>
            <a:r>
              <a:rPr lang="en-US" altLang="zh-CN" sz="3000" dirty="0"/>
              <a:t> - https://weui.io/</a:t>
            </a:r>
            <a:endParaRPr lang="zh-CN" altLang="en-US" sz="3000" dirty="0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功能组合：数据接口 </a:t>
            </a:r>
            <a:r>
              <a:rPr lang="en-US" altLang="zh-CN" dirty="0"/>
              <a:t>+ </a:t>
            </a:r>
            <a:r>
              <a:rPr lang="zh-CN" altLang="en-US" dirty="0"/>
              <a:t>项目界面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1669774" y="1188721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57346" y="1370938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功能组合</a:t>
            </a:r>
            <a:endParaRPr lang="zh-CN" altLang="en-US" sz="3000" dirty="0"/>
          </a:p>
        </p:txBody>
      </p:sp>
      <p:sp>
        <p:nvSpPr>
          <p:cNvPr id="52" name="缺角矩形 51"/>
          <p:cNvSpPr/>
          <p:nvPr/>
        </p:nvSpPr>
        <p:spPr>
          <a:xfrm>
            <a:off x="7799614" y="4376057"/>
            <a:ext cx="2220686" cy="1918608"/>
          </a:xfrm>
          <a:prstGeom prst="plaqu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项目界面</a:t>
            </a:r>
            <a:endParaRPr lang="zh-CN" altLang="en-US" dirty="0"/>
          </a:p>
        </p:txBody>
      </p:sp>
      <p:sp>
        <p:nvSpPr>
          <p:cNvPr id="4" name="箭头: 右 3"/>
          <p:cNvSpPr/>
          <p:nvPr/>
        </p:nvSpPr>
        <p:spPr>
          <a:xfrm>
            <a:off x="10819493" y="4927600"/>
            <a:ext cx="1270000" cy="82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5643007" y="4639733"/>
            <a:ext cx="1388533" cy="12361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体 6"/>
          <p:cNvSpPr/>
          <p:nvPr/>
        </p:nvSpPr>
        <p:spPr>
          <a:xfrm>
            <a:off x="3093534" y="4540854"/>
            <a:ext cx="1641160" cy="158901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数据接口</a:t>
            </a:r>
            <a:endParaRPr lang="zh-CN" altLang="en-US" dirty="0"/>
          </a:p>
        </p:txBody>
      </p:sp>
      <p:sp>
        <p:nvSpPr>
          <p:cNvPr id="8" name="缺角矩形 7"/>
          <p:cNvSpPr/>
          <p:nvPr/>
        </p:nvSpPr>
        <p:spPr>
          <a:xfrm>
            <a:off x="12866826" y="4991100"/>
            <a:ext cx="2220686" cy="1918608"/>
          </a:xfrm>
          <a:prstGeom prst="plaqu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柱体 8"/>
          <p:cNvSpPr/>
          <p:nvPr/>
        </p:nvSpPr>
        <p:spPr>
          <a:xfrm>
            <a:off x="13166838" y="3662655"/>
            <a:ext cx="1641160" cy="1589013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548836" y="5442573"/>
            <a:ext cx="8771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功能组合：模板 </a:t>
            </a:r>
            <a:r>
              <a:rPr lang="en-US" altLang="zh-CN" dirty="0"/>
              <a:t>+ </a:t>
            </a:r>
            <a:r>
              <a:rPr lang="zh-CN" altLang="en-US" dirty="0"/>
              <a:t>移动端 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7346" y="1540269"/>
            <a:ext cx="2456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WXML </a:t>
            </a:r>
            <a:r>
              <a:rPr lang="zh-CN" altLang="en-US" sz="3000" dirty="0"/>
              <a:t>的模板</a:t>
            </a:r>
            <a:endParaRPr lang="zh-CN" altLang="en-US" sz="3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6837" y="2176946"/>
            <a:ext cx="3996266" cy="29665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33" y="6820236"/>
            <a:ext cx="5917475" cy="2209996"/>
          </a:xfrm>
          <a:prstGeom prst="rect">
            <a:avLst/>
          </a:prstGeom>
        </p:spPr>
      </p:pic>
      <p:sp>
        <p:nvSpPr>
          <p:cNvPr id="12" name="箭头: 下 11"/>
          <p:cNvSpPr/>
          <p:nvPr/>
        </p:nvSpPr>
        <p:spPr>
          <a:xfrm>
            <a:off x="9901646" y="5563856"/>
            <a:ext cx="992777" cy="83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10548482" y="3015097"/>
            <a:ext cx="1247279" cy="498812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9288140" y="8248949"/>
            <a:ext cx="1247279" cy="498812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8819830" y="3686348"/>
            <a:ext cx="1447576" cy="519892"/>
          </a:xfrm>
          <a:prstGeom prst="roundRect">
            <a:avLst>
              <a:gd name="adj" fmla="val 4325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11215775" y="8264535"/>
            <a:ext cx="1598888" cy="498812"/>
          </a:xfrm>
          <a:prstGeom prst="roundRect">
            <a:avLst>
              <a:gd name="adj" fmla="val 4325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对话气泡: 圆角矩形 1"/>
          <p:cNvSpPr/>
          <p:nvPr/>
        </p:nvSpPr>
        <p:spPr>
          <a:xfrm>
            <a:off x="3161213" y="3015097"/>
            <a:ext cx="2445641" cy="1347897"/>
          </a:xfrm>
          <a:prstGeom prst="wedgeRoundRectCallout">
            <a:avLst>
              <a:gd name="adj1" fmla="val 72639"/>
              <a:gd name="adj2" fmla="val 217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声明模板</a:t>
            </a:r>
            <a:endParaRPr lang="zh-CN" altLang="en-US" dirty="0"/>
          </a:p>
        </p:txBody>
      </p:sp>
      <p:sp>
        <p:nvSpPr>
          <p:cNvPr id="5" name="对话气泡: 圆角矩形 4"/>
          <p:cNvSpPr/>
          <p:nvPr/>
        </p:nvSpPr>
        <p:spPr>
          <a:xfrm>
            <a:off x="3161212" y="7166044"/>
            <a:ext cx="2445641" cy="1347897"/>
          </a:xfrm>
          <a:prstGeom prst="wedgeRoundRectCallout">
            <a:avLst>
              <a:gd name="adj1" fmla="val 72639"/>
              <a:gd name="adj2" fmla="val 217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调用模板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7346" y="1540269"/>
            <a:ext cx="3482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小程序移动端的 </a:t>
            </a:r>
            <a:r>
              <a:rPr lang="en-US" altLang="zh-CN" sz="3000" dirty="0"/>
              <a:t>API</a:t>
            </a:r>
            <a:endParaRPr lang="zh-CN" altLang="en-US" sz="3000" dirty="0"/>
          </a:p>
        </p:txBody>
      </p:sp>
      <p:sp>
        <p:nvSpPr>
          <p:cNvPr id="17" name="矩形: 圆角 16"/>
          <p:cNvSpPr/>
          <p:nvPr/>
        </p:nvSpPr>
        <p:spPr>
          <a:xfrm>
            <a:off x="3159228" y="3343562"/>
            <a:ext cx="4855560" cy="1412645"/>
          </a:xfrm>
          <a:prstGeom prst="roundRect">
            <a:avLst>
              <a:gd name="adj" fmla="val 11212"/>
            </a:avLst>
          </a:prstGeom>
          <a:solidFill>
            <a:srgbClr val="1EBC8F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去拍照</a:t>
            </a:r>
            <a:endParaRPr lang="zh-CN" altLang="en-US" sz="3000" dirty="0"/>
          </a:p>
        </p:txBody>
      </p:sp>
      <p:sp>
        <p:nvSpPr>
          <p:cNvPr id="18" name="矩形: 圆角 17"/>
          <p:cNvSpPr/>
          <p:nvPr/>
        </p:nvSpPr>
        <p:spPr>
          <a:xfrm>
            <a:off x="3159228" y="5014283"/>
            <a:ext cx="4855560" cy="1412645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扫一扫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227228" y="3343562"/>
            <a:ext cx="6858000" cy="141264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调用摄像头，并返回照片信息</a:t>
            </a:r>
            <a:endParaRPr lang="zh-CN" altLang="en-US" sz="3000" dirty="0"/>
          </a:p>
        </p:txBody>
      </p:sp>
      <p:sp>
        <p:nvSpPr>
          <p:cNvPr id="20" name="矩形: 圆角 19"/>
          <p:cNvSpPr/>
          <p:nvPr/>
        </p:nvSpPr>
        <p:spPr>
          <a:xfrm>
            <a:off x="8227228" y="5014284"/>
            <a:ext cx="6858000" cy="141264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识别二维码的内容</a:t>
            </a:r>
            <a:endParaRPr lang="zh-CN" altLang="en-US" sz="3000" dirty="0"/>
          </a:p>
        </p:txBody>
      </p:sp>
      <p:sp>
        <p:nvSpPr>
          <p:cNvPr id="21" name="矩形: 圆角 20"/>
          <p:cNvSpPr/>
          <p:nvPr/>
        </p:nvSpPr>
        <p:spPr>
          <a:xfrm>
            <a:off x="3159228" y="6685004"/>
            <a:ext cx="4855560" cy="1412645"/>
          </a:xfrm>
          <a:prstGeom prst="roundRect">
            <a:avLst>
              <a:gd name="adj" fmla="val 11212"/>
            </a:avLst>
          </a:prstGeom>
          <a:solidFill>
            <a:srgbClr val="1BA9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n-ea"/>
              </a:rPr>
              <a:t>……</a:t>
            </a:r>
            <a:endParaRPr lang="zh-CN" altLang="en-US" sz="3000" dirty="0">
              <a:latin typeface="+mn-ea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8227228" y="6685005"/>
            <a:ext cx="6858000" cy="1412644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……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发布小程序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/>
          <p:cNvSpPr/>
          <p:nvPr/>
        </p:nvSpPr>
        <p:spPr>
          <a:xfrm>
            <a:off x="3315269" y="3299767"/>
            <a:ext cx="11657461" cy="5111298"/>
          </a:xfrm>
          <a:prstGeom prst="roundRect">
            <a:avLst>
              <a:gd name="adj" fmla="val 112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小程序的运行环境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zh-CN" altLang="en-US" sz="3000" dirty="0">
              <a:latin typeface="+mn-ea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972664" y="5003801"/>
            <a:ext cx="4866536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渲染层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9448800" y="5003801"/>
            <a:ext cx="4866536" cy="2768598"/>
          </a:xfrm>
          <a:prstGeom prst="roundRect">
            <a:avLst>
              <a:gd name="adj" fmla="val 11212"/>
            </a:avLst>
          </a:prstGeom>
          <a:solidFill>
            <a:srgbClr val="FF6161"/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逻辑层</a:t>
            </a:r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  <a:p>
            <a:pPr algn="ctr"/>
            <a:endParaRPr lang="en-US" altLang="zh-CN" sz="3000" dirty="0">
              <a:latin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240296" y="6388100"/>
            <a:ext cx="2033538" cy="1033639"/>
          </a:xfrm>
          <a:prstGeom prst="roundRect">
            <a:avLst>
              <a:gd name="adj" fmla="val 11212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内容</a:t>
            </a:r>
            <a:endParaRPr lang="en-US" altLang="zh-CN" sz="3000" dirty="0">
              <a:latin typeface="+mn-ea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539748" y="6388100"/>
            <a:ext cx="2033538" cy="1033639"/>
          </a:xfrm>
          <a:prstGeom prst="roundRect">
            <a:avLst>
              <a:gd name="adj" fmla="val 11212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+mn-ea"/>
              </a:rPr>
              <a:t>样式</a:t>
            </a:r>
            <a:endParaRPr lang="en-US" altLang="zh-CN" sz="3000" dirty="0">
              <a:latin typeface="+mn-ea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0865299" y="6388100"/>
            <a:ext cx="2033538" cy="1033639"/>
          </a:xfrm>
          <a:prstGeom prst="roundRect">
            <a:avLst>
              <a:gd name="adj" fmla="val 11212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+mn-ea"/>
              </a:rPr>
              <a:t>JavaScript</a:t>
            </a:r>
            <a:endParaRPr lang="en-US" altLang="zh-CN" sz="3000" dirty="0">
              <a:latin typeface="+mn-ea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57346" y="154026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小程序的运行环境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发布小程序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上传代码；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提交审核；</a:t>
            </a:r>
            <a:endParaRPr lang="zh-CN" altLang="en-US" dirty="0"/>
          </a:p>
          <a:p>
            <a:pPr marL="771525" indent="-771525">
              <a:buFont typeface="+mj-lt"/>
              <a:buAutoNum type="arabicPeriod"/>
            </a:pPr>
            <a:r>
              <a:rPr lang="zh-CN" altLang="en-US" dirty="0"/>
              <a:t>发布版本；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STEPS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上传代码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9969867" y="8435111"/>
            <a:ext cx="2316822" cy="5477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6796" y="7600988"/>
            <a:ext cx="13294406" cy="1137935"/>
          </a:xfrm>
          <a:prstGeom prst="rect">
            <a:avLst/>
          </a:prstGeom>
        </p:spPr>
      </p:pic>
      <p:sp>
        <p:nvSpPr>
          <p:cNvPr id="20" name="矩形: 圆角 19"/>
          <p:cNvSpPr/>
          <p:nvPr/>
        </p:nvSpPr>
        <p:spPr>
          <a:xfrm>
            <a:off x="12740640" y="7593344"/>
            <a:ext cx="1051560" cy="1137935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96" y="2272017"/>
            <a:ext cx="13294406" cy="2972094"/>
          </a:xfrm>
          <a:prstGeom prst="rect">
            <a:avLst/>
          </a:prstGeom>
        </p:spPr>
      </p:pic>
      <p:sp>
        <p:nvSpPr>
          <p:cNvPr id="13" name="箭头: 上 12"/>
          <p:cNvSpPr/>
          <p:nvPr/>
        </p:nvSpPr>
        <p:spPr>
          <a:xfrm>
            <a:off x="5189365" y="5839383"/>
            <a:ext cx="7909267" cy="11510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管理</a:t>
            </a:r>
            <a:r>
              <a:rPr lang="en-US" altLang="zh-CN" sz="2400" dirty="0">
                <a:latin typeface="+mn-ea"/>
              </a:rPr>
              <a:t>-&gt;</a:t>
            </a:r>
            <a:r>
              <a:rPr lang="zh-CN" altLang="en-US" sz="2400" dirty="0">
                <a:latin typeface="+mn-ea"/>
              </a:rPr>
              <a:t>版本管理</a:t>
            </a:r>
            <a:r>
              <a:rPr lang="en-US" altLang="zh-CN" sz="2400" dirty="0">
                <a:latin typeface="+mn-ea"/>
              </a:rPr>
              <a:t>-&gt;</a:t>
            </a:r>
            <a:r>
              <a:rPr lang="zh-CN" altLang="en-US" sz="2400" dirty="0">
                <a:latin typeface="+mn-ea"/>
              </a:rPr>
              <a:t>开发版本</a:t>
            </a:r>
            <a:endParaRPr lang="zh-CN" altLang="en-US" sz="2400" dirty="0">
              <a:latin typeface="+mn-ea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297458" y="6258458"/>
            <a:ext cx="3675342" cy="568968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提交审核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9969867" y="8435111"/>
            <a:ext cx="2316822" cy="5477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6796" y="6208580"/>
            <a:ext cx="13294406" cy="29720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96" y="2271315"/>
            <a:ext cx="13294407" cy="2827587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12925586" y="7314371"/>
            <a:ext cx="1875295" cy="775738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箭头: 上 4"/>
          <p:cNvSpPr/>
          <p:nvPr/>
        </p:nvSpPr>
        <p:spPr>
          <a:xfrm>
            <a:off x="7985589" y="5428495"/>
            <a:ext cx="2316822" cy="5673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2541770" y="4292168"/>
            <a:ext cx="991844" cy="512307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6796" y="6245431"/>
            <a:ext cx="13294406" cy="2800543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741666" y="1374326"/>
            <a:ext cx="14804666" cy="8138160"/>
          </a:xfrm>
          <a:prstGeom prst="roundRect">
            <a:avLst>
              <a:gd name="adj" fmla="val 4325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7346" y="154026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提交审核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9969867" y="8435111"/>
            <a:ext cx="2316822" cy="5477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矩形: 圆角 11"/>
          <p:cNvSpPr/>
          <p:nvPr/>
        </p:nvSpPr>
        <p:spPr>
          <a:xfrm>
            <a:off x="2557223" y="8254319"/>
            <a:ext cx="1689313" cy="492411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箭头: 上 4"/>
          <p:cNvSpPr/>
          <p:nvPr/>
        </p:nvSpPr>
        <p:spPr>
          <a:xfrm>
            <a:off x="7985589" y="5286458"/>
            <a:ext cx="2316822" cy="616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13034075" y="7210633"/>
            <a:ext cx="1890793" cy="863984"/>
          </a:xfrm>
          <a:prstGeom prst="roundRect">
            <a:avLst>
              <a:gd name="adj" fmla="val 43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96" y="2200000"/>
            <a:ext cx="13294406" cy="28005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zh-CN" altLang="en-US" dirty="0"/>
              <a:t>简介、环境搭建、初始化小程序</a:t>
            </a:r>
            <a:endParaRPr lang="en-US" altLang="zh-CN" dirty="0"/>
          </a:p>
          <a:p>
            <a:r>
              <a:rPr lang="zh-CN" altLang="en-US" dirty="0"/>
              <a:t>解读初始化小程序</a:t>
            </a:r>
            <a:endParaRPr lang="en-US" altLang="zh-CN" dirty="0"/>
          </a:p>
          <a:p>
            <a:pPr lvl="1"/>
            <a:r>
              <a:rPr lang="zh-CN" altLang="en-US" dirty="0"/>
              <a:t>目录结构、</a:t>
            </a:r>
            <a:r>
              <a:rPr lang="en-US" altLang="zh-CN" dirty="0"/>
              <a:t>app </a:t>
            </a:r>
            <a:r>
              <a:rPr lang="zh-CN" altLang="en-US" dirty="0"/>
              <a:t>代码、页面、生命周期、云 </a:t>
            </a:r>
            <a:r>
              <a:rPr lang="en-US" altLang="zh-CN" dirty="0"/>
              <a:t>API</a:t>
            </a:r>
            <a:r>
              <a:rPr lang="zh-CN" altLang="en-US" dirty="0"/>
              <a:t>、组件 </a:t>
            </a:r>
            <a:r>
              <a:rPr lang="en-US" altLang="zh-CN" dirty="0"/>
              <a:t>……</a:t>
            </a:r>
            <a:endParaRPr lang="en-US" altLang="zh-CN" dirty="0"/>
          </a:p>
          <a:p>
            <a:r>
              <a:rPr lang="zh-CN" altLang="en-US" dirty="0"/>
              <a:t>项目实践</a:t>
            </a:r>
            <a:endParaRPr lang="en-US" altLang="zh-CN" dirty="0"/>
          </a:p>
          <a:p>
            <a:pPr lvl="1"/>
            <a:r>
              <a:rPr lang="zh-CN" altLang="en-US" dirty="0"/>
              <a:t>数据接口、项目界面、功能组合、发布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40280" y="4333500"/>
            <a:ext cx="13807440" cy="1620000"/>
          </a:xfrm>
        </p:spPr>
        <p:txBody>
          <a:bodyPr/>
          <a:lstStyle/>
          <a:p>
            <a:r>
              <a:rPr lang="zh-CN" altLang="en-US" dirty="0"/>
              <a:t>结束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gou2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</Template>
  <TotalTime>0</TotalTime>
  <Words>4582</Words>
  <Application>WPS 演示</Application>
  <PresentationFormat>自定义</PresentationFormat>
  <Paragraphs>778</Paragraphs>
  <Slides>95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12" baseType="lpstr">
      <vt:lpstr>Arial</vt:lpstr>
      <vt:lpstr>方正书宋_GBK</vt:lpstr>
      <vt:lpstr>Wingdings</vt:lpstr>
      <vt:lpstr>-apple-system</vt:lpstr>
      <vt:lpstr>Thonburi</vt:lpstr>
      <vt:lpstr>Open Sans</vt:lpstr>
      <vt:lpstr>苹方-简</vt:lpstr>
      <vt:lpstr>Times New Roman</vt:lpstr>
      <vt:lpstr>思源黑体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lagou2</vt:lpstr>
      <vt:lpstr>小程序</vt:lpstr>
      <vt:lpstr>小程序</vt:lpstr>
      <vt:lpstr>小程序简介</vt:lpstr>
      <vt:lpstr>移动端开发</vt:lpstr>
      <vt:lpstr>小程序简介</vt:lpstr>
      <vt:lpstr>小程序简介</vt:lpstr>
      <vt:lpstr>小程序与网页开发的区别</vt:lpstr>
      <vt:lpstr>PowerPoint 演示文稿</vt:lpstr>
      <vt:lpstr>PowerPoint 演示文稿</vt:lpstr>
      <vt:lpstr>小程序的运行环境</vt:lpstr>
      <vt:lpstr>PowerPoint 演示文稿</vt:lpstr>
      <vt:lpstr>PowerPoint 演示文稿</vt:lpstr>
      <vt:lpstr>微信小程序基础</vt:lpstr>
      <vt:lpstr>微信小程序基础</vt:lpstr>
      <vt:lpstr>微信小程序基础</vt:lpstr>
      <vt:lpstr>注册小程序账号</vt:lpstr>
      <vt:lpstr>微信小程序基础</vt:lpstr>
      <vt:lpstr>下载微信开发者工具</vt:lpstr>
      <vt:lpstr>微信小程序基础</vt:lpstr>
      <vt:lpstr>PowerPoint 演示文稿</vt:lpstr>
      <vt:lpstr>初始化微信小程序</vt:lpstr>
      <vt:lpstr>PowerPoint 演示文稿</vt:lpstr>
      <vt:lpstr>PowerPoint 演示文稿</vt:lpstr>
      <vt:lpstr>解读初始化项目</vt:lpstr>
      <vt:lpstr>解读初始化项目</vt:lpstr>
      <vt:lpstr>解读初始化项目</vt:lpstr>
      <vt:lpstr>PowerPoint 演示文稿</vt:lpstr>
      <vt:lpstr>PowerPoint 演示文稿</vt:lpstr>
      <vt:lpstr>PowerPoint 演示文稿</vt:lpstr>
      <vt:lpstr>解读初始化项目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解读初始化项目</vt:lpstr>
      <vt:lpstr>PowerPoint 演示文稿</vt:lpstr>
      <vt:lpstr>云 API</vt:lpstr>
      <vt:lpstr>解读初始化项目</vt:lpstr>
      <vt:lpstr>PowerPoint 演示文稿</vt:lpstr>
      <vt:lpstr>WXML</vt:lpstr>
      <vt:lpstr>组件</vt:lpstr>
      <vt:lpstr>PowerPoint 演示文稿</vt:lpstr>
      <vt:lpstr>PowerPoint 演示文稿</vt:lpstr>
      <vt:lpstr>WXML</vt:lpstr>
      <vt:lpstr>PowerPoint 演示文稿</vt:lpstr>
      <vt:lpstr>WXML</vt:lpstr>
      <vt:lpstr>解读初始化项目</vt:lpstr>
      <vt:lpstr>logs 页面</vt:lpstr>
      <vt:lpstr>项目实践</vt:lpstr>
      <vt:lpstr>项目实践</vt:lpstr>
      <vt:lpstr>项目实践</vt:lpstr>
      <vt:lpstr>数据接口</vt:lpstr>
      <vt:lpstr>项目实践</vt:lpstr>
      <vt:lpstr>PowerPoint 演示文稿</vt:lpstr>
      <vt:lpstr>和风天气接口</vt:lpstr>
      <vt:lpstr>和风天气接口</vt:lpstr>
      <vt:lpstr>PowerPoint 演示文稿</vt:lpstr>
      <vt:lpstr>项目实践</vt:lpstr>
      <vt:lpstr>接口调试工具</vt:lpstr>
      <vt:lpstr>insomnia</vt:lpstr>
      <vt:lpstr>PowerPoint 演示文稿</vt:lpstr>
      <vt:lpstr>insomnia</vt:lpstr>
      <vt:lpstr>PowerPoint 演示文稿</vt:lpstr>
      <vt:lpstr>insomnia</vt:lpstr>
      <vt:lpstr>PowerPoint 演示文稿</vt:lpstr>
      <vt:lpstr>PowerPoint 演示文稿</vt:lpstr>
      <vt:lpstr>insomnia</vt:lpstr>
      <vt:lpstr>PowerPoint 演示文稿</vt:lpstr>
      <vt:lpstr>PowerPoint 演示文稿</vt:lpstr>
      <vt:lpstr>项目实践</vt:lpstr>
      <vt:lpstr>PowerPoint 演示文稿</vt:lpstr>
      <vt:lpstr>接口调用报错</vt:lpstr>
      <vt:lpstr>PowerPoint 演示文稿</vt:lpstr>
      <vt:lpstr>PowerPoint 演示文稿</vt:lpstr>
      <vt:lpstr>获取实时地理位置</vt:lpstr>
      <vt:lpstr>项目实践</vt:lpstr>
      <vt:lpstr>PowerPoint 演示文稿</vt:lpstr>
      <vt:lpstr>WeUI</vt:lpstr>
      <vt:lpstr>PowerPoint 演示文稿</vt:lpstr>
      <vt:lpstr>项目实践</vt:lpstr>
      <vt:lpstr>PowerPoint 演示文稿</vt:lpstr>
      <vt:lpstr>项目实践</vt:lpstr>
      <vt:lpstr>PowerPoint 演示文稿</vt:lpstr>
      <vt:lpstr>PowerPoint 演示文稿</vt:lpstr>
      <vt:lpstr>项目实践</vt:lpstr>
      <vt:lpstr>发布小程序</vt:lpstr>
      <vt:lpstr>PowerPoint 演示文稿</vt:lpstr>
      <vt:lpstr>PowerPoint 演示文稿</vt:lpstr>
      <vt:lpstr>PowerPoint 演示文稿</vt:lpstr>
      <vt:lpstr>微信小程序总结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脚手架工具</dc:title>
  <dc:creator>汪 磊</dc:creator>
  <cp:lastModifiedBy>chemingqiang</cp:lastModifiedBy>
  <cp:revision>790</cp:revision>
  <dcterms:created xsi:type="dcterms:W3CDTF">2022-03-23T13:07:01Z</dcterms:created>
  <dcterms:modified xsi:type="dcterms:W3CDTF">2022-03-23T13:07:01Z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2052-4.1.0.6538</vt:lpwstr>
  </property>
</Properties>
</file>