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Cross" id="{8BEC6B1E-BAA4-4A2F-8A79-7182986C064C}">
          <p14:sldIdLst>
            <p14:sldId id="257"/>
            <p14:sldId id="258"/>
            <p14:sldId id="259"/>
            <p14:sldId id="262"/>
            <p14:sldId id="263"/>
            <p14:sldId id="264"/>
            <p14:sldId id="260"/>
          </p14:sldIdLst>
        </p14:section>
        <p14:section name="SAFE" id="{E963BBB3-B812-4E23-9377-C708D3950030}">
          <p14:sldIdLst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F5317-573E-4BFA-A7B6-C4D70F04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9AFA5-3F2A-4053-A7C9-D5C7B2C8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11DF0-6513-4A27-BAF2-30ADD692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91275-E748-4872-8C93-DB5C5372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E595-2379-4BA9-A1BD-0621DA83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ABCE-6BF0-4E30-A223-41079CC2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76A75-E1A4-4330-AC7C-C9944B4D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E064B-AEDB-49E5-A827-BEF276E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949CC-19F0-42F0-8F7E-3F4B49D9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7DFFB-FD14-4F23-85DD-E1AB46F1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7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50A821-7338-46DF-BEEB-CC3A2582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47538-FC77-4CCD-BF82-60B4B027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F47DE-3985-4FA0-B2EA-7400132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6E183-BA96-4CEC-B0B8-5E0153E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17554-85E4-4E1C-BA4A-BBDACBF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9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44B6-DE7D-470B-91DD-B0149C8E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8921B-AA79-4813-B6C0-9E7E81C7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34D5-C5FF-4CAF-A3F2-3990E941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4606C-DD0E-4DA0-BDE4-C74CD62B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11F7-E00A-4BA2-B84B-7CA6A5C9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D894-58E5-4DD9-BD8C-D664256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4AA5-0331-49A9-AE61-71FD5D5B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7B455-AA49-4FB2-B0DB-388123E9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FFF32-9181-4B87-A00F-917CC449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E8A51-7BE3-4EFB-BF86-297B188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741E-D2BF-460B-8E21-04EA9E39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98314-DB67-493C-97C6-59EEAF984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1555E-B890-44C6-9E6D-1B1C442A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45E73-5731-4259-A4B1-3AE0FF7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D0C4C-9076-4586-99CD-A53879B1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E9E9F-9DF9-465A-BDDC-0E688CDA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90D8-B8D1-4586-8B6A-63203C00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FC34E-24FB-4EC7-8AA0-14D1CD89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BB870-33BD-4032-AC48-D63FCF85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FDD64-1E63-43A3-B54B-4D5A7CA84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EB303-803F-4A8B-944B-55BDAE3F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CC513-A4BF-4A67-8D98-0FC6EB2E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D4E91-3626-4B73-A835-0D7E308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37221-ADA1-48C5-8BEB-C660A2E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CFC4-57B5-49C6-AAB6-17373B9E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214AE-BE2C-420E-AD9B-DF5BC83C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2FE39-F56C-4B6C-AD07-E3CA6EEB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CBA42-BECB-4F2E-85C8-A5179953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80739-4C3F-46CE-B14D-9425BFBD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9411A-8B7E-411C-A0AC-FDCB40C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E47A2-4DE5-497A-9FCF-968C640E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7E1E-82A8-43D1-8982-00B8A1AF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3623C-8700-4DAF-9631-B91225E1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7B9F7-B390-45D2-9427-9C41A1853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3EA65-E9A7-4FAC-AEAC-A2F0937F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CCA62-0303-4937-99FD-14819E2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A5854-A3A9-47C9-AD85-C17E21B1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9ACA-523D-4961-9EEB-7308DAE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442C7-F759-4B6A-BCCD-9F20AC99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859D9-1091-460A-99F2-651FC1B9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90E9E-8E97-4112-9CF4-B2A8525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7075-4F77-4904-BFFA-0F44B135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2D885-69FC-429F-A37D-2F8CB01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2DCD9F-8ABB-4048-B90D-D787F17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BF996-90EC-403C-8D62-0EC77CB1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84C0-6A51-4816-B585-1E1AD689B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970E-37EA-48C8-986A-00DD43687D08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1AA50-9D78-4256-BD6B-DDF914A10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22F24-2445-4FAC-9272-A2378FD01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449C-EF29-43A2-9242-D59089BFE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FEB0-6039-4948-ACBC-1A2E3020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B88A1-72B2-4DFB-81E2-C58964F7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Search-based  vs Deep-learning based</a:t>
            </a:r>
          </a:p>
          <a:p>
            <a:r>
              <a:rPr lang="en-US" altLang="zh-CN" dirty="0"/>
              <a:t>Explicit Feature Interactions vs Implicit Feature Interactions</a:t>
            </a:r>
          </a:p>
          <a:p>
            <a:r>
              <a:rPr lang="en-US" altLang="zh-CN" dirty="0"/>
              <a:t>Categorical Features vs Numerical Features</a:t>
            </a:r>
          </a:p>
          <a:p>
            <a:pPr lvl="1"/>
            <a:r>
              <a:rPr lang="en-US" altLang="zh-CN" dirty="0"/>
              <a:t>Feature crossing restricted to categorical features</a:t>
            </a:r>
          </a:p>
          <a:p>
            <a:r>
              <a:rPr lang="en-US" altLang="zh-CN" dirty="0"/>
              <a:t>Task restricted to </a:t>
            </a:r>
            <a:r>
              <a:rPr lang="en-US" altLang="zh-CN" i="1" dirty="0"/>
              <a:t>binary classification </a:t>
            </a:r>
            <a:r>
              <a:rPr lang="en-US" altLang="zh-CN" i="1" dirty="0">
                <a:sym typeface="Wingdings" panose="05000000000000000000" pitchFamily="2" charset="2"/>
              </a:rPr>
              <a:t> easy extension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Operator: Cross Product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BF625-77DC-4865-9E23-244F781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046CA-F930-4436-A9A2-E50F5A68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https://segmentfault.com/a/1190000021328618?utm_source=sf-similar-article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5FC6-185B-495C-9E86-F4DE3EA1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819A-BFA8-481D-B38F-51F5F83A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53"/>
            <a:ext cx="10515600" cy="51683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 Preprocessing</a:t>
            </a:r>
          </a:p>
          <a:p>
            <a:pPr lvl="1"/>
            <a:r>
              <a:rPr lang="en-US" altLang="zh-CN" dirty="0"/>
              <a:t>Determine hyper-parameters</a:t>
            </a:r>
          </a:p>
          <a:p>
            <a:pPr lvl="1"/>
            <a:r>
              <a:rPr lang="en-US" altLang="zh-CN" dirty="0"/>
              <a:t>Fill missing values</a:t>
            </a:r>
          </a:p>
          <a:p>
            <a:pPr lvl="1"/>
            <a:r>
              <a:rPr lang="en-US" altLang="zh-CN" dirty="0"/>
              <a:t>Discretization numerical values </a:t>
            </a:r>
          </a:p>
          <a:p>
            <a:pPr marL="914400" lvl="2" indent="0">
              <a:buNone/>
            </a:pPr>
            <a:r>
              <a:rPr lang="en-US" altLang="zh-CN" dirty="0"/>
              <a:t>-&gt;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multi-granularity discretization</a:t>
            </a:r>
          </a:p>
          <a:p>
            <a:r>
              <a:rPr lang="en-US" altLang="zh-CN" dirty="0"/>
              <a:t>2. Feature-set generation</a:t>
            </a:r>
          </a:p>
          <a:p>
            <a:pPr marL="457200" lvl="1" indent="0">
              <a:buNone/>
            </a:pPr>
            <a:r>
              <a:rPr lang="en-US" altLang="zh-CN" dirty="0"/>
              <a:t>-&gt; Tree search space: each node is a feature set</a:t>
            </a:r>
          </a:p>
          <a:p>
            <a:pPr marL="457200" lvl="1" indent="0">
              <a:buNone/>
            </a:pPr>
            <a:r>
              <a:rPr lang="en-US" altLang="zh-CN" dirty="0"/>
              <a:t>-&gt;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beam search </a:t>
            </a:r>
          </a:p>
          <a:p>
            <a:r>
              <a:rPr lang="en-US" altLang="zh-CN" dirty="0"/>
              <a:t>3. Feature-set evaluation</a:t>
            </a:r>
          </a:p>
          <a:p>
            <a:pPr marL="457200" lvl="1" indent="0">
              <a:buNone/>
            </a:pPr>
            <a:r>
              <a:rPr lang="en-US" altLang="zh-CN" dirty="0"/>
              <a:t>-&gt; approximation learning model: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field-wise logistic regression</a:t>
            </a:r>
          </a:p>
          <a:p>
            <a:pPr marL="457200" lvl="1" indent="0">
              <a:buNone/>
            </a:pPr>
            <a:r>
              <a:rPr lang="en-US" altLang="zh-CN" dirty="0"/>
              <a:t>-&gt; optimizer: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successive mini-batch gradient descent</a:t>
            </a:r>
          </a:p>
          <a:p>
            <a:r>
              <a:rPr lang="en-US" altLang="zh-CN" dirty="0"/>
              <a:t>4. Termination condition meet</a:t>
            </a:r>
            <a:r>
              <a:rPr lang="zh-CN" altLang="en-US" dirty="0"/>
              <a:t>？ </a:t>
            </a:r>
            <a:r>
              <a:rPr lang="en-US" altLang="zh-CN" dirty="0"/>
              <a:t>No -&gt; repeat 2&amp;3</a:t>
            </a:r>
          </a:p>
          <a:p>
            <a:pPr lvl="1"/>
            <a:r>
              <a:rPr lang="en-US" altLang="zh-CN" dirty="0"/>
              <a:t>Runtime </a:t>
            </a:r>
          </a:p>
          <a:p>
            <a:pPr lvl="1"/>
            <a:r>
              <a:rPr lang="en-US" altLang="zh-CN" dirty="0"/>
              <a:t>Performance compared with parent node</a:t>
            </a:r>
          </a:p>
          <a:p>
            <a:pPr lvl="1"/>
            <a:r>
              <a:rPr lang="en-US" altLang="zh-CN" dirty="0"/>
              <a:t>Max feature number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F4F01-015A-43B8-933A-2D918990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14" y="131270"/>
            <a:ext cx="5915415" cy="34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6AE7-DDC4-4E94-A47F-449FA086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F6760-57BD-40D9-B020-0D77A536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6D200A-B77A-48D8-8159-481BD977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7" y="1690688"/>
            <a:ext cx="5819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74DA-889A-43A8-A170-3B348805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F98C0-20E8-43FE-80D8-D41FB6FA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A(F ) is the set of all original features</a:t>
                </a:r>
              </a:p>
              <a:p>
                <a:r>
                  <a:rPr lang="en-US" altLang="zh-CN" dirty="0"/>
                  <a:t>The size of original dataset(i.e.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order feature sets with no crossing)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 number of all possible (crossing) feature sets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2^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F98C0-20E8-43FE-80D8-D41FB6FA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8812A7B-DB3A-45F9-8F2D-4420138D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81" y="3314582"/>
            <a:ext cx="6191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781C-A815-4450-86DA-7DFA4586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set generation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569A07-9E68-445D-BB13-2C0D6F80A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46" y="1491518"/>
            <a:ext cx="6028265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6EBA5D-28C2-4B3C-8072-9B08CA5084EC}"/>
              </a:ext>
            </a:extLst>
          </p:cNvPr>
          <p:cNvSpPr/>
          <p:nvPr/>
        </p:nvSpPr>
        <p:spPr>
          <a:xfrm>
            <a:off x="6828110" y="1543528"/>
            <a:ext cx="4842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a node (a feature set), its each child is constructed by adding to </a:t>
            </a:r>
            <a:r>
              <a:rPr lang="en-US" altLang="zh-CN" b="1" dirty="0"/>
              <a:t>itself one pair-wise crossing of its own elements</a:t>
            </a:r>
            <a:r>
              <a:rPr lang="en-US" altLang="zh-CN" dirty="0"/>
              <a:t>. The pair-wise interactions between cross features (or a cross feature and an original feature) will lead to high-order feature crossing. The new space T considers all possible features in A(F ), but excludes part of its subsets. With T, to search for a feature set is equivalent to identifying a path from the root of T to a specific node. This can be done by iteratively adding cross features into a maintained feature set. However, the size of T is O  (d 2 /2) k  where k is the maximum number of generated cross features. It grows exponentially with k.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820AF8-C8CF-4EB5-87AC-73305230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10" y="5842856"/>
            <a:ext cx="15049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4699C4-4489-4FBD-B659-456D3D52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0" y="0"/>
            <a:ext cx="675827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531E6-2F10-4156-9201-B68C7E6D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3" y="2981325"/>
            <a:ext cx="6019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9CD42E-63DA-4638-ADFD-11F42E9E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5755109" cy="55898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DD0638-560B-4BC0-A0AA-D0F88CA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Infrastructures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15268-59FF-41A8-BB9A-FA5C24CD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 Server (PS) Architectures</a:t>
            </a:r>
          </a:p>
          <a:p>
            <a:r>
              <a:rPr lang="en-US" altLang="zh-CN" dirty="0"/>
              <a:t>Feature Manager</a:t>
            </a:r>
          </a:p>
          <a:p>
            <a:r>
              <a:rPr lang="en-US" altLang="zh-CN" dirty="0"/>
              <a:t>Process Manager</a:t>
            </a:r>
          </a:p>
          <a:p>
            <a:r>
              <a:rPr lang="en-US" altLang="zh-CN" dirty="0"/>
              <a:t>Workers</a:t>
            </a:r>
          </a:p>
          <a:p>
            <a:r>
              <a:rPr lang="en-US" altLang="zh-CN" dirty="0"/>
              <a:t>Hashing tricks for storing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9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CE56F-5C35-48D8-9F6A-90B27026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69B5-2A13-46EF-A927-EA855034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more general operator set that can be extended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1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FF7EC-152B-48E4-A826-9CE63E0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0B7376-008F-4CD3-8E0A-D3789898B140}"/>
              </a:ext>
            </a:extLst>
          </p:cNvPr>
          <p:cNvSpPr/>
          <p:nvPr/>
        </p:nvSpPr>
        <p:spPr>
          <a:xfrm>
            <a:off x="957469" y="1690688"/>
            <a:ext cx="94428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Preprocessing</a:t>
            </a:r>
          </a:p>
          <a:p>
            <a:r>
              <a:rPr lang="en-US" altLang="zh-CN" dirty="0"/>
              <a:t>       -&gt; View discretization as an operator in the next step</a:t>
            </a:r>
          </a:p>
          <a:p>
            <a:r>
              <a:rPr lang="en-US" altLang="zh-CN" dirty="0"/>
              <a:t>2. Feature-set generation</a:t>
            </a:r>
          </a:p>
          <a:p>
            <a:pPr lvl="1"/>
            <a:r>
              <a:rPr lang="en-US" altLang="zh-CN" dirty="0"/>
              <a:t>-&gt; fit a base xgb tree</a:t>
            </a:r>
          </a:p>
          <a:p>
            <a:pPr marL="457200" lvl="2"/>
            <a:r>
              <a:rPr lang="en-US" altLang="zh-CN" dirty="0"/>
              <a:t>-&gt; first filtering of base features: tree-path based feature combination generation</a:t>
            </a:r>
          </a:p>
          <a:p>
            <a:pPr marL="457200" lvl="2"/>
            <a:r>
              <a:rPr lang="en-US" altLang="zh-CN" dirty="0"/>
              <a:t>-&gt; second filtering of base features :</a:t>
            </a:r>
          </a:p>
          <a:p>
            <a:pPr marL="457200" lvl="2"/>
            <a:r>
              <a:rPr lang="en-US" altLang="zh-CN" dirty="0"/>
              <a:t>	- Tree split points information gain ratio filter for each feature combination</a:t>
            </a:r>
          </a:p>
          <a:p>
            <a:pPr marL="457200" lvl="2"/>
            <a:r>
              <a:rPr lang="en-US" altLang="zh-CN" dirty="0"/>
              <a:t>-&gt; applying operators to generate new feature sets</a:t>
            </a:r>
          </a:p>
          <a:p>
            <a:r>
              <a:rPr lang="en-US" altLang="zh-CN" dirty="0"/>
              <a:t>3. Feature-set evaluation</a:t>
            </a:r>
          </a:p>
          <a:p>
            <a:pPr lvl="1"/>
            <a:r>
              <a:rPr lang="en-US" altLang="zh-CN" dirty="0"/>
              <a:t>-&gt; iv</a:t>
            </a:r>
          </a:p>
          <a:p>
            <a:pPr lvl="1"/>
            <a:r>
              <a:rPr lang="en-US" altLang="zh-CN" dirty="0"/>
              <a:t>-&gt; Pearson correlation</a:t>
            </a:r>
          </a:p>
          <a:p>
            <a:pPr lvl="1"/>
            <a:r>
              <a:rPr lang="en-US" altLang="zh-CN" dirty="0"/>
              <a:t>-&gt; xgb average split gain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4. Termination condition meet</a:t>
            </a:r>
            <a:r>
              <a:rPr lang="zh-CN" altLang="en-US" dirty="0"/>
              <a:t>？ </a:t>
            </a:r>
            <a:r>
              <a:rPr lang="en-US" altLang="zh-CN" dirty="0"/>
              <a:t>No -&gt; repeat 2&amp;3</a:t>
            </a:r>
          </a:p>
          <a:p>
            <a:pPr lvl="1"/>
            <a:r>
              <a:rPr lang="en-US" altLang="zh-CN" dirty="0"/>
              <a:t>Runtime </a:t>
            </a:r>
          </a:p>
          <a:p>
            <a:pPr lvl="1"/>
            <a:r>
              <a:rPr lang="en-US" altLang="zh-CN" dirty="0"/>
              <a:t>Performance compared with parent node</a:t>
            </a:r>
          </a:p>
          <a:p>
            <a:pPr lvl="1"/>
            <a:r>
              <a:rPr lang="en-US" altLang="zh-CN" dirty="0"/>
              <a:t>Max iteration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0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434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Keywords</vt:lpstr>
      <vt:lpstr>Workflow</vt:lpstr>
      <vt:lpstr>Algorithms</vt:lpstr>
      <vt:lpstr>Search Space</vt:lpstr>
      <vt:lpstr>Feature set generation</vt:lpstr>
      <vt:lpstr>PowerPoint 演示文稿</vt:lpstr>
      <vt:lpstr>Infrastructures</vt:lpstr>
      <vt:lpstr>SAFE</vt:lpstr>
      <vt:lpstr>Workflow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ZJ</cp:lastModifiedBy>
  <cp:revision>103</cp:revision>
  <dcterms:created xsi:type="dcterms:W3CDTF">2022-04-24T05:12:50Z</dcterms:created>
  <dcterms:modified xsi:type="dcterms:W3CDTF">2022-04-25T09:48:30Z</dcterms:modified>
</cp:coreProperties>
</file>