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335" r:id="rId2"/>
    <p:sldId id="336" r:id="rId3"/>
    <p:sldId id="337" r:id="rId4"/>
    <p:sldId id="338" r:id="rId5"/>
    <p:sldId id="364" r:id="rId6"/>
    <p:sldId id="340" r:id="rId7"/>
    <p:sldId id="341" r:id="rId8"/>
    <p:sldId id="342" r:id="rId9"/>
    <p:sldId id="343" r:id="rId10"/>
    <p:sldId id="344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DB31A-D9A4-8A46-855C-B5E9916DC01B}" v="6" dt="2020-01-22T13:48:53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1"/>
    <p:restoredTop sz="96190"/>
  </p:normalViewPr>
  <p:slideViewPr>
    <p:cSldViewPr snapToGrid="0" snapToObjects="1">
      <p:cViewPr varScale="1">
        <p:scale>
          <a:sx n="123" d="100"/>
          <a:sy n="123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3119D-4316-7948-AFFD-9AFFD8F424B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61292-08A2-9E4B-9F0A-E14F9ACF4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637794-A468-4EC6-9DD2-8F932E63922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30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17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3648DA-533A-4CF4-BE6A-7CC0C8DD9180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17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91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00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814F0E-33C5-4FFC-97A8-A1EDBAA0258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001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481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78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4B64C8-56F4-412C-A096-460A1996127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78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132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78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8DD873-39B1-4B0F-9E11-CA0A5E740CE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78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84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78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8DD873-39B1-4B0F-9E11-CA0A5E740CE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78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8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78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82168F-E865-405F-BB81-ED9E0172F2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78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1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78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82168F-E865-405F-BB81-ED9E0172F2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78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9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78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209238-363D-4A4D-99AF-38838EDEB56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78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10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17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64798-7BD6-4B88-81ED-0C1AFAB11F92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17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67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098" y="5726113"/>
            <a:ext cx="371845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600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sz="1600" b="1" baseline="30000" dirty="0">
                <a:solidFill>
                  <a:srgbClr val="002060"/>
                </a:solidFill>
              </a:rPr>
              <a:t>th</a:t>
            </a:r>
            <a:r>
              <a:rPr lang="en-US" altLang="en-US" sz="1600" b="1" dirty="0">
                <a:solidFill>
                  <a:srgbClr val="002060"/>
                </a:solidFill>
              </a:rPr>
              <a:t> Ed</a:t>
            </a:r>
            <a:r>
              <a:rPr lang="en-US" altLang="en-US" sz="1600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1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8478" y="1"/>
            <a:ext cx="177502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5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93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38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468" y="1093789"/>
            <a:ext cx="10276417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550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50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58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1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48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68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34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7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780" y="1093789"/>
            <a:ext cx="10270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889" y="6613526"/>
            <a:ext cx="24032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7906" y="6613526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6"/>
            <a:ext cx="25955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 sz="1800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7395" y="1"/>
            <a:ext cx="989349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70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395104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077913"/>
            <a:ext cx="7558903" cy="4876800"/>
          </a:xfrm>
        </p:spPr>
        <p:txBody>
          <a:bodyPr/>
          <a:lstStyle/>
          <a:p>
            <a:r>
              <a:rPr lang="en-US" altLang="en-US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dirty="0"/>
              <a:t>Six basic operators</a:t>
            </a:r>
          </a:p>
          <a:p>
            <a:pPr lvl="1"/>
            <a:r>
              <a:rPr lang="en-US" altLang="en-US" dirty="0"/>
              <a:t>select: </a:t>
            </a:r>
            <a:r>
              <a:rPr kumimoji="0" lang="en-US" altLang="en-US" dirty="0">
                <a:sym typeface="Symbol" panose="05050102010706020507" pitchFamily="18" charset="2"/>
              </a:rPr>
              <a:t></a:t>
            </a:r>
            <a:endParaRPr lang="en-US" altLang="en-US" dirty="0"/>
          </a:p>
          <a:p>
            <a:pPr lvl="1"/>
            <a:r>
              <a:rPr lang="en-US" altLang="en-US" dirty="0"/>
              <a:t>project: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endParaRPr lang="en-US" altLang="en-US" dirty="0"/>
          </a:p>
          <a:p>
            <a:pPr lvl="1"/>
            <a:r>
              <a:rPr lang="en-US" altLang="en-US" dirty="0"/>
              <a:t>union: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endParaRPr lang="en-US" altLang="en-US" dirty="0"/>
          </a:p>
          <a:p>
            <a:pPr lvl="1"/>
            <a:r>
              <a:rPr lang="en-US" altLang="en-US" dirty="0"/>
              <a:t>set difference: </a:t>
            </a:r>
            <a:r>
              <a:rPr lang="en-US" altLang="en-US" i="1" dirty="0"/>
              <a:t>–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Cartesian product: x</a:t>
            </a:r>
          </a:p>
          <a:p>
            <a:pPr lvl="1"/>
            <a:r>
              <a:rPr lang="en-US" altLang="en-US" dirty="0"/>
              <a:t>rename: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008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/>
              <a:t>The  </a:t>
            </a:r>
            <a:r>
              <a:rPr lang="en-US" altLang="en-US" b="1" dirty="0"/>
              <a:t>selec</a:t>
            </a:r>
            <a:r>
              <a:rPr lang="en-US" altLang="en-US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is called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1746" name="Picture 2" descr="C:\Users\as668\Desktop\2_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248" y="4259279"/>
            <a:ext cx="4234254" cy="883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302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104900"/>
            <a:ext cx="7496760" cy="2772156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Structure of Relational Databases</a:t>
            </a:r>
          </a:p>
          <a:p>
            <a:r>
              <a:rPr lang="en-US" altLang="en-US" dirty="0"/>
              <a:t>Database Schema</a:t>
            </a:r>
          </a:p>
          <a:p>
            <a:r>
              <a:rPr lang="en-US" altLang="en-US" dirty="0"/>
              <a:t>Keys</a:t>
            </a:r>
          </a:p>
          <a:p>
            <a:r>
              <a:rPr lang="en-US" altLang="en-US" dirty="0"/>
              <a:t>Schema Diagrams</a:t>
            </a:r>
          </a:p>
          <a:p>
            <a:r>
              <a:rPr lang="en-US" altLang="en-US" dirty="0"/>
              <a:t>Relational Query Languages</a:t>
            </a:r>
          </a:p>
          <a:p>
            <a:r>
              <a:rPr lang="en-US" altLang="en-US" dirty="0"/>
              <a:t>The Relational Algebra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67221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pic>
        <p:nvPicPr>
          <p:cNvPr id="5122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9" y="1927225"/>
            <a:ext cx="5291137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8564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attributes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(or columns)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4762501" y="1538289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6132513" y="1592263"/>
            <a:ext cx="25574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7343775" y="1565276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8512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tuples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(or rows)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8266114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8253414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8242301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8253413" y="2727326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45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219200"/>
            <a:ext cx="7656558" cy="4230624"/>
          </a:xfrm>
        </p:spPr>
        <p:txBody>
          <a:bodyPr/>
          <a:lstStyle/>
          <a:p>
            <a:r>
              <a:rPr lang="en-US" altLang="en-US" dirty="0"/>
              <a:t>The set of allowed values for each attribute is called the </a:t>
            </a:r>
            <a:r>
              <a:rPr lang="en-US" altLang="en-US" b="1" dirty="0">
                <a:solidFill>
                  <a:srgbClr val="002060"/>
                </a:solidFill>
              </a:rPr>
              <a:t>domain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of the attribute</a:t>
            </a:r>
          </a:p>
          <a:p>
            <a:r>
              <a:rPr lang="en-US" altLang="en-US" dirty="0"/>
              <a:t>Attribute values are (normally) required to be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/>
              <a:t>; that is, indivisible</a:t>
            </a:r>
          </a:p>
          <a:p>
            <a:r>
              <a:rPr lang="en-US" altLang="en-US" dirty="0"/>
              <a:t>The special value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i="1" dirty="0">
                <a:solidFill>
                  <a:srgbClr val="000000"/>
                </a:solidFill>
              </a:rPr>
              <a:t>null</a:t>
            </a:r>
            <a:r>
              <a:rPr lang="en-US" altLang="en-US" dirty="0"/>
              <a:t>  is a member of every domain. Indicated that the value is “unknown”</a:t>
            </a:r>
          </a:p>
          <a:p>
            <a:r>
              <a:rPr lang="en-US" altLang="en-US" dirty="0"/>
              <a:t>The null value causes complications in the definition of many operations</a:t>
            </a:r>
          </a:p>
        </p:txBody>
      </p:sp>
    </p:spTree>
    <p:extLst>
      <p:ext uri="{BB962C8B-B14F-4D97-AF65-F5344CB8AC3E}">
        <p14:creationId xmlns:p14="http://schemas.microsoft.com/office/powerpoint/2010/main" val="327725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219200"/>
            <a:ext cx="7621047" cy="1048512"/>
          </a:xfrm>
        </p:spPr>
        <p:txBody>
          <a:bodyPr/>
          <a:lstStyle/>
          <a:p>
            <a:r>
              <a:rPr lang="en-US" altLang="en-US" dirty="0"/>
              <a:t>Order of tuples is irrelevant (tuples may be stored in an arbitrary order)</a:t>
            </a:r>
          </a:p>
          <a:p>
            <a:r>
              <a:rPr lang="en-US" altLang="en-US" dirty="0"/>
              <a:t>Example: </a:t>
            </a:r>
            <a:r>
              <a:rPr lang="en-US" altLang="en-US" i="1" dirty="0"/>
              <a:t>instructor</a:t>
            </a:r>
            <a:r>
              <a:rPr lang="en-US" altLang="en-US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4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53" y="2406291"/>
            <a:ext cx="4456175" cy="336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4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102298"/>
            <a:ext cx="7594414" cy="2055431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schema:   i</a:t>
            </a:r>
            <a:r>
              <a:rPr lang="en-US" altLang="en-US" i="1" dirty="0">
                <a:sym typeface="Symbol" panose="05050102010706020507" pitchFamily="18" charset="2"/>
              </a:rPr>
              <a:t>nstructor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129" y="3254440"/>
            <a:ext cx="3644961" cy="274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3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098866"/>
            <a:ext cx="7647680" cy="4896167"/>
          </a:xfrm>
        </p:spPr>
        <p:txBody>
          <a:bodyPr/>
          <a:lstStyle/>
          <a:p>
            <a:r>
              <a:rPr lang="en-US" altLang="en-US" dirty="0"/>
              <a:t>Let K </a:t>
            </a:r>
            <a:r>
              <a:rPr lang="en-US" altLang="en-US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i="1" dirty="0">
                <a:sym typeface="Symbol" panose="05050102010706020507" pitchFamily="18" charset="2"/>
              </a:rPr>
              <a:t>K </a:t>
            </a:r>
            <a:r>
              <a:rPr lang="en-US" altLang="en-US" dirty="0">
                <a:sym typeface="Symbol" panose="05050102010706020507" pitchFamily="18" charset="2"/>
              </a:rPr>
              <a:t>is a </a:t>
            </a:r>
            <a:r>
              <a:rPr lang="en-US" altLang="en-US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if values for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i="1" dirty="0">
                <a:sym typeface="Symbol" panose="05050102010706020507" pitchFamily="18" charset="2"/>
              </a:rPr>
              <a:t>r(R)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dirty="0">
                <a:sym typeface="Symbol" panose="05050102010706020507" pitchFamily="18" charset="2"/>
              </a:rPr>
              <a:t>Example:  {</a:t>
            </a:r>
            <a:r>
              <a:rPr lang="en-US" altLang="en-US" i="1" dirty="0"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 and {</a:t>
            </a:r>
            <a:r>
              <a:rPr lang="en-US" altLang="en-US" dirty="0" err="1">
                <a:sym typeface="Symbol" panose="05050102010706020507" pitchFamily="18" charset="2"/>
              </a:rPr>
              <a:t>ID,name</a:t>
            </a:r>
            <a:r>
              <a:rPr lang="en-US" altLang="en-US" dirty="0">
                <a:sym typeface="Symbol" panose="05050102010706020507" pitchFamily="18" charset="2"/>
              </a:rPr>
              <a:t>} are both </a:t>
            </a:r>
            <a:r>
              <a:rPr lang="en-US" altLang="en-US" dirty="0" err="1">
                <a:sym typeface="Symbol" panose="05050102010706020507" pitchFamily="18" charset="2"/>
              </a:rPr>
              <a:t>superkeys</a:t>
            </a:r>
            <a:r>
              <a:rPr lang="en-US" altLang="en-US" dirty="0">
                <a:sym typeface="Symbol" panose="05050102010706020507" pitchFamily="18" charset="2"/>
              </a:rPr>
              <a:t> of </a:t>
            </a:r>
            <a:r>
              <a:rPr lang="en-US" altLang="en-US" i="1" dirty="0">
                <a:sym typeface="Symbol" panose="05050102010706020507" pitchFamily="18" charset="2"/>
              </a:rPr>
              <a:t>instructor.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is a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dirty="0">
                <a:sym typeface="Symbol" panose="05050102010706020507" pitchFamily="18" charset="2"/>
              </a:rPr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is minimal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Example:  {</a:t>
            </a:r>
            <a:r>
              <a:rPr lang="en-US" altLang="en-US" i="1" dirty="0"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 is a candidate key for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which one?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Foreign key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constraint: Value in one relation must appear in another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Referencing</a:t>
            </a:r>
            <a:r>
              <a:rPr lang="en-US" altLang="en-US" dirty="0"/>
              <a:t> relation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Referenced</a:t>
            </a:r>
            <a:r>
              <a:rPr lang="en-US" altLang="en-US" dirty="0"/>
              <a:t> relation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Example: </a:t>
            </a:r>
            <a:r>
              <a:rPr lang="en-US" altLang="en-US" i="1" dirty="0">
                <a:sym typeface="Symbol" panose="05050102010706020507" pitchFamily="18" charset="2"/>
              </a:rPr>
              <a:t>dept_name</a:t>
            </a:r>
            <a:r>
              <a:rPr lang="en-US" altLang="en-US" dirty="0">
                <a:sym typeface="Symbol" panose="05050102010706020507" pitchFamily="18" charset="2"/>
              </a:rPr>
              <a:t> in i</a:t>
            </a:r>
            <a:r>
              <a:rPr lang="en-US" altLang="en-US" i="1" dirty="0">
                <a:sym typeface="Symbol" panose="05050102010706020507" pitchFamily="18" charset="2"/>
              </a:rPr>
              <a:t>nstructor</a:t>
            </a:r>
            <a:r>
              <a:rPr lang="en-US" altLang="en-US" dirty="0">
                <a:sym typeface="Symbol" panose="05050102010706020507" pitchFamily="18" charset="2"/>
              </a:rPr>
              <a:t>  is a foreign key from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sym typeface="Symbol" panose="05050102010706020507" pitchFamily="18" charset="2"/>
              </a:rPr>
              <a:t> referencing </a:t>
            </a:r>
            <a:r>
              <a:rPr lang="en-US" altLang="en-US" i="1" dirty="0">
                <a:sym typeface="Symbol" panose="05050102010706020507" pitchFamily="18" charset="2"/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355351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21505" name="Picture 1" descr="C:\Users\as668\Desktop\2_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0591" y="712207"/>
            <a:ext cx="8970314" cy="53768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731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0" y="1077914"/>
            <a:ext cx="7692069" cy="3555047"/>
          </a:xfrm>
        </p:spPr>
        <p:txBody>
          <a:bodyPr/>
          <a:lstStyle/>
          <a:p>
            <a:r>
              <a:rPr lang="en-US" altLang="en-US" dirty="0"/>
              <a:t>Procedural versus non-procedural, or declarative</a:t>
            </a:r>
          </a:p>
          <a:p>
            <a:r>
              <a:rPr lang="en-US" altLang="en-US" dirty="0"/>
              <a:t>“Pure” languages:</a:t>
            </a:r>
          </a:p>
          <a:p>
            <a:pPr lvl="1"/>
            <a:r>
              <a:rPr lang="en-US" altLang="en-US" dirty="0"/>
              <a:t>Relational algebra</a:t>
            </a:r>
          </a:p>
          <a:p>
            <a:pPr lvl="1"/>
            <a:r>
              <a:rPr lang="en-US" altLang="en-US" dirty="0"/>
              <a:t>Tuple relational calculus</a:t>
            </a:r>
          </a:p>
          <a:p>
            <a:pPr lvl="1"/>
            <a:r>
              <a:rPr lang="en-US" altLang="en-US" dirty="0"/>
              <a:t>Domain relational calculus</a:t>
            </a:r>
          </a:p>
          <a:p>
            <a:r>
              <a:rPr lang="en-US" altLang="en-US" dirty="0"/>
              <a:t>The above 3 pure languages are equivalent in computing power</a:t>
            </a:r>
          </a:p>
          <a:p>
            <a:r>
              <a:rPr lang="en-US" altLang="en-US" dirty="0"/>
              <a:t>We will concentrate in this chapter on relational algebra</a:t>
            </a:r>
          </a:p>
          <a:p>
            <a:pPr lvl="1"/>
            <a:r>
              <a:rPr lang="en-US" altLang="en-US" dirty="0"/>
              <a:t>Not turning-machine equivalent</a:t>
            </a:r>
          </a:p>
          <a:p>
            <a:pPr lvl="1"/>
            <a:r>
              <a:rPr lang="en-US" altLang="en-US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5735553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11506</TotalTime>
  <Words>470</Words>
  <Application>Microsoft Macintosh PowerPoint</Application>
  <PresentationFormat>Widescreen</PresentationFormat>
  <Paragraphs>78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Helvetica</vt:lpstr>
      <vt:lpstr>Monotype Sorts</vt:lpstr>
      <vt:lpstr>Times New Roman</vt:lpstr>
      <vt:lpstr>Webdings</vt:lpstr>
      <vt:lpstr>Wingdings</vt:lpstr>
      <vt:lpstr>2_db-5-grey</vt:lpstr>
      <vt:lpstr>Chapter 2: Intro to Relational Model</vt:lpstr>
      <vt:lpstr>Outline</vt:lpstr>
      <vt:lpstr>Example of a Instructor  Relation</vt:lpstr>
      <vt:lpstr>Attribute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Ferguson, Donald (DMNA-NYG)</dc:creator>
  <cp:lastModifiedBy>Ferguson, Donald (DMNA-NYG)</cp:lastModifiedBy>
  <cp:revision>3</cp:revision>
  <cp:lastPrinted>2019-12-22T11:43:29Z</cp:lastPrinted>
  <dcterms:created xsi:type="dcterms:W3CDTF">2019-12-10T14:25:24Z</dcterms:created>
  <dcterms:modified xsi:type="dcterms:W3CDTF">2020-01-22T13:50:08Z</dcterms:modified>
</cp:coreProperties>
</file>