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35" r:id="rId2"/>
    <p:sldId id="336" r:id="rId3"/>
    <p:sldId id="337" r:id="rId4"/>
    <p:sldId id="338" r:id="rId5"/>
    <p:sldId id="364" r:id="rId6"/>
    <p:sldId id="340" r:id="rId7"/>
    <p:sldId id="341" r:id="rId8"/>
    <p:sldId id="342" r:id="rId9"/>
    <p:sldId id="343" r:id="rId10"/>
    <p:sldId id="344" r:id="rId11"/>
    <p:sldId id="345" r:id="rId12"/>
    <p:sldId id="365" r:id="rId13"/>
    <p:sldId id="347" r:id="rId14"/>
    <p:sldId id="34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77F72-7084-0441-AAF4-B411B59B652F}" v="3" dt="2020-01-22T14:14:1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3119D-4316-7948-AFFD-9AFFD8F424B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1292-08A2-9E4B-9F0A-E14F9ACF4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3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008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8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71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67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53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5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1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9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4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9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0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98" y="5726113"/>
            <a:ext cx="371845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600" b="1" dirty="0">
                <a:solidFill>
                  <a:srgbClr val="002060"/>
                </a:solidFill>
              </a:rPr>
              <a:t> Ed</a:t>
            </a:r>
            <a:r>
              <a:rPr lang="en-US" altLang="en-US" sz="16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8478" y="1"/>
            <a:ext cx="17750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3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8" y="1093789"/>
            <a:ext cx="10276417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5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5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8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6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3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780" y="1093789"/>
            <a:ext cx="10270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7906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7395" y="1"/>
            <a:ext cx="989349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7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7368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77913"/>
            <a:ext cx="7558903" cy="4876800"/>
          </a:xfrm>
        </p:spPr>
        <p:txBody>
          <a:bodyPr/>
          <a:lstStyle/>
          <a:p>
            <a:r>
              <a:rPr lang="en-US" altLang="en-US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dirty="0"/>
              <a:t>Six basic operators</a:t>
            </a:r>
          </a:p>
          <a:p>
            <a:pPr lvl="1"/>
            <a:r>
              <a:rPr lang="en-US" altLang="en-US" dirty="0"/>
              <a:t>select: </a:t>
            </a:r>
            <a:r>
              <a:rPr kumimoji="0" lang="en-US" altLang="en-US" dirty="0">
                <a:sym typeface="Symbol" panose="05050102010706020507" pitchFamily="18" charset="2"/>
              </a:rPr>
              <a:t></a:t>
            </a:r>
            <a:endParaRPr lang="en-US" altLang="en-US" dirty="0"/>
          </a:p>
          <a:p>
            <a:pPr lvl="1"/>
            <a:r>
              <a:rPr lang="en-US" altLang="en-US" dirty="0"/>
              <a:t>project: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endParaRPr lang="en-US" altLang="en-US" dirty="0"/>
          </a:p>
          <a:p>
            <a:pPr lvl="1"/>
            <a:r>
              <a:rPr lang="en-US" altLang="en-US" dirty="0"/>
              <a:t>union: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endParaRPr lang="en-US" altLang="en-US" dirty="0"/>
          </a:p>
          <a:p>
            <a:pPr lvl="1"/>
            <a:r>
              <a:rPr lang="en-US" altLang="en-US" dirty="0"/>
              <a:t>set difference: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Cartesian product: x</a:t>
            </a:r>
          </a:p>
          <a:p>
            <a:pPr lvl="1"/>
            <a:r>
              <a:rPr lang="en-US" altLang="en-US" dirty="0"/>
              <a:t>rename: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16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The  </a:t>
            </a:r>
            <a:r>
              <a:rPr lang="en-US" altLang="en-US" b="1" dirty="0"/>
              <a:t>selec</a:t>
            </a:r>
            <a:r>
              <a:rPr lang="en-US" altLang="en-US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1746" name="Picture 2" descr="C:\Users\as668\Desktop\2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248" y="4259279"/>
            <a:ext cx="4234254" cy="883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386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38874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i="1" dirty="0">
                <a:sym typeface="Symbol" panose="05050102010706020507" pitchFamily="18" charset="2"/>
              </a:rPr>
              <a:t>&gt; 90,000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Then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department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935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/>
              <a:t>	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The result is defined as the relation of </a:t>
            </a:r>
            <a:r>
              <a:rPr lang="en-US" altLang="en-US" i="1" dirty="0"/>
              <a:t>k</a:t>
            </a:r>
            <a:r>
              <a:rPr lang="en-US" altLang="en-US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Duplicate rows removed from result, since relations are sets</a:t>
            </a:r>
          </a:p>
        </p:txBody>
      </p:sp>
    </p:spTree>
    <p:extLst>
      <p:ext uri="{BB962C8B-B14F-4D97-AF65-F5344CB8AC3E}">
        <p14:creationId xmlns:p14="http://schemas.microsoft.com/office/powerpoint/2010/main" val="253531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 (Cont.)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77914"/>
            <a:ext cx="7900162" cy="1677479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dirty="0"/>
              <a:t>Example: eliminate the </a:t>
            </a:r>
            <a:r>
              <a:rPr lang="en-US" altLang="en-US" i="1" dirty="0"/>
              <a:t>dept_name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Query</a:t>
            </a:r>
            <a:r>
              <a:rPr lang="en-US" altLang="en-US" i="1" dirty="0"/>
              <a:t>:</a:t>
            </a:r>
            <a:br>
              <a:rPr lang="en-US" altLang="en-US" dirty="0"/>
            </a:b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(</a:t>
            </a:r>
            <a:r>
              <a:rPr lang="en-US" altLang="en-US" i="1" dirty="0"/>
              <a:t>instructor</a:t>
            </a:r>
            <a:r>
              <a:rPr lang="en-US" altLang="en-US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Result: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5843" name="Picture 3" descr="C:\Users\as668\Desktop\Figures-for-slides\2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3081" y="2755392"/>
            <a:ext cx="2609469" cy="3229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964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242036"/>
            <a:ext cx="7558786" cy="3720109"/>
          </a:xfrm>
        </p:spPr>
        <p:txBody>
          <a:bodyPr/>
          <a:lstStyle/>
          <a:p>
            <a:r>
              <a:rPr lang="en-US" altLang="en-US" dirty="0"/>
              <a:t>The result of a relational-algebra operation is relation  and therefore of relational-algebra operations can be composed together into a </a:t>
            </a:r>
            <a:r>
              <a:rPr lang="en-US" altLang="en-US" b="1" dirty="0"/>
              <a:t>relational-algebra expression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69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04900"/>
            <a:ext cx="7496760" cy="2772156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Structure of Relational Databases</a:t>
            </a:r>
          </a:p>
          <a:p>
            <a:r>
              <a:rPr lang="en-US" altLang="en-US" dirty="0"/>
              <a:t>Database Schema</a:t>
            </a:r>
          </a:p>
          <a:p>
            <a:r>
              <a:rPr lang="en-US" altLang="en-US" dirty="0"/>
              <a:t>Keys</a:t>
            </a:r>
          </a:p>
          <a:p>
            <a:r>
              <a:rPr lang="en-US" altLang="en-US" dirty="0"/>
              <a:t>Schema Diagrams</a:t>
            </a:r>
          </a:p>
          <a:p>
            <a:r>
              <a:rPr lang="en-US" altLang="en-US" dirty="0"/>
              <a:t>Relational Query Languages</a:t>
            </a:r>
          </a:p>
          <a:p>
            <a:r>
              <a:rPr lang="en-US" altLang="en-US" dirty="0"/>
              <a:t>The Relational Algebra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43742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pic>
        <p:nvPicPr>
          <p:cNvPr id="5122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9" y="19272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8564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4762501" y="1538289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6132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7343775" y="1565276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8512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8266114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8253414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8242301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8253413" y="2727326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219200"/>
            <a:ext cx="7656558" cy="4230624"/>
          </a:xfrm>
        </p:spPr>
        <p:txBody>
          <a:bodyPr/>
          <a:lstStyle/>
          <a:p>
            <a:r>
              <a:rPr lang="en-US" altLang="en-US" dirty="0"/>
              <a:t>The set of allowed values for each attribute is called the </a:t>
            </a:r>
            <a:r>
              <a:rPr lang="en-US" altLang="en-US" b="1" dirty="0">
                <a:solidFill>
                  <a:srgbClr val="002060"/>
                </a:solidFill>
              </a:rPr>
              <a:t>domain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the attribute</a:t>
            </a:r>
          </a:p>
          <a:p>
            <a:r>
              <a:rPr lang="en-US" altLang="en-US" dirty="0"/>
              <a:t>Attribute values are (normally) required to be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/>
              <a:t>; that is, indivisible</a:t>
            </a:r>
          </a:p>
          <a:p>
            <a:r>
              <a:rPr lang="en-US" altLang="en-US" dirty="0"/>
              <a:t>The special value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null</a:t>
            </a:r>
            <a:r>
              <a:rPr lang="en-US" altLang="en-US" dirty="0"/>
              <a:t>  is a member of every domain. Indicated that the value is “unknown”</a:t>
            </a:r>
          </a:p>
          <a:p>
            <a:r>
              <a:rPr lang="en-US" altLang="en-US" dirty="0"/>
              <a:t>The null value causes complications in the definition of many operations</a:t>
            </a:r>
          </a:p>
        </p:txBody>
      </p:sp>
    </p:spTree>
    <p:extLst>
      <p:ext uri="{BB962C8B-B14F-4D97-AF65-F5344CB8AC3E}">
        <p14:creationId xmlns:p14="http://schemas.microsoft.com/office/powerpoint/2010/main" val="419533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219200"/>
            <a:ext cx="7621047" cy="1048512"/>
          </a:xfrm>
        </p:spPr>
        <p:txBody>
          <a:bodyPr/>
          <a:lstStyle/>
          <a:p>
            <a:r>
              <a:rPr lang="en-US" altLang="en-US" dirty="0"/>
              <a:t>Order of tuples is irrelevant (tuples may be stored in an arbitrary order)</a:t>
            </a:r>
          </a:p>
          <a:p>
            <a:r>
              <a:rPr lang="en-US" altLang="en-US" dirty="0"/>
              <a:t>Example: </a:t>
            </a:r>
            <a:r>
              <a:rPr lang="en-US" altLang="en-US" i="1" dirty="0"/>
              <a:t>instructor</a:t>
            </a:r>
            <a:r>
              <a:rPr lang="en-US" altLang="en-US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3" y="2406291"/>
            <a:ext cx="4456175" cy="336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5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02298"/>
            <a:ext cx="7594414" cy="2055431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schema:  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29" y="3254440"/>
            <a:ext cx="3644961" cy="274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98866"/>
            <a:ext cx="7647680" cy="4896167"/>
          </a:xfrm>
        </p:spPr>
        <p:txBody>
          <a:bodyPr/>
          <a:lstStyle/>
          <a:p>
            <a:r>
              <a:rPr lang="en-US" altLang="en-US" dirty="0"/>
              <a:t>Let K </a:t>
            </a:r>
            <a:r>
              <a:rPr lang="en-US" altLang="en-US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values for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i="1" dirty="0">
                <a:sym typeface="Symbol" panose="05050102010706020507" pitchFamily="18" charset="2"/>
              </a:rPr>
              <a:t>r(R)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and {</a:t>
            </a:r>
            <a:r>
              <a:rPr lang="en-US" altLang="en-US" dirty="0" err="1">
                <a:sym typeface="Symbol" panose="05050102010706020507" pitchFamily="18" charset="2"/>
              </a:rPr>
              <a:t>ID,name</a:t>
            </a:r>
            <a:r>
              <a:rPr lang="en-US" altLang="en-US" dirty="0">
                <a:sym typeface="Symbol" panose="05050102010706020507" pitchFamily="18" charset="2"/>
              </a:rPr>
              <a:t>} are both </a:t>
            </a:r>
            <a:r>
              <a:rPr lang="en-US" altLang="en-US" dirty="0" err="1">
                <a:sym typeface="Symbol" panose="05050102010706020507" pitchFamily="18" charset="2"/>
              </a:rPr>
              <a:t>superkeys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instructor.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minimal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is a candidate key for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Foreign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constraint: Value in one relation must appear in another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Referencing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Referenced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Example: </a:t>
            </a:r>
            <a:r>
              <a:rPr lang="en-US" altLang="en-US" i="1" dirty="0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 is a foreign key from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sym typeface="Symbol" panose="05050102010706020507" pitchFamily="18" charset="2"/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97669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21505" name="Picture 1" descr="C:\Users\as668\Desktop\2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1406" y="1378038"/>
            <a:ext cx="7133366" cy="4275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65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077914"/>
            <a:ext cx="7692069" cy="3555047"/>
          </a:xfrm>
        </p:spPr>
        <p:txBody>
          <a:bodyPr/>
          <a:lstStyle/>
          <a:p>
            <a:r>
              <a:rPr lang="en-US" altLang="en-US" dirty="0"/>
              <a:t>Procedural versus non-procedural, or declarative</a:t>
            </a:r>
          </a:p>
          <a:p>
            <a:r>
              <a:rPr lang="en-US" altLang="en-US" dirty="0"/>
              <a:t>“Pure” languages:</a:t>
            </a:r>
          </a:p>
          <a:p>
            <a:pPr lvl="1"/>
            <a:r>
              <a:rPr lang="en-US" altLang="en-US" dirty="0"/>
              <a:t>Relational algebra</a:t>
            </a:r>
          </a:p>
          <a:p>
            <a:pPr lvl="1"/>
            <a:r>
              <a:rPr lang="en-US" altLang="en-US" dirty="0"/>
              <a:t>Tuple relational calculus</a:t>
            </a:r>
          </a:p>
          <a:p>
            <a:pPr lvl="1"/>
            <a:r>
              <a:rPr lang="en-US" altLang="en-US" dirty="0"/>
              <a:t>Domain relational calculus</a:t>
            </a:r>
          </a:p>
          <a:p>
            <a:r>
              <a:rPr lang="en-US" altLang="en-US" dirty="0"/>
              <a:t>The above 3 pure languages are equivalent in computing power</a:t>
            </a:r>
          </a:p>
          <a:p>
            <a:r>
              <a:rPr lang="en-US" altLang="en-US" dirty="0"/>
              <a:t>We will concentrate in this chapter on relational algebra</a:t>
            </a:r>
          </a:p>
          <a:p>
            <a:pPr lvl="1"/>
            <a:r>
              <a:rPr lang="en-US" altLang="en-US" dirty="0"/>
              <a:t>Not turning-machine equivalent</a:t>
            </a:r>
          </a:p>
          <a:p>
            <a:pPr lvl="1"/>
            <a:r>
              <a:rPr lang="en-US" altLang="en-US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222785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11530</TotalTime>
  <Words>791</Words>
  <Application>Microsoft Macintosh PowerPoint</Application>
  <PresentationFormat>Widescreen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Attribute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(Cont.)</vt:lpstr>
      <vt:lpstr>Composition of Relational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Donald (DMNA-NYG)</dc:creator>
  <cp:lastModifiedBy>Ferguson, Donald (DMNA-NYG)</cp:lastModifiedBy>
  <cp:revision>3</cp:revision>
  <cp:lastPrinted>2019-12-22T11:43:29Z</cp:lastPrinted>
  <dcterms:created xsi:type="dcterms:W3CDTF">2019-12-10T14:25:24Z</dcterms:created>
  <dcterms:modified xsi:type="dcterms:W3CDTF">2020-01-22T14:14:21Z</dcterms:modified>
</cp:coreProperties>
</file>