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6" r:id="rId4"/>
    <p:sldId id="268" r:id="rId5"/>
    <p:sldId id="267" r:id="rId6"/>
    <p:sldId id="269" r:id="rId7"/>
    <p:sldId id="270" r:id="rId8"/>
    <p:sldId id="257" r:id="rId9"/>
    <p:sldId id="260" r:id="rId10"/>
    <p:sldId id="262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7F5F"/>
    <a:srgbClr val="65997F"/>
    <a:srgbClr val="B6CE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936" y="-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BAF086-9F69-CFB4-48F3-8D967F3C3A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438697B-06D5-E802-7D17-DE0C82475E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652931-71EC-59A7-481E-9B44F2864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52CE0-B4D6-4624-9956-F190B75A869C}" type="datetimeFigureOut">
              <a:rPr lang="ko-KR" altLang="en-US" smtClean="0"/>
              <a:t>2024-06-13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FD234B-312E-17A4-0C0F-2C9186DEA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F4E2F5-3D8A-B49E-DAE2-3D735A20C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10CD1-8115-4352-96E6-52554502E6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8166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A18E82-3AE3-ECE8-6EA5-4C3776D76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BE73AEA-943E-F51B-4E8D-BC4052B732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32D877-C84E-BEA2-3087-F5EED0AEC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52CE0-B4D6-4624-9956-F190B75A869C}" type="datetimeFigureOut">
              <a:rPr lang="ko-KR" altLang="en-US" smtClean="0"/>
              <a:t>2024-06-13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9491A1-749A-C077-A57C-BAE1253D7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4034DB-4C05-63CE-8BDA-66EF70BC0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10CD1-8115-4352-96E6-52554502E6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7480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EA9363E-4EA5-3DC4-38AB-7C260C1109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8BD8FD5-7E66-6E4D-B717-447B014A46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0C7135-6C40-9D0E-8FCF-96BD93BB4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52CE0-B4D6-4624-9956-F190B75A869C}" type="datetimeFigureOut">
              <a:rPr lang="ko-KR" altLang="en-US" smtClean="0"/>
              <a:t>2024-06-13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41153D-8ECB-ACBC-6CB7-52EA41129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D8FF81-C182-DBF5-259B-8931A90C1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10CD1-8115-4352-96E6-52554502E6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2783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3765F0-2CB0-8454-4B0E-AD30D67FE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44FCFE-57F5-1D0E-5604-1E8CB7BF98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6F0D64-67DE-901F-13D4-757D2AA08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52CE0-B4D6-4624-9956-F190B75A869C}" type="datetimeFigureOut">
              <a:rPr lang="ko-KR" altLang="en-US" smtClean="0"/>
              <a:t>2024-06-13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6819B1-CC3D-E246-3A3E-1A9FB05C3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80AF44-C1A8-5BE1-AFFF-A21A721E1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10CD1-8115-4352-96E6-52554502E6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6660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12F2F2-5DBF-2A60-9D2D-3A9272115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59E6BAC-096D-A9CA-BA23-398F5327F5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1F6383-C438-7706-7DBA-534EE559A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52CE0-B4D6-4624-9956-F190B75A869C}" type="datetimeFigureOut">
              <a:rPr lang="ko-KR" altLang="en-US" smtClean="0"/>
              <a:t>2024-06-13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AB9A6F-F4AF-E4A1-8885-D09AAD0DB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E87CA8-26C1-6EA0-27C9-567144F38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10CD1-8115-4352-96E6-52554502E6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1946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F9D491-0A76-0971-C68C-E871DFED2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071B3F-1A11-A093-60F3-F616371254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E84BA32-7DE4-173F-F969-5AB3E19B75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FA823DD-5330-CF8C-3DD1-113A00444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52CE0-B4D6-4624-9956-F190B75A869C}" type="datetimeFigureOut">
              <a:rPr lang="ko-KR" altLang="en-US" smtClean="0"/>
              <a:t>2024-06-13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97EA033-C73B-855B-D90E-BB8FDB785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C46BC55-B0C2-7298-FE6C-15B1AD879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10CD1-8115-4352-96E6-52554502E6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2392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4ADB7C-FED4-8F2B-39E6-05EBCD59B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8B9099E-56E6-F9FB-F670-14A01C5C46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48CFC09-7CEC-4638-EC56-E4C658D912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319360B-C60F-AD07-A3A6-074ABB792B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39D6DF3-A511-B34D-33CB-50F5C9755F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8DBFD8A-6C0E-FFCE-5A80-D71D2E808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52CE0-B4D6-4624-9956-F190B75A869C}" type="datetimeFigureOut">
              <a:rPr lang="ko-KR" altLang="en-US" smtClean="0"/>
              <a:t>2024-06-13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10277BB-5565-AA33-F99B-AAFFE4C0F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528DBB6-CAD7-DB78-6E4B-B9556DA53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10CD1-8115-4352-96E6-52554502E6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4794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826156-CDE5-1D52-46B0-CA170EA52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AC23E1D-C161-B244-9650-83DC491F2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52CE0-B4D6-4624-9956-F190B75A869C}" type="datetimeFigureOut">
              <a:rPr lang="ko-KR" altLang="en-US" smtClean="0"/>
              <a:t>2024-06-13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FBF4017-0A43-DEAF-19AA-5BC7F0EF6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11FBF7D-38F5-A767-3A04-24DB951C0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10CD1-8115-4352-96E6-52554502E6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3579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48778E3-46A1-8FC9-33BB-82C143EE6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52CE0-B4D6-4624-9956-F190B75A869C}" type="datetimeFigureOut">
              <a:rPr lang="ko-KR" altLang="en-US" smtClean="0"/>
              <a:t>2024-06-13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771449A-8119-17CC-0C7A-33D4775A0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554BB77-58FB-57A7-1F16-E24D95772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10CD1-8115-4352-96E6-52554502E6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5300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0BF316-2615-F1ED-E4CB-A93984D4F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FCD1A0-ADC7-3639-1C7E-D5F495AB72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0B82C27-EC63-A381-DF02-D4720B203A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3BE5E7B-7FDC-318F-0628-88E71E290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52CE0-B4D6-4624-9956-F190B75A869C}" type="datetimeFigureOut">
              <a:rPr lang="ko-KR" altLang="en-US" smtClean="0"/>
              <a:t>2024-06-13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45D2F0B-BDA0-29D7-4E7F-EA9D98159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C6C15C2-271D-5947-8DCA-687F32522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10CD1-8115-4352-96E6-52554502E6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6766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E61B36-ADB2-4CE8-5886-1F2CBC5FD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2DF9785-AD96-71E0-B298-B09D8D622D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DB178FA-AEE8-B857-CD0D-D904BBEC7E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A2EFA42-0DE4-9E3E-73BB-2698BBE1B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52CE0-B4D6-4624-9956-F190B75A869C}" type="datetimeFigureOut">
              <a:rPr lang="ko-KR" altLang="en-US" smtClean="0"/>
              <a:t>2024-06-13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1A5B3A4-6DC4-2EDC-E777-CC080CC80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5333367-2144-1BEA-E47D-5F61EA043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10CD1-8115-4352-96E6-52554502E6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3499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E6FBF05-B51F-434D-F73D-403044CD7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4945AC5-9FF1-C974-BA35-4A1A60506A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20C865-7A7D-92BE-DD9F-936B0F554C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A52CE0-B4D6-4624-9956-F190B75A869C}" type="datetimeFigureOut">
              <a:rPr lang="ko-KR" altLang="en-US" smtClean="0"/>
              <a:t>2024-06-13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CB637D-D410-DC3F-0346-BB13435009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F59A00-EEB1-4489-51CE-36A79E6F52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510CD1-8115-4352-96E6-52554502E6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1612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mybatis.org/dtd/mybatis-3-mapper.dtd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DD7713D-9DBD-6F94-DBFD-63F90221D640}"/>
              </a:ext>
            </a:extLst>
          </p:cNvPr>
          <p:cNvSpPr txBox="1"/>
          <p:nvPr/>
        </p:nvSpPr>
        <p:spPr>
          <a:xfrm>
            <a:off x="2886724" y="2667896"/>
            <a:ext cx="64185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/>
              <a:t>Java </a:t>
            </a:r>
            <a:r>
              <a:rPr lang="ko-KR" altLang="en-US" sz="3600" dirty="0"/>
              <a:t>에서 </a:t>
            </a:r>
            <a:r>
              <a:rPr lang="en-US" altLang="ko-KR" sz="3600" dirty="0"/>
              <a:t>excel </a:t>
            </a:r>
            <a:r>
              <a:rPr lang="ko-KR" altLang="en-US" sz="3600" dirty="0"/>
              <a:t>파일 생성하기</a:t>
            </a:r>
          </a:p>
        </p:txBody>
      </p:sp>
    </p:spTree>
    <p:extLst>
      <p:ext uri="{BB962C8B-B14F-4D97-AF65-F5344CB8AC3E}">
        <p14:creationId xmlns:p14="http://schemas.microsoft.com/office/powerpoint/2010/main" val="36805510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9A4FC49-EF27-F0DC-33B0-1F07F325B2AC}"/>
              </a:ext>
            </a:extLst>
          </p:cNvPr>
          <p:cNvSpPr txBox="1"/>
          <p:nvPr/>
        </p:nvSpPr>
        <p:spPr>
          <a:xfrm>
            <a:off x="361041" y="165033"/>
            <a:ext cx="11216532" cy="74481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Common.js</a:t>
            </a:r>
            <a:r>
              <a:rPr lang="ko-KR" altLang="en-US" sz="1200" dirty="0"/>
              <a:t>에 함수 추가하기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Excel </a:t>
            </a:r>
            <a:r>
              <a:rPr lang="ko-KR" altLang="en-US" sz="1200" dirty="0"/>
              <a:t>다운로드 </a:t>
            </a:r>
            <a:r>
              <a:rPr lang="en-US" altLang="ko-KR" sz="1200" dirty="0"/>
              <a:t>ajax</a:t>
            </a:r>
            <a:r>
              <a:rPr lang="ko-KR" altLang="en-US" sz="1200" dirty="0"/>
              <a:t>는 여러 </a:t>
            </a:r>
            <a:r>
              <a:rPr lang="en-US" altLang="ko-KR" sz="1200" dirty="0" err="1"/>
              <a:t>jsp</a:t>
            </a:r>
            <a:r>
              <a:rPr lang="ko-KR" altLang="en-US" sz="1200" dirty="0"/>
              <a:t>에서 사용하기때문에 코드의 중복을 피하기 위하여 </a:t>
            </a:r>
            <a:r>
              <a:rPr lang="en-US" altLang="ko-KR" sz="1200" dirty="0"/>
              <a:t>common.js</a:t>
            </a:r>
            <a:r>
              <a:rPr lang="ko-KR" altLang="en-US" sz="1200" dirty="0"/>
              <a:t>에 함수를 추가해준다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400" b="1" dirty="0">
                <a:solidFill>
                  <a:srgbClr val="073642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excelDownload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(f , </a:t>
            </a:r>
            <a:r>
              <a:rPr lang="en-US" altLang="ko-KR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filename)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400" b="1" dirty="0">
                <a:solidFill>
                  <a:srgbClr val="073642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formData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FormData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)[</a:t>
            </a:r>
            <a:r>
              <a:rPr lang="en-US" altLang="ko-KR" sz="140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40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formData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, </a:t>
            </a:r>
            <a:r>
              <a:rPr lang="en-US" altLang="ko-KR" sz="140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filename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//</a:t>
            </a:r>
            <a:r>
              <a:rPr lang="ko-KR" alt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파라미터가 잘 보내지는지 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 </a:t>
            </a:r>
            <a:r>
              <a:rPr lang="ko-KR" altLang="en-US" sz="140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에서 확인</a:t>
            </a:r>
            <a:endParaRPr lang="en-US" altLang="ko-KR" sz="14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40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ajax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data : </a:t>
            </a:r>
            <a:r>
              <a:rPr lang="en-US" altLang="ko-KR" sz="140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formData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url: </a:t>
            </a:r>
            <a:r>
              <a:rPr lang="en-US" altLang="ko-KR" sz="140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type: </a:t>
            </a:r>
            <a:r>
              <a:rPr lang="en-US" altLang="ko-KR" sz="140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'POST'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cache: </a:t>
            </a:r>
            <a:r>
              <a:rPr lang="en-US" altLang="ko-KR" sz="1400" dirty="0">
                <a:solidFill>
                  <a:srgbClr val="B58900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processData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400" dirty="0">
                <a:solidFill>
                  <a:srgbClr val="B58900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contentType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400" dirty="0">
                <a:solidFill>
                  <a:srgbClr val="B58900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xhrFields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responseType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40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'blob'</a:t>
            </a:r>
            <a:endParaRPr lang="en-US" altLang="ko-KR" sz="14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},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40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success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400" b="1" dirty="0">
                <a:solidFill>
                  <a:srgbClr val="073642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(response)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400" b="1" dirty="0">
                <a:solidFill>
                  <a:srgbClr val="073642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blob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Blob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altLang="ko-KR" sz="140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{ type: </a:t>
            </a:r>
            <a:r>
              <a:rPr lang="en-US" altLang="ko-KR" sz="140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'application/</a:t>
            </a:r>
            <a:r>
              <a:rPr lang="en-US" altLang="ko-KR" sz="1400" dirty="0" err="1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vnd.openxmlformats-officedocument.spreadsheetml.sheet</a:t>
            </a:r>
            <a:r>
              <a:rPr lang="en-US" altLang="ko-KR" sz="140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400" b="1" dirty="0">
                <a:solidFill>
                  <a:srgbClr val="073642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window</a:t>
            </a:r>
            <a:r>
              <a:rPr lang="en-US" altLang="ko-KR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dirty="0" err="1">
                <a:solidFill>
                  <a:srgbClr val="CB4B16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US" altLang="ko-KR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createObjectURL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blob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400" b="1" dirty="0">
                <a:solidFill>
                  <a:srgbClr val="073642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createElement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40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40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download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filename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40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appendChild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40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click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40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window</a:t>
            </a:r>
            <a:r>
              <a:rPr lang="en-US" altLang="ko-KR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dirty="0" err="1">
                <a:solidFill>
                  <a:srgbClr val="CB4B16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US" altLang="ko-KR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revokeObjectURL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40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removeChild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},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40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400" b="1" dirty="0">
                <a:solidFill>
                  <a:srgbClr val="073642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u="sng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xhr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u="sng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error)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40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'Error: '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altLang="ko-KR" sz="12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324588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050408-B5B4-3069-D534-BCC8F1136E53}"/>
              </a:ext>
            </a:extLst>
          </p:cNvPr>
          <p:cNvSpPr txBox="1"/>
          <p:nvPr/>
        </p:nvSpPr>
        <p:spPr>
          <a:xfrm>
            <a:off x="948556" y="751344"/>
            <a:ext cx="7826181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Maven </a:t>
            </a:r>
            <a:r>
              <a:rPr lang="ko-KR" altLang="en-US" dirty="0"/>
              <a:t>에 의존성 추가하기</a:t>
            </a:r>
            <a:endParaRPr lang="en-US" altLang="ko-KR" dirty="0"/>
          </a:p>
          <a:p>
            <a:r>
              <a:rPr lang="ko-KR" altLang="en-US" dirty="0"/>
              <a:t>   </a:t>
            </a:r>
            <a:endParaRPr lang="en-US" altLang="ko-KR" dirty="0"/>
          </a:p>
          <a:p>
            <a:r>
              <a:rPr lang="en-US" altLang="ko-KR" dirty="0"/>
              <a:t> java</a:t>
            </a:r>
            <a:r>
              <a:rPr lang="ko-KR" altLang="en-US" dirty="0"/>
              <a:t>에서 </a:t>
            </a:r>
            <a:r>
              <a:rPr lang="en-US" altLang="ko-KR" dirty="0"/>
              <a:t>Excel</a:t>
            </a:r>
            <a:r>
              <a:rPr lang="ko-KR" altLang="en-US" dirty="0"/>
              <a:t> 생성을 가능하게 해주는 라이브러리를 </a:t>
            </a:r>
            <a:r>
              <a:rPr lang="en-US" altLang="ko-KR" dirty="0"/>
              <a:t>pom</a:t>
            </a:r>
            <a:r>
              <a:rPr lang="ko-KR" altLang="en-US" dirty="0"/>
              <a:t>에 추가해준다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800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&lt;!-- Apache POI --&gt;</a:t>
            </a:r>
            <a:endParaRPr lang="en-US" altLang="ko-KR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80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dependency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80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groupId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org.apache.poi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80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groupId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80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artifactId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&gt;poi&lt;/</a:t>
            </a:r>
            <a:r>
              <a:rPr lang="en-US" altLang="ko-KR" sz="180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artifactId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80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version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&gt;5.1.0&lt;/</a:t>
            </a:r>
            <a:r>
              <a:rPr lang="en-US" altLang="ko-KR" sz="180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version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80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dependency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80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dependency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80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groupId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org.apache.poi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80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groupId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80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artifactId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&gt;poi-</a:t>
            </a:r>
            <a:r>
              <a:rPr lang="en-US" altLang="ko-K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ooxml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80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artifactId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80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version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&gt;5.1.0&lt;/</a:t>
            </a:r>
            <a:r>
              <a:rPr lang="en-US" altLang="ko-KR" sz="180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version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80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dependency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46689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050408-B5B4-3069-D534-BCC8F1136E53}"/>
              </a:ext>
            </a:extLst>
          </p:cNvPr>
          <p:cNvSpPr txBox="1"/>
          <p:nvPr/>
        </p:nvSpPr>
        <p:spPr>
          <a:xfrm>
            <a:off x="948556" y="751344"/>
            <a:ext cx="10792955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EXCEL PACKAGE </a:t>
            </a:r>
            <a:r>
              <a:rPr lang="ko-KR" altLang="en-US" sz="2000" dirty="0"/>
              <a:t>생성하기 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-  EXCEL </a:t>
            </a:r>
            <a:r>
              <a:rPr lang="ko-KR" altLang="en-US" sz="2000" dirty="0"/>
              <a:t>파일 생성 함수는 공통적으로 사용가능한 함수이기 때문에 별개의 패키지를 생성함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 </a:t>
            </a:r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ko-KR" altLang="en-US" sz="20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9A54D78-9A02-1967-A94D-9B34E6AE33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414" y="2422980"/>
            <a:ext cx="6996812" cy="3649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752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7D8F121-2C47-03DD-5F03-BC9BE9524596}"/>
              </a:ext>
            </a:extLst>
          </p:cNvPr>
          <p:cNvSpPr txBox="1"/>
          <p:nvPr/>
        </p:nvSpPr>
        <p:spPr>
          <a:xfrm>
            <a:off x="775133" y="665127"/>
            <a:ext cx="10818987" cy="58169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Excel.xml</a:t>
            </a:r>
          </a:p>
          <a:p>
            <a:r>
              <a:rPr lang="en-US" altLang="ko-KR" sz="1600" dirty="0"/>
              <a:t>- </a:t>
            </a:r>
            <a:r>
              <a:rPr lang="en-US" altLang="ko-KR" sz="1600" dirty="0" err="1"/>
              <a:t>resultmap</a:t>
            </a:r>
            <a:r>
              <a:rPr lang="en-US" altLang="ko-KR" sz="1600" dirty="0"/>
              <a:t> </a:t>
            </a:r>
            <a:r>
              <a:rPr lang="ko-KR" altLang="en-US" sz="1600" dirty="0"/>
              <a:t>의 타입을 </a:t>
            </a:r>
            <a:r>
              <a:rPr lang="en-US" altLang="ko-KR" sz="1600" dirty="0"/>
              <a:t>type</a:t>
            </a:r>
            <a:r>
              <a:rPr lang="ko-KR" altLang="en-US" sz="1600" dirty="0"/>
              <a:t>을 </a:t>
            </a:r>
            <a:r>
              <a:rPr lang="en-US" altLang="ko-KR" sz="1600" dirty="0"/>
              <a:t>HashMap</a:t>
            </a:r>
            <a:r>
              <a:rPr lang="ko-KR" altLang="en-US" sz="1600" dirty="0"/>
              <a:t>으로 입력해준다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( </a:t>
            </a:r>
            <a:r>
              <a:rPr lang="ko-KR" altLang="en-US" sz="1600" dirty="0"/>
              <a:t>기존처럼 </a:t>
            </a:r>
            <a:r>
              <a:rPr lang="en-US" altLang="ko-KR" sz="1600" dirty="0"/>
              <a:t>type</a:t>
            </a:r>
            <a:r>
              <a:rPr lang="ko-KR" altLang="en-US" sz="1600" dirty="0"/>
              <a:t>을 </a:t>
            </a:r>
            <a:r>
              <a:rPr lang="en-US" altLang="ko-KR" sz="1600" dirty="0" err="1"/>
              <a:t>vo</a:t>
            </a:r>
            <a:r>
              <a:rPr lang="en-US" altLang="ko-KR" sz="1600" dirty="0"/>
              <a:t> </a:t>
            </a:r>
            <a:r>
              <a:rPr lang="ko-KR" altLang="en-US" sz="1600" dirty="0"/>
              <a:t>로 </a:t>
            </a:r>
            <a:r>
              <a:rPr lang="ko-KR" altLang="en-US" sz="1600" dirty="0" err="1"/>
              <a:t>받게되면</a:t>
            </a:r>
            <a:r>
              <a:rPr lang="ko-KR" altLang="en-US" sz="1600" dirty="0"/>
              <a:t> 데이터를 생성하는 </a:t>
            </a:r>
            <a:r>
              <a:rPr lang="en-US" altLang="ko-KR" sz="1600" b="0" i="0" dirty="0">
                <a:solidFill>
                  <a:srgbClr val="0D0D0D"/>
                </a:solidFill>
                <a:effectLst/>
                <a:latin typeface="ui-sans-serif"/>
              </a:rPr>
              <a:t>for </a:t>
            </a:r>
            <a:r>
              <a:rPr lang="ko-KR" altLang="en-US" sz="1600" b="0" i="0" dirty="0">
                <a:solidFill>
                  <a:srgbClr val="0D0D0D"/>
                </a:solidFill>
                <a:effectLst/>
                <a:latin typeface="ui-sans-serif"/>
              </a:rPr>
              <a:t>루프에서 필드 이름을 사용할 수 없기 때문임 </a:t>
            </a:r>
            <a:r>
              <a:rPr lang="en-US" altLang="ko-KR" sz="1600" b="0" i="0" dirty="0">
                <a:solidFill>
                  <a:srgbClr val="0D0D0D"/>
                </a:solidFill>
                <a:effectLst/>
                <a:latin typeface="ui-sans-serif"/>
              </a:rPr>
              <a:t>)</a:t>
            </a:r>
          </a:p>
          <a:p>
            <a:endParaRPr lang="en-US" altLang="ko-KR" sz="1600" b="0" i="0" dirty="0">
              <a:solidFill>
                <a:srgbClr val="0D0D0D"/>
              </a:solidFill>
              <a:effectLst/>
              <a:latin typeface="ui-sans-serif"/>
            </a:endParaRPr>
          </a:p>
          <a:p>
            <a:endParaRPr lang="en-US" altLang="ko-KR" sz="1600" dirty="0">
              <a:solidFill>
                <a:srgbClr val="0D0D0D"/>
              </a:solidFill>
              <a:latin typeface="ui-sans-serif"/>
            </a:endParaRPr>
          </a:p>
          <a:p>
            <a:pPr marL="0" marR="0">
              <a:spcAft>
                <a:spcPts val="0"/>
              </a:spcAft>
            </a:pPr>
            <a:r>
              <a:rPr lang="en-US" altLang="ko-KR" sz="14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&lt;?</a:t>
            </a:r>
            <a:r>
              <a:rPr lang="en-US" altLang="ko-KR" sz="1400" dirty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xml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7F007F"/>
                </a:solidFill>
                <a:effectLst/>
                <a:latin typeface="Consolas" panose="020B0609020204030204" pitchFamily="49" charset="0"/>
              </a:rPr>
              <a:t>version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i="1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"1.0"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7F007F"/>
                </a:solidFill>
                <a:effectLst/>
                <a:latin typeface="Consolas" panose="020B0609020204030204" pitchFamily="49" charset="0"/>
              </a:rPr>
              <a:t>encoding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i="1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"UTF-8"</a:t>
            </a:r>
            <a:r>
              <a:rPr lang="en-US" altLang="ko-KR" sz="14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?&gt;</a:t>
            </a:r>
            <a:endParaRPr lang="en-US" altLang="ko-KR" sz="14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4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lang="en-US" altLang="ko-KR" sz="1400" dirty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DOCTYPE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mapper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"-//mybatis.org//DTD Mapper 3.0//EN"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u="sng" dirty="0">
                <a:solidFill>
                  <a:srgbClr val="3F7F5F"/>
                </a:solidFill>
                <a:effectLst/>
                <a:latin typeface="Consolas" panose="020B0609020204030204" pitchFamily="49" charset="0"/>
                <a:hlinkClick r:id="rId2"/>
              </a:rPr>
              <a:t>http://mybatis.org/dtd/mybatis-3-mapper.dtd</a:t>
            </a:r>
            <a:r>
              <a:rPr lang="en-US" altLang="ko-KR" sz="14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4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u="sng" dirty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mapper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7F007F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i="1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400" i="1" dirty="0" err="1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com.qms.excel.dao.ExcelDao</a:t>
            </a:r>
            <a:r>
              <a:rPr lang="en-US" altLang="ko-KR" sz="1400" i="1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4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 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altLang="ko-KR" sz="14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4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u="sng" dirty="0" err="1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resultMap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7F007F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i="1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"HashMap"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7F007F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i="1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400" i="1" dirty="0" err="1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itemMap</a:t>
            </a:r>
            <a:r>
              <a:rPr lang="en-US" altLang="ko-KR" sz="1400" i="1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4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4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u="sng" dirty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7F007F"/>
                </a:solidFill>
                <a:effectLst/>
                <a:latin typeface="Consolas" panose="020B0609020204030204" pitchFamily="49" charset="0"/>
              </a:rPr>
              <a:t>property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i="1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400" i="1" dirty="0" err="1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itemCd</a:t>
            </a:r>
            <a:r>
              <a:rPr lang="en-US" altLang="ko-KR" sz="1400" i="1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7F007F"/>
                </a:solidFill>
                <a:effectLst/>
                <a:latin typeface="Consolas" panose="020B0609020204030204" pitchFamily="49" charset="0"/>
              </a:rPr>
              <a:t>column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i="1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"ITEM_CD"</a:t>
            </a:r>
            <a:r>
              <a:rPr lang="en-US" altLang="ko-KR" sz="14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/&gt;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&lt;!-- </a:t>
            </a:r>
            <a:r>
              <a:rPr lang="ko-KR" alt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필요한 경우 추가 </a:t>
            </a:r>
            <a:r>
              <a:rPr lang="en-US" altLang="ko-KR" sz="1400" dirty="0">
                <a:solidFill>
                  <a:srgbClr val="008080"/>
                </a:solidFill>
                <a:latin typeface="Consolas" panose="020B0609020204030204" pitchFamily="49" charset="0"/>
              </a:rPr>
              <a:t>--&gt;</a:t>
            </a:r>
            <a:endParaRPr lang="en-US" altLang="ko-KR" sz="14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4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dirty="0" err="1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resultMap</a:t>
            </a:r>
            <a:r>
              <a:rPr lang="en-US" altLang="ko-KR" sz="14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altLang="ko-KR" sz="1600" dirty="0"/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4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u="sng" dirty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7F007F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i="1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400" i="1" dirty="0" err="1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selectItemListTOexcel</a:t>
            </a:r>
            <a:r>
              <a:rPr lang="en-US" altLang="ko-KR" sz="1400" i="1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7F007F"/>
                </a:solidFill>
                <a:effectLst/>
                <a:latin typeface="Consolas" panose="020B0609020204030204" pitchFamily="49" charset="0"/>
              </a:rPr>
              <a:t>resultMap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i="1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400" i="1" dirty="0" err="1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itemMap</a:t>
            </a:r>
            <a:r>
              <a:rPr lang="en-US" altLang="ko-KR" sz="1400" i="1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4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SELECT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…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FROM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YOUR_TABLE </a:t>
            </a:r>
            <a:endParaRPr lang="en-US" altLang="ko-KR" sz="14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4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dirty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altLang="ko-KR" sz="14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170119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050408-B5B4-3069-D534-BCC8F1136E53}"/>
              </a:ext>
            </a:extLst>
          </p:cNvPr>
          <p:cNvSpPr txBox="1"/>
          <p:nvPr/>
        </p:nvSpPr>
        <p:spPr>
          <a:xfrm>
            <a:off x="948556" y="751344"/>
            <a:ext cx="11966737" cy="6524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excelDao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 item </a:t>
            </a:r>
            <a:r>
              <a:rPr lang="ko-KR" altLang="en-US" dirty="0"/>
              <a:t>데이터를 </a:t>
            </a:r>
            <a:r>
              <a:rPr lang="en-US" altLang="ko-KR" dirty="0"/>
              <a:t>excel</a:t>
            </a:r>
            <a:r>
              <a:rPr lang="ko-KR" altLang="en-US" dirty="0"/>
              <a:t>로 만들기 </a:t>
            </a:r>
            <a:r>
              <a:rPr lang="en-US" altLang="ko-KR" dirty="0"/>
              <a:t>(</a:t>
            </a:r>
            <a:r>
              <a:rPr lang="ko-KR" altLang="en-US" dirty="0"/>
              <a:t>예시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ko-KR" altLang="en-US" sz="1600" dirty="0"/>
              <a:t> </a:t>
            </a:r>
            <a:r>
              <a:rPr lang="en-US" altLang="ko-KR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package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com.qms.excel.dao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br>
              <a:rPr lang="en-US" altLang="ko-KR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altLang="ko-KR" sz="1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java.util.List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java.util.Map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br>
              <a:rPr lang="en-US" altLang="ko-KR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altLang="ko-KR" sz="1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org.mybatis.spring.annotation.MapperScan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br>
              <a:rPr lang="en-US" altLang="ko-KR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altLang="ko-KR" sz="1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600" dirty="0">
                <a:solidFill>
                  <a:srgbClr val="646464"/>
                </a:solidFill>
                <a:effectLst/>
                <a:latin typeface="Consolas" panose="020B0609020204030204" pitchFamily="49" charset="0"/>
              </a:rPr>
              <a:t>@MapperScan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(basePackages=</a:t>
            </a:r>
            <a:r>
              <a:rPr lang="en-US" altLang="ko-KR" sz="16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"com.qms.excel.dao"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interface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ExcelDao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List&lt;Map&lt;String, Object&gt;&gt; </a:t>
            </a:r>
            <a:r>
              <a:rPr lang="en-US" altLang="ko-KR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selectItemListTOexcel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(Map&lt;String, Object&gt; </a:t>
            </a:r>
            <a:r>
              <a:rPr lang="en-US" altLang="ko-KR" sz="16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parameters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throws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Exception;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altLang="ko-K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 xml</a:t>
            </a:r>
            <a:r>
              <a:rPr lang="ko-KR" alt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에서 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ko-KR" alt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으로 받기 때문에 </a:t>
            </a:r>
            <a:r>
              <a:rPr lang="en-US" altLang="ko-KR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dao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에서도 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return </a:t>
            </a:r>
            <a:r>
              <a:rPr lang="ko-KR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값을 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List&lt;Map&lt;String, Object&gt;&gt; </a:t>
            </a:r>
            <a:r>
              <a:rPr lang="ko-KR" alt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로 받아준다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380562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050408-B5B4-3069-D534-BCC8F1136E53}"/>
              </a:ext>
            </a:extLst>
          </p:cNvPr>
          <p:cNvSpPr txBox="1"/>
          <p:nvPr/>
        </p:nvSpPr>
        <p:spPr>
          <a:xfrm>
            <a:off x="351397" y="312805"/>
            <a:ext cx="11409054" cy="7109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excelService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- item </a:t>
            </a:r>
            <a:r>
              <a:rPr lang="ko-KR" altLang="en-US" sz="1200" dirty="0"/>
              <a:t>데이터를 </a:t>
            </a:r>
            <a:r>
              <a:rPr lang="en-US" altLang="ko-KR" sz="1200" dirty="0"/>
              <a:t>excel</a:t>
            </a:r>
            <a:r>
              <a:rPr lang="ko-KR" altLang="en-US" sz="1200" dirty="0"/>
              <a:t>로 만들기 </a:t>
            </a:r>
            <a:r>
              <a:rPr lang="en-US" altLang="ko-KR" sz="1200" dirty="0"/>
              <a:t>(</a:t>
            </a:r>
            <a:r>
              <a:rPr lang="ko-KR" altLang="en-US" sz="1200" dirty="0"/>
              <a:t>예시</a:t>
            </a:r>
            <a:r>
              <a:rPr lang="en-US" altLang="ko-KR" sz="1200" dirty="0"/>
              <a:t>)</a:t>
            </a:r>
          </a:p>
          <a:p>
            <a:endParaRPr lang="en-US" altLang="ko-KR" sz="1200" dirty="0"/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/>
              <a:t> </a:t>
            </a:r>
            <a:r>
              <a:rPr lang="en-US" altLang="ko-KR" sz="1200" dirty="0">
                <a:solidFill>
                  <a:srgbClr val="646464"/>
                </a:solidFill>
                <a:effectLst/>
                <a:latin typeface="Consolas" panose="020B0609020204030204" pitchFamily="49" charset="0"/>
              </a:rPr>
              <a:t>@Service</a:t>
            </a:r>
            <a:endParaRPr lang="en-US" altLang="ko-KR" sz="12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2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ExcelService</a:t>
            </a:r>
            <a:r>
              <a:rPr lang="en-US" altLang="ko-KR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altLang="ko-KR" sz="12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200" dirty="0">
                <a:solidFill>
                  <a:srgbClr val="646464"/>
                </a:solidFill>
                <a:effectLst/>
                <a:latin typeface="Consolas" panose="020B0609020204030204" pitchFamily="49" charset="0"/>
              </a:rPr>
              <a:t>@Autowired</a:t>
            </a:r>
            <a:endParaRPr lang="en-US" altLang="ko-KR" sz="12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ExcelDao</a:t>
            </a:r>
            <a:r>
              <a:rPr lang="en-US" altLang="ko-KR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dao</a:t>
            </a:r>
            <a:r>
              <a:rPr lang="en-US" altLang="ko-KR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altLang="ko-KR" sz="12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2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List&lt;Map&lt;String, Object&gt;&gt; </a:t>
            </a:r>
            <a:r>
              <a:rPr lang="en-US" altLang="ko-KR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selectItemListTOexcel</a:t>
            </a:r>
            <a:r>
              <a:rPr lang="en-US" altLang="ko-KR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(Map&lt;String, Object&gt; </a:t>
            </a:r>
            <a:r>
              <a:rPr lang="en-US" altLang="ko-KR" sz="12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parameters</a:t>
            </a:r>
            <a:r>
              <a:rPr lang="en-US" altLang="ko-KR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12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throws</a:t>
            </a:r>
            <a:r>
              <a:rPr lang="en-US" altLang="ko-KR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Exception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2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dao</a:t>
            </a:r>
            <a:r>
              <a:rPr lang="en-US" altLang="ko-KR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.selectItemListTOexcel</a:t>
            </a:r>
            <a:r>
              <a:rPr lang="en-US" altLang="ko-KR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parameters</a:t>
            </a:r>
            <a:r>
              <a:rPr lang="en-US" altLang="ko-KR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lang="en-US" altLang="ko-KR" sz="12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sz="12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해당 데이터를 조건 상관없이 전부 </a:t>
            </a:r>
            <a:r>
              <a:rPr lang="ko-KR" altLang="en-US" sz="1200" dirty="0" err="1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셀렉해오는</a:t>
            </a:r>
            <a:r>
              <a:rPr lang="ko-KR" altLang="en-US" sz="12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 쿼리 </a:t>
            </a:r>
            <a:r>
              <a:rPr lang="en-US" altLang="ko-KR" sz="12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ko-KR" altLang="en-US" sz="1200" dirty="0" err="1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페이징</a:t>
            </a:r>
            <a:r>
              <a:rPr lang="ko-KR" altLang="en-US" sz="12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x )</a:t>
            </a:r>
            <a:r>
              <a:rPr lang="ko-KR" altLang="en-US" sz="12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 </a:t>
            </a:r>
            <a:br>
              <a:rPr lang="en-US" altLang="ko-KR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altLang="ko-KR" sz="12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2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ResponseEntity</a:t>
            </a:r>
            <a:r>
              <a:rPr lang="en-US" altLang="ko-KR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byte</a:t>
            </a:r>
            <a:r>
              <a:rPr lang="en-US" altLang="ko-KR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[]&gt; </a:t>
            </a:r>
            <a:r>
              <a:rPr lang="en-US" altLang="ko-KR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createExcelFile</a:t>
            </a:r>
            <a:r>
              <a:rPr lang="en-US" altLang="ko-KR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(List&lt;Map&lt;String, Object&gt;&gt; </a:t>
            </a:r>
            <a:r>
              <a:rPr lang="en-US" altLang="ko-KR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dataList</a:t>
            </a:r>
            <a:r>
              <a:rPr lang="en-US" altLang="ko-KR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String[] </a:t>
            </a:r>
            <a:r>
              <a:rPr lang="en-US" altLang="ko-KR" sz="12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columns</a:t>
            </a:r>
            <a:r>
              <a:rPr lang="en-US" altLang="ko-KR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String </a:t>
            </a:r>
            <a:r>
              <a:rPr lang="en-US" altLang="ko-KR" sz="12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headers</a:t>
            </a:r>
            <a:r>
              <a:rPr lang="en-US" altLang="ko-KR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String </a:t>
            </a:r>
            <a:r>
              <a:rPr lang="en-US" altLang="ko-KR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fileName</a:t>
            </a:r>
            <a:r>
              <a:rPr lang="en-US" altLang="ko-KR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String </a:t>
            </a:r>
            <a:r>
              <a:rPr lang="en-US" altLang="ko-KR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sheetName</a:t>
            </a:r>
            <a:r>
              <a:rPr lang="en-US" altLang="ko-KR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2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altLang="ko-KR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Workbook </a:t>
            </a:r>
            <a:r>
              <a:rPr lang="en-US" altLang="ko-KR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workbook</a:t>
            </a:r>
            <a:r>
              <a:rPr lang="en-US" altLang="ko-KR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2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XSSFWorkbook</a:t>
            </a:r>
            <a:r>
              <a:rPr lang="en-US" altLang="ko-KR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Sheet </a:t>
            </a:r>
            <a:r>
              <a:rPr lang="en-US" altLang="ko-KR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sheet</a:t>
            </a:r>
            <a:r>
              <a:rPr lang="en-US" altLang="ko-KR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workbook</a:t>
            </a:r>
            <a:r>
              <a:rPr lang="en-US" altLang="ko-KR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.createSheet</a:t>
            </a:r>
            <a:r>
              <a:rPr lang="en-US" altLang="ko-KR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sheetName</a:t>
            </a:r>
            <a:r>
              <a:rPr lang="en-US" altLang="ko-KR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ko-KR" sz="12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sz="12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시트 이름 설정 </a:t>
            </a:r>
            <a:r>
              <a:rPr lang="en-US" altLang="ko-KR" sz="12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ex) </a:t>
            </a:r>
            <a:r>
              <a:rPr lang="ko-KR" altLang="en-US" sz="12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재고 조회 </a:t>
            </a:r>
            <a:endParaRPr lang="ko-KR" altLang="en-US" sz="12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br>
              <a:rPr lang="ko-KR" alt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ko-KR" altLang="en-US" sz="12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2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sz="12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헤더 셀 스타일 설정 </a:t>
            </a:r>
            <a:r>
              <a:rPr lang="en-US" altLang="ko-KR" sz="12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&amp; </a:t>
            </a:r>
            <a:r>
              <a:rPr lang="ko-KR" altLang="en-US" sz="12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헤더 생성 </a:t>
            </a:r>
            <a:r>
              <a:rPr lang="en-US" altLang="ko-KR" sz="12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(for</a:t>
            </a:r>
            <a:r>
              <a:rPr lang="ko-KR" altLang="en-US" sz="12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문 사용</a:t>
            </a:r>
            <a:r>
              <a:rPr lang="en-US" altLang="ko-KR" sz="12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ko-KR" sz="12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Font </a:t>
            </a:r>
            <a:r>
              <a:rPr lang="en-US" altLang="ko-KR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headerFont</a:t>
            </a:r>
            <a:r>
              <a:rPr lang="en-US" altLang="ko-KR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workbook</a:t>
            </a:r>
            <a:r>
              <a:rPr lang="en-US" altLang="ko-KR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.createFont</a:t>
            </a:r>
            <a:r>
              <a:rPr lang="en-US" altLang="ko-KR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headerFont</a:t>
            </a:r>
            <a:r>
              <a:rPr lang="en-US" altLang="ko-KR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.setBold</a:t>
            </a:r>
            <a:r>
              <a:rPr lang="en-US" altLang="ko-KR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2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CellStyle</a:t>
            </a:r>
            <a:r>
              <a:rPr lang="en-US" altLang="ko-KR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headerCellStyle</a:t>
            </a:r>
            <a:r>
              <a:rPr lang="en-US" altLang="ko-KR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workbook</a:t>
            </a:r>
            <a:r>
              <a:rPr lang="en-US" altLang="ko-KR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.createCellStyle</a:t>
            </a:r>
            <a:r>
              <a:rPr lang="en-US" altLang="ko-KR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headerCellStyle</a:t>
            </a:r>
            <a:r>
              <a:rPr lang="en-US" altLang="ko-KR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.setFont</a:t>
            </a:r>
            <a:r>
              <a:rPr lang="en-US" altLang="ko-KR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headerFont</a:t>
            </a:r>
            <a:r>
              <a:rPr lang="en-US" altLang="ko-KR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Row </a:t>
            </a:r>
            <a:r>
              <a:rPr lang="en-US" altLang="ko-KR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headerRow</a:t>
            </a:r>
            <a:r>
              <a:rPr lang="en-US" altLang="ko-KR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sheet</a:t>
            </a:r>
            <a:r>
              <a:rPr lang="en-US" altLang="ko-KR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.createRow</a:t>
            </a:r>
            <a:r>
              <a:rPr lang="en-US" altLang="ko-KR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(0);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altLang="ko-KR" sz="12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2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2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0; </a:t>
            </a:r>
            <a:r>
              <a:rPr lang="en-US" altLang="ko-KR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altLang="ko-KR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headers</a:t>
            </a:r>
            <a:r>
              <a:rPr lang="en-US" altLang="ko-KR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2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altLang="ko-KR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Cell </a:t>
            </a:r>
            <a:r>
              <a:rPr lang="en-US" altLang="ko-KR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cell</a:t>
            </a:r>
            <a:r>
              <a:rPr lang="en-US" altLang="ko-KR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headerRow</a:t>
            </a:r>
            <a:r>
              <a:rPr lang="en-US" altLang="ko-KR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.createCell</a:t>
            </a:r>
            <a:r>
              <a:rPr lang="en-US" altLang="ko-KR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cell</a:t>
            </a:r>
            <a:r>
              <a:rPr lang="en-US" altLang="ko-KR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.setCellValue</a:t>
            </a:r>
            <a:r>
              <a:rPr lang="en-US" altLang="ko-KR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headers</a:t>
            </a:r>
            <a:r>
              <a:rPr lang="en-US" altLang="ko-KR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cell</a:t>
            </a:r>
            <a:r>
              <a:rPr lang="en-US" altLang="ko-KR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.setCellStyle</a:t>
            </a:r>
            <a:r>
              <a:rPr lang="en-US" altLang="ko-KR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headerCellStyle</a:t>
            </a:r>
            <a:r>
              <a:rPr lang="en-US" altLang="ko-KR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ko-KR" altLang="en-US" sz="1200" dirty="0"/>
              <a:t>다음 페이지에 이어서</a:t>
            </a:r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1321368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44AAF3B-7282-B26F-391F-83640F3B725A}"/>
              </a:ext>
            </a:extLst>
          </p:cNvPr>
          <p:cNvSpPr txBox="1"/>
          <p:nvPr/>
        </p:nvSpPr>
        <p:spPr>
          <a:xfrm>
            <a:off x="172015" y="-218153"/>
            <a:ext cx="8292974" cy="7294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altLang="ko-KR" sz="12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2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rowNum</a:t>
            </a:r>
            <a:r>
              <a:rPr lang="en-US" altLang="ko-KR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1;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2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(Map&lt;String, Object&gt; </a:t>
            </a:r>
            <a:r>
              <a:rPr lang="en-US" altLang="ko-KR" sz="12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altLang="ko-KR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dataList</a:t>
            </a:r>
            <a:r>
              <a:rPr lang="en-US" altLang="ko-KR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Row </a:t>
            </a:r>
            <a:r>
              <a:rPr lang="en-US" altLang="ko-KR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en-US" altLang="ko-KR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sheet</a:t>
            </a:r>
            <a:r>
              <a:rPr lang="en-US" altLang="ko-KR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.createRow</a:t>
            </a:r>
            <a:r>
              <a:rPr lang="en-US" altLang="ko-KR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rowNum</a:t>
            </a:r>
            <a:r>
              <a:rPr lang="en-US" altLang="ko-KR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2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cellNum</a:t>
            </a:r>
            <a:r>
              <a:rPr lang="en-US" altLang="ko-KR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2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(String </a:t>
            </a:r>
            <a:r>
              <a:rPr lang="en-US" altLang="ko-KR" sz="12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column</a:t>
            </a:r>
            <a:r>
              <a:rPr lang="en-US" altLang="ko-KR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altLang="ko-KR" sz="12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columns</a:t>
            </a:r>
            <a:r>
              <a:rPr lang="en-US" altLang="ko-KR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Object </a:t>
            </a:r>
            <a:r>
              <a:rPr lang="en-US" altLang="ko-KR" sz="12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ko-KR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</a:t>
            </a:r>
            <a:r>
              <a:rPr lang="en-US" altLang="ko-KR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column</a:t>
            </a:r>
            <a:r>
              <a:rPr lang="en-US" altLang="ko-KR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en-US" altLang="ko-KR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.createCell</a:t>
            </a:r>
            <a:r>
              <a:rPr lang="en-US" altLang="ko-KR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cellNum</a:t>
            </a:r>
            <a:r>
              <a:rPr lang="en-US" altLang="ko-KR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++).</a:t>
            </a:r>
            <a:r>
              <a:rPr lang="en-US" altLang="ko-KR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setCellValue</a:t>
            </a:r>
            <a:r>
              <a:rPr lang="en-US" altLang="ko-KR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ko-KR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!= </a:t>
            </a:r>
            <a:r>
              <a:rPr lang="en-US" altLang="ko-KR" sz="12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ko-KR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? </a:t>
            </a:r>
            <a:r>
              <a:rPr lang="en-US" altLang="ko-KR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ko-KR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.toString</a:t>
            </a:r>
            <a:r>
              <a:rPr lang="en-US" altLang="ko-KR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: </a:t>
            </a:r>
            <a:r>
              <a:rPr lang="en-US" altLang="ko-KR" sz="12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altLang="ko-KR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2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ko-KR" altLang="en-US" sz="12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설정한 파라미터로부터 </a:t>
            </a:r>
            <a:r>
              <a:rPr lang="ko-KR" altLang="en-US" sz="1200" dirty="0">
                <a:solidFill>
                  <a:srgbClr val="3F7F5F"/>
                </a:solidFill>
                <a:latin typeface="Consolas" panose="020B0609020204030204" pitchFamily="49" charset="0"/>
              </a:rPr>
              <a:t>값들을 가져와서 데이터와 컬럼을 생성함 </a:t>
            </a:r>
            <a:endParaRPr lang="en-US" altLang="ko-KR" sz="12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ByteArrayOutputStream</a:t>
            </a:r>
            <a:r>
              <a:rPr lang="en-US" altLang="ko-KR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altLang="ko-KR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2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ByteArrayOutputStream</a:t>
            </a:r>
            <a:r>
              <a:rPr lang="en-US" altLang="ko-KR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workbook</a:t>
            </a:r>
            <a:r>
              <a:rPr lang="en-US" altLang="ko-KR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.write</a:t>
            </a:r>
            <a:r>
              <a:rPr lang="en-US" altLang="ko-KR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altLang="ko-KR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workbook</a:t>
            </a:r>
            <a:r>
              <a:rPr lang="en-US" altLang="ko-KR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.close</a:t>
            </a:r>
            <a:r>
              <a:rPr lang="en-US" altLang="ko-KR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2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ko-KR" altLang="en-US" sz="1200" dirty="0">
                <a:solidFill>
                  <a:srgbClr val="3F7F5F"/>
                </a:solidFill>
                <a:latin typeface="Consolas" panose="020B0609020204030204" pitchFamily="49" charset="0"/>
              </a:rPr>
              <a:t>생성된 엑셀 파일을 </a:t>
            </a:r>
            <a:r>
              <a:rPr lang="en-US" altLang="ko-KR" sz="1200" dirty="0" err="1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ByteArrayOutputStream</a:t>
            </a:r>
            <a:r>
              <a:rPr lang="en-US" altLang="ko-KR" sz="1200" dirty="0">
                <a:solidFill>
                  <a:srgbClr val="65997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ko-KR" altLang="en-US" sz="1200" dirty="0">
                <a:solidFill>
                  <a:srgbClr val="65997F"/>
                </a:solidFill>
                <a:effectLst/>
                <a:latin typeface="Consolas" panose="020B0609020204030204" pitchFamily="49" charset="0"/>
              </a:rPr>
              <a:t>에 </a:t>
            </a:r>
            <a:r>
              <a:rPr lang="ko-KR" altLang="en-US" sz="1200" dirty="0">
                <a:solidFill>
                  <a:srgbClr val="3F7F5F"/>
                </a:solidFill>
                <a:latin typeface="Consolas" panose="020B0609020204030204" pitchFamily="49" charset="0"/>
              </a:rPr>
              <a:t>저장함</a:t>
            </a:r>
            <a:br>
              <a:rPr lang="en-US" altLang="ko-KR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altLang="ko-KR" sz="12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2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byte</a:t>
            </a:r>
            <a:r>
              <a:rPr lang="en-US" altLang="ko-KR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altLang="ko-KR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excelBytes</a:t>
            </a:r>
            <a:r>
              <a:rPr lang="en-US" altLang="ko-KR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altLang="ko-KR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.toByteArray</a:t>
            </a:r>
            <a:r>
              <a:rPr lang="en-US" altLang="ko-KR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2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3F7F5F"/>
                </a:solidFill>
                <a:effectLst/>
                <a:ea typeface="ui-sans-serif"/>
              </a:rPr>
              <a:t>ByteArrayOutputStream에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F7F5F"/>
                </a:solidFill>
                <a:effectLst/>
                <a:ea typeface="ui-sans-serif"/>
              </a:rPr>
              <a:t> 기록된 데이터를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3F7F5F"/>
                </a:solidFill>
                <a:effectLst/>
                <a:ea typeface="ui-sans-serif"/>
              </a:rPr>
              <a:t>byte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F7F5F"/>
                </a:solidFill>
                <a:effectLst/>
                <a:ea typeface="ui-sans-serif"/>
              </a:rPr>
              <a:t> 배열로 변환</a:t>
            </a:r>
            <a:br>
              <a:rPr lang="en-US" altLang="ko-KR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altLang="ko-KR" sz="12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HttpHeaders</a:t>
            </a:r>
            <a:r>
              <a:rPr lang="en-US" altLang="ko-KR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responseHeaders</a:t>
            </a:r>
            <a:r>
              <a:rPr lang="en-US" altLang="ko-KR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2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HttpHeaders</a:t>
            </a:r>
            <a:r>
              <a:rPr lang="en-US" altLang="ko-KR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responseHeaders</a:t>
            </a:r>
            <a:r>
              <a:rPr lang="en-US" altLang="ko-KR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.setContentType</a:t>
            </a:r>
            <a:r>
              <a:rPr lang="en-US" altLang="ko-KR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MediaType.</a:t>
            </a:r>
            <a:r>
              <a:rPr lang="en-US" altLang="ko-KR" sz="12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APPLICATION_OCTET_STREAM</a:t>
            </a:r>
            <a:r>
              <a:rPr lang="en-US" altLang="ko-KR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200" dirty="0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  <a:r>
              <a:rPr kumimoji="0" lang="ko-KR" altLang="ko-KR" sz="1200" b="1" i="0" u="none" strike="noStrike" cap="none" normalizeH="0" baseline="0" dirty="0" err="1">
                <a:ln>
                  <a:noFill/>
                </a:ln>
                <a:solidFill>
                  <a:srgbClr val="3F7F5F"/>
                </a:solidFill>
                <a:effectLst/>
                <a:latin typeface="Arial Unicode MS"/>
                <a:ea typeface="ui-monospace"/>
              </a:rPr>
              <a:t>application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3F7F5F"/>
                </a:solidFill>
                <a:effectLst/>
                <a:latin typeface="Arial Unicode MS"/>
                <a:ea typeface="ui-monospace"/>
              </a:rPr>
              <a:t>/</a:t>
            </a:r>
            <a:r>
              <a:rPr kumimoji="0" lang="ko-KR" altLang="ko-KR" sz="1200" b="1" i="0" u="none" strike="noStrike" cap="none" normalizeH="0" baseline="0" dirty="0" err="1">
                <a:ln>
                  <a:noFill/>
                </a:ln>
                <a:solidFill>
                  <a:srgbClr val="3F7F5F"/>
                </a:solidFill>
                <a:effectLst/>
                <a:latin typeface="Arial Unicode MS"/>
                <a:ea typeface="ui-monospace"/>
              </a:rPr>
              <a:t>octet-stream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3F7F5F"/>
                </a:solidFill>
                <a:effectLst/>
                <a:ea typeface="ui-sans-serif"/>
              </a:rPr>
              <a:t>으로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F7F5F"/>
                </a:solidFill>
                <a:effectLst/>
                <a:ea typeface="ui-sans-serif"/>
              </a:rPr>
              <a:t> </a:t>
            </a:r>
            <a:r>
              <a:rPr kumimoji="0" lang="ko-KR" altLang="en-US" sz="1200" b="0" i="0" u="none" strike="noStrike" cap="none" normalizeH="0" baseline="0" dirty="0">
                <a:ln>
                  <a:noFill/>
                </a:ln>
                <a:solidFill>
                  <a:srgbClr val="3F7F5F"/>
                </a:solidFill>
                <a:effectLst/>
                <a:ea typeface="ui-sans-serif"/>
              </a:rPr>
              <a:t>설정하여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F7F5F"/>
                </a:solidFill>
                <a:effectLst/>
                <a:ea typeface="ui-sans-serif"/>
              </a:rPr>
              <a:t>브라우저에게  바이너리 데이터(파일)임을 </a:t>
            </a:r>
            <a:r>
              <a:rPr kumimoji="0" lang="ko-KR" altLang="en-US" sz="1200" b="0" i="0" u="none" strike="noStrike" cap="none" normalizeH="0" baseline="0" dirty="0">
                <a:ln>
                  <a:noFill/>
                </a:ln>
                <a:solidFill>
                  <a:srgbClr val="3F7F5F"/>
                </a:solidFill>
                <a:effectLst/>
                <a:ea typeface="ui-sans-serif"/>
              </a:rPr>
              <a:t>알려줌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F7F5F"/>
                </a:solidFill>
                <a:effectLst/>
                <a:ea typeface="ui-sans-serif"/>
              </a:rPr>
              <a:t>.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F7F5F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rgbClr val="3F7F5F"/>
              </a:solidFill>
              <a:effectLst/>
              <a:latin typeface="Arial" panose="020B0604020202020204" pitchFamily="34" charset="0"/>
            </a:endParaRPr>
          </a:p>
          <a:p>
            <a:endParaRPr lang="en-US" altLang="ko-KR" sz="12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responseHeaders</a:t>
            </a:r>
            <a:r>
              <a:rPr lang="en-US" altLang="ko-KR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.setContentDispositionFormData</a:t>
            </a:r>
            <a:r>
              <a:rPr lang="en-US" altLang="ko-KR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"attachment"</a:t>
            </a:r>
            <a:r>
              <a:rPr lang="en-US" altLang="ko-KR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fileName</a:t>
            </a:r>
            <a:r>
              <a:rPr lang="en-US" altLang="ko-KR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dirty="0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  <a:r>
              <a:rPr kumimoji="0" lang="ko-KR" altLang="ko-KR" sz="1200" b="1" i="0" u="none" strike="noStrike" cap="none" normalizeH="0" baseline="0" dirty="0" err="1">
                <a:ln>
                  <a:noFill/>
                </a:ln>
                <a:solidFill>
                  <a:srgbClr val="3F7F5F"/>
                </a:solidFill>
                <a:effectLst/>
                <a:latin typeface="Arial Unicode MS"/>
                <a:ea typeface="ui-monospace"/>
              </a:rPr>
              <a:t>Content-Disposition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F7F5F"/>
                </a:solidFill>
                <a:effectLst/>
                <a:ea typeface="ui-sans-serif"/>
              </a:rPr>
              <a:t> 를 설정하여 응답이 파일 첨부임을 나타</a:t>
            </a:r>
            <a:r>
              <a:rPr kumimoji="0" lang="ko-KR" altLang="en-US" sz="1200" b="0" i="0" u="none" strike="noStrike" cap="none" normalizeH="0" baseline="0" dirty="0">
                <a:ln>
                  <a:noFill/>
                </a:ln>
                <a:solidFill>
                  <a:srgbClr val="3F7F5F"/>
                </a:solidFill>
                <a:effectLst/>
                <a:ea typeface="ui-sans-serif"/>
              </a:rPr>
              <a:t>냄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F7F5F"/>
                </a:solidFill>
                <a:effectLst/>
                <a:ea typeface="ui-sans-serif"/>
              </a:rPr>
              <a:t>. 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rgbClr val="3F7F5F"/>
              </a:solidFill>
              <a:effectLst/>
              <a:ea typeface="ui-sans-serif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rgbClr val="3F7F5F"/>
                </a:solidFill>
                <a:effectLst/>
                <a:latin typeface="Arial Unicode MS"/>
                <a:ea typeface="ui-monospace"/>
              </a:rPr>
              <a:t> A</a:t>
            </a:r>
            <a:r>
              <a:rPr kumimoji="0" lang="ko-KR" altLang="ko-KR" sz="1200" b="1" i="0" u="none" strike="noStrike" cap="none" normalizeH="0" baseline="0" dirty="0" err="1">
                <a:ln>
                  <a:noFill/>
                </a:ln>
                <a:solidFill>
                  <a:srgbClr val="3F7F5F"/>
                </a:solidFill>
                <a:effectLst/>
                <a:latin typeface="Arial Unicode MS"/>
                <a:ea typeface="ui-monospace"/>
              </a:rPr>
              <a:t>ttachment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3F7F5F"/>
                </a:solidFill>
                <a:effectLst/>
                <a:ea typeface="ui-sans-serif"/>
              </a:rPr>
              <a:t>로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F7F5F"/>
                </a:solidFill>
                <a:effectLst/>
                <a:ea typeface="ui-sans-serif"/>
              </a:rPr>
              <a:t> 설정하면 브라우저는 파일을 다운로드</a:t>
            </a:r>
            <a:r>
              <a:rPr kumimoji="0" lang="ko-KR" altLang="en-US" sz="1200" b="0" i="0" u="none" strike="noStrike" cap="none" normalizeH="0" baseline="0" dirty="0">
                <a:ln>
                  <a:noFill/>
                </a:ln>
                <a:solidFill>
                  <a:srgbClr val="3F7F5F"/>
                </a:solidFill>
                <a:effectLst/>
                <a:ea typeface="ui-sans-serif"/>
              </a:rPr>
              <a:t>함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F7F5F"/>
                </a:solidFill>
                <a:effectLst/>
                <a:ea typeface="ui-sans-serif"/>
              </a:rPr>
              <a:t>.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rgbClr val="3F7F5F"/>
              </a:solidFill>
              <a:effectLst/>
              <a:ea typeface="ui-sans-serif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F7F5F"/>
                </a:solidFill>
                <a:effectLst/>
                <a:ea typeface="ui-sans-serif"/>
              </a:rPr>
              <a:t> </a:t>
            </a:r>
            <a:r>
              <a:rPr kumimoji="0" lang="ko-KR" altLang="ko-KR" sz="1200" b="1" i="0" u="none" strike="noStrike" cap="none" normalizeH="0" baseline="0" dirty="0" err="1">
                <a:ln>
                  <a:noFill/>
                </a:ln>
                <a:solidFill>
                  <a:srgbClr val="3F7F5F"/>
                </a:solidFill>
                <a:effectLst/>
                <a:latin typeface="Arial Unicode MS"/>
                <a:ea typeface="ui-monospace"/>
              </a:rPr>
              <a:t>file</a:t>
            </a:r>
            <a:r>
              <a:rPr lang="en-US" altLang="ko-KR" sz="1200" b="1" dirty="0">
                <a:solidFill>
                  <a:srgbClr val="3F7F5F"/>
                </a:solidFill>
                <a:latin typeface="Arial Unicode MS"/>
                <a:ea typeface="ui-monospace"/>
              </a:rPr>
              <a:t>N</a:t>
            </a:r>
            <a:r>
              <a:rPr kumimoji="0" lang="ko-KR" altLang="ko-KR" sz="1200" b="1" i="0" u="none" strike="noStrike" cap="none" normalizeH="0" baseline="0" dirty="0" err="1">
                <a:ln>
                  <a:noFill/>
                </a:ln>
                <a:solidFill>
                  <a:srgbClr val="3F7F5F"/>
                </a:solidFill>
                <a:effectLst/>
                <a:latin typeface="Arial Unicode MS"/>
                <a:ea typeface="ui-monospace"/>
              </a:rPr>
              <a:t>ame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F7F5F"/>
                </a:solidFill>
                <a:effectLst/>
                <a:ea typeface="ui-sans-serif"/>
              </a:rPr>
              <a:t> 파라미터는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3F7F5F"/>
                </a:solidFill>
                <a:effectLst/>
                <a:ea typeface="ui-sans-serif"/>
              </a:rPr>
              <a:t>다운로드되는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F7F5F"/>
                </a:solidFill>
                <a:effectLst/>
                <a:ea typeface="ui-sans-serif"/>
              </a:rPr>
              <a:t> 파일의 이름을 지정</a:t>
            </a:r>
            <a:r>
              <a:rPr kumimoji="0" lang="en-US" altLang="ko-KR" sz="1200" b="0" i="0" u="none" strike="noStrike" cap="none" normalizeH="0" baseline="0" dirty="0">
                <a:ln>
                  <a:noFill/>
                </a:ln>
                <a:solidFill>
                  <a:srgbClr val="3F7F5F"/>
                </a:solidFill>
                <a:effectLst/>
                <a:ea typeface="ui-sans-serif"/>
              </a:rPr>
              <a:t>.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rgbClr val="3F7F5F"/>
              </a:solidFill>
              <a:effectLst/>
              <a:latin typeface="Arial" panose="020B060402020202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altLang="ko-KR" sz="12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responseHeaders</a:t>
            </a:r>
            <a:r>
              <a:rPr lang="en-US" altLang="ko-KR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.setContentLength</a:t>
            </a:r>
            <a:r>
              <a:rPr lang="en-US" altLang="ko-KR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excelBytes</a:t>
            </a:r>
            <a:r>
              <a:rPr lang="en-US" altLang="ko-KR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2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altLang="ko-KR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altLang="ko-KR" sz="12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2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ResponseEntity.</a:t>
            </a:r>
            <a:r>
              <a:rPr lang="en-US" altLang="ko-KR" sz="12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ok</a:t>
            </a:r>
            <a:r>
              <a:rPr lang="en-US" altLang="ko-KR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.headers(</a:t>
            </a:r>
            <a:r>
              <a:rPr lang="en-US" altLang="ko-KR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responseHeaders</a:t>
            </a:r>
            <a:r>
              <a:rPr lang="en-US" altLang="ko-KR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.body(</a:t>
            </a:r>
            <a:r>
              <a:rPr lang="en-US" altLang="ko-KR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excelBytes</a:t>
            </a:r>
            <a:r>
              <a:rPr lang="en-US" altLang="ko-KR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2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US" altLang="ko-KR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IOException</a:t>
            </a:r>
            <a:r>
              <a:rPr lang="en-US" altLang="ko-KR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altLang="ko-KR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altLang="ko-KR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.printStackTrace</a:t>
            </a:r>
            <a:r>
              <a:rPr lang="en-US" altLang="ko-KR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2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ko-KR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endParaRPr lang="en-US" altLang="ko-KR" sz="1200" dirty="0">
              <a:solidFill>
                <a:srgbClr val="3F7F5F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B7625254-4A0E-F33E-58FF-BCFFFF6169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2130" y="5509630"/>
            <a:ext cx="9308639" cy="134837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19025" rIns="0" bIns="11902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rgbClr val="3F7F5F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rgbClr val="3F7F5F"/>
                </a:solidFill>
                <a:effectLst/>
                <a:latin typeface="Arial Unicode MS"/>
                <a:ea typeface="ui-monospace"/>
              </a:rPr>
              <a:t>             </a:t>
            </a:r>
            <a:r>
              <a:rPr kumimoji="0" lang="ko-KR" altLang="ko-KR" sz="1200" b="1" i="0" u="none" strike="noStrike" cap="none" normalizeH="0" baseline="0" dirty="0" err="1">
                <a:ln>
                  <a:noFill/>
                </a:ln>
                <a:solidFill>
                  <a:srgbClr val="3F7F5F"/>
                </a:solidFill>
                <a:effectLst/>
                <a:latin typeface="Arial Unicode MS"/>
                <a:ea typeface="ui-monospace"/>
              </a:rPr>
              <a:t>return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3F7F5F"/>
                </a:solidFill>
                <a:effectLst/>
                <a:latin typeface="Arial Unicode MS"/>
                <a:ea typeface="ui-monospace"/>
              </a:rPr>
              <a:t> </a:t>
            </a:r>
            <a:r>
              <a:rPr kumimoji="0" lang="ko-KR" altLang="ko-KR" sz="1200" b="1" i="0" u="none" strike="noStrike" cap="none" normalizeH="0" baseline="0" dirty="0" err="1">
                <a:ln>
                  <a:noFill/>
                </a:ln>
                <a:solidFill>
                  <a:srgbClr val="3F7F5F"/>
                </a:solidFill>
                <a:effectLst/>
                <a:latin typeface="Arial Unicode MS"/>
                <a:ea typeface="ui-monospace"/>
              </a:rPr>
              <a:t>ResponseEntity.ok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3F7F5F"/>
                </a:solidFill>
                <a:effectLst/>
                <a:latin typeface="Arial Unicode MS"/>
                <a:ea typeface="ui-monospace"/>
              </a:rPr>
              <a:t>().</a:t>
            </a:r>
            <a:r>
              <a:rPr kumimoji="0" lang="ko-KR" altLang="ko-KR" sz="1200" b="1" i="0" u="none" strike="noStrike" cap="none" normalizeH="0" baseline="0" dirty="0" err="1">
                <a:ln>
                  <a:noFill/>
                </a:ln>
                <a:solidFill>
                  <a:srgbClr val="3F7F5F"/>
                </a:solidFill>
                <a:effectLst/>
                <a:latin typeface="Arial Unicode MS"/>
                <a:ea typeface="ui-monospace"/>
              </a:rPr>
              <a:t>headers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3F7F5F"/>
                </a:solidFill>
                <a:effectLst/>
                <a:latin typeface="Arial Unicode MS"/>
                <a:ea typeface="ui-monospace"/>
              </a:rPr>
              <a:t>(</a:t>
            </a:r>
            <a:r>
              <a:rPr kumimoji="0" lang="ko-KR" altLang="ko-KR" sz="1200" b="1" i="0" u="none" strike="noStrike" cap="none" normalizeH="0" baseline="0" dirty="0" err="1">
                <a:ln>
                  <a:noFill/>
                </a:ln>
                <a:solidFill>
                  <a:srgbClr val="3F7F5F"/>
                </a:solidFill>
                <a:effectLst/>
                <a:latin typeface="Arial Unicode MS"/>
                <a:ea typeface="ui-monospace"/>
              </a:rPr>
              <a:t>responseHeaders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3F7F5F"/>
                </a:solidFill>
                <a:effectLst/>
                <a:latin typeface="Arial Unicode MS"/>
                <a:ea typeface="ui-monospace"/>
              </a:rPr>
              <a:t>).</a:t>
            </a:r>
            <a:r>
              <a:rPr kumimoji="0" lang="ko-KR" altLang="ko-KR" sz="1200" b="1" i="0" u="none" strike="noStrike" cap="none" normalizeH="0" baseline="0" dirty="0" err="1">
                <a:ln>
                  <a:noFill/>
                </a:ln>
                <a:solidFill>
                  <a:srgbClr val="3F7F5F"/>
                </a:solidFill>
                <a:effectLst/>
                <a:latin typeface="Arial Unicode MS"/>
                <a:ea typeface="ui-monospace"/>
              </a:rPr>
              <a:t>body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3F7F5F"/>
                </a:solidFill>
                <a:effectLst/>
                <a:latin typeface="Arial Unicode MS"/>
                <a:ea typeface="ui-monospace"/>
              </a:rPr>
              <a:t>(</a:t>
            </a:r>
            <a:r>
              <a:rPr kumimoji="0" lang="ko-KR" altLang="ko-KR" sz="1200" b="1" i="0" u="none" strike="noStrike" cap="none" normalizeH="0" baseline="0" dirty="0" err="1">
                <a:ln>
                  <a:noFill/>
                </a:ln>
                <a:solidFill>
                  <a:srgbClr val="3F7F5F"/>
                </a:solidFill>
                <a:effectLst/>
                <a:latin typeface="Arial Unicode MS"/>
                <a:ea typeface="ui-monospace"/>
              </a:rPr>
              <a:t>excelBytes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3F7F5F"/>
                </a:solidFill>
                <a:effectLst/>
                <a:latin typeface="Arial Unicode MS"/>
                <a:ea typeface="ui-monospace"/>
              </a:rPr>
              <a:t>);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F7F5F"/>
                </a:solidFill>
                <a:effectLst/>
                <a:ea typeface="ui-sans-serif"/>
              </a:rPr>
              <a:t>:</a:t>
            </a: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rgbClr val="3F7F5F"/>
              </a:solidFill>
              <a:effectLst/>
              <a:latin typeface="Arial" panose="020B0604020202020204" pitchFamily="34" charset="0"/>
              <a:ea typeface="ui-sans-serif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200" b="1" i="0" u="none" strike="noStrike" cap="none" normalizeH="0" baseline="0" dirty="0" err="1">
                <a:ln>
                  <a:noFill/>
                </a:ln>
                <a:solidFill>
                  <a:srgbClr val="3F7F5F"/>
                </a:solidFill>
                <a:effectLst/>
                <a:latin typeface="Arial Unicode MS"/>
                <a:ea typeface="ui-monospace"/>
              </a:rPr>
              <a:t>ResponseEntity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3F7F5F"/>
                </a:solidFill>
                <a:effectLst/>
                <a:ea typeface="ui-sans-serif"/>
              </a:rPr>
              <a:t>를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F7F5F"/>
                </a:solidFill>
                <a:effectLst/>
                <a:ea typeface="ui-sans-serif"/>
              </a:rPr>
              <a:t> 사용하여 HTTP 응답을 생성합니다. </a:t>
            </a:r>
            <a:r>
              <a:rPr kumimoji="0" lang="ko-KR" altLang="ko-KR" sz="1200" b="1" i="0" u="none" strike="noStrike" cap="none" normalizeH="0" baseline="0" dirty="0" err="1">
                <a:ln>
                  <a:noFill/>
                </a:ln>
                <a:solidFill>
                  <a:srgbClr val="3F7F5F"/>
                </a:solidFill>
                <a:effectLst/>
                <a:latin typeface="Arial Unicode MS"/>
                <a:ea typeface="ui-monospace"/>
              </a:rPr>
              <a:t>ResponseEntity.ok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3F7F5F"/>
                </a:solidFill>
                <a:effectLst/>
                <a:latin typeface="Arial Unicode MS"/>
                <a:ea typeface="ui-monospace"/>
              </a:rPr>
              <a:t>()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F7F5F"/>
                </a:solidFill>
                <a:effectLst/>
                <a:ea typeface="ui-sans-serif"/>
              </a:rPr>
              <a:t>는 200 OK 상태 코드를 나타냅니다.</a:t>
            </a: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rgbClr val="3F7F5F"/>
              </a:solidFill>
              <a:effectLst/>
              <a:latin typeface="Arial" panose="020B0604020202020204" pitchFamily="34" charset="0"/>
              <a:ea typeface="ui-sans-serif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3F7F5F"/>
                </a:solidFill>
                <a:effectLst/>
                <a:latin typeface="Arial Unicode MS"/>
                <a:ea typeface="ui-monospace"/>
              </a:rPr>
              <a:t>.</a:t>
            </a:r>
            <a:r>
              <a:rPr kumimoji="0" lang="ko-KR" altLang="ko-KR" sz="1200" b="1" i="0" u="none" strike="noStrike" cap="none" normalizeH="0" baseline="0" dirty="0" err="1">
                <a:ln>
                  <a:noFill/>
                </a:ln>
                <a:solidFill>
                  <a:srgbClr val="3F7F5F"/>
                </a:solidFill>
                <a:effectLst/>
                <a:latin typeface="Arial Unicode MS"/>
                <a:ea typeface="ui-monospace"/>
              </a:rPr>
              <a:t>headers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3F7F5F"/>
                </a:solidFill>
                <a:effectLst/>
                <a:latin typeface="Arial Unicode MS"/>
                <a:ea typeface="ui-monospace"/>
              </a:rPr>
              <a:t>(</a:t>
            </a:r>
            <a:r>
              <a:rPr kumimoji="0" lang="ko-KR" altLang="ko-KR" sz="1200" b="1" i="0" u="none" strike="noStrike" cap="none" normalizeH="0" baseline="0" dirty="0" err="1">
                <a:ln>
                  <a:noFill/>
                </a:ln>
                <a:solidFill>
                  <a:srgbClr val="3F7F5F"/>
                </a:solidFill>
                <a:effectLst/>
                <a:latin typeface="Arial Unicode MS"/>
                <a:ea typeface="ui-monospace"/>
              </a:rPr>
              <a:t>responseHeaders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3F7F5F"/>
                </a:solidFill>
                <a:effectLst/>
                <a:latin typeface="Arial Unicode MS"/>
                <a:ea typeface="ui-monospace"/>
              </a:rPr>
              <a:t>)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F7F5F"/>
                </a:solidFill>
                <a:effectLst/>
                <a:ea typeface="ui-sans-serif"/>
              </a:rPr>
              <a:t>는 위에서 설정한 </a:t>
            </a:r>
            <a:r>
              <a:rPr kumimoji="0" lang="ko-KR" altLang="ko-KR" sz="1200" b="1" i="0" u="none" strike="noStrike" cap="none" normalizeH="0" baseline="0" dirty="0" err="1">
                <a:ln>
                  <a:noFill/>
                </a:ln>
                <a:solidFill>
                  <a:srgbClr val="3F7F5F"/>
                </a:solidFill>
                <a:effectLst/>
                <a:latin typeface="Arial Unicode MS"/>
                <a:ea typeface="ui-monospace"/>
              </a:rPr>
              <a:t>responseHeaders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F7F5F"/>
                </a:solidFill>
                <a:effectLst/>
                <a:ea typeface="ui-sans-serif"/>
              </a:rPr>
              <a:t> 객체를 응답에 추가합니다.</a:t>
            </a: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rgbClr val="3F7F5F"/>
              </a:solidFill>
              <a:effectLst/>
              <a:latin typeface="Arial" panose="020B0604020202020204" pitchFamily="34" charset="0"/>
              <a:ea typeface="ui-sans-serif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3F7F5F"/>
                </a:solidFill>
                <a:effectLst/>
                <a:latin typeface="Arial Unicode MS"/>
                <a:ea typeface="ui-monospace"/>
              </a:rPr>
              <a:t>.</a:t>
            </a:r>
            <a:r>
              <a:rPr kumimoji="0" lang="ko-KR" altLang="ko-KR" sz="1200" b="1" i="0" u="none" strike="noStrike" cap="none" normalizeH="0" baseline="0" dirty="0" err="1">
                <a:ln>
                  <a:noFill/>
                </a:ln>
                <a:solidFill>
                  <a:srgbClr val="3F7F5F"/>
                </a:solidFill>
                <a:effectLst/>
                <a:latin typeface="Arial Unicode MS"/>
                <a:ea typeface="ui-monospace"/>
              </a:rPr>
              <a:t>body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3F7F5F"/>
                </a:solidFill>
                <a:effectLst/>
                <a:latin typeface="Arial Unicode MS"/>
                <a:ea typeface="ui-monospace"/>
              </a:rPr>
              <a:t>(</a:t>
            </a:r>
            <a:r>
              <a:rPr kumimoji="0" lang="ko-KR" altLang="ko-KR" sz="1200" b="1" i="0" u="none" strike="noStrike" cap="none" normalizeH="0" baseline="0" dirty="0" err="1">
                <a:ln>
                  <a:noFill/>
                </a:ln>
                <a:solidFill>
                  <a:srgbClr val="3F7F5F"/>
                </a:solidFill>
                <a:effectLst/>
                <a:latin typeface="Arial Unicode MS"/>
                <a:ea typeface="ui-monospace"/>
              </a:rPr>
              <a:t>excelBytes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3F7F5F"/>
                </a:solidFill>
                <a:effectLst/>
                <a:latin typeface="Arial Unicode MS"/>
                <a:ea typeface="ui-monospace"/>
              </a:rPr>
              <a:t>)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F7F5F"/>
                </a:solidFill>
                <a:effectLst/>
                <a:ea typeface="ui-sans-serif"/>
              </a:rPr>
              <a:t>는 응답 본문에 </a:t>
            </a:r>
            <a:r>
              <a:rPr kumimoji="0" lang="ko-KR" altLang="ko-KR" sz="1200" b="1" i="0" u="none" strike="noStrike" cap="none" normalizeH="0" baseline="0" dirty="0" err="1">
                <a:ln>
                  <a:noFill/>
                </a:ln>
                <a:solidFill>
                  <a:srgbClr val="3F7F5F"/>
                </a:solidFill>
                <a:effectLst/>
                <a:latin typeface="Arial Unicode MS"/>
                <a:ea typeface="ui-monospace"/>
              </a:rPr>
              <a:t>excelBytes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3F7F5F"/>
                </a:solidFill>
                <a:effectLst/>
                <a:ea typeface="ui-sans-serif"/>
              </a:rPr>
              <a:t> 바이트 배열을 설정합니다. 이 바이트 배열은 엑셀 파일의 내용을 담고 있습니다.</a:t>
            </a: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rgbClr val="3F7F5F"/>
              </a:solidFill>
              <a:effectLst/>
              <a:latin typeface="Arial" panose="020B0604020202020204" pitchFamily="34" charset="0"/>
              <a:ea typeface="ui-sans-serif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rgbClr val="3F7F5F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95683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050408-B5B4-3069-D534-BCC8F1136E53}"/>
              </a:ext>
            </a:extLst>
          </p:cNvPr>
          <p:cNvSpPr txBox="1"/>
          <p:nvPr/>
        </p:nvSpPr>
        <p:spPr>
          <a:xfrm>
            <a:off x="100685" y="114719"/>
            <a:ext cx="10023898" cy="71404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2. </a:t>
            </a:r>
            <a:r>
              <a:rPr lang="ko-KR" altLang="en-US" sz="1400" dirty="0"/>
              <a:t>컨트롤러에 메서드 만들기</a:t>
            </a:r>
            <a:endParaRPr lang="en-US" altLang="ko-KR" sz="1400" dirty="0"/>
          </a:p>
          <a:p>
            <a:r>
              <a:rPr lang="ko-KR" altLang="en-US" sz="1400" dirty="0"/>
              <a:t>  </a:t>
            </a:r>
            <a:r>
              <a:rPr lang="en-US" altLang="ko-KR" sz="1400" dirty="0"/>
              <a:t>(</a:t>
            </a:r>
            <a:r>
              <a:rPr lang="ko-KR" altLang="en-US" sz="1400" dirty="0"/>
              <a:t>예시로 </a:t>
            </a:r>
            <a:r>
              <a:rPr lang="en-US" altLang="ko-KR" sz="1400" dirty="0" err="1"/>
              <a:t>itemController</a:t>
            </a:r>
            <a:r>
              <a:rPr lang="en-US" altLang="ko-KR" sz="1400" dirty="0"/>
              <a:t> </a:t>
            </a:r>
            <a:r>
              <a:rPr lang="ko-KR" altLang="en-US" sz="1400" dirty="0"/>
              <a:t>에 메서드를 생성하였음</a:t>
            </a:r>
            <a:r>
              <a:rPr lang="en-US" altLang="ko-KR" sz="1400" dirty="0"/>
              <a:t>)</a:t>
            </a:r>
            <a:r>
              <a:rPr lang="ko-KR" altLang="en-US" sz="1400" dirty="0"/>
              <a:t> </a:t>
            </a:r>
            <a:endParaRPr lang="en-US" altLang="ko-KR" sz="1400" dirty="0"/>
          </a:p>
          <a:p>
            <a:endParaRPr lang="en-US" altLang="ko-KR" sz="1400" dirty="0"/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800" dirty="0">
                <a:solidFill>
                  <a:srgbClr val="646464"/>
                </a:solidFill>
                <a:effectLst/>
                <a:latin typeface="Consolas" panose="020B0609020204030204" pitchFamily="49" charset="0"/>
              </a:rPr>
              <a:t>@Autowired</a:t>
            </a:r>
            <a:endParaRPr lang="en-US" altLang="ko-KR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ExcelService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8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excelService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8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ko-KR" altLang="en-US" sz="18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필요한 컨트롤러에 </a:t>
            </a:r>
            <a:r>
              <a:rPr lang="en-US" altLang="ko-KR" sz="1800" dirty="0" err="1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ExcelService</a:t>
            </a:r>
            <a:r>
              <a:rPr lang="ko-KR" altLang="en-US" sz="18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를 추가</a:t>
            </a:r>
            <a:endParaRPr lang="en-US" altLang="ko-KR" sz="1800" dirty="0">
              <a:solidFill>
                <a:srgbClr val="3F7F5F"/>
              </a:solidFill>
              <a:effectLst/>
              <a:latin typeface="Consolas" panose="020B0609020204030204" pitchFamily="49" charset="0"/>
            </a:endParaRPr>
          </a:p>
          <a:p>
            <a:endParaRPr lang="en-US" altLang="ko-KR" sz="1400" dirty="0"/>
          </a:p>
          <a:p>
            <a:endParaRPr lang="en-US" altLang="ko-KR" sz="1100" dirty="0"/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400" dirty="0">
                <a:solidFill>
                  <a:srgbClr val="646464"/>
                </a:solidFill>
                <a:effectLst/>
                <a:latin typeface="Consolas" panose="020B0609020204030204" pitchFamily="49" charset="0"/>
              </a:rPr>
              <a:t>@PostMapping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“/item/excelDownload"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ResponseEntity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byte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[]&gt; </a:t>
            </a:r>
            <a:r>
              <a:rPr lang="en-US" altLang="ko-KR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downloadExcel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646464"/>
                </a:solidFill>
                <a:effectLst/>
                <a:latin typeface="Consolas" panose="020B0609020204030204" pitchFamily="49" charset="0"/>
              </a:rPr>
              <a:t>@ModelAttribute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"ItemVO"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ItemVO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vo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throws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Exception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Map&lt;String, Object&gt; </a:t>
            </a:r>
            <a:r>
              <a:rPr lang="en-US" altLang="ko-KR" sz="1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parameters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HashMap&lt;&gt;();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List&lt;String&gt; </a:t>
            </a:r>
            <a:r>
              <a:rPr lang="en-US" altLang="ko-KR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comGrpCdList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Arrays.</a:t>
            </a:r>
            <a:r>
              <a:rPr lang="en-US" altLang="ko-KR" sz="14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asList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Constant.</a:t>
            </a:r>
            <a:r>
              <a:rPr lang="en-US" altLang="ko-KR" sz="1400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ITEM_TYPE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Constant.</a:t>
            </a:r>
            <a:r>
              <a:rPr lang="en-US" altLang="ko-KR" sz="1400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UNIT_TYPE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Constant.</a:t>
            </a:r>
            <a:r>
              <a:rPr lang="en-US" altLang="ko-KR" sz="1400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PLANT_LINE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Constant.</a:t>
            </a:r>
            <a:r>
              <a:rPr lang="en-US" altLang="ko-KR" sz="1400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BOX_TYPE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Constant.</a:t>
            </a:r>
            <a:r>
              <a:rPr lang="en-US" altLang="ko-KR" sz="1400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LOCATION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parameters</a:t>
            </a:r>
            <a:r>
              <a:rPr lang="en-US" altLang="ko-KR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.put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400" dirty="0" err="1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comGrpCdList</a:t>
            </a:r>
            <a:r>
              <a:rPr lang="en-US" altLang="ko-KR" sz="14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comGrpCdList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altLang="ko-KR" sz="14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altLang="ko-KR" sz="14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400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ko-KR" altLang="en-US" sz="1400" dirty="0">
                <a:solidFill>
                  <a:srgbClr val="3F7F5F"/>
                </a:solidFill>
                <a:latin typeface="Consolas" panose="020B0609020204030204" pitchFamily="49" charset="0"/>
              </a:rPr>
              <a:t>만약에 공통 코드들이 있다면  </a:t>
            </a:r>
            <a:r>
              <a:rPr lang="en-US" altLang="ko-KR" sz="1400" dirty="0">
                <a:solidFill>
                  <a:srgbClr val="3F7F5F"/>
                </a:solidFill>
                <a:latin typeface="Consolas" panose="020B0609020204030204" pitchFamily="49" charset="0"/>
              </a:rPr>
              <a:t>list</a:t>
            </a:r>
            <a:r>
              <a:rPr lang="ko-KR" altLang="en-US" sz="1400" dirty="0">
                <a:solidFill>
                  <a:srgbClr val="3F7F5F"/>
                </a:solidFill>
                <a:latin typeface="Consolas" panose="020B0609020204030204" pitchFamily="49" charset="0"/>
              </a:rPr>
              <a:t>로 만들고 그 </a:t>
            </a:r>
            <a:r>
              <a:rPr lang="en-US" altLang="ko-KR" sz="1400" dirty="0">
                <a:solidFill>
                  <a:srgbClr val="3F7F5F"/>
                </a:solidFill>
                <a:latin typeface="Consolas" panose="020B0609020204030204" pitchFamily="49" charset="0"/>
              </a:rPr>
              <a:t>list</a:t>
            </a:r>
            <a:r>
              <a:rPr lang="ko-KR" altLang="en-US" sz="1400" dirty="0">
                <a:solidFill>
                  <a:srgbClr val="3F7F5F"/>
                </a:solidFill>
                <a:latin typeface="Consolas" panose="020B0609020204030204" pitchFamily="49" charset="0"/>
              </a:rPr>
              <a:t>를 </a:t>
            </a:r>
            <a:r>
              <a:rPr lang="en-US" altLang="ko-KR" sz="1400" dirty="0" err="1">
                <a:solidFill>
                  <a:srgbClr val="3F7F5F"/>
                </a:solidFill>
                <a:latin typeface="Consolas" panose="020B0609020204030204" pitchFamily="49" charset="0"/>
              </a:rPr>
              <a:t>paramete</a:t>
            </a:r>
            <a:r>
              <a:rPr lang="ko-KR" altLang="en-US" sz="1400" dirty="0">
                <a:solidFill>
                  <a:srgbClr val="3F7F5F"/>
                </a:solidFill>
                <a:latin typeface="Consolas" panose="020B0609020204030204" pitchFamily="49" charset="0"/>
              </a:rPr>
              <a:t>로 넣어준다 </a:t>
            </a:r>
            <a:endParaRPr lang="en-US" altLang="ko-KR" sz="1400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400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ko-KR" altLang="en-US" sz="1400" dirty="0">
                <a:solidFill>
                  <a:srgbClr val="3F7F5F"/>
                </a:solidFill>
                <a:latin typeface="Consolas" panose="020B0609020204030204" pitchFamily="49" charset="0"/>
              </a:rPr>
              <a:t>공통코드가 하나라면 그냥 파라미터로 넣으면 됨</a:t>
            </a:r>
            <a:endParaRPr lang="en-US" altLang="ko-KR" sz="1400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400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ko-KR" altLang="en-US" sz="1400" dirty="0">
                <a:solidFill>
                  <a:srgbClr val="3F7F5F"/>
                </a:solidFill>
                <a:latin typeface="Consolas" panose="020B0609020204030204" pitchFamily="49" charset="0"/>
              </a:rPr>
              <a:t>조회하는 조건이 있다면 해당 조건도 파라미터로 넣어 </a:t>
            </a:r>
            <a:r>
              <a:rPr lang="ko-KR" altLang="en-US" sz="1400" dirty="0" err="1">
                <a:solidFill>
                  <a:srgbClr val="3F7F5F"/>
                </a:solidFill>
                <a:latin typeface="Consolas" panose="020B0609020204030204" pitchFamily="49" charset="0"/>
              </a:rPr>
              <a:t>줘야한다</a:t>
            </a:r>
            <a:r>
              <a:rPr lang="en-US" altLang="ko-KR" sz="1400" dirty="0">
                <a:solidFill>
                  <a:srgbClr val="3F7F5F"/>
                </a:solidFill>
                <a:latin typeface="Consolas" panose="020B0609020204030204" pitchFamily="49" charset="0"/>
              </a:rPr>
              <a:t>.</a:t>
            </a:r>
            <a:br>
              <a:rPr lang="en-US" altLang="ko-K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altLang="ko-KR" sz="14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List&lt;Map&lt;String, Object&gt;&gt; </a:t>
            </a:r>
            <a:r>
              <a:rPr lang="en-US" altLang="ko-KR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dataList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excelService</a:t>
            </a:r>
            <a:r>
              <a:rPr lang="en-US" altLang="ko-KR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.selectItemListTOexcel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parameters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altLang="ko-KR" sz="14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String[] </a:t>
            </a:r>
            <a:r>
              <a:rPr lang="en-US" altLang="ko-KR" sz="1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headers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ExcelConstant.</a:t>
            </a:r>
            <a:r>
              <a:rPr lang="en-US" altLang="ko-KR" sz="14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ITEM_HEADER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String[] </a:t>
            </a:r>
            <a:r>
              <a:rPr lang="en-US" altLang="ko-KR" sz="1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columns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ExcelConstant.</a:t>
            </a:r>
            <a:r>
              <a:rPr lang="en-US" altLang="ko-KR" sz="14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ITEM_COLUMN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lang="en-US" altLang="ko-KR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sheetName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4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4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재고 조회</a:t>
            </a:r>
            <a:r>
              <a:rPr lang="en-US" altLang="ko-KR" sz="14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lang="en-US" altLang="ko-KR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fileName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4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 item_data.xlsx "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altLang="ko-KR" sz="14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excelService</a:t>
            </a:r>
            <a:r>
              <a:rPr lang="en-US" altLang="ko-KR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.createExcelFile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dataList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columns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headers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fileName</a:t>
            </a:r>
            <a:r>
              <a:rPr lang="en-US" altLang="ko-KR" sz="1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sheetName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403001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803B81C-EB0C-85FF-6D2B-5F5D51F9E4FF}"/>
              </a:ext>
            </a:extLst>
          </p:cNvPr>
          <p:cNvSpPr txBox="1"/>
          <p:nvPr/>
        </p:nvSpPr>
        <p:spPr>
          <a:xfrm>
            <a:off x="633743" y="434566"/>
            <a:ext cx="10605788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JSP </a:t>
            </a:r>
            <a:r>
              <a:rPr lang="ko-KR" altLang="en-US" dirty="0"/>
              <a:t>안에 버튼 생성하기 </a:t>
            </a:r>
            <a:r>
              <a:rPr lang="en-US" altLang="ko-KR" dirty="0"/>
              <a:t>(</a:t>
            </a:r>
            <a:r>
              <a:rPr lang="ko-KR" altLang="en-US" dirty="0"/>
              <a:t>예시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sz="18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800" dirty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800" dirty="0">
                <a:solidFill>
                  <a:srgbClr val="7F007F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800" i="1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"button"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800" dirty="0">
                <a:solidFill>
                  <a:srgbClr val="7F007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800" i="1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800" i="1" dirty="0" err="1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altLang="ko-KR" sz="1800" i="1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800" i="1" dirty="0" err="1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altLang="ko-KR" sz="1800" i="1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-info"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800" dirty="0">
                <a:solidFill>
                  <a:srgbClr val="7F007F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800" i="1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800" i="1" dirty="0" err="1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downloadBtn</a:t>
            </a:r>
            <a:r>
              <a:rPr lang="en-US" altLang="ko-KR" sz="1800" i="1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8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800" u="sng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excel</a:t>
            </a:r>
            <a:r>
              <a:rPr lang="ko-KR" altLang="en-US" sz="1800" u="sng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다운로드</a:t>
            </a:r>
            <a:r>
              <a:rPr lang="en-US" altLang="ko-KR" sz="18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800" dirty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altLang="ko-KR" sz="18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endParaRPr lang="en-US" altLang="ko-KR" dirty="0">
              <a:solidFill>
                <a:srgbClr val="008080"/>
              </a:solidFill>
              <a:latin typeface="Consolas" panose="020B0609020204030204" pitchFamily="49" charset="0"/>
            </a:endParaRPr>
          </a:p>
          <a:p>
            <a:r>
              <a:rPr lang="ko-KR" altLang="en-US" sz="18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스크립트 추가하기 </a:t>
            </a:r>
            <a:endParaRPr lang="en-US" altLang="ko-KR" sz="1800" dirty="0">
              <a:solidFill>
                <a:srgbClr val="008080"/>
              </a:solidFill>
              <a:effectLst/>
              <a:latin typeface="Consolas" panose="020B0609020204030204" pitchFamily="49" charset="0"/>
            </a:endParaRPr>
          </a:p>
          <a:p>
            <a:endParaRPr lang="en-US" altLang="ko-KR" sz="1800" dirty="0">
              <a:solidFill>
                <a:srgbClr val="008080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$(document).ready(</a:t>
            </a:r>
            <a:r>
              <a:rPr lang="en-US" altLang="ko-KR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$(</a:t>
            </a:r>
            <a:r>
              <a:rPr lang="en-US" altLang="ko-KR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'#</a:t>
            </a:r>
            <a:r>
              <a:rPr lang="en-US" altLang="ko-KR" sz="1800" dirty="0" err="1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downloadBtn</a:t>
            </a:r>
            <a:r>
              <a:rPr lang="en-US" altLang="ko-KR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).click(</a:t>
            </a:r>
            <a:r>
              <a:rPr lang="en-US" altLang="ko-KR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excelDownload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altLang="ko-K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searchform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,</a:t>
            </a:r>
            <a:r>
              <a:rPr lang="en-US" altLang="ko-KR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‘/item/</a:t>
            </a:r>
            <a:r>
              <a:rPr lang="en-US" altLang="ko-KR" sz="1800" dirty="0" err="1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excelDownload</a:t>
            </a:r>
            <a:r>
              <a:rPr lang="en-US" altLang="ko-KR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'item_data.xlsx'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endParaRPr lang="en-US" altLang="ko-KR" dirty="0">
              <a:solidFill>
                <a:srgbClr val="008080"/>
              </a:solidFill>
              <a:latin typeface="Consolas" panose="020B0609020204030204" pitchFamily="49" charset="0"/>
            </a:endParaRPr>
          </a:p>
          <a:p>
            <a:r>
              <a:rPr lang="en-US" altLang="ko-KR" sz="18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ko-KR" altLang="en-US" sz="18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버튼에 </a:t>
            </a:r>
            <a:r>
              <a:rPr lang="en-US" altLang="ko-KR" sz="18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ko-KR" altLang="en-US" sz="18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를 부여하고 클릭하면 </a:t>
            </a:r>
            <a:r>
              <a:rPr lang="en-US" altLang="ko-KR" sz="1800" dirty="0" err="1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excelDownload</a:t>
            </a:r>
            <a:r>
              <a:rPr lang="en-US" altLang="ko-KR" sz="18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ko-KR" altLang="en-US" dirty="0">
                <a:solidFill>
                  <a:srgbClr val="3F7F5F"/>
                </a:solidFill>
                <a:latin typeface="Consolas" panose="020B0609020204030204" pitchFamily="49" charset="0"/>
              </a:rPr>
              <a:t>함수가 실행되는 예시임</a:t>
            </a:r>
            <a:endParaRPr lang="en-US" altLang="ko-KR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en-US" altLang="ko-KR" dirty="0" err="1">
                <a:solidFill>
                  <a:srgbClr val="3F7F5F"/>
                </a:solidFill>
                <a:latin typeface="Consolas" panose="020B0609020204030204" pitchFamily="49" charset="0"/>
              </a:rPr>
              <a:t>callserver</a:t>
            </a:r>
            <a:r>
              <a:rPr lang="en-US" altLang="ko-KR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ko-KR" altLang="en-US" dirty="0">
                <a:solidFill>
                  <a:srgbClr val="3F7F5F"/>
                </a:solidFill>
                <a:latin typeface="Consolas" panose="020B0609020204030204" pitchFamily="49" charset="0"/>
              </a:rPr>
              <a:t>함수를 </a:t>
            </a:r>
            <a:r>
              <a:rPr lang="ko-KR" altLang="en-US" dirty="0" err="1">
                <a:solidFill>
                  <a:srgbClr val="3F7F5F"/>
                </a:solidFill>
                <a:latin typeface="Consolas" panose="020B0609020204030204" pitchFamily="49" charset="0"/>
              </a:rPr>
              <a:t>사용할때처럼</a:t>
            </a:r>
            <a:r>
              <a:rPr lang="ko-KR" altLang="en-US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3F7F5F"/>
                </a:solidFill>
                <a:latin typeface="Consolas" panose="020B0609020204030204" pitchFamily="49" charset="0"/>
              </a:rPr>
              <a:t>formData</a:t>
            </a:r>
            <a:r>
              <a:rPr lang="ko-KR" altLang="en-US" dirty="0">
                <a:solidFill>
                  <a:srgbClr val="3F7F5F"/>
                </a:solidFill>
                <a:latin typeface="Consolas" panose="020B0609020204030204" pitchFamily="49" charset="0"/>
              </a:rPr>
              <a:t>를 날려 조건에 맞춰 엑셀 다운로드가</a:t>
            </a:r>
            <a:endParaRPr lang="en-US" altLang="ko-KR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ko-KR" altLang="en-US" dirty="0">
                <a:solidFill>
                  <a:srgbClr val="3F7F5F"/>
                </a:solidFill>
                <a:latin typeface="Consolas" panose="020B0609020204030204" pitchFamily="49" charset="0"/>
              </a:rPr>
              <a:t>가능하게 함</a:t>
            </a:r>
            <a:endParaRPr lang="en-US" altLang="ko-KR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ko-KR" altLang="en-US" sz="1800" dirty="0">
                <a:effectLst/>
                <a:latin typeface="Consolas" panose="020B0609020204030204" pitchFamily="49" charset="0"/>
              </a:rPr>
              <a:t> </a:t>
            </a:r>
            <a:endParaRPr lang="en-US" altLang="ko-KR" sz="1800" dirty="0">
              <a:effectLst/>
              <a:latin typeface="Consolas" panose="020B0609020204030204" pitchFamily="49" charset="0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144144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</TotalTime>
  <Words>1356</Words>
  <Application>Microsoft Office PowerPoint</Application>
  <PresentationFormat>와이드스크린</PresentationFormat>
  <Paragraphs>221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Arial Unicode MS</vt:lpstr>
      <vt:lpstr>ui-sans-serif</vt:lpstr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성호 이</dc:creator>
  <cp:lastModifiedBy>ezen</cp:lastModifiedBy>
  <cp:revision>31</cp:revision>
  <dcterms:created xsi:type="dcterms:W3CDTF">2024-04-24T00:31:18Z</dcterms:created>
  <dcterms:modified xsi:type="dcterms:W3CDTF">2024-06-13T02:35:27Z</dcterms:modified>
</cp:coreProperties>
</file>