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6" r:id="rId2"/>
    <p:sldId id="301" r:id="rId3"/>
    <p:sldId id="297" r:id="rId4"/>
    <p:sldId id="293" r:id="rId5"/>
    <p:sldId id="298" r:id="rId6"/>
    <p:sldId id="299" r:id="rId7"/>
    <p:sldId id="289" r:id="rId8"/>
    <p:sldId id="300" r:id="rId9"/>
    <p:sldId id="290" r:id="rId10"/>
    <p:sldId id="282" r:id="rId11"/>
    <p:sldId id="285" r:id="rId12"/>
    <p:sldId id="283" r:id="rId13"/>
    <p:sldId id="281" r:id="rId14"/>
    <p:sldId id="291" r:id="rId15"/>
    <p:sldId id="292" r:id="rId16"/>
    <p:sldId id="295" r:id="rId17"/>
    <p:sldId id="288" r:id="rId18"/>
    <p:sldId id="302" r:id="rId19"/>
    <p:sldId id="280"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CA"/>
    <a:srgbClr val="003E74"/>
    <a:srgbClr val="9D9D9D"/>
    <a:srgbClr val="FF7D7D"/>
    <a:srgbClr val="ECF8FE"/>
    <a:srgbClr val="002548"/>
    <a:srgbClr val="D4EFF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35DAB-2FC9-484A-8D78-71D4AD3B59D4}" v="12419" dt="2024-05-24T13:55:14.829"/>
    <p1510:client id="{0BF71210-FDFF-435C-ACA7-B3B41F1CBFAA}" v="8" dt="2024-05-24T13:53:23.406"/>
    <p1510:client id="{3986BAE1-684C-511A-192A-3C86F9CA1310}" v="2" dt="2024-05-24T08:19:21.795"/>
    <p1510:client id="{42059907-D491-8785-BC56-B631AFC85E2A}" v="1" dt="2024-05-24T10:17:17.359"/>
    <p1510:client id="{82516D90-4210-D02C-DCE9-7D6BB8C385AD}" v="14" dt="2024-05-24T10:26:58.102"/>
    <p1510:client id="{8F30AEFC-0F50-7C71-C5AB-98BF5DFD78DE}" v="850" dt="2024-05-24T13:31:54.666"/>
    <p1510:client id="{9C3E7CFB-8AAC-CC17-295D-079C59520E58}" v="35" dt="2024-05-23T17:39:45.431"/>
    <p1510:client id="{A25175D0-093B-A843-9820-D7F3E30B9254}" v="7" dt="2024-05-24T14:00:43.719"/>
    <p1510:client id="{AA288ECD-D607-6E41-2870-CF213F30557F}" v="208" dt="2024-05-23T16:01:34.248"/>
    <p1510:client id="{B351971A-2834-6B0B-20A4-5170CE4D10DE}" v="650" dt="2024-05-23T15:35:20.476"/>
    <p1510:client id="{E2711495-2E4B-EB30-F5B3-BFAB63B59650}" v="1" dt="2024-05-23T16:30:25.875"/>
    <p1510:client id="{EDA7B5A9-D88B-D71E-044A-8F25ED838D1B}" v="183" dt="2024-05-24T08:51:3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b="1">
                <a:solidFill>
                  <a:srgbClr val="003E74"/>
                </a:solidFill>
              </a:rPr>
              <a:t>Name of presentation</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B0EE2D-335A-3546-9D75-E17F32E16FE9}" type="datetime3">
              <a:rPr lang="en-GB" smtClean="0">
                <a:solidFill>
                  <a:srgbClr val="003E74"/>
                </a:solidFill>
              </a:rPr>
              <a:t>24 May, 2024</a:t>
            </a:fld>
            <a:endParaRPr lang="en-US">
              <a:solidFill>
                <a:srgbClr val="003E74"/>
              </a:solidFill>
            </a:endParaRPr>
          </a:p>
        </p:txBody>
      </p:sp>
    </p:spTree>
    <p:extLst>
      <p:ext uri="{BB962C8B-B14F-4D97-AF65-F5344CB8AC3E}">
        <p14:creationId xmlns:p14="http://schemas.microsoft.com/office/powerpoint/2010/main" val="3306949037"/>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solidFill>
                  <a:srgbClr val="003E74"/>
                </a:solidFill>
              </a:defRPr>
            </a:lvl1pPr>
          </a:lstStyle>
          <a:p>
            <a:r>
              <a:rPr lang="en-US"/>
              <a:t>Name of presentation</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rgbClr val="003E74"/>
                </a:solidFill>
              </a:defRPr>
            </a:lvl1pPr>
          </a:lstStyle>
          <a:p>
            <a:fld id="{8D35C32B-10D1-1447-A35B-280119DE9D12}" type="datetime3">
              <a:rPr lang="en-GB" smtClean="0"/>
              <a:pPr/>
              <a:t>24 May, 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2133265648"/>
      </p:ext>
    </p:extLst>
  </p:cSld>
  <p:clrMap bg1="lt1" tx1="dk1" bg2="lt2" tx2="dk2" accent1="accent1" accent2="accent2" accent3="accent3" accent4="accent4" accent5="accent5" accent6="accent6" hlink="hlink" folHlink="folHlink"/>
  <p:hf sldNum="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kern="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Hi, we are team Pentlandite. Today we will present our project on optimizing mineral recovery using a Genetic Algorithm approach. This project aims to enhance the purity of valuable materials through optimise circuit designs involving separation units. </a:t>
            </a:r>
            <a:r>
              <a:rPr lang="en-GB" sz="1800" kern="100">
                <a:effectLst/>
                <a:latin typeface="Calibri" panose="020F0502020204030204" pitchFamily="34" charset="0"/>
                <a:ea typeface="Times New Roman" panose="02020603050405020304" pitchFamily="18" charset="0"/>
                <a:cs typeface="Times New Roman" panose="02020603050405020304" pitchFamily="18" charset="0"/>
              </a:rPr>
              <a:t>We design an object oriented programming structure for this project, which enables users to modify the parameters and methods easily. We also have a corresponding post processing function to visualize the final result.</a:t>
            </a:r>
          </a:p>
          <a:p>
            <a:endParaRPr lang="en-GB"/>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24 May, 2024</a:t>
            </a:fld>
            <a:endParaRPr lang="en-US"/>
          </a:p>
        </p:txBody>
      </p:sp>
    </p:spTree>
    <p:extLst>
      <p:ext uri="{BB962C8B-B14F-4D97-AF65-F5344CB8AC3E}">
        <p14:creationId xmlns:p14="http://schemas.microsoft.com/office/powerpoint/2010/main" val="2038405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rtl="0" fontAlgn="base">
              <a:spcBef>
                <a:spcPts val="0"/>
              </a:spcBef>
              <a:spcAft>
                <a:spcPts val="0"/>
              </a:spcAft>
              <a:buFont typeface="Arial" panose="020B0604020202020204" pitchFamily="34" charset="0"/>
              <a:buChar char="•"/>
            </a:pPr>
            <a:r>
              <a:rPr lang="en-US" sz="1800" b="0" i="0" u="none" strike="noStrike">
                <a:solidFill>
                  <a:srgbClr val="695D46"/>
                </a:solidFill>
                <a:effectLst/>
                <a:latin typeface="Open Sans"/>
                <a:ea typeface="Open Sans"/>
                <a:cs typeface="Open Sans"/>
              </a:rPr>
              <a:t>No self recycling</a:t>
            </a:r>
          </a:p>
          <a:p>
            <a:pPr rtl="0" fontAlgn="base">
              <a:spcBef>
                <a:spcPts val="0"/>
              </a:spcBef>
              <a:spcAft>
                <a:spcPts val="0"/>
              </a:spcAft>
              <a:buFont typeface="Arial" panose="020B0604020202020204" pitchFamily="34" charset="0"/>
              <a:buChar char="•"/>
            </a:pPr>
            <a:r>
              <a:rPr lang="en-US" sz="1800" b="0" i="0" u="none" strike="noStrike">
                <a:solidFill>
                  <a:srgbClr val="695D46"/>
                </a:solidFill>
                <a:effectLst/>
                <a:latin typeface="Open Sans"/>
                <a:ea typeface="Open Sans"/>
                <a:cs typeface="Open Sans"/>
              </a:rPr>
              <a:t>Check that there’s at least one tail stream connected to tailing outlet and same for concentrate</a:t>
            </a:r>
          </a:p>
          <a:p>
            <a:pPr rtl="0" fontAlgn="base">
              <a:spcBef>
                <a:spcPts val="0"/>
              </a:spcBef>
              <a:spcAft>
                <a:spcPts val="0"/>
              </a:spcAft>
              <a:buFont typeface="Arial" panose="020B0604020202020204" pitchFamily="34" charset="0"/>
              <a:buChar char="•"/>
            </a:pPr>
            <a:r>
              <a:rPr lang="en-US" sz="1800" b="0" i="0" u="none" strike="noStrike">
                <a:solidFill>
                  <a:srgbClr val="695D46"/>
                </a:solidFill>
                <a:effectLst/>
                <a:latin typeface="Open Sans"/>
                <a:ea typeface="Open Sans"/>
                <a:cs typeface="Open Sans"/>
              </a:rPr>
              <a:t>Check that concentrate stream doesn’t go to tailing unit and tailing stream doesn’t go to concentrate unit</a:t>
            </a:r>
          </a:p>
          <a:p>
            <a:pPr rtl="0" fontAlgn="base">
              <a:spcBef>
                <a:spcPts val="0"/>
              </a:spcBef>
              <a:spcAft>
                <a:spcPts val="0"/>
              </a:spcAft>
              <a:buFont typeface="Arial" panose="020B0604020202020204" pitchFamily="34" charset="0"/>
              <a:buChar char="•"/>
            </a:pPr>
            <a:r>
              <a:rPr lang="en-US" sz="1800" b="0" i="0" u="none" strike="noStrike">
                <a:solidFill>
                  <a:srgbClr val="695D46"/>
                </a:solidFill>
                <a:effectLst/>
                <a:latin typeface="Open Sans"/>
                <a:ea typeface="Open Sans"/>
                <a:cs typeface="Open Sans"/>
              </a:rPr>
              <a:t>Check that concentrate and tailing stream doesn’t go to same unit</a:t>
            </a:r>
          </a:p>
          <a:p>
            <a:pPr rtl="0" fontAlgn="base">
              <a:spcBef>
                <a:spcPts val="0"/>
              </a:spcBef>
              <a:spcAft>
                <a:spcPts val="1200"/>
              </a:spcAft>
              <a:buFont typeface="Arial" panose="020B0604020202020204" pitchFamily="34" charset="0"/>
              <a:buChar char="•"/>
            </a:pPr>
            <a:r>
              <a:rPr lang="en-US" sz="1800" b="0" i="0" u="none" strike="noStrike">
                <a:solidFill>
                  <a:srgbClr val="695D46"/>
                </a:solidFill>
                <a:effectLst/>
                <a:latin typeface="Open Sans"/>
                <a:ea typeface="Open Sans"/>
                <a:cs typeface="Open Sans"/>
              </a:rPr>
              <a:t>Check that each unit is accessible from feed</a:t>
            </a:r>
          </a:p>
          <a:p>
            <a:pPr rtl="0" fontAlgn="base">
              <a:spcBef>
                <a:spcPts val="0"/>
              </a:spcBef>
              <a:spcAft>
                <a:spcPts val="1200"/>
              </a:spcAft>
              <a:buFont typeface="Arial" panose="020B0604020202020204" pitchFamily="34" charset="0"/>
              <a:buChar char="•"/>
            </a:pPr>
            <a:r>
              <a:rPr lang="en-US" sz="1800" b="0" i="0" u="none" strike="noStrike">
                <a:solidFill>
                  <a:srgbClr val="695D46"/>
                </a:solidFill>
                <a:effectLst/>
                <a:latin typeface="Open Sans"/>
                <a:ea typeface="Open Sans"/>
                <a:cs typeface="Open Sans"/>
              </a:rPr>
              <a:t>Vector is always multiple of 3 + 1, this checks that each unit (excluding the concentrate and tailing) have 3 output streams</a:t>
            </a:r>
          </a:p>
          <a:p>
            <a:pPr fontAlgn="base">
              <a:spcAft>
                <a:spcPts val="1200"/>
              </a:spcAft>
              <a:buFont typeface="Arial" panose="020B0604020202020204" pitchFamily="34" charset="0"/>
              <a:buChar char="•"/>
            </a:pPr>
            <a:r>
              <a:rPr lang="en-US" sz="1800" b="0" i="0" u="none" strike="noStrike">
                <a:solidFill>
                  <a:srgbClr val="695D46"/>
                </a:solidFill>
                <a:effectLst/>
                <a:latin typeface="Open Sans"/>
                <a:ea typeface="Open Sans"/>
                <a:cs typeface="Open Sans"/>
              </a:rPr>
              <a:t>No negative </a:t>
            </a:r>
            <a:r>
              <a:rPr lang="en-US" sz="1800">
                <a:solidFill>
                  <a:srgbClr val="695D46"/>
                </a:solidFill>
                <a:latin typeface="Open Sans"/>
                <a:ea typeface="Open Sans"/>
                <a:cs typeface="Open Sans"/>
              </a:rPr>
              <a:t>numbers or numbers</a:t>
            </a:r>
            <a:r>
              <a:rPr lang="en-US" sz="1800" b="0" i="0" u="none" strike="noStrike">
                <a:solidFill>
                  <a:srgbClr val="695D46"/>
                </a:solidFill>
                <a:effectLst/>
                <a:latin typeface="Open Sans"/>
                <a:ea typeface="Open Sans"/>
                <a:cs typeface="Open Sans"/>
              </a:rPr>
              <a:t> which are larger than the number of units</a:t>
            </a:r>
            <a:r>
              <a:rPr lang="en-US" sz="1800">
                <a:solidFill>
                  <a:srgbClr val="695D46"/>
                </a:solidFill>
                <a:latin typeface="Open Sans"/>
                <a:ea typeface="Open Sans"/>
                <a:cs typeface="Open Sans"/>
              </a:rPr>
              <a:t> +1 </a:t>
            </a:r>
            <a:endParaRPr lang="en-US" sz="1800" b="0" i="0" u="none" strike="noStrike">
              <a:solidFill>
                <a:srgbClr val="695D46"/>
              </a:solidFill>
              <a:effectLst/>
              <a:latin typeface="Open Sans"/>
              <a:ea typeface="Open Sans"/>
              <a:cs typeface="Open Sans"/>
            </a:endParaRPr>
          </a:p>
          <a:p>
            <a:pPr rtl="0" fontAlgn="base">
              <a:spcBef>
                <a:spcPts val="0"/>
              </a:spcBef>
              <a:spcAft>
                <a:spcPts val="0"/>
              </a:spcAft>
              <a:buFont typeface="Arial" panose="020B0604020202020204" pitchFamily="34" charset="0"/>
              <a:buChar char="•"/>
            </a:pPr>
            <a:r>
              <a:rPr lang="en-US" sz="1800" b="0" i="0" u="none" strike="noStrike">
                <a:solidFill>
                  <a:srgbClr val="695D46"/>
                </a:solidFill>
                <a:effectLst/>
                <a:latin typeface="Open Sans"/>
                <a:ea typeface="Open Sans"/>
                <a:cs typeface="Open Sans"/>
              </a:rPr>
              <a:t>Feed is not the concentrate/tailing units</a:t>
            </a:r>
          </a:p>
          <a:p>
            <a:endParaRPr lang="en-GB"/>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24 May, 2024</a:t>
            </a:fld>
            <a:endParaRPr lang="en-US"/>
          </a:p>
        </p:txBody>
      </p:sp>
    </p:spTree>
    <p:extLst>
      <p:ext uri="{BB962C8B-B14F-4D97-AF65-F5344CB8AC3E}">
        <p14:creationId xmlns:p14="http://schemas.microsoft.com/office/powerpoint/2010/main" val="738434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b="0">
                <a:solidFill>
                  <a:srgbClr val="CCCCCC"/>
                </a:solidFill>
                <a:effectLst/>
                <a:highlight>
                  <a:srgbClr val="1F1F1F"/>
                </a:highlight>
                <a:latin typeface="Consolas" panose="020B0609020204030204" pitchFamily="49" charset="0"/>
              </a:rPr>
              <a:t>For the base case circuit solution, we observed several features:</a:t>
            </a:r>
            <a:br>
              <a:rPr lang="en-US" b="0">
                <a:solidFill>
                  <a:srgbClr val="CCCCCC"/>
                </a:solidFill>
                <a:effectLst/>
                <a:highlight>
                  <a:srgbClr val="1F1F1F"/>
                </a:highlight>
                <a:latin typeface="Consolas" panose="020B0609020204030204" pitchFamily="49" charset="0"/>
              </a:rPr>
            </a:br>
            <a:r>
              <a:rPr lang="en-US" b="0">
                <a:solidFill>
                  <a:srgbClr val="6796E6"/>
                </a:solidFill>
                <a:effectLst/>
                <a:highlight>
                  <a:srgbClr val="1F1F1F"/>
                </a:highlight>
                <a:latin typeface="Consolas" panose="020B0609020204030204" pitchFamily="49" charset="0"/>
              </a:rPr>
              <a:t>1.</a:t>
            </a:r>
            <a:r>
              <a:rPr lang="en-US" b="0">
                <a:solidFill>
                  <a:srgbClr val="CCCCCC"/>
                </a:solidFill>
                <a:effectLst/>
                <a:highlight>
                  <a:srgbClr val="1F1F1F"/>
                </a:highlight>
                <a:latin typeface="Consolas" panose="020B0609020204030204" pitchFamily="49" charset="0"/>
              </a:rPr>
              <a:t> A row of units which handles further filtering of the tail streams. (shown by the red circle)</a:t>
            </a:r>
          </a:p>
          <a:p>
            <a:r>
              <a:rPr lang="en-US" b="0">
                <a:solidFill>
                  <a:srgbClr val="6796E6"/>
                </a:solidFill>
                <a:effectLst/>
                <a:highlight>
                  <a:srgbClr val="1F1F1F"/>
                </a:highlight>
                <a:latin typeface="Consolas" panose="020B0609020204030204" pitchFamily="49" charset="0"/>
              </a:rPr>
              <a:t>2.</a:t>
            </a:r>
            <a:r>
              <a:rPr lang="en-US" b="0">
                <a:solidFill>
                  <a:srgbClr val="CCCCCC"/>
                </a:solidFill>
                <a:effectLst/>
                <a:highlight>
                  <a:srgbClr val="1F1F1F"/>
                </a:highlight>
                <a:latin typeface="Consolas" panose="020B0609020204030204" pitchFamily="49" charset="0"/>
              </a:rPr>
              <a:t> A unit which takes in the concentrate streams from the row of units. (shown by blue arrow)</a:t>
            </a:r>
          </a:p>
          <a:p>
            <a:r>
              <a:rPr lang="en-US" b="0">
                <a:solidFill>
                  <a:srgbClr val="6796E6"/>
                </a:solidFill>
                <a:effectLst/>
                <a:highlight>
                  <a:srgbClr val="1F1F1F"/>
                </a:highlight>
                <a:latin typeface="Consolas" panose="020B0609020204030204" pitchFamily="49" charset="0"/>
              </a:rPr>
              <a:t>3.</a:t>
            </a:r>
            <a:r>
              <a:rPr lang="en-US" b="0">
                <a:solidFill>
                  <a:srgbClr val="CCCCCC"/>
                </a:solidFill>
                <a:effectLst/>
                <a:highlight>
                  <a:srgbClr val="1F1F1F"/>
                </a:highlight>
                <a:latin typeface="Consolas" panose="020B0609020204030204" pitchFamily="49" charset="0"/>
              </a:rPr>
              <a:t> A unit to handle one last filtering of the material before sending to the concentrate (Unit 8)</a:t>
            </a:r>
          </a:p>
          <a:p>
            <a:r>
              <a:rPr lang="en-US" b="0">
                <a:solidFill>
                  <a:srgbClr val="6796E6"/>
                </a:solidFill>
                <a:effectLst/>
                <a:highlight>
                  <a:srgbClr val="1F1F1F"/>
                </a:highlight>
                <a:latin typeface="Consolas" panose="020B0609020204030204" pitchFamily="49" charset="0"/>
              </a:rPr>
              <a:t>4.</a:t>
            </a:r>
            <a:r>
              <a:rPr lang="en-US" b="0">
                <a:solidFill>
                  <a:srgbClr val="CCCCCC"/>
                </a:solidFill>
                <a:effectLst/>
                <a:highlight>
                  <a:srgbClr val="1F1F1F"/>
                </a:highlight>
                <a:latin typeface="Consolas" panose="020B0609020204030204" pitchFamily="49" charset="0"/>
              </a:rPr>
              <a:t> A unit which takes in the intermediate streams from this row of units, recycles its tailing to the start of the row of units and directs its concentrate stream towards the concentrate (shown by the purple arrow)</a:t>
            </a:r>
          </a:p>
          <a:p>
            <a:r>
              <a:rPr lang="en-US" b="0">
                <a:solidFill>
                  <a:srgbClr val="6796E6"/>
                </a:solidFill>
                <a:effectLst/>
                <a:highlight>
                  <a:srgbClr val="1F1F1F"/>
                </a:highlight>
                <a:latin typeface="Consolas" panose="020B0609020204030204" pitchFamily="49" charset="0"/>
              </a:rPr>
              <a:t>5.</a:t>
            </a:r>
            <a:r>
              <a:rPr lang="en-US" b="0">
                <a:solidFill>
                  <a:srgbClr val="CCCCCC"/>
                </a:solidFill>
                <a:effectLst/>
                <a:highlight>
                  <a:srgbClr val="1F1F1F"/>
                </a:highlight>
                <a:latin typeface="Consolas" panose="020B0609020204030204" pitchFamily="49" charset="0"/>
              </a:rPr>
              <a:t> And a unit which allows recycling of material midway through the circuit (Unit 9)</a:t>
            </a:r>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24 May, 2024</a:t>
            </a:fld>
            <a:endParaRPr lang="en-US"/>
          </a:p>
        </p:txBody>
      </p:sp>
    </p:spTree>
    <p:extLst>
      <p:ext uri="{BB962C8B-B14F-4D97-AF65-F5344CB8AC3E}">
        <p14:creationId xmlns:p14="http://schemas.microsoft.com/office/powerpoint/2010/main" val="939920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t>To observe the effects of economic factors on the optimum circuit configuration the above factors were varied with their respective ranges listed in the slide.</a:t>
            </a:r>
            <a:endParaRPr lang="en-GB"/>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24 May, 2024</a:t>
            </a:fld>
            <a:endParaRPr lang="en-US"/>
          </a:p>
        </p:txBody>
      </p:sp>
    </p:spTree>
    <p:extLst>
      <p:ext uri="{BB962C8B-B14F-4D97-AF65-F5344CB8AC3E}">
        <p14:creationId xmlns:p14="http://schemas.microsoft.com/office/powerpoint/2010/main" val="3647038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171450" indent="-171450">
              <a:buFontTx/>
              <a:buChar char="-"/>
            </a:pPr>
            <a:r>
              <a:rPr lang="en-US" b="0">
                <a:solidFill>
                  <a:srgbClr val="CCCCCC"/>
                </a:solidFill>
                <a:effectLst/>
                <a:highlight>
                  <a:srgbClr val="1F1F1F"/>
                </a:highlight>
                <a:latin typeface="Consolas" panose="020B0609020204030204" pitchFamily="49" charset="0"/>
              </a:rPr>
              <a:t>We investigated for a range of 5-15 units in a circuit.</a:t>
            </a:r>
          </a:p>
          <a:p>
            <a:pPr marL="171450" indent="-171450">
              <a:buFontTx/>
              <a:buChar char="-"/>
            </a:pPr>
            <a:r>
              <a:rPr lang="en-US" b="0">
                <a:solidFill>
                  <a:srgbClr val="CCCCCC"/>
                </a:solidFill>
                <a:effectLst/>
                <a:highlight>
                  <a:srgbClr val="1F1F1F"/>
                </a:highlight>
                <a:latin typeface="Consolas" panose="020B0609020204030204" pitchFamily="49" charset="0"/>
              </a:rPr>
              <a:t>Generally, circuits with a different number of units have a similar structure to the base case seen earlier, this is pointed out by the red circles for the row of units, blue arrows for the unit which handles their concentrate streams and purple arrows for units which handle their intermediate streams.</a:t>
            </a:r>
          </a:p>
          <a:p>
            <a:pPr marL="171450" indent="-171450">
              <a:buFontTx/>
              <a:buChar char="-"/>
            </a:pPr>
            <a:r>
              <a:rPr lang="en-US" b="0">
                <a:solidFill>
                  <a:srgbClr val="CCCCCC"/>
                </a:solidFill>
                <a:effectLst/>
                <a:highlight>
                  <a:srgbClr val="1F1F1F"/>
                </a:highlight>
                <a:latin typeface="Consolas" panose="020B0609020204030204" pitchFamily="49" charset="0"/>
              </a:rPr>
              <a:t>Circuits with more units, also have units which handle recycling of intermediate streams and further filtering of both the tailing and concentrate streams before depositing into the final concentrate and tailing, as seen in the base case and the circuit with 15 units (shown in green).</a:t>
            </a:r>
          </a:p>
          <a:p>
            <a:pPr marL="171450" indent="-171450">
              <a:buFontTx/>
              <a:buChar char="-"/>
            </a:pPr>
            <a:r>
              <a:rPr lang="en-US" sz="1200" b="0" i="0" u="none" strike="noStrike">
                <a:solidFill>
                  <a:srgbClr val="CCCCCC"/>
                </a:solidFill>
                <a:effectLst/>
                <a:highlight>
                  <a:srgbClr val="1F1F1F"/>
                </a:highlight>
                <a:latin typeface="Consolas" panose="020B0609020204030204" pitchFamily="49" charset="0"/>
              </a:rPr>
              <a:t>For circuits with fewer units, there might be insufficient units to have additional further filtering and therefore these features are not as obvious/not seen at all.</a:t>
            </a:r>
            <a:endParaRPr lang="en-US" sz="1200" b="0" i="0" u="none" strike="noStrike">
              <a:solidFill>
                <a:srgbClr val="000000"/>
              </a:solidFill>
              <a:effectLst/>
              <a:latin typeface="Arial" panose="020B0604020202020204" pitchFamily="34" charset="0"/>
            </a:endParaRPr>
          </a:p>
          <a:p>
            <a:endParaRPr lang="en-GB"/>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24 May, 2024</a:t>
            </a:fld>
            <a:endParaRPr lang="en-US"/>
          </a:p>
        </p:txBody>
      </p:sp>
    </p:spTree>
    <p:extLst>
      <p:ext uri="{BB962C8B-B14F-4D97-AF65-F5344CB8AC3E}">
        <p14:creationId xmlns:p14="http://schemas.microsoft.com/office/powerpoint/2010/main" val="2636768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171450" indent="-171450">
              <a:buFontTx/>
              <a:buChar char="-"/>
            </a:pPr>
            <a:r>
              <a:rPr lang="en-US" sz="1200" b="0" i="0" u="none" strike="noStrike">
                <a:solidFill>
                  <a:srgbClr val="000000"/>
                </a:solidFill>
                <a:effectLst/>
                <a:highlight>
                  <a:srgbClr val="1F1F1F"/>
                </a:highlight>
                <a:latin typeface="Arial" panose="020B0604020202020204" pitchFamily="34" charset="0"/>
              </a:rPr>
              <a:t>We investigated for a range of 10x the penalty, 5x the penalty, 5x the reward, 10x the reward</a:t>
            </a:r>
          </a:p>
          <a:p>
            <a:pPr marL="171450" indent="-171450">
              <a:buFontTx/>
              <a:buChar char="-"/>
            </a:pPr>
            <a:r>
              <a:rPr lang="en-US" b="0">
                <a:solidFill>
                  <a:srgbClr val="CCCCCC"/>
                </a:solidFill>
                <a:effectLst/>
                <a:highlight>
                  <a:srgbClr val="1F1F1F"/>
                </a:highlight>
                <a:latin typeface="Consolas" panose="020B0609020204030204" pitchFamily="49" charset="0"/>
              </a:rPr>
              <a:t>The same general structure mentioned earlier was observed for the different degrees of </a:t>
            </a:r>
            <a:r>
              <a:rPr lang="en-US" b="0" err="1">
                <a:solidFill>
                  <a:srgbClr val="CCCCCC"/>
                </a:solidFill>
                <a:effectLst/>
                <a:highlight>
                  <a:srgbClr val="1F1F1F"/>
                </a:highlight>
                <a:latin typeface="Consolas" panose="020B0609020204030204" pitchFamily="49" charset="0"/>
              </a:rPr>
              <a:t>penalities</a:t>
            </a:r>
            <a:r>
              <a:rPr lang="en-US" b="0">
                <a:solidFill>
                  <a:srgbClr val="CCCCCC"/>
                </a:solidFill>
                <a:effectLst/>
                <a:highlight>
                  <a:srgbClr val="1F1F1F"/>
                </a:highlight>
                <a:latin typeface="Consolas" panose="020B0609020204030204" pitchFamily="49" charset="0"/>
              </a:rPr>
              <a:t> and rewards</a:t>
            </a:r>
          </a:p>
          <a:p>
            <a:pPr marL="171450" indent="-171450">
              <a:buFontTx/>
              <a:buChar char="-"/>
            </a:pPr>
            <a:r>
              <a:rPr lang="en-US" b="0">
                <a:solidFill>
                  <a:srgbClr val="CCCCCC"/>
                </a:solidFill>
                <a:effectLst/>
                <a:highlight>
                  <a:srgbClr val="1F1F1F"/>
                </a:highlight>
                <a:latin typeface="Consolas" panose="020B0609020204030204" pitchFamily="49" charset="0"/>
              </a:rPr>
              <a:t>However, some differences were also highlighted, for higher rewards there were more units to filter the tailing stream row (shown in red), this is expected as the circuit is rewarded for extracting as much valuable material prior to deposal</a:t>
            </a:r>
          </a:p>
          <a:p>
            <a:pPr marL="171450" indent="-171450">
              <a:buFontTx/>
              <a:buChar char="-"/>
            </a:pPr>
            <a:r>
              <a:rPr lang="en-US" b="0">
                <a:solidFill>
                  <a:srgbClr val="CCCCCC"/>
                </a:solidFill>
                <a:effectLst/>
                <a:highlight>
                  <a:srgbClr val="1F1F1F"/>
                </a:highlight>
                <a:latin typeface="Consolas" panose="020B0609020204030204" pitchFamily="49" charset="0"/>
              </a:rPr>
              <a:t>For higher penalties, we observed more units to filter for the concentrate stream, (shown as the blue box) again this is expected as the circuit </a:t>
            </a:r>
            <a:r>
              <a:rPr lang="en-US" b="0" err="1">
                <a:solidFill>
                  <a:srgbClr val="CCCCCC"/>
                </a:solidFill>
                <a:effectLst/>
                <a:highlight>
                  <a:srgbClr val="1F1F1F"/>
                </a:highlight>
                <a:latin typeface="Consolas" panose="020B0609020204030204" pitchFamily="49" charset="0"/>
              </a:rPr>
              <a:t>prioritises</a:t>
            </a:r>
            <a:r>
              <a:rPr lang="en-US" b="0">
                <a:solidFill>
                  <a:srgbClr val="CCCCCC"/>
                </a:solidFill>
                <a:effectLst/>
                <a:highlight>
                  <a:srgbClr val="1F1F1F"/>
                </a:highlight>
                <a:latin typeface="Consolas" panose="020B0609020204030204" pitchFamily="49" charset="0"/>
              </a:rPr>
              <a:t> filtering out as much waste from the stream leading to the concentrate.</a:t>
            </a:r>
            <a:endParaRPr lang="en-US" sz="1200" b="0" i="0" u="none" strike="noStrike">
              <a:solidFill>
                <a:srgbClr val="000000"/>
              </a:solidFill>
              <a:effectLst/>
              <a:latin typeface="Arial" panose="020B0604020202020204" pitchFamily="34" charset="0"/>
            </a:endParaRPr>
          </a:p>
          <a:p>
            <a:endParaRPr lang="en-GB"/>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24 May, 2024</a:t>
            </a:fld>
            <a:endParaRPr lang="en-US"/>
          </a:p>
        </p:txBody>
      </p:sp>
    </p:spTree>
    <p:extLst>
      <p:ext uri="{BB962C8B-B14F-4D97-AF65-F5344CB8AC3E}">
        <p14:creationId xmlns:p14="http://schemas.microsoft.com/office/powerpoint/2010/main" val="2852236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171450" indent="-171450">
              <a:buFontTx/>
              <a:buChar char="-"/>
            </a:pPr>
            <a:r>
              <a:rPr lang="en-US" b="0">
                <a:solidFill>
                  <a:srgbClr val="CCCCCC"/>
                </a:solidFill>
                <a:effectLst/>
                <a:highlight>
                  <a:srgbClr val="1F1F1F"/>
                </a:highlight>
                <a:latin typeface="Consolas" panose="020B0609020204030204" pitchFamily="49" charset="0"/>
              </a:rPr>
              <a:t>Lastly, we investigated input feed purities of 10%-90% with 10% intervals</a:t>
            </a:r>
          </a:p>
          <a:p>
            <a:pPr marL="171450" indent="-171450">
              <a:buFontTx/>
              <a:buChar char="-"/>
            </a:pPr>
            <a:r>
              <a:rPr lang="en-US" b="0">
                <a:solidFill>
                  <a:srgbClr val="CCCCCC"/>
                </a:solidFill>
                <a:effectLst/>
                <a:highlight>
                  <a:srgbClr val="1F1F1F"/>
                </a:highlight>
                <a:latin typeface="Consolas" panose="020B0609020204030204" pitchFamily="49" charset="0"/>
              </a:rPr>
              <a:t>Like the prior economic factors, the same general structure where a row of units filter out the tailing stream can be observed over the range of purities explored:</a:t>
            </a:r>
          </a:p>
          <a:p>
            <a:pPr marL="171450" indent="-171450">
              <a:buFontTx/>
              <a:buChar char="-"/>
            </a:pPr>
            <a:r>
              <a:rPr lang="en-US" b="0">
                <a:solidFill>
                  <a:srgbClr val="CCCCCC"/>
                </a:solidFill>
                <a:effectLst/>
                <a:highlight>
                  <a:srgbClr val="1F1F1F"/>
                </a:highlight>
                <a:latin typeface="Consolas" panose="020B0609020204030204" pitchFamily="49" charset="0"/>
              </a:rPr>
              <a:t>When varying the purities of the input feed we observed:</a:t>
            </a:r>
          </a:p>
          <a:p>
            <a:pPr marL="228600" indent="-228600">
              <a:buFontTx/>
              <a:buAutoNum type="arabicParenR"/>
            </a:pPr>
            <a:r>
              <a:rPr lang="en-US" b="0">
                <a:solidFill>
                  <a:srgbClr val="CCCCCC"/>
                </a:solidFill>
                <a:effectLst/>
                <a:highlight>
                  <a:srgbClr val="1F1F1F"/>
                </a:highlight>
                <a:latin typeface="Consolas" panose="020B0609020204030204" pitchFamily="49" charset="0"/>
              </a:rPr>
              <a:t>For higher purities, the intermediate streams close to the start of the row of units directly connect to the concentrate outlet, This can be seen on the diagram to the right for Units 0 and 8, while the other units recycle their intermediate streams to the start of the row</a:t>
            </a:r>
          </a:p>
          <a:p>
            <a:pPr marL="457200" lvl="1" indent="0">
              <a:buFontTx/>
              <a:buNone/>
            </a:pPr>
            <a:r>
              <a:rPr lang="en-US" b="0">
                <a:solidFill>
                  <a:srgbClr val="CCCCCC"/>
                </a:solidFill>
                <a:effectLst/>
                <a:highlight>
                  <a:srgbClr val="1F1F1F"/>
                </a:highlight>
                <a:latin typeface="Consolas" panose="020B0609020204030204" pitchFamily="49" charset="0"/>
              </a:rPr>
              <a:t>- This could be because the purity of the intermediate streams are higher and there’s less waste content in these streams at the start of the row compared to further down the row</a:t>
            </a:r>
          </a:p>
          <a:p>
            <a:pPr marL="228600" indent="-228600">
              <a:buFontTx/>
              <a:buAutoNum type="arabicParenR"/>
            </a:pPr>
            <a:r>
              <a:rPr lang="en-US" b="0">
                <a:solidFill>
                  <a:srgbClr val="CCCCCC"/>
                </a:solidFill>
                <a:effectLst/>
                <a:highlight>
                  <a:srgbClr val="1F1F1F"/>
                </a:highlight>
                <a:latin typeface="Consolas" panose="020B0609020204030204" pitchFamily="49" charset="0"/>
              </a:rPr>
              <a:t>We also observed more units in the tailing stream row for circuits with higher purities, in the example above for 90% there were 10 units in the row, while for 30% purity there were 7 units, the other 3 units were utilized to further filter the concentrates, before deposition</a:t>
            </a:r>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24 May, 2024</a:t>
            </a:fld>
            <a:endParaRPr lang="en-US"/>
          </a:p>
        </p:txBody>
      </p:sp>
    </p:spTree>
    <p:extLst>
      <p:ext uri="{BB962C8B-B14F-4D97-AF65-F5344CB8AC3E}">
        <p14:creationId xmlns:p14="http://schemas.microsoft.com/office/powerpoint/2010/main" val="876891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b="0">
                <a:solidFill>
                  <a:srgbClr val="CCCCCC"/>
                </a:solidFill>
                <a:effectLst/>
                <a:highlight>
                  <a:srgbClr val="1F1F1F"/>
                </a:highlight>
                <a:latin typeface="Consolas" panose="020B0609020204030204" pitchFamily="49" charset="0"/>
              </a:rPr>
              <a:t>Based on the above observations, there are some similarities in the circuit which can be leveraged to create a heuristic design</a:t>
            </a:r>
          </a:p>
          <a:p>
            <a:r>
              <a:rPr lang="en-US" b="0">
                <a:solidFill>
                  <a:srgbClr val="CCCCCC"/>
                </a:solidFill>
                <a:effectLst/>
                <a:highlight>
                  <a:srgbClr val="1F1F1F"/>
                </a:highlight>
                <a:latin typeface="Consolas" panose="020B0609020204030204" pitchFamily="49" charset="0"/>
              </a:rPr>
              <a:t>Common features include:</a:t>
            </a:r>
            <a:br>
              <a:rPr lang="en-US" b="0">
                <a:solidFill>
                  <a:srgbClr val="CCCCCC"/>
                </a:solidFill>
                <a:effectLst/>
                <a:highlight>
                  <a:srgbClr val="1F1F1F"/>
                </a:highlight>
                <a:latin typeface="Consolas" panose="020B0609020204030204" pitchFamily="49" charset="0"/>
              </a:rPr>
            </a:br>
            <a:r>
              <a:rPr lang="en-US" b="0">
                <a:solidFill>
                  <a:srgbClr val="6796E6"/>
                </a:solidFill>
                <a:effectLst/>
                <a:highlight>
                  <a:srgbClr val="1F1F1F"/>
                </a:highlight>
                <a:latin typeface="Consolas" panose="020B0609020204030204" pitchFamily="49" charset="0"/>
              </a:rPr>
              <a:t>1.</a:t>
            </a:r>
            <a:r>
              <a:rPr lang="en-US" b="0">
                <a:solidFill>
                  <a:srgbClr val="CCCCCC"/>
                </a:solidFill>
                <a:effectLst/>
                <a:highlight>
                  <a:srgbClr val="1F1F1F"/>
                </a:highlight>
                <a:latin typeface="Consolas" panose="020B0609020204030204" pitchFamily="49" charset="0"/>
              </a:rPr>
              <a:t> Having a row of units to filter out the tailing streams eventually leading to the tail.</a:t>
            </a:r>
          </a:p>
          <a:p>
            <a:r>
              <a:rPr lang="en-US" b="0">
                <a:solidFill>
                  <a:srgbClr val="6796E6"/>
                </a:solidFill>
                <a:effectLst/>
                <a:highlight>
                  <a:srgbClr val="1F1F1F"/>
                </a:highlight>
                <a:latin typeface="Consolas" panose="020B0609020204030204" pitchFamily="49" charset="0"/>
              </a:rPr>
              <a:t>2.</a:t>
            </a:r>
            <a:r>
              <a:rPr lang="en-US" b="0">
                <a:solidFill>
                  <a:srgbClr val="CCCCCC"/>
                </a:solidFill>
                <a:effectLst/>
                <a:highlight>
                  <a:srgbClr val="1F1F1F"/>
                </a:highlight>
                <a:latin typeface="Consolas" panose="020B0609020204030204" pitchFamily="49" charset="0"/>
              </a:rPr>
              <a:t> A unit to handle concentrate streams from this row of units.</a:t>
            </a:r>
          </a:p>
          <a:p>
            <a:r>
              <a:rPr lang="en-US" b="0">
                <a:solidFill>
                  <a:srgbClr val="6796E6"/>
                </a:solidFill>
                <a:effectLst/>
                <a:highlight>
                  <a:srgbClr val="1F1F1F"/>
                </a:highlight>
                <a:latin typeface="Consolas" panose="020B0609020204030204" pitchFamily="49" charset="0"/>
              </a:rPr>
              <a:t>3.</a:t>
            </a:r>
            <a:r>
              <a:rPr lang="en-US" b="0">
                <a:solidFill>
                  <a:srgbClr val="CCCCCC"/>
                </a:solidFill>
                <a:effectLst/>
                <a:highlight>
                  <a:srgbClr val="1F1F1F"/>
                </a:highlight>
                <a:latin typeface="Consolas" panose="020B0609020204030204" pitchFamily="49" charset="0"/>
              </a:rPr>
              <a:t> And a unit to handle the intermediate streams</a:t>
            </a:r>
          </a:p>
          <a:p>
            <a:br>
              <a:rPr lang="en-US" b="0">
                <a:solidFill>
                  <a:srgbClr val="CCCCCC"/>
                </a:solidFill>
                <a:effectLst/>
                <a:highlight>
                  <a:srgbClr val="1F1F1F"/>
                </a:highlight>
                <a:latin typeface="Consolas" panose="020B0609020204030204" pitchFamily="49" charset="0"/>
              </a:rPr>
            </a:br>
            <a:r>
              <a:rPr lang="en-US" b="0">
                <a:solidFill>
                  <a:srgbClr val="CCCCCC"/>
                </a:solidFill>
                <a:effectLst/>
                <a:highlight>
                  <a:srgbClr val="1F1F1F"/>
                </a:highlight>
                <a:latin typeface="Consolas" panose="020B0609020204030204" pitchFamily="49" charset="0"/>
              </a:rPr>
              <a:t>Some things to take into consideration based on economic factors are: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a:solidFill>
                  <a:srgbClr val="CCCCCC"/>
                </a:solidFill>
                <a:effectLst/>
                <a:highlight>
                  <a:srgbClr val="1F1F1F"/>
                </a:highlight>
                <a:latin typeface="Consolas" panose="020B0609020204030204" pitchFamily="49" charset="0"/>
              </a:rPr>
              <a:t>4. If additional units available can be added for </a:t>
            </a:r>
            <a:r>
              <a:rPr lang="en-US"/>
              <a:t>further filtering</a:t>
            </a:r>
            <a:br>
              <a:rPr lang="en-US" b="0">
                <a:solidFill>
                  <a:srgbClr val="CCCCCC"/>
                </a:solidFill>
                <a:effectLst/>
                <a:highlight>
                  <a:srgbClr val="1F1F1F"/>
                </a:highlight>
                <a:latin typeface="Consolas" panose="020B0609020204030204" pitchFamily="49" charset="0"/>
              </a:rPr>
            </a:br>
            <a:r>
              <a:rPr lang="en-US" b="0">
                <a:solidFill>
                  <a:srgbClr val="6796E6"/>
                </a:solidFill>
                <a:effectLst/>
                <a:highlight>
                  <a:srgbClr val="1F1F1F"/>
                </a:highlight>
                <a:latin typeface="Consolas" panose="020B0609020204030204" pitchFamily="49" charset="0"/>
              </a:rPr>
              <a:t>5. Depending on the </a:t>
            </a:r>
            <a:r>
              <a:rPr lang="en-US" b="0">
                <a:solidFill>
                  <a:srgbClr val="CCCCCC"/>
                </a:solidFill>
                <a:effectLst/>
                <a:highlight>
                  <a:srgbClr val="1F1F1F"/>
                </a:highlight>
                <a:latin typeface="Consolas" panose="020B0609020204030204" pitchFamily="49" charset="0"/>
              </a:rPr>
              <a:t>penalty cost, we can arrange more units before the concentrate deposition for higher penalties or arrange more units to filter out the tailing stream for cases with higher rewards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a:solidFill>
                  <a:srgbClr val="6796E6"/>
                </a:solidFill>
                <a:effectLst/>
                <a:highlight>
                  <a:srgbClr val="1F1F1F"/>
                </a:highlight>
                <a:latin typeface="Consolas" panose="020B0609020204030204" pitchFamily="49" charset="0"/>
              </a:rPr>
              <a:t>6.</a:t>
            </a:r>
            <a:r>
              <a:rPr lang="en-US" b="0">
                <a:solidFill>
                  <a:srgbClr val="CCCCCC"/>
                </a:solidFill>
                <a:effectLst/>
                <a:highlight>
                  <a:srgbClr val="1F1F1F"/>
                </a:highlight>
                <a:latin typeface="Consolas" panose="020B0609020204030204" pitchFamily="49" charset="0"/>
              </a:rPr>
              <a:t> And the purer the input feed the more units we can assign to the tailing stream row (to extract as much valuable material from waste before deposal)</a:t>
            </a:r>
            <a:endParaRPr lang="en-US" sz="1200" b="0" i="0" u="none" strike="noStrike">
              <a:solidFill>
                <a:srgbClr val="000000"/>
              </a:solidFill>
              <a:effectLst/>
              <a:latin typeface="Arial" panose="020B0604020202020204" pitchFamily="34" charset="0"/>
            </a:endParaRPr>
          </a:p>
          <a:p>
            <a:endParaRPr lang="en-GB"/>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24 May, 2024</a:t>
            </a:fld>
            <a:endParaRPr lang="en-US"/>
          </a:p>
        </p:txBody>
      </p:sp>
    </p:spTree>
    <p:extLst>
      <p:ext uri="{BB962C8B-B14F-4D97-AF65-F5344CB8AC3E}">
        <p14:creationId xmlns:p14="http://schemas.microsoft.com/office/powerpoint/2010/main" val="1397072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indent="0">
              <a:buFontTx/>
              <a:buNone/>
            </a:pPr>
            <a:r>
              <a:rPr lang="en-US"/>
              <a:t>- These are a few improvements we could make with our program in the future to help improve its overall performance and structure:</a:t>
            </a:r>
          </a:p>
          <a:p>
            <a:pPr marL="0" indent="0">
              <a:buFontTx/>
              <a:buNone/>
            </a:pPr>
            <a:r>
              <a:rPr lang="en-US"/>
              <a:t>- For the genetic algorithm, integrating crowding distance in our genetic algorithm could help enable us to keep a diverse parentage ensuring the population does not become too concentrated in a certain area and doesn't get stuck in a local minima</a:t>
            </a:r>
          </a:p>
          <a:p>
            <a:pPr marL="0" indent="0">
              <a:buFontTx/>
              <a:buNone/>
            </a:pPr>
            <a:r>
              <a:rPr lang="en-US"/>
              <a:t>- For the circuit model we could improve the code structure by implementing the compute function in the unit class instead of the circuit class, this shows a better understanding of the model</a:t>
            </a:r>
          </a:p>
          <a:p>
            <a:pPr marL="0" indent="0">
              <a:buFontTx/>
              <a:buNone/>
            </a:pPr>
            <a:r>
              <a:rPr lang="en-US"/>
              <a:t>- To further the efficiency of the program  m, we could implement stricter validity checks based on the common patterns observed in the optimal circuit configurations to help navigate the algorithm towards a convergence</a:t>
            </a:r>
            <a:endParaRPr lang="en-GB"/>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24 May, 2024</a:t>
            </a:fld>
            <a:endParaRPr lang="en-US"/>
          </a:p>
        </p:txBody>
      </p:sp>
    </p:spTree>
    <p:extLst>
      <p:ext uri="{BB962C8B-B14F-4D97-AF65-F5344CB8AC3E}">
        <p14:creationId xmlns:p14="http://schemas.microsoft.com/office/powerpoint/2010/main" val="2491548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kern="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 this presentation, we will introduce the three sections of the project: the genetic algorithm, the Circuit modelling and the Validity checking of the circuit, and finally we will investigate the optimum circuit configuration with different economic factors.</a:t>
            </a:r>
            <a:endParaRPr lang="en-GB" sz="1800" kern="100">
              <a:effectLst/>
              <a:latin typeface="Calibri" panose="020F0502020204030204" pitchFamily="34" charset="0"/>
              <a:ea typeface="Times New Roman" panose="02020603050405020304" pitchFamily="18" charset="0"/>
              <a:cs typeface="Times New Roman" panose="02020603050405020304" pitchFamily="18" charset="0"/>
            </a:endParaRPr>
          </a:p>
          <a:p>
            <a:endParaRPr lang="en-GB"/>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24 May, 2024</a:t>
            </a:fld>
            <a:endParaRPr lang="en-US"/>
          </a:p>
        </p:txBody>
      </p:sp>
    </p:spTree>
    <p:extLst>
      <p:ext uri="{BB962C8B-B14F-4D97-AF65-F5344CB8AC3E}">
        <p14:creationId xmlns:p14="http://schemas.microsoft.com/office/powerpoint/2010/main" val="116640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a:lnSpc>
                <a:spcPct val="107000"/>
              </a:lnSpc>
              <a:spcAft>
                <a:spcPts val="800"/>
              </a:spcAft>
            </a:pPr>
            <a:r>
              <a:rPr lang="en-GB" sz="1800" kern="100">
                <a:effectLst/>
                <a:latin typeface="Calibri" panose="020F0502020204030204" pitchFamily="34" charset="0"/>
                <a:ea typeface="Times New Roman" panose="02020603050405020304" pitchFamily="18" charset="0"/>
                <a:cs typeface="Times New Roman" panose="02020603050405020304" pitchFamily="18" charset="0"/>
              </a:rPr>
              <a:t>Let’s start with introducing Genetic Algorithms, which is the core optimisation function for finding the best circuit arrangement. The procedures of the algorithm is given here. </a:t>
            </a:r>
          </a:p>
          <a:p>
            <a:pPr>
              <a:lnSpc>
                <a:spcPct val="107000"/>
              </a:lnSpc>
              <a:spcAft>
                <a:spcPts val="800"/>
              </a:spcAft>
            </a:pPr>
            <a:r>
              <a:rPr lang="en-GB" sz="1800" kern="100">
                <a:effectLst/>
                <a:latin typeface="Calibri" panose="020F0502020204030204" pitchFamily="34" charset="0"/>
                <a:ea typeface="Times New Roman" panose="02020603050405020304" pitchFamily="18" charset="0"/>
                <a:cs typeface="Times New Roman" panose="02020603050405020304" pitchFamily="18" charset="0"/>
              </a:rPr>
              <a:t>The Genetic Algorithm starts with an Initialization phase, where a diverse population of circuit configurations is generated. Individual undergoes a Fitness Assessment based on their fitness function and validity checking. We will discuss more about these evaluation functions in later sections.</a:t>
            </a:r>
          </a:p>
          <a:p>
            <a:pPr>
              <a:lnSpc>
                <a:spcPct val="107000"/>
              </a:lnSpc>
              <a:spcAft>
                <a:spcPts val="800"/>
              </a:spcAft>
            </a:pPr>
            <a:r>
              <a:rPr lang="en-GB" sz="1800" kern="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Click</a:t>
            </a:r>
            <a:endParaRPr lang="en-GB" sz="1800" kern="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800" kern="100">
                <a:effectLst/>
                <a:latin typeface="Calibri" panose="020F0502020204030204" pitchFamily="34" charset="0"/>
                <a:ea typeface="Times New Roman" panose="02020603050405020304" pitchFamily="18" charset="0"/>
                <a:cs typeface="Times New Roman" panose="02020603050405020304" pitchFamily="18" charset="0"/>
              </a:rPr>
              <a:t>The core process involves Selection, Crossover, and Mutation. During Selection, the best candidates are chosen based on their fitness scores. Crossover combines parts of two parent solutions to generate new offspring, introducing new genetic combinations. Mutation introduces random changes to some genes, ensuring genetic diversity. We have various selection, crossover and mutation methods for users to choose. We will continue these processes until the stopping criterion is met.</a:t>
            </a:r>
          </a:p>
          <a:p>
            <a:pPr>
              <a:lnSpc>
                <a:spcPct val="107000"/>
              </a:lnSpc>
              <a:spcAft>
                <a:spcPts val="800"/>
              </a:spcAft>
            </a:pPr>
            <a:r>
              <a:rPr lang="en-GB" sz="1800" kern="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Click</a:t>
            </a:r>
            <a:endParaRPr lang="en-GB" sz="1800" kern="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800" kern="100">
                <a:effectLst/>
                <a:latin typeface="Calibri" panose="020F0502020204030204" pitchFamily="34" charset="0"/>
                <a:ea typeface="Times New Roman" panose="02020603050405020304" pitchFamily="18" charset="0"/>
                <a:cs typeface="Times New Roman" panose="02020603050405020304" pitchFamily="18" charset="0"/>
              </a:rPr>
              <a:t>In terms of improvement, we use OpenMP parallelization for the expensive core process. This enhancement speeds up the algorithm by allowing multiple fitness assessments to run simultaneously, significantly reducing computation time.</a:t>
            </a:r>
          </a:p>
          <a:p>
            <a:endParaRPr lang="en-GB"/>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24 May, 2024</a:t>
            </a:fld>
            <a:endParaRPr lang="en-US"/>
          </a:p>
        </p:txBody>
      </p:sp>
    </p:spTree>
    <p:extLst>
      <p:ext uri="{BB962C8B-B14F-4D97-AF65-F5344CB8AC3E}">
        <p14:creationId xmlns:p14="http://schemas.microsoft.com/office/powerpoint/2010/main" val="1158582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a:lnSpc>
                <a:spcPct val="107000"/>
              </a:lnSpc>
              <a:spcAft>
                <a:spcPts val="800"/>
              </a:spcAft>
            </a:pPr>
            <a:r>
              <a:rPr lang="en-GB" sz="1800" kern="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P4</a:t>
            </a:r>
            <a:endParaRPr lang="en-GB" sz="1800" kern="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800" kern="100">
                <a:effectLst/>
                <a:latin typeface="Calibri" panose="020F0502020204030204" pitchFamily="34" charset="0"/>
                <a:ea typeface="Times New Roman" panose="02020603050405020304" pitchFamily="18" charset="0"/>
                <a:cs typeface="Times New Roman" panose="02020603050405020304" pitchFamily="18" charset="0"/>
              </a:rPr>
              <a:t>To further improve the algorithm, we hybrid simulated annealing with the offspring generation process of the Genetic algorithm.</a:t>
            </a:r>
          </a:p>
          <a:p>
            <a:pPr>
              <a:lnSpc>
                <a:spcPct val="107000"/>
              </a:lnSpc>
              <a:spcAft>
                <a:spcPts val="800"/>
              </a:spcAft>
            </a:pPr>
            <a:r>
              <a:rPr lang="en-GB" sz="1800" kern="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Click</a:t>
            </a:r>
            <a:endParaRPr lang="en-GB" sz="1800" kern="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800" kern="100">
                <a:effectLst/>
                <a:latin typeface="Calibri" panose="020F0502020204030204" pitchFamily="34" charset="0"/>
                <a:ea typeface="Times New Roman" panose="02020603050405020304" pitchFamily="18" charset="0"/>
                <a:cs typeface="Times New Roman" panose="02020603050405020304" pitchFamily="18" charset="0"/>
              </a:rPr>
              <a:t>We apply the hybrid approach after generating offspring through Crossover and Mutation, we use the Simulated Annealing Acceptance Mechanism to decide whether to accept the new offspring or not.</a:t>
            </a:r>
          </a:p>
          <a:p>
            <a:pPr>
              <a:lnSpc>
                <a:spcPct val="107000"/>
              </a:lnSpc>
              <a:spcAft>
                <a:spcPts val="800"/>
              </a:spcAft>
            </a:pPr>
            <a:r>
              <a:rPr lang="en-GB" sz="1800" kern="1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Click</a:t>
            </a:r>
            <a:endParaRPr lang="en-GB" sz="1800" kern="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800" kern="100">
                <a:effectLst/>
                <a:latin typeface="Calibri" panose="020F0502020204030204" pitchFamily="34" charset="0"/>
                <a:ea typeface="Times New Roman" panose="02020603050405020304" pitchFamily="18" charset="0"/>
                <a:cs typeface="Times New Roman" panose="02020603050405020304" pitchFamily="18" charset="0"/>
              </a:rPr>
              <a:t>The mechanism uses a probabilistic acceptance criterion. It accepts new offsprings when their fitness is higher. When an offspring has lower fitness than its parents, it can still be accepted based on a calculated probability. This helps maintain diversity and prevents premature convergence.</a:t>
            </a:r>
          </a:p>
          <a:p>
            <a:endParaRPr lang="en-GB"/>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24 May, 2024</a:t>
            </a:fld>
            <a:endParaRPr lang="en-US"/>
          </a:p>
        </p:txBody>
      </p:sp>
    </p:spTree>
    <p:extLst>
      <p:ext uri="{BB962C8B-B14F-4D97-AF65-F5344CB8AC3E}">
        <p14:creationId xmlns:p14="http://schemas.microsoft.com/office/powerpoint/2010/main" val="3139266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kern="100">
                <a:effectLst/>
                <a:latin typeface="Calibri" panose="020F0502020204030204" pitchFamily="34" charset="0"/>
                <a:ea typeface="Times New Roman" panose="02020603050405020304" pitchFamily="18" charset="0"/>
                <a:cs typeface="Times New Roman" panose="02020603050405020304" pitchFamily="18" charset="0"/>
              </a:rPr>
              <a:t>By choosing the high-fitness generated offsprings, and accepting worse solutions occasionally, the algorithm explores a broader solution space, increasing the chances of finding the global optimum. As shown in the graph here, compared to the pure Genetic algorithm, the hybrid version achieve faster convergence to high-quality solutions and avoid </a:t>
            </a:r>
            <a:r>
              <a:rPr lang="en-GB" sz="1800" kern="100" err="1">
                <a:effectLst/>
                <a:latin typeface="Calibri" panose="020F0502020204030204" pitchFamily="34" charset="0"/>
                <a:ea typeface="Times New Roman" panose="02020603050405020304" pitchFamily="18" charset="0"/>
                <a:cs typeface="Times New Roman" panose="02020603050405020304" pitchFamily="18" charset="0"/>
              </a:rPr>
              <a:t>stucking</a:t>
            </a:r>
            <a:r>
              <a:rPr lang="en-GB" sz="1800" kern="100">
                <a:effectLst/>
                <a:latin typeface="Calibri" panose="020F0502020204030204" pitchFamily="34" charset="0"/>
                <a:ea typeface="Times New Roman" panose="02020603050405020304" pitchFamily="18" charset="0"/>
                <a:cs typeface="Times New Roman" panose="02020603050405020304" pitchFamily="18" charset="0"/>
              </a:rPr>
              <a:t> in the local maximum.</a:t>
            </a:r>
          </a:p>
          <a:p>
            <a:endParaRPr lang="en-GB"/>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24 May, 2024</a:t>
            </a:fld>
            <a:endParaRPr lang="en-US"/>
          </a:p>
        </p:txBody>
      </p:sp>
    </p:spTree>
    <p:extLst>
      <p:ext uri="{BB962C8B-B14F-4D97-AF65-F5344CB8AC3E}">
        <p14:creationId xmlns:p14="http://schemas.microsoft.com/office/powerpoint/2010/main" val="56218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kern="100">
                <a:effectLst/>
                <a:latin typeface="Calibri" panose="020F0502020204030204" pitchFamily="34" charset="0"/>
                <a:ea typeface="Times New Roman" panose="02020603050405020304" pitchFamily="18" charset="0"/>
                <a:cs typeface="Times New Roman" panose="02020603050405020304" pitchFamily="18" charset="0"/>
              </a:rPr>
              <a:t>We now investigate the performance of the algorithm with various population sizes and the length of vectors. The graphs illustrate fitness versus generations. Both graphs find high-quality solutions within a small number of generations, and a larger population size and a smaller vector size converge more quickly to optimal solutions. </a:t>
            </a:r>
          </a:p>
          <a:p>
            <a:endParaRPr lang="en-GB"/>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24 May, 2024</a:t>
            </a:fld>
            <a:endParaRPr lang="en-US"/>
          </a:p>
        </p:txBody>
      </p:sp>
    </p:spTree>
    <p:extLst>
      <p:ext uri="{BB962C8B-B14F-4D97-AF65-F5344CB8AC3E}">
        <p14:creationId xmlns:p14="http://schemas.microsoft.com/office/powerpoint/2010/main" val="220238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kern="100">
                <a:effectLst/>
                <a:latin typeface="Calibri" panose="020F0502020204030204" pitchFamily="34" charset="0"/>
                <a:ea typeface="Times New Roman" panose="02020603050405020304" pitchFamily="18" charset="0"/>
                <a:cs typeface="Times New Roman" panose="02020603050405020304" pitchFamily="18" charset="0"/>
              </a:rPr>
              <a:t>We also investigate other algorithm parameters on their speed of convergence and robustness. We analyse the impact of three key parameters: Tournament Size, Mutation Rate, and Crossover Rate here. All of them could converge successfully, though the final fitness could be influenced by the mutation rate. We use these results for parameter tuning. With the tuned parameters, our GA algorithm is able to applied to various circumstances with a high convergence speed and robustness.</a:t>
            </a:r>
          </a:p>
          <a:p>
            <a:endParaRPr lang="en-GB"/>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24 May, 2024</a:t>
            </a:fld>
            <a:endParaRPr lang="en-US"/>
          </a:p>
        </p:txBody>
      </p:sp>
    </p:spTree>
    <p:extLst>
      <p:ext uri="{BB962C8B-B14F-4D97-AF65-F5344CB8AC3E}">
        <p14:creationId xmlns:p14="http://schemas.microsoft.com/office/powerpoint/2010/main" val="2561956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kern="100">
                <a:effectLst/>
                <a:latin typeface="Calibri" panose="020F0502020204030204" pitchFamily="34" charset="0"/>
                <a:ea typeface="Times New Roman" panose="02020603050405020304" pitchFamily="18" charset="0"/>
                <a:cs typeface="Times New Roman" panose="02020603050405020304" pitchFamily="18" charset="0"/>
              </a:rPr>
              <a:t>Our function could also handle large circuit problems. These three graphs shows that we could converge to a nice solution within a short time for all the challenges.</a:t>
            </a:r>
          </a:p>
          <a:p>
            <a:endParaRPr lang="en-GB"/>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24 May, 2024</a:t>
            </a:fld>
            <a:endParaRPr lang="en-US"/>
          </a:p>
        </p:txBody>
      </p:sp>
    </p:spTree>
    <p:extLst>
      <p:ext uri="{BB962C8B-B14F-4D97-AF65-F5344CB8AC3E}">
        <p14:creationId xmlns:p14="http://schemas.microsoft.com/office/powerpoint/2010/main" val="4016571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171450" indent="-171450">
              <a:buFont typeface="Calibri"/>
              <a:buChar char="-"/>
            </a:pPr>
            <a:endParaRPr lang="en-US">
              <a:latin typeface="Calibri"/>
              <a:ea typeface="Calibri"/>
              <a:cs typeface="Calibri"/>
            </a:endParaRPr>
          </a:p>
          <a:p>
            <a:pPr marL="171450" indent="-171450">
              <a:buFont typeface="Calibri"/>
              <a:buChar char="-"/>
            </a:pPr>
            <a:r>
              <a:rPr lang="en-US">
                <a:latin typeface="Calibri"/>
                <a:ea typeface="Calibri"/>
                <a:cs typeface="Calibri"/>
              </a:rPr>
              <a:t>today I'll briefly overview the </a:t>
            </a:r>
            <a:r>
              <a:rPr lang="en-US" err="1">
                <a:latin typeface="Calibri"/>
                <a:ea typeface="Calibri"/>
                <a:cs typeface="Calibri"/>
              </a:rPr>
              <a:t>Evaluate_Circuit</a:t>
            </a:r>
            <a:r>
              <a:rPr lang="en-US">
                <a:latin typeface="Calibri"/>
                <a:ea typeface="Calibri"/>
                <a:cs typeface="Calibri"/>
              </a:rPr>
              <a:t> function in the </a:t>
            </a:r>
            <a:r>
              <a:rPr lang="en-US" err="1">
                <a:latin typeface="Calibri"/>
                <a:ea typeface="Calibri"/>
                <a:cs typeface="Calibri"/>
              </a:rPr>
              <a:t>CSimulator</a:t>
            </a:r>
            <a:r>
              <a:rPr lang="en-US">
                <a:latin typeface="Calibri"/>
                <a:ea typeface="Calibri"/>
                <a:cs typeface="Calibri"/>
              </a:rPr>
              <a:t> class, which is key to simulating and evaluating circuit performance.</a:t>
            </a:r>
          </a:p>
          <a:p>
            <a:pPr marL="171450" indent="-171450">
              <a:buFont typeface="Calibri"/>
              <a:buChar char="-"/>
            </a:pPr>
            <a:endParaRPr lang="en-US">
              <a:latin typeface="Calibri"/>
              <a:ea typeface="Calibri"/>
              <a:cs typeface="Calibri"/>
            </a:endParaRPr>
          </a:p>
          <a:p>
            <a:pPr marL="171450" indent="-171450">
              <a:buFont typeface="Calibri"/>
              <a:buChar char="-"/>
            </a:pPr>
            <a:r>
              <a:rPr lang="en-US">
                <a:latin typeface="Calibri"/>
                <a:ea typeface="Calibri"/>
                <a:cs typeface="Calibri"/>
              </a:rPr>
              <a:t>The </a:t>
            </a:r>
            <a:r>
              <a:rPr lang="en-US" err="1">
                <a:latin typeface="Calibri"/>
                <a:ea typeface="Calibri"/>
                <a:cs typeface="Calibri"/>
              </a:rPr>
              <a:t>Evaluate_Circuit</a:t>
            </a:r>
            <a:r>
              <a:rPr lang="en-US">
                <a:latin typeface="Calibri"/>
                <a:ea typeface="Calibri"/>
                <a:cs typeface="Calibri"/>
              </a:rPr>
              <a:t> function performs these tasks:</a:t>
            </a:r>
          </a:p>
          <a:p>
            <a:pPr marL="171450" indent="-171450">
              <a:buFont typeface="Calibri"/>
              <a:buChar char="-"/>
            </a:pPr>
            <a:endParaRPr lang="en-US">
              <a:latin typeface="Calibri"/>
              <a:ea typeface="Calibri"/>
              <a:cs typeface="Calibri"/>
            </a:endParaRPr>
          </a:p>
          <a:p>
            <a:pPr marL="171450" indent="-171450">
              <a:buFont typeface="Calibri"/>
              <a:buChar char="-"/>
            </a:pPr>
            <a:r>
              <a:rPr lang="en-US">
                <a:latin typeface="Calibri"/>
                <a:ea typeface="Calibri"/>
                <a:cs typeface="Calibri"/>
              </a:rPr>
              <a:t>Initialization: Sets up parameters and the simulation environment, including initial feed rates for </a:t>
            </a:r>
            <a:r>
              <a:rPr lang="en-US" err="1">
                <a:latin typeface="Calibri"/>
                <a:ea typeface="Calibri"/>
                <a:cs typeface="Calibri"/>
              </a:rPr>
              <a:t>gerardium</a:t>
            </a:r>
            <a:r>
              <a:rPr lang="en-US">
                <a:latin typeface="Calibri"/>
                <a:ea typeface="Calibri"/>
                <a:cs typeface="Calibri"/>
              </a:rPr>
              <a:t> and waste.</a:t>
            </a:r>
          </a:p>
          <a:p>
            <a:pPr marL="171450" indent="-171450">
              <a:buFont typeface="Calibri"/>
              <a:buChar char="-"/>
            </a:pPr>
            <a:r>
              <a:rPr lang="en-US">
                <a:latin typeface="Calibri"/>
                <a:ea typeface="Calibri"/>
                <a:cs typeface="Calibri"/>
              </a:rPr>
              <a:t>Steady-State Solution: Iteratively solves for the steady-state mass balance, with each iteration depending on the previous one. During each iteration, the function:</a:t>
            </a:r>
          </a:p>
          <a:p>
            <a:pPr marL="628650" lvl="1" indent="-171450">
              <a:buFont typeface="Calibri"/>
              <a:buChar char="-"/>
            </a:pPr>
            <a:r>
              <a:rPr lang="en-US">
                <a:latin typeface="Calibri"/>
                <a:ea typeface="Calibri"/>
                <a:cs typeface="Calibri"/>
              </a:rPr>
              <a:t>Calculates Flows: Determines the flow rates of </a:t>
            </a:r>
            <a:r>
              <a:rPr lang="en-US" err="1">
                <a:latin typeface="Calibri"/>
                <a:ea typeface="Calibri"/>
                <a:cs typeface="Calibri"/>
              </a:rPr>
              <a:t>gerardium</a:t>
            </a:r>
            <a:r>
              <a:rPr lang="en-US">
                <a:latin typeface="Calibri"/>
                <a:ea typeface="Calibri"/>
                <a:cs typeface="Calibri"/>
              </a:rPr>
              <a:t> and waste through each unit.</a:t>
            </a:r>
          </a:p>
          <a:p>
            <a:pPr marL="628650" lvl="1" indent="-171450">
              <a:buFont typeface="Calibri"/>
              <a:buChar char="-"/>
            </a:pPr>
            <a:r>
              <a:rPr lang="en-US">
                <a:latin typeface="Calibri"/>
                <a:ea typeface="Calibri"/>
                <a:cs typeface="Calibri"/>
              </a:rPr>
              <a:t>Checks for Convergence: Uses a tolerance parameter to check if the current iteration has converged based on changes in the flow rates. If the system converges for a specified number of consecutive iterations (5 in this case), the process stops early.</a:t>
            </a:r>
          </a:p>
          <a:p>
            <a:pPr marL="628650" lvl="1" indent="-171450">
              <a:buFont typeface="Calibri"/>
              <a:buChar char="-"/>
            </a:pPr>
            <a:r>
              <a:rPr lang="en-US">
                <a:latin typeface="Calibri"/>
                <a:ea typeface="Calibri"/>
                <a:cs typeface="Calibri"/>
              </a:rPr>
              <a:t>Performance Evaluation: Calculates overall performance by weighing the concentrate's </a:t>
            </a:r>
            <a:r>
              <a:rPr lang="en-US" err="1">
                <a:latin typeface="Calibri"/>
                <a:ea typeface="Calibri"/>
                <a:cs typeface="Calibri"/>
              </a:rPr>
              <a:t>gerardium</a:t>
            </a:r>
            <a:r>
              <a:rPr lang="en-US">
                <a:latin typeface="Calibri"/>
                <a:ea typeface="Calibri"/>
                <a:cs typeface="Calibri"/>
              </a:rPr>
              <a:t> and waste content, focusing on recovery rate and grade of </a:t>
            </a:r>
            <a:r>
              <a:rPr lang="en-US" err="1">
                <a:latin typeface="Calibri"/>
                <a:ea typeface="Calibri"/>
                <a:cs typeface="Calibri"/>
              </a:rPr>
              <a:t>gerardium</a:t>
            </a:r>
            <a:r>
              <a:rPr lang="en-US">
                <a:latin typeface="Calibri"/>
                <a:ea typeface="Calibri"/>
                <a:cs typeface="Calibri"/>
              </a:rPr>
              <a:t>.</a:t>
            </a:r>
          </a:p>
          <a:p>
            <a:pPr marL="171450" indent="-171450">
              <a:buFont typeface="Calibri"/>
              <a:buChar char="-"/>
            </a:pPr>
            <a:r>
              <a:rPr lang="en-US">
                <a:latin typeface="Calibri"/>
                <a:ea typeface="Calibri"/>
                <a:cs typeface="Calibri"/>
              </a:rPr>
              <a:t>We chose a sequential implementation over parallel processing for several reasons:</a:t>
            </a:r>
          </a:p>
          <a:p>
            <a:pPr marL="171450" indent="-171450">
              <a:buFont typeface="Calibri"/>
              <a:buChar char="-"/>
            </a:pPr>
            <a:endParaRPr lang="en-US">
              <a:latin typeface="Calibri"/>
              <a:ea typeface="Calibri"/>
              <a:cs typeface="Calibri"/>
            </a:endParaRPr>
          </a:p>
          <a:p>
            <a:pPr marL="628650" lvl="1" indent="-171450">
              <a:buFont typeface="Calibri"/>
              <a:buChar char="-"/>
            </a:pPr>
            <a:r>
              <a:rPr lang="en-US">
                <a:latin typeface="Calibri"/>
                <a:ea typeface="Calibri"/>
                <a:cs typeface="Calibri"/>
              </a:rPr>
              <a:t>Iterative Dependency: Each iteration relies on the previous iteration's values, ensuring accurate updates.</a:t>
            </a:r>
          </a:p>
          <a:p>
            <a:pPr marL="628650" lvl="1" indent="-171450">
              <a:buFont typeface="Calibri"/>
              <a:buChar char="-"/>
            </a:pPr>
            <a:r>
              <a:rPr lang="en-US">
                <a:latin typeface="Calibri"/>
                <a:ea typeface="Calibri"/>
                <a:cs typeface="Calibri"/>
              </a:rPr>
              <a:t>Convergence Control: Easier to manage in a sequential setup, especially when implementing convergence checks.</a:t>
            </a:r>
          </a:p>
          <a:p>
            <a:pPr marL="628650" lvl="1" indent="-171450">
              <a:buFont typeface="Calibri"/>
              <a:buChar char="-"/>
            </a:pPr>
            <a:r>
              <a:rPr lang="en-US">
                <a:latin typeface="Calibri"/>
                <a:ea typeface="Calibri"/>
                <a:cs typeface="Calibri"/>
              </a:rPr>
              <a:t>Simplicity and Debugging: Easier to understand, debug, and maintain.</a:t>
            </a:r>
          </a:p>
          <a:p>
            <a:pPr marL="171450" indent="-171450">
              <a:buFont typeface="Calibri"/>
              <a:buChar char="-"/>
            </a:pPr>
            <a:r>
              <a:rPr lang="en-US">
                <a:latin typeface="Calibri"/>
                <a:ea typeface="Calibri"/>
                <a:cs typeface="Calibri"/>
              </a:rPr>
              <a:t>Performance: The chart shows our sequential execution is already efficient. Adding parallel processing would increase overhead without significant gains. Efficiency decreases with more threads, indicating diminishing returns.</a:t>
            </a:r>
          </a:p>
          <a:p>
            <a:pPr marL="171450" indent="-171450">
              <a:buFont typeface="Calibri"/>
              <a:buChar char="-"/>
            </a:pPr>
            <a:r>
              <a:rPr lang="en-US">
                <a:latin typeface="Calibri"/>
                <a:ea typeface="Calibri"/>
                <a:cs typeface="Calibri"/>
              </a:rPr>
              <a:t>In summary, the </a:t>
            </a:r>
            <a:r>
              <a:rPr lang="en-US" err="1">
                <a:latin typeface="Calibri"/>
                <a:ea typeface="Calibri"/>
                <a:cs typeface="Calibri"/>
              </a:rPr>
              <a:t>Evaluate_Circuit</a:t>
            </a:r>
            <a:r>
              <a:rPr lang="en-US">
                <a:latin typeface="Calibri"/>
                <a:ea typeface="Calibri"/>
                <a:cs typeface="Calibri"/>
              </a:rPr>
              <a:t> function effectively models circuit performance with a straightforward, efficient sequential approach.</a:t>
            </a:r>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24 May, 2024</a:t>
            </a:fld>
            <a:endParaRPr lang="en-US"/>
          </a:p>
        </p:txBody>
      </p:sp>
    </p:spTree>
    <p:extLst>
      <p:ext uri="{BB962C8B-B14F-4D97-AF65-F5344CB8AC3E}">
        <p14:creationId xmlns:p14="http://schemas.microsoft.com/office/powerpoint/2010/main" val="1650620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no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957124"/>
            <a:ext cx="6400800" cy="453385"/>
          </a:xfrm>
        </p:spPr>
        <p:txBody>
          <a:bodyPr/>
          <a:lstStyle>
            <a:lvl1pPr marL="0" indent="0" algn="l">
              <a:buNone/>
              <a:defRPr sz="24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13" name="Title 12"/>
          <p:cNvSpPr>
            <a:spLocks noGrp="1"/>
          </p:cNvSpPr>
          <p:nvPr>
            <p:ph type="title"/>
          </p:nvPr>
        </p:nvSpPr>
        <p:spPr>
          <a:xfrm>
            <a:off x="457200" y="1572517"/>
            <a:ext cx="8229600" cy="857250"/>
          </a:xfrm>
        </p:spPr>
        <p:txBody>
          <a:bodyPr/>
          <a:lstStyle>
            <a:lvl1pPr algn="l">
              <a:defRPr sz="4000" b="0">
                <a:solidFill>
                  <a:srgbClr val="003E74"/>
                </a:solidFill>
              </a:defRPr>
            </a:lvl1pPr>
          </a:lstStyle>
          <a:p>
            <a:r>
              <a:rPr lang="en-GB"/>
              <a:t>Click to edit Master title style</a:t>
            </a:r>
            <a:endParaRPr lang="en-US"/>
          </a:p>
        </p:txBody>
      </p:sp>
      <p:sp>
        <p:nvSpPr>
          <p:cNvPr id="10" name="Text Placeholder 9"/>
          <p:cNvSpPr>
            <a:spLocks noGrp="1"/>
          </p:cNvSpPr>
          <p:nvPr>
            <p:ph type="body" sz="quarter" idx="11" hasCustomPrompt="1"/>
          </p:nvPr>
        </p:nvSpPr>
        <p:spPr>
          <a:xfrm>
            <a:off x="457200" y="3955186"/>
            <a:ext cx="6400800" cy="254858"/>
          </a:xfrm>
        </p:spPr>
        <p:txBody>
          <a:bodyPr/>
          <a:lstStyle>
            <a:lvl1pPr marL="0" indent="0" algn="l">
              <a:buNone/>
              <a:defRPr sz="1200" baseline="0">
                <a:solidFill>
                  <a:srgbClr val="002548"/>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a:t>Click to edit author name</a:t>
            </a:r>
            <a:endParaRPr lang="en-US"/>
          </a:p>
        </p:txBody>
      </p:sp>
      <p:sp>
        <p:nvSpPr>
          <p:cNvPr id="9"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a:t>Click to edit presentation title</a:t>
            </a:r>
            <a:endParaRPr lang="en-US"/>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a:t>Click to add the date</a:t>
            </a:r>
          </a:p>
        </p:txBody>
      </p:sp>
    </p:spTree>
    <p:extLst>
      <p:ext uri="{BB962C8B-B14F-4D97-AF65-F5344CB8AC3E}">
        <p14:creationId xmlns:p14="http://schemas.microsoft.com/office/powerpoint/2010/main" val="3718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82581"/>
            <a:ext cx="3711608" cy="718386"/>
          </a:xfrm>
        </p:spPr>
        <p:txBody>
          <a:bodyPr/>
          <a:lstStyle>
            <a:lvl1pPr marL="0" indent="0" algn="l">
              <a:buNone/>
              <a:defRPr sz="24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Title 12"/>
          <p:cNvSpPr>
            <a:spLocks noGrp="1"/>
          </p:cNvSpPr>
          <p:nvPr>
            <p:ph type="title"/>
          </p:nvPr>
        </p:nvSpPr>
        <p:spPr>
          <a:xfrm>
            <a:off x="457200" y="1159487"/>
            <a:ext cx="3711608" cy="1615001"/>
          </a:xfrm>
        </p:spPr>
        <p:txBody>
          <a:bodyPr/>
          <a:lstStyle>
            <a:lvl1pPr>
              <a:defRPr sz="4000" b="0">
                <a:solidFill>
                  <a:srgbClr val="003E74"/>
                </a:solidFill>
              </a:defRPr>
            </a:lvl1pPr>
          </a:lstStyle>
          <a:p>
            <a:r>
              <a:rPr lang="en-GB"/>
              <a:t>Click to edit Master title style</a:t>
            </a:r>
            <a:endParaRPr lang="en-US"/>
          </a:p>
        </p:txBody>
      </p:sp>
      <p:sp>
        <p:nvSpPr>
          <p:cNvPr id="5" name="Text Placeholder 9"/>
          <p:cNvSpPr>
            <a:spLocks noGrp="1"/>
          </p:cNvSpPr>
          <p:nvPr>
            <p:ph type="body" sz="quarter" idx="11" hasCustomPrompt="1"/>
          </p:nvPr>
        </p:nvSpPr>
        <p:spPr>
          <a:xfrm>
            <a:off x="457200" y="4118513"/>
            <a:ext cx="3601176" cy="254858"/>
          </a:xfrm>
        </p:spPr>
        <p:txBody>
          <a:bodyPr/>
          <a:lstStyle>
            <a:lvl1pPr marL="0" indent="0" algn="l">
              <a:buNone/>
              <a:defRPr sz="1200" baseline="0">
                <a:solidFill>
                  <a:srgbClr val="002548"/>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a:t>Click to edit author name</a:t>
            </a:r>
            <a:endParaRPr lang="en-US"/>
          </a:p>
        </p:txBody>
      </p:sp>
      <p:sp>
        <p:nvSpPr>
          <p:cNvPr id="7" name="Picture Placeholder 6"/>
          <p:cNvSpPr>
            <a:spLocks noGrp="1"/>
          </p:cNvSpPr>
          <p:nvPr>
            <p:ph type="pic" sz="quarter" idx="12"/>
          </p:nvPr>
        </p:nvSpPr>
        <p:spPr>
          <a:xfrm>
            <a:off x="4756151" y="1159669"/>
            <a:ext cx="3930650" cy="3213702"/>
          </a:xfrm>
        </p:spPr>
        <p:txBody>
          <a:bodyPr/>
          <a:lstStyle>
            <a:lvl1pPr>
              <a:buClr>
                <a:srgbClr val="002548"/>
              </a:buClr>
              <a:defRPr/>
            </a:lvl1pPr>
          </a:lstStyle>
          <a:p>
            <a:endParaRPr lang="en-US"/>
          </a:p>
        </p:txBody>
      </p:sp>
      <p:sp>
        <p:nvSpPr>
          <p:cNvPr id="11"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a:t>Click to edit presentation title</a:t>
            </a:r>
            <a:endParaRPr lang="en-US"/>
          </a:p>
        </p:txBody>
      </p:sp>
      <p:sp>
        <p:nvSpPr>
          <p:cNvPr id="12" name="Text Placeholder 3"/>
          <p:cNvSpPr>
            <a:spLocks noGrp="1"/>
          </p:cNvSpPr>
          <p:nvPr>
            <p:ph type="body" sz="quarter" idx="13" hasCustomPrompt="1"/>
          </p:nvPr>
        </p:nvSpPr>
        <p:spPr>
          <a:xfrm>
            <a:off x="7239941" y="738262"/>
            <a:ext cx="1446859" cy="192881"/>
          </a:xfrm>
        </p:spPr>
        <p:txBody>
          <a:bodyPr/>
          <a:lstStyle>
            <a:lvl1pPr marL="0" indent="0" algn="r">
              <a:buNone/>
              <a:defRPr sz="1000">
                <a:solidFill>
                  <a:srgbClr val="003E74"/>
                </a:solidFill>
              </a:defRPr>
            </a:lvl1pPr>
          </a:lstStyle>
          <a:p>
            <a:pPr lvl="0"/>
            <a:r>
              <a:rPr lang="en-US"/>
              <a:t>Click to add the date</a:t>
            </a:r>
          </a:p>
        </p:txBody>
      </p:sp>
    </p:spTree>
    <p:extLst>
      <p:ext uri="{BB962C8B-B14F-4D97-AF65-F5344CB8AC3E}">
        <p14:creationId xmlns:p14="http://schemas.microsoft.com/office/powerpoint/2010/main" val="137203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GB"/>
              <a:t>Click to edit Master title style</a:t>
            </a:r>
            <a:endParaRPr lang="en-US"/>
          </a:p>
        </p:txBody>
      </p:sp>
      <p:sp>
        <p:nvSpPr>
          <p:cNvPr id="3" name="Content Placeholder 2"/>
          <p:cNvSpPr>
            <a:spLocks noGrp="1"/>
          </p:cNvSpPr>
          <p:nvPr>
            <p:ph idx="1"/>
          </p:nvPr>
        </p:nvSpPr>
        <p:spPr>
          <a:xfrm>
            <a:off x="457200" y="1759936"/>
            <a:ext cx="8229600" cy="2613435"/>
          </a:xfrm>
        </p:spPr>
        <p:txBody>
          <a:bodyPr/>
          <a:lstStyle>
            <a:lvl1pPr>
              <a:buClr>
                <a:srgbClr val="002548"/>
              </a:buClr>
              <a:defRPr/>
            </a:lvl1pPr>
            <a:lvl2pPr>
              <a:buClr>
                <a:srgbClr val="002548"/>
              </a:buClr>
              <a:defRPr/>
            </a:lvl2pPr>
            <a:lvl3pPr>
              <a:buClr>
                <a:srgbClr val="002548"/>
              </a:buClr>
              <a:defRPr sz="1200"/>
            </a:lvl3pPr>
            <a:lvl4pPr>
              <a:buClr>
                <a:srgbClr val="002548"/>
              </a:buClr>
              <a:defRPr sz="1200"/>
            </a:lvl4pPr>
            <a:lvl5pPr>
              <a:buClr>
                <a:srgbClr val="002548"/>
              </a:buClr>
              <a:defRPr sz="1200">
                <a:latin typeface="+mn-lt"/>
              </a:defRPr>
            </a:lvl5pPr>
            <a:lvl6pPr marL="2286000" indent="0">
              <a:buNone/>
              <a:defRPr sz="1400" baseline="0">
                <a:latin typeface="+mn-lt"/>
              </a:defRPr>
            </a:lvl6pPr>
            <a:lvl7pPr>
              <a:defRPr/>
            </a:lvl7pPr>
            <a:lvl8pPr>
              <a:defRPr/>
            </a:lvl8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a:t>Click to edit presentation title</a:t>
            </a:r>
            <a:endParaRPr lang="en-US"/>
          </a:p>
        </p:txBody>
      </p:sp>
      <p:sp>
        <p:nvSpPr>
          <p:cNvPr id="9"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a:t>Click to add the date</a:t>
            </a:r>
          </a:p>
        </p:txBody>
      </p:sp>
    </p:spTree>
    <p:extLst>
      <p:ext uri="{BB962C8B-B14F-4D97-AF65-F5344CB8AC3E}">
        <p14:creationId xmlns:p14="http://schemas.microsoft.com/office/powerpoint/2010/main" val="156925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10" name="Content Placeholder 2"/>
          <p:cNvSpPr>
            <a:spLocks noGrp="1"/>
          </p:cNvSpPr>
          <p:nvPr>
            <p:ph idx="11"/>
          </p:nvPr>
        </p:nvSpPr>
        <p:spPr>
          <a:xfrm>
            <a:off x="457200" y="1759936"/>
            <a:ext cx="3950877" cy="2613435"/>
          </a:xfrm>
        </p:spPr>
        <p:txBody>
          <a:bodyPr/>
          <a:lstStyle>
            <a:lvl1pPr>
              <a:buClr>
                <a:srgbClr val="002548"/>
              </a:buClr>
              <a:defRPr/>
            </a:lvl1pPr>
            <a:lvl2pPr>
              <a:buClr>
                <a:srgbClr val="002548"/>
              </a:buClr>
              <a:defRPr/>
            </a:lvl2pPr>
            <a:lvl3pPr>
              <a:buClr>
                <a:srgbClr val="002548"/>
              </a:buClr>
              <a:defRPr/>
            </a:lvl3pPr>
            <a:lvl4pPr>
              <a:buClr>
                <a:srgbClr val="002548"/>
              </a:buClr>
              <a:defRPr/>
            </a:lvl4pPr>
            <a:lvl5pPr>
              <a:buClr>
                <a:srgbClr val="002548"/>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p:cNvSpPr>
            <a:spLocks noGrp="1"/>
          </p:cNvSpPr>
          <p:nvPr>
            <p:ph type="title"/>
          </p:nvPr>
        </p:nvSpPr>
        <p:spPr/>
        <p:txBody>
          <a:bodyPr/>
          <a:lstStyle>
            <a:lvl1pPr>
              <a:defRPr sz="2400"/>
            </a:lvl1pPr>
          </a:lstStyle>
          <a:p>
            <a:r>
              <a:rPr lang="en-GB"/>
              <a:t>Click to edit Master title style</a:t>
            </a:r>
            <a:endParaRPr lang="en-US"/>
          </a:p>
        </p:txBody>
      </p:sp>
      <p:sp>
        <p:nvSpPr>
          <p:cNvPr id="12" name="Content Placeholder 2"/>
          <p:cNvSpPr>
            <a:spLocks noGrp="1"/>
          </p:cNvSpPr>
          <p:nvPr>
            <p:ph idx="12"/>
          </p:nvPr>
        </p:nvSpPr>
        <p:spPr>
          <a:xfrm>
            <a:off x="4735923" y="1759936"/>
            <a:ext cx="3950878" cy="2613435"/>
          </a:xfrm>
        </p:spPr>
        <p:txBody>
          <a:bodyPr/>
          <a:lstStyle>
            <a:lvl1pPr>
              <a:buClr>
                <a:srgbClr val="002548"/>
              </a:buClr>
              <a:defRPr/>
            </a:lvl1pPr>
            <a:lvl2pPr>
              <a:buClr>
                <a:srgbClr val="002548"/>
              </a:buClr>
              <a:defRPr/>
            </a:lvl2pPr>
            <a:lvl3pPr>
              <a:buClr>
                <a:srgbClr val="002548"/>
              </a:buClr>
              <a:defRPr/>
            </a:lvl3pPr>
            <a:lvl4pPr>
              <a:buClr>
                <a:srgbClr val="002548"/>
              </a:buClr>
              <a:defRPr/>
            </a:lvl4pPr>
            <a:lvl5pPr>
              <a:buClr>
                <a:srgbClr val="002548"/>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a:t>Click to edit presentation title</a:t>
            </a:r>
            <a:endParaRPr lang="en-US"/>
          </a:p>
        </p:txBody>
      </p:sp>
      <p:sp>
        <p:nvSpPr>
          <p:cNvPr id="14" name="Text Placeholder 3"/>
          <p:cNvSpPr>
            <a:spLocks noGrp="1"/>
          </p:cNvSpPr>
          <p:nvPr>
            <p:ph type="body" sz="quarter" idx="13" hasCustomPrompt="1"/>
          </p:nvPr>
        </p:nvSpPr>
        <p:spPr>
          <a:xfrm>
            <a:off x="7239941" y="738262"/>
            <a:ext cx="1446859" cy="192881"/>
          </a:xfrm>
        </p:spPr>
        <p:txBody>
          <a:bodyPr/>
          <a:lstStyle>
            <a:lvl1pPr marL="0" indent="0" algn="r">
              <a:buNone/>
              <a:defRPr sz="1000">
                <a:solidFill>
                  <a:srgbClr val="003E74"/>
                </a:solidFill>
              </a:defRPr>
            </a:lvl1pPr>
          </a:lstStyle>
          <a:p>
            <a:pPr lvl="0"/>
            <a:r>
              <a:rPr lang="en-US"/>
              <a:t>Click to add the date</a:t>
            </a:r>
          </a:p>
        </p:txBody>
      </p:sp>
    </p:spTree>
    <p:extLst>
      <p:ext uri="{BB962C8B-B14F-4D97-AF65-F5344CB8AC3E}">
        <p14:creationId xmlns:p14="http://schemas.microsoft.com/office/powerpoint/2010/main" val="262275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quote)">
    <p:spTree>
      <p:nvGrpSpPr>
        <p:cNvPr id="1" name=""/>
        <p:cNvGrpSpPr/>
        <p:nvPr/>
      </p:nvGrpSpPr>
      <p:grpSpPr>
        <a:xfrm>
          <a:off x="0" y="0"/>
          <a:ext cx="0" cy="0"/>
          <a:chOff x="0" y="0"/>
          <a:chExt cx="0" cy="0"/>
        </a:xfrm>
      </p:grpSpPr>
      <p:sp>
        <p:nvSpPr>
          <p:cNvPr id="3" name="Content Placeholder 2"/>
          <p:cNvSpPr>
            <a:spLocks noGrp="1"/>
          </p:cNvSpPr>
          <p:nvPr>
            <p:ph idx="11"/>
          </p:nvPr>
        </p:nvSpPr>
        <p:spPr>
          <a:xfrm>
            <a:off x="457200" y="1759936"/>
            <a:ext cx="3950877" cy="2613435"/>
          </a:xfrm>
        </p:spPr>
        <p:txBody>
          <a:bodyPr/>
          <a:lstStyle>
            <a:lvl1pPr>
              <a:buClr>
                <a:srgbClr val="002548"/>
              </a:buClr>
              <a:defRPr/>
            </a:lvl1pPr>
            <a:lvl2pPr>
              <a:buClr>
                <a:srgbClr val="002548"/>
              </a:buClr>
              <a:defRPr/>
            </a:lvl2pPr>
            <a:lvl3pPr>
              <a:buClr>
                <a:srgbClr val="002548"/>
              </a:buClr>
              <a:defRPr/>
            </a:lvl3pPr>
            <a:lvl4pPr>
              <a:buClr>
                <a:srgbClr val="002548"/>
              </a:buClr>
              <a:defRPr/>
            </a:lvl4pPr>
            <a:lvl5pPr>
              <a:buClr>
                <a:srgbClr val="002548"/>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itle 1"/>
          <p:cNvSpPr>
            <a:spLocks noGrp="1"/>
          </p:cNvSpPr>
          <p:nvPr>
            <p:ph type="title"/>
          </p:nvPr>
        </p:nvSpPr>
        <p:spPr>
          <a:xfrm>
            <a:off x="457200" y="1115931"/>
            <a:ext cx="8229600" cy="380667"/>
          </a:xfrm>
        </p:spPr>
        <p:txBody>
          <a:bodyPr/>
          <a:lstStyle>
            <a:lvl1pPr>
              <a:defRPr sz="2400"/>
            </a:lvl1pPr>
          </a:lstStyle>
          <a:p>
            <a:r>
              <a:rPr lang="en-GB"/>
              <a:t>Click to edit Master title style</a:t>
            </a:r>
            <a:endParaRPr lang="en-US"/>
          </a:p>
        </p:txBody>
      </p:sp>
      <p:sp>
        <p:nvSpPr>
          <p:cNvPr id="6" name="Content Placeholder 2"/>
          <p:cNvSpPr>
            <a:spLocks noGrp="1"/>
          </p:cNvSpPr>
          <p:nvPr>
            <p:ph idx="12" hasCustomPrompt="1"/>
          </p:nvPr>
        </p:nvSpPr>
        <p:spPr>
          <a:xfrm>
            <a:off x="4735923" y="1759936"/>
            <a:ext cx="3950878" cy="1948997"/>
          </a:xfrm>
        </p:spPr>
        <p:txBody>
          <a:bodyPr/>
          <a:lstStyle>
            <a:lvl1pPr marL="0" indent="0">
              <a:buClr>
                <a:srgbClr val="0085CA"/>
              </a:buClr>
              <a:buNone/>
              <a:defRPr sz="2800" b="0" i="1" baseline="0">
                <a:solidFill>
                  <a:srgbClr val="003E74"/>
                </a:solidFill>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a:t>“Click to add a quote”</a:t>
            </a:r>
            <a:endParaRPr lang="en-US"/>
          </a:p>
        </p:txBody>
      </p:sp>
      <p:sp>
        <p:nvSpPr>
          <p:cNvPr id="8" name="Text Placeholder 12"/>
          <p:cNvSpPr>
            <a:spLocks noGrp="1"/>
          </p:cNvSpPr>
          <p:nvPr>
            <p:ph type="body" sz="quarter" idx="14" hasCustomPrompt="1"/>
          </p:nvPr>
        </p:nvSpPr>
        <p:spPr>
          <a:xfrm>
            <a:off x="4735514" y="3890251"/>
            <a:ext cx="3951287" cy="483120"/>
          </a:xfrm>
        </p:spPr>
        <p:txBody>
          <a:bodyPr/>
          <a:lstStyle>
            <a:lvl1pPr marL="0" marR="0" indent="0" algn="l" defTabSz="457200" rtl="0" eaLnBrk="1" fontAlgn="auto" latinLnBrk="0" hangingPunct="1">
              <a:lnSpc>
                <a:spcPct val="100000"/>
              </a:lnSpc>
              <a:spcBef>
                <a:spcPct val="20000"/>
              </a:spcBef>
              <a:spcAft>
                <a:spcPts val="0"/>
              </a:spcAft>
              <a:buClr>
                <a:srgbClr val="0085CA"/>
              </a:buClr>
              <a:buSzTx/>
              <a:buFont typeface="Arial"/>
              <a:buNone/>
              <a:tabLst/>
              <a:defRPr sz="1200" baseline="0">
                <a:solidFill>
                  <a:srgbClr val="002548"/>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ct val="20000"/>
              </a:spcBef>
              <a:spcAft>
                <a:spcPts val="0"/>
              </a:spcAft>
              <a:buClr>
                <a:srgbClr val="0085CA"/>
              </a:buClr>
              <a:buSzTx/>
              <a:buFont typeface="Arial"/>
              <a:buNone/>
              <a:tabLst/>
              <a:defRPr/>
            </a:pPr>
            <a:r>
              <a:rPr lang="en-GB"/>
              <a:t>Click to add quote attribution</a:t>
            </a:r>
            <a:endParaRPr lang="en-US"/>
          </a:p>
        </p:txBody>
      </p:sp>
      <p:sp>
        <p:nvSpPr>
          <p:cNvPr id="10"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a:t>Click to edit presentation title</a:t>
            </a:r>
            <a:endParaRPr lang="en-US"/>
          </a:p>
        </p:txBody>
      </p:sp>
      <p:sp>
        <p:nvSpPr>
          <p:cNvPr id="11" name="Text Placeholder 3"/>
          <p:cNvSpPr>
            <a:spLocks noGrp="1"/>
          </p:cNvSpPr>
          <p:nvPr>
            <p:ph type="body" sz="quarter" idx="15" hasCustomPrompt="1"/>
          </p:nvPr>
        </p:nvSpPr>
        <p:spPr>
          <a:xfrm>
            <a:off x="7239941" y="738262"/>
            <a:ext cx="1446859" cy="192881"/>
          </a:xfrm>
        </p:spPr>
        <p:txBody>
          <a:bodyPr/>
          <a:lstStyle>
            <a:lvl1pPr marL="0" indent="0" algn="r">
              <a:buNone/>
              <a:defRPr sz="1000">
                <a:solidFill>
                  <a:srgbClr val="003E74"/>
                </a:solidFill>
              </a:defRPr>
            </a:lvl1pPr>
          </a:lstStyle>
          <a:p>
            <a:pPr lvl="0"/>
            <a:r>
              <a:rPr lang="en-US"/>
              <a:t>Click to add the date</a:t>
            </a:r>
          </a:p>
        </p:txBody>
      </p:sp>
    </p:spTree>
    <p:extLst>
      <p:ext uri="{BB962C8B-B14F-4D97-AF65-F5344CB8AC3E}">
        <p14:creationId xmlns:p14="http://schemas.microsoft.com/office/powerpoint/2010/main" val="3128024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two columns with image)">
    <p:spTree>
      <p:nvGrpSpPr>
        <p:cNvPr id="1" name=""/>
        <p:cNvGrpSpPr/>
        <p:nvPr/>
      </p:nvGrpSpPr>
      <p:grpSpPr>
        <a:xfrm>
          <a:off x="0" y="0"/>
          <a:ext cx="0" cy="0"/>
          <a:chOff x="0" y="0"/>
          <a:chExt cx="0" cy="0"/>
        </a:xfrm>
      </p:grpSpPr>
      <p:sp>
        <p:nvSpPr>
          <p:cNvPr id="3" name="Content Placeholder 2"/>
          <p:cNvSpPr>
            <a:spLocks noGrp="1"/>
          </p:cNvSpPr>
          <p:nvPr>
            <p:ph idx="11"/>
          </p:nvPr>
        </p:nvSpPr>
        <p:spPr>
          <a:xfrm>
            <a:off x="457200" y="1759936"/>
            <a:ext cx="3950877" cy="2613435"/>
          </a:xfrm>
        </p:spPr>
        <p:txBody>
          <a:bodyPr/>
          <a:lstStyle>
            <a:lvl1pPr>
              <a:buClr>
                <a:srgbClr val="002548"/>
              </a:buClr>
              <a:defRPr/>
            </a:lvl1pPr>
            <a:lvl2pPr>
              <a:buClr>
                <a:srgbClr val="002548"/>
              </a:buClr>
              <a:defRPr/>
            </a:lvl2pPr>
            <a:lvl3pPr>
              <a:buClr>
                <a:srgbClr val="002548"/>
              </a:buClr>
              <a:defRPr/>
            </a:lvl3pPr>
            <a:lvl4pPr>
              <a:buClr>
                <a:srgbClr val="002548"/>
              </a:buClr>
              <a:defRPr/>
            </a:lvl4pPr>
            <a:lvl5pPr>
              <a:buClr>
                <a:srgbClr val="002548"/>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itle 1"/>
          <p:cNvSpPr>
            <a:spLocks noGrp="1"/>
          </p:cNvSpPr>
          <p:nvPr>
            <p:ph type="title"/>
          </p:nvPr>
        </p:nvSpPr>
        <p:spPr>
          <a:xfrm>
            <a:off x="457200" y="1115931"/>
            <a:ext cx="8229600" cy="380667"/>
          </a:xfrm>
        </p:spPr>
        <p:txBody>
          <a:bodyPr/>
          <a:lstStyle>
            <a:lvl1pPr>
              <a:defRPr sz="2400"/>
            </a:lvl1pPr>
          </a:lstStyle>
          <a:p>
            <a:r>
              <a:rPr lang="en-GB"/>
              <a:t>Click to edit Master title style</a:t>
            </a:r>
            <a:endParaRPr lang="en-US"/>
          </a:p>
        </p:txBody>
      </p:sp>
      <p:sp>
        <p:nvSpPr>
          <p:cNvPr id="9" name="Picture Placeholder 8"/>
          <p:cNvSpPr>
            <a:spLocks noGrp="1"/>
          </p:cNvSpPr>
          <p:nvPr>
            <p:ph type="pic" sz="quarter" idx="13"/>
          </p:nvPr>
        </p:nvSpPr>
        <p:spPr>
          <a:xfrm>
            <a:off x="4735514" y="1759937"/>
            <a:ext cx="3951287" cy="1976608"/>
          </a:xfrm>
        </p:spPr>
        <p:txBody>
          <a:bodyPr/>
          <a:lstStyle>
            <a:lvl1pPr>
              <a:buClr>
                <a:srgbClr val="002548"/>
              </a:buClr>
              <a:defRPr/>
            </a:lvl1pPr>
          </a:lstStyle>
          <a:p>
            <a:endParaRPr lang="en-US"/>
          </a:p>
        </p:txBody>
      </p:sp>
      <p:sp>
        <p:nvSpPr>
          <p:cNvPr id="13" name="Text Placeholder 12"/>
          <p:cNvSpPr>
            <a:spLocks noGrp="1"/>
          </p:cNvSpPr>
          <p:nvPr>
            <p:ph type="body" sz="quarter" idx="14" hasCustomPrompt="1"/>
          </p:nvPr>
        </p:nvSpPr>
        <p:spPr>
          <a:xfrm>
            <a:off x="4735514" y="3942710"/>
            <a:ext cx="3951287" cy="427906"/>
          </a:xfrm>
        </p:spPr>
        <p:txBody>
          <a:bodyPr/>
          <a:lstStyle>
            <a:lvl1pPr marL="0" indent="0">
              <a:buNone/>
              <a:defRPr sz="1000">
                <a:solidFill>
                  <a:srgbClr val="002548"/>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caption</a:t>
            </a:r>
            <a:endParaRPr lang="en-US"/>
          </a:p>
        </p:txBody>
      </p:sp>
      <p:sp>
        <p:nvSpPr>
          <p:cNvPr id="8"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a:t>Click to edit presentation title</a:t>
            </a:r>
            <a:endParaRPr lang="en-US"/>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a:t>Click to add the date</a:t>
            </a:r>
          </a:p>
        </p:txBody>
      </p:sp>
    </p:spTree>
    <p:extLst>
      <p:ext uri="{BB962C8B-B14F-4D97-AF65-F5344CB8AC3E}">
        <p14:creationId xmlns:p14="http://schemas.microsoft.com/office/powerpoint/2010/main" val="847259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image/media and caption">
    <p:spTree>
      <p:nvGrpSpPr>
        <p:cNvPr id="1" name=""/>
        <p:cNvGrpSpPr/>
        <p:nvPr/>
      </p:nvGrpSpPr>
      <p:grpSpPr>
        <a:xfrm>
          <a:off x="0" y="0"/>
          <a:ext cx="0" cy="0"/>
          <a:chOff x="0" y="0"/>
          <a:chExt cx="0" cy="0"/>
        </a:xfrm>
      </p:grpSpPr>
      <p:sp>
        <p:nvSpPr>
          <p:cNvPr id="7" name="Picture Placeholder 8"/>
          <p:cNvSpPr>
            <a:spLocks noGrp="1"/>
          </p:cNvSpPr>
          <p:nvPr>
            <p:ph type="pic" sz="quarter" idx="13"/>
          </p:nvPr>
        </p:nvSpPr>
        <p:spPr>
          <a:xfrm>
            <a:off x="457200" y="1115931"/>
            <a:ext cx="8229601" cy="2639020"/>
          </a:xfrm>
        </p:spPr>
        <p:txBody>
          <a:bodyPr/>
          <a:lstStyle>
            <a:lvl1pPr>
              <a:buClr>
                <a:srgbClr val="002548"/>
              </a:buClr>
              <a:defRPr/>
            </a:lvl1pPr>
          </a:lstStyle>
          <a:p>
            <a:endParaRPr lang="en-US"/>
          </a:p>
        </p:txBody>
      </p:sp>
      <p:sp>
        <p:nvSpPr>
          <p:cNvPr id="9"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a:t>Click to edit presentation title</a:t>
            </a:r>
            <a:endParaRPr lang="en-US"/>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a:t>Click to add the date</a:t>
            </a:r>
          </a:p>
        </p:txBody>
      </p:sp>
      <p:sp>
        <p:nvSpPr>
          <p:cNvPr id="12" name="Text Placeholder 12"/>
          <p:cNvSpPr>
            <a:spLocks noGrp="1"/>
          </p:cNvSpPr>
          <p:nvPr>
            <p:ph type="body" sz="quarter" idx="14" hasCustomPrompt="1"/>
          </p:nvPr>
        </p:nvSpPr>
        <p:spPr>
          <a:xfrm>
            <a:off x="457200" y="3945465"/>
            <a:ext cx="3951287" cy="427906"/>
          </a:xfrm>
        </p:spPr>
        <p:txBody>
          <a:bodyPr/>
          <a:lstStyle>
            <a:lvl1pPr marL="0" indent="0">
              <a:buNone/>
              <a:defRPr sz="1000">
                <a:solidFill>
                  <a:srgbClr val="002548"/>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caption</a:t>
            </a:r>
            <a:endParaRPr lang="en-US"/>
          </a:p>
        </p:txBody>
      </p:sp>
    </p:spTree>
    <p:extLst>
      <p:ext uri="{BB962C8B-B14F-4D97-AF65-F5344CB8AC3E}">
        <p14:creationId xmlns:p14="http://schemas.microsoft.com/office/powerpoint/2010/main" val="392955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ple images/media and caption">
    <p:spTree>
      <p:nvGrpSpPr>
        <p:cNvPr id="1" name=""/>
        <p:cNvGrpSpPr/>
        <p:nvPr/>
      </p:nvGrpSpPr>
      <p:grpSpPr>
        <a:xfrm>
          <a:off x="0" y="0"/>
          <a:ext cx="0" cy="0"/>
          <a:chOff x="0" y="0"/>
          <a:chExt cx="0" cy="0"/>
        </a:xfrm>
      </p:grpSpPr>
      <p:sp>
        <p:nvSpPr>
          <p:cNvPr id="5" name="Picture Placeholder 8"/>
          <p:cNvSpPr>
            <a:spLocks noGrp="1"/>
          </p:cNvSpPr>
          <p:nvPr>
            <p:ph type="pic" sz="quarter" idx="13"/>
          </p:nvPr>
        </p:nvSpPr>
        <p:spPr>
          <a:xfrm>
            <a:off x="457200" y="1115931"/>
            <a:ext cx="3951287" cy="2611410"/>
          </a:xfrm>
        </p:spPr>
        <p:txBody>
          <a:bodyPr/>
          <a:lstStyle>
            <a:lvl1pPr>
              <a:buClr>
                <a:srgbClr val="002548"/>
              </a:buClr>
              <a:defRPr/>
            </a:lvl1pPr>
          </a:lstStyle>
          <a:p>
            <a:endParaRPr lang="en-US"/>
          </a:p>
        </p:txBody>
      </p:sp>
      <p:sp>
        <p:nvSpPr>
          <p:cNvPr id="6" name="Text Placeholder 12"/>
          <p:cNvSpPr>
            <a:spLocks noGrp="1"/>
          </p:cNvSpPr>
          <p:nvPr>
            <p:ph type="body" sz="quarter" idx="14" hasCustomPrompt="1"/>
          </p:nvPr>
        </p:nvSpPr>
        <p:spPr>
          <a:xfrm>
            <a:off x="457200" y="3945465"/>
            <a:ext cx="3951287" cy="427906"/>
          </a:xfrm>
        </p:spPr>
        <p:txBody>
          <a:bodyPr/>
          <a:lstStyle>
            <a:lvl1pPr marL="0" indent="0">
              <a:buNone/>
              <a:defRPr sz="1000">
                <a:solidFill>
                  <a:srgbClr val="002548"/>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caption</a:t>
            </a:r>
            <a:endParaRPr lang="en-US"/>
          </a:p>
        </p:txBody>
      </p:sp>
      <p:sp>
        <p:nvSpPr>
          <p:cNvPr id="7" name="Picture Placeholder 8"/>
          <p:cNvSpPr>
            <a:spLocks noGrp="1"/>
          </p:cNvSpPr>
          <p:nvPr>
            <p:ph type="pic" sz="quarter" idx="15"/>
          </p:nvPr>
        </p:nvSpPr>
        <p:spPr>
          <a:xfrm>
            <a:off x="4735514" y="1115932"/>
            <a:ext cx="3951287" cy="1479401"/>
          </a:xfrm>
        </p:spPr>
        <p:txBody>
          <a:bodyPr/>
          <a:lstStyle>
            <a:lvl1pPr>
              <a:buClr>
                <a:srgbClr val="002548"/>
              </a:buClr>
              <a:defRPr/>
            </a:lvl1pPr>
          </a:lstStyle>
          <a:p>
            <a:endParaRPr lang="en-US"/>
          </a:p>
        </p:txBody>
      </p:sp>
      <p:sp>
        <p:nvSpPr>
          <p:cNvPr id="9" name="Picture Placeholder 8"/>
          <p:cNvSpPr>
            <a:spLocks noGrp="1"/>
          </p:cNvSpPr>
          <p:nvPr>
            <p:ph type="pic" sz="quarter" idx="16"/>
          </p:nvPr>
        </p:nvSpPr>
        <p:spPr>
          <a:xfrm>
            <a:off x="4735514" y="2816214"/>
            <a:ext cx="3951287" cy="1557158"/>
          </a:xfrm>
        </p:spPr>
        <p:txBody>
          <a:bodyPr/>
          <a:lstStyle>
            <a:lvl1pPr>
              <a:buClr>
                <a:srgbClr val="002548"/>
              </a:buClr>
              <a:defRPr/>
            </a:lvl1pPr>
          </a:lstStyle>
          <a:p>
            <a:endParaRPr lang="en-US"/>
          </a:p>
        </p:txBody>
      </p:sp>
      <p:sp>
        <p:nvSpPr>
          <p:cNvPr id="8"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a:t>Click to edit presentation title</a:t>
            </a:r>
            <a:endParaRPr lang="en-US"/>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a:t>Click to add the date</a:t>
            </a:r>
          </a:p>
        </p:txBody>
      </p:sp>
    </p:spTree>
    <p:extLst>
      <p:ext uri="{BB962C8B-B14F-4D97-AF65-F5344CB8AC3E}">
        <p14:creationId xmlns:p14="http://schemas.microsoft.com/office/powerpoint/2010/main" val="1250341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a:t>Click to edit presentation title</a:t>
            </a:r>
            <a:endParaRPr lang="en-US"/>
          </a:p>
        </p:txBody>
      </p:sp>
      <p:sp>
        <p:nvSpPr>
          <p:cNvPr id="7"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a:t>Click to add the date</a:t>
            </a:r>
          </a:p>
        </p:txBody>
      </p:sp>
    </p:spTree>
    <p:extLst>
      <p:ext uri="{BB962C8B-B14F-4D97-AF65-F5344CB8AC3E}">
        <p14:creationId xmlns:p14="http://schemas.microsoft.com/office/powerpoint/2010/main" val="40672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NUL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4EFFC">
            <a:alpha val="44000"/>
          </a:srgbClr>
        </a:solidFill>
        <a:effectLst/>
      </p:bgPr>
    </p:bg>
    <p:spTree>
      <p:nvGrpSpPr>
        <p:cNvPr id="1" name=""/>
        <p:cNvGrpSpPr/>
        <p:nvPr/>
      </p:nvGrpSpPr>
      <p:grpSpPr>
        <a:xfrm>
          <a:off x="0" y="0"/>
          <a:ext cx="0" cy="0"/>
          <a:chOff x="0" y="0"/>
          <a:chExt cx="0" cy="0"/>
        </a:xfrm>
      </p:grpSpPr>
      <p:pic>
        <p:nvPicPr>
          <p:cNvPr id="4" name="Picture 3" descr="College_Powerpoint_Background_16-9.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3" name="Text Placeholder 2"/>
          <p:cNvSpPr>
            <a:spLocks noGrp="1"/>
          </p:cNvSpPr>
          <p:nvPr>
            <p:ph type="body" idx="1"/>
          </p:nvPr>
        </p:nvSpPr>
        <p:spPr>
          <a:xfrm>
            <a:off x="457200" y="1759936"/>
            <a:ext cx="8229600" cy="2613435"/>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Placeholder 1"/>
          <p:cNvSpPr>
            <a:spLocks noGrp="1"/>
          </p:cNvSpPr>
          <p:nvPr>
            <p:ph type="title"/>
          </p:nvPr>
        </p:nvSpPr>
        <p:spPr>
          <a:xfrm>
            <a:off x="457200" y="1115931"/>
            <a:ext cx="8229600" cy="380667"/>
          </a:xfrm>
          <a:prstGeom prst="rect">
            <a:avLst/>
          </a:prstGeom>
        </p:spPr>
        <p:txBody>
          <a:bodyPr vert="horz" lIns="0" tIns="45720" rIns="0" bIns="0" rtlCol="0" anchor="ctr">
            <a:noAutofit/>
          </a:bodyPr>
          <a:lstStyle/>
          <a:p>
            <a:r>
              <a:rPr lang="en-GB"/>
              <a:t>Click to edit Master title style</a:t>
            </a:r>
            <a:endParaRPr lang="en-US"/>
          </a:p>
        </p:txBody>
      </p:sp>
    </p:spTree>
    <p:extLst>
      <p:ext uri="{BB962C8B-B14F-4D97-AF65-F5344CB8AC3E}">
        <p14:creationId xmlns:p14="http://schemas.microsoft.com/office/powerpoint/2010/main" val="2585372813"/>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2" r:id="rId4"/>
    <p:sldLayoutId id="2147483660" r:id="rId5"/>
    <p:sldLayoutId id="2147483657" r:id="rId6"/>
    <p:sldLayoutId id="2147483658" r:id="rId7"/>
    <p:sldLayoutId id="2147483659" r:id="rId8"/>
    <p:sldLayoutId id="2147483655" r:id="rId9"/>
  </p:sldLayoutIdLst>
  <p:hf hdr="0"/>
  <p:txStyles>
    <p:titleStyle>
      <a:lvl1pPr algn="l" defTabSz="457200" rtl="0" eaLnBrk="1" latinLnBrk="0" hangingPunct="1">
        <a:spcBef>
          <a:spcPct val="0"/>
        </a:spcBef>
        <a:buNone/>
        <a:defRPr sz="2400" b="1" kern="1200">
          <a:solidFill>
            <a:srgbClr val="003E74"/>
          </a:solidFill>
          <a:latin typeface="Arial"/>
          <a:ea typeface="+mj-ea"/>
          <a:cs typeface="Arial"/>
        </a:defRPr>
      </a:lvl1pPr>
    </p:titleStyle>
    <p:bodyStyle>
      <a:lvl1pPr marL="342900" indent="-34290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347472" y="3247961"/>
            <a:ext cx="7026676" cy="254858"/>
          </a:xfrm>
        </p:spPr>
        <p:txBody>
          <a:bodyPr/>
          <a:lstStyle/>
          <a:p>
            <a:r>
              <a:rPr lang="en-US" b="1" i="1"/>
              <a:t>Team –</a:t>
            </a:r>
            <a:r>
              <a:rPr lang="zh-CN" altLang="en-US" b="1" i="1"/>
              <a:t> </a:t>
            </a:r>
            <a:r>
              <a:rPr lang="en-US" altLang="zh-CN" b="1" i="1"/>
              <a:t>pentlandite</a:t>
            </a:r>
            <a:r>
              <a:rPr lang="en-US" b="1" i="1"/>
              <a:t>:</a:t>
            </a:r>
          </a:p>
          <a:p>
            <a:r>
              <a:rPr lang="en-GB" altLang="zh-CN" err="1"/>
              <a:t>Njeumi</a:t>
            </a:r>
            <a:r>
              <a:rPr lang="en-GB" altLang="zh-CN"/>
              <a:t>, Alex N/ Tan, Peifeng</a:t>
            </a:r>
            <a:r>
              <a:rPr lang="en-US" altLang="zh-CN"/>
              <a:t>/ </a:t>
            </a:r>
            <a:r>
              <a:rPr lang="en-US" err="1"/>
              <a:t>Yongwen</a:t>
            </a:r>
            <a:r>
              <a:rPr lang="zh-CN" altLang="en-US"/>
              <a:t> </a:t>
            </a:r>
            <a:r>
              <a:rPr lang="en-GB" altLang="zh-CN"/>
              <a:t>Chen/ </a:t>
            </a:r>
            <a:r>
              <a:rPr lang="en-US"/>
              <a:t> </a:t>
            </a:r>
            <a:r>
              <a:rPr lang="en-GB" altLang="zh-CN"/>
              <a:t>Li, Zihan</a:t>
            </a:r>
            <a:br>
              <a:rPr lang="en-GB" altLang="zh-CN"/>
            </a:br>
            <a:r>
              <a:rPr lang="en-GB" altLang="zh-CN"/>
              <a:t>Ji, </a:t>
            </a:r>
            <a:r>
              <a:rPr lang="en-GB" altLang="zh-CN" err="1"/>
              <a:t>Geyu</a:t>
            </a:r>
            <a:r>
              <a:rPr lang="en-GB" altLang="zh-CN"/>
              <a:t>/ Cai, </a:t>
            </a:r>
            <a:r>
              <a:rPr lang="en-GB" altLang="zh-CN" err="1"/>
              <a:t>Mingsheng</a:t>
            </a:r>
            <a:r>
              <a:rPr lang="en-GB" altLang="zh-CN"/>
              <a:t>/ Sim, Melissa Y S</a:t>
            </a:r>
          </a:p>
          <a:p>
            <a:endParaRPr lang="en-US"/>
          </a:p>
          <a:p>
            <a:endParaRPr lang="en-US"/>
          </a:p>
          <a:p>
            <a:endParaRPr lang="en-US"/>
          </a:p>
        </p:txBody>
      </p:sp>
      <p:sp>
        <p:nvSpPr>
          <p:cNvPr id="6" name="Text Placeholder 5"/>
          <p:cNvSpPr>
            <a:spLocks noGrp="1"/>
          </p:cNvSpPr>
          <p:nvPr>
            <p:ph type="body" sz="quarter" idx="12"/>
          </p:nvPr>
        </p:nvSpPr>
        <p:spPr>
          <a:xfrm>
            <a:off x="98897" y="4296594"/>
            <a:ext cx="1828800" cy="229807"/>
          </a:xfrm>
        </p:spPr>
        <p:txBody>
          <a:bodyPr/>
          <a:lstStyle/>
          <a:p>
            <a:r>
              <a:rPr lang="en-US" sz="1100"/>
              <a:t>2024/0</a:t>
            </a:r>
            <a:r>
              <a:rPr lang="en-US" altLang="zh-CN" sz="1100"/>
              <a:t>5</a:t>
            </a:r>
            <a:r>
              <a:rPr lang="en-US" sz="1100"/>
              <a:t>/2</a:t>
            </a:r>
            <a:r>
              <a:rPr lang="en-US" altLang="zh-CN" sz="1100"/>
              <a:t>0</a:t>
            </a:r>
            <a:r>
              <a:rPr lang="en-US" sz="1100"/>
              <a:t> -  2024/0</a:t>
            </a:r>
            <a:r>
              <a:rPr lang="en-US" altLang="zh-CN" sz="1100"/>
              <a:t>5</a:t>
            </a:r>
            <a:r>
              <a:rPr lang="en-US" sz="1100"/>
              <a:t>/</a:t>
            </a:r>
            <a:r>
              <a:rPr lang="en-US" altLang="zh-CN" sz="1100"/>
              <a:t>24</a:t>
            </a:r>
            <a:endParaRPr lang="en-US" sz="1100"/>
          </a:p>
        </p:txBody>
      </p:sp>
      <p:sp>
        <p:nvSpPr>
          <p:cNvPr id="5" name="Title 4">
            <a:extLst>
              <a:ext uri="{FF2B5EF4-FFF2-40B4-BE49-F238E27FC236}">
                <a16:creationId xmlns:a16="http://schemas.microsoft.com/office/drawing/2014/main" id="{58291D9F-6C2B-1135-2901-02FA0AD2C430}"/>
              </a:ext>
            </a:extLst>
          </p:cNvPr>
          <p:cNvSpPr>
            <a:spLocks noGrp="1"/>
          </p:cNvSpPr>
          <p:nvPr>
            <p:ph type="title"/>
          </p:nvPr>
        </p:nvSpPr>
        <p:spPr>
          <a:xfrm>
            <a:off x="457200" y="-131777"/>
            <a:ext cx="8229600" cy="3377973"/>
          </a:xfrm>
        </p:spPr>
        <p:txBody>
          <a:bodyPr/>
          <a:lstStyle/>
          <a:p>
            <a:r>
              <a:rPr lang="en-GB" b="1">
                <a:latin typeface="system-ui"/>
              </a:rPr>
              <a:t>The </a:t>
            </a:r>
            <a:r>
              <a:rPr lang="en-GB" b="1" err="1">
                <a:latin typeface="system-ui"/>
              </a:rPr>
              <a:t>Gerardium</a:t>
            </a:r>
            <a:r>
              <a:rPr lang="en-GB" b="1">
                <a:latin typeface="system-ui"/>
              </a:rPr>
              <a:t> Rush</a:t>
            </a:r>
            <a:br>
              <a:rPr lang="en-GB" b="1">
                <a:latin typeface="system-ui"/>
              </a:rPr>
            </a:br>
            <a:r>
              <a:rPr lang="en-GB" b="1">
                <a:latin typeface="system-ui"/>
              </a:rPr>
              <a:t>Optimal mineral recovery using a Genetic Algorithm approach</a:t>
            </a:r>
            <a:endParaRPr lang="en-US" b="1"/>
          </a:p>
        </p:txBody>
      </p:sp>
    </p:spTree>
    <p:extLst>
      <p:ext uri="{BB962C8B-B14F-4D97-AF65-F5344CB8AC3E}">
        <p14:creationId xmlns:p14="http://schemas.microsoft.com/office/powerpoint/2010/main" val="4058368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ack background with colorful shapes&#10;&#10;Description automatically generated">
            <a:extLst>
              <a:ext uri="{FF2B5EF4-FFF2-40B4-BE49-F238E27FC236}">
                <a16:creationId xmlns:a16="http://schemas.microsoft.com/office/drawing/2014/main" id="{80EFA897-E0B8-B693-3FB7-B27218DCB633}"/>
              </a:ext>
            </a:extLst>
          </p:cNvPr>
          <p:cNvPicPr>
            <a:picLocks noChangeAspect="1"/>
          </p:cNvPicPr>
          <p:nvPr/>
        </p:nvPicPr>
        <p:blipFill>
          <a:blip r:embed="rId3"/>
          <a:stretch>
            <a:fillRect/>
          </a:stretch>
        </p:blipFill>
        <p:spPr>
          <a:xfrm>
            <a:off x="3578334" y="465432"/>
            <a:ext cx="537273" cy="543553"/>
          </a:xfrm>
          <a:prstGeom prst="rect">
            <a:avLst/>
          </a:prstGeom>
        </p:spPr>
      </p:pic>
      <p:pic>
        <p:nvPicPr>
          <p:cNvPr id="11" name="Picture 10" descr="A blue and black rectangles&#10;&#10;Description automatically generated">
            <a:extLst>
              <a:ext uri="{FF2B5EF4-FFF2-40B4-BE49-F238E27FC236}">
                <a16:creationId xmlns:a16="http://schemas.microsoft.com/office/drawing/2014/main" id="{F8A1E466-6DA5-EA47-26F2-828BDCE37DA7}"/>
              </a:ext>
            </a:extLst>
          </p:cNvPr>
          <p:cNvPicPr>
            <a:picLocks noChangeAspect="1"/>
          </p:cNvPicPr>
          <p:nvPr/>
        </p:nvPicPr>
        <p:blipFill>
          <a:blip r:embed="rId4"/>
          <a:stretch>
            <a:fillRect/>
          </a:stretch>
        </p:blipFill>
        <p:spPr>
          <a:xfrm>
            <a:off x="7724597" y="4989942"/>
            <a:ext cx="1419225" cy="152400"/>
          </a:xfrm>
          <a:prstGeom prst="rect">
            <a:avLst/>
          </a:prstGeom>
        </p:spPr>
      </p:pic>
      <p:pic>
        <p:nvPicPr>
          <p:cNvPr id="3" name="Picture 2" descr="A diagram of a process&#10;&#10;Description automatically generated">
            <a:extLst>
              <a:ext uri="{FF2B5EF4-FFF2-40B4-BE49-F238E27FC236}">
                <a16:creationId xmlns:a16="http://schemas.microsoft.com/office/drawing/2014/main" id="{A5D2B33B-290C-B2DB-6998-934FDE6A4E33}"/>
              </a:ext>
            </a:extLst>
          </p:cNvPr>
          <p:cNvPicPr>
            <a:picLocks noChangeAspect="1"/>
          </p:cNvPicPr>
          <p:nvPr/>
        </p:nvPicPr>
        <p:blipFill>
          <a:blip r:embed="rId5"/>
          <a:stretch>
            <a:fillRect/>
          </a:stretch>
        </p:blipFill>
        <p:spPr>
          <a:xfrm>
            <a:off x="185805" y="2396761"/>
            <a:ext cx="5670468" cy="2510538"/>
          </a:xfrm>
          <a:prstGeom prst="rect">
            <a:avLst/>
          </a:prstGeom>
        </p:spPr>
      </p:pic>
      <p:sp>
        <p:nvSpPr>
          <p:cNvPr id="9" name="TextBox 8">
            <a:extLst>
              <a:ext uri="{FF2B5EF4-FFF2-40B4-BE49-F238E27FC236}">
                <a16:creationId xmlns:a16="http://schemas.microsoft.com/office/drawing/2014/main" id="{0269D838-85F5-A061-9B32-3EDE07BAC11C}"/>
              </a:ext>
            </a:extLst>
          </p:cNvPr>
          <p:cNvSpPr txBox="1"/>
          <p:nvPr/>
        </p:nvSpPr>
        <p:spPr>
          <a:xfrm>
            <a:off x="185805" y="483788"/>
            <a:ext cx="3698111"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003E74"/>
                </a:solidFill>
                <a:latin typeface="system-ui"/>
                <a:ea typeface="黑体"/>
                <a:cs typeface="Arial"/>
              </a:rPr>
              <a:t>Circuit Modelling</a:t>
            </a:r>
          </a:p>
          <a:p>
            <a:endParaRPr lang="en-US" sz="2400" b="1">
              <a:solidFill>
                <a:srgbClr val="EF6C00"/>
              </a:solidFill>
              <a:latin typeface="PT Sans Narrow"/>
              <a:ea typeface="Open Sans"/>
              <a:cs typeface="Open Sans"/>
            </a:endParaRPr>
          </a:p>
          <a:p>
            <a:pPr marL="228600" indent="-228600">
              <a:buFont typeface="Arial"/>
              <a:buChar char="•"/>
            </a:pPr>
            <a:r>
              <a:rPr lang="en-US">
                <a:latin typeface="Arial"/>
                <a:cs typeface="Arial"/>
              </a:rPr>
              <a:t>Evaluate circuit</a:t>
            </a:r>
          </a:p>
          <a:p>
            <a:pPr marL="228600" indent="-228600">
              <a:buFont typeface="Arial"/>
              <a:buChar char="•"/>
            </a:pPr>
            <a:r>
              <a:rPr lang="en-US">
                <a:latin typeface="Arial"/>
                <a:cs typeface="Arial"/>
              </a:rPr>
              <a:t>Check convergence</a:t>
            </a:r>
          </a:p>
          <a:p>
            <a:pPr marL="228600" indent="-228600">
              <a:buFont typeface="Arial"/>
              <a:buChar char="•"/>
            </a:pPr>
            <a:r>
              <a:rPr lang="en-US">
                <a:latin typeface="Arial"/>
                <a:cs typeface="Arial"/>
              </a:rPr>
              <a:t>Performance</a:t>
            </a:r>
          </a:p>
        </p:txBody>
      </p:sp>
      <p:pic>
        <p:nvPicPr>
          <p:cNvPr id="5" name="Picture 4" descr="A graph with a line and a red line&#10;&#10;Description automatically generated">
            <a:extLst>
              <a:ext uri="{FF2B5EF4-FFF2-40B4-BE49-F238E27FC236}">
                <a16:creationId xmlns:a16="http://schemas.microsoft.com/office/drawing/2014/main" id="{382B53FF-9336-40E0-D724-DDAC9CC73840}"/>
              </a:ext>
            </a:extLst>
          </p:cNvPr>
          <p:cNvPicPr>
            <a:picLocks noChangeAspect="1"/>
          </p:cNvPicPr>
          <p:nvPr/>
        </p:nvPicPr>
        <p:blipFill rotWithShape="1">
          <a:blip r:embed="rId6"/>
          <a:srcRect l="1366" r="830" b="2228"/>
          <a:stretch/>
        </p:blipFill>
        <p:spPr>
          <a:xfrm>
            <a:off x="4572000" y="846112"/>
            <a:ext cx="4028742" cy="2510537"/>
          </a:xfrm>
          <a:prstGeom prst="rect">
            <a:avLst/>
          </a:prstGeom>
        </p:spPr>
      </p:pic>
    </p:spTree>
    <p:extLst>
      <p:ext uri="{BB962C8B-B14F-4D97-AF65-F5344CB8AC3E}">
        <p14:creationId xmlns:p14="http://schemas.microsoft.com/office/powerpoint/2010/main" val="1255159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diagram of a diagram&#10;&#10;Description automatically generated">
            <a:extLst>
              <a:ext uri="{FF2B5EF4-FFF2-40B4-BE49-F238E27FC236}">
                <a16:creationId xmlns:a16="http://schemas.microsoft.com/office/drawing/2014/main" id="{F9444FEC-FAD9-056C-2120-CFF99E8EE565}"/>
              </a:ext>
            </a:extLst>
          </p:cNvPr>
          <p:cNvPicPr>
            <a:picLocks noChangeAspect="1"/>
          </p:cNvPicPr>
          <p:nvPr/>
        </p:nvPicPr>
        <p:blipFill>
          <a:blip r:embed="rId3"/>
          <a:stretch>
            <a:fillRect/>
          </a:stretch>
        </p:blipFill>
        <p:spPr>
          <a:xfrm>
            <a:off x="71437" y="2071687"/>
            <a:ext cx="8899072" cy="2048896"/>
          </a:xfrm>
          <a:prstGeom prst="rect">
            <a:avLst/>
          </a:prstGeom>
        </p:spPr>
      </p:pic>
      <p:sp>
        <p:nvSpPr>
          <p:cNvPr id="13" name="TextBox 12">
            <a:extLst>
              <a:ext uri="{FF2B5EF4-FFF2-40B4-BE49-F238E27FC236}">
                <a16:creationId xmlns:a16="http://schemas.microsoft.com/office/drawing/2014/main" id="{F4EF3989-FABD-0DA6-01D2-10F331F76A15}"/>
              </a:ext>
            </a:extLst>
          </p:cNvPr>
          <p:cNvSpPr txBox="1"/>
          <p:nvPr/>
        </p:nvSpPr>
        <p:spPr>
          <a:xfrm>
            <a:off x="256154" y="475570"/>
            <a:ext cx="379435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003E74"/>
                </a:solidFill>
                <a:latin typeface="system-ui"/>
                <a:ea typeface="黑体"/>
                <a:cs typeface="Arial"/>
              </a:rPr>
              <a:t>Validity Checking</a:t>
            </a:r>
          </a:p>
        </p:txBody>
      </p:sp>
      <p:pic>
        <p:nvPicPr>
          <p:cNvPr id="14" name="Picture 13" descr="A green check mark in a circle&#10;&#10;Description automatically generated">
            <a:extLst>
              <a:ext uri="{FF2B5EF4-FFF2-40B4-BE49-F238E27FC236}">
                <a16:creationId xmlns:a16="http://schemas.microsoft.com/office/drawing/2014/main" id="{5734DFB1-2890-B242-7C2A-0EE0EA1D301E}"/>
              </a:ext>
            </a:extLst>
          </p:cNvPr>
          <p:cNvPicPr>
            <a:picLocks noChangeAspect="1"/>
          </p:cNvPicPr>
          <p:nvPr/>
        </p:nvPicPr>
        <p:blipFill>
          <a:blip r:embed="rId4"/>
          <a:stretch>
            <a:fillRect/>
          </a:stretch>
        </p:blipFill>
        <p:spPr>
          <a:xfrm>
            <a:off x="3784826" y="503805"/>
            <a:ext cx="533400" cy="533400"/>
          </a:xfrm>
          <a:prstGeom prst="rect">
            <a:avLst/>
          </a:prstGeom>
        </p:spPr>
      </p:pic>
      <p:pic>
        <p:nvPicPr>
          <p:cNvPr id="18" name="Picture 17" descr="A blue and black rectangles&#10;&#10;Description automatically generated">
            <a:extLst>
              <a:ext uri="{FF2B5EF4-FFF2-40B4-BE49-F238E27FC236}">
                <a16:creationId xmlns:a16="http://schemas.microsoft.com/office/drawing/2014/main" id="{FCC782BA-2E8F-A80A-4B55-1E968F5B8234}"/>
              </a:ext>
            </a:extLst>
          </p:cNvPr>
          <p:cNvPicPr>
            <a:picLocks noChangeAspect="1"/>
          </p:cNvPicPr>
          <p:nvPr/>
        </p:nvPicPr>
        <p:blipFill>
          <a:blip r:embed="rId5"/>
          <a:stretch>
            <a:fillRect/>
          </a:stretch>
        </p:blipFill>
        <p:spPr>
          <a:xfrm>
            <a:off x="7724597" y="4989942"/>
            <a:ext cx="1419225" cy="152400"/>
          </a:xfrm>
          <a:prstGeom prst="rect">
            <a:avLst/>
          </a:prstGeom>
        </p:spPr>
      </p:pic>
      <p:cxnSp>
        <p:nvCxnSpPr>
          <p:cNvPr id="19" name="Straight Arrow Connector 18">
            <a:extLst>
              <a:ext uri="{FF2B5EF4-FFF2-40B4-BE49-F238E27FC236}">
                <a16:creationId xmlns:a16="http://schemas.microsoft.com/office/drawing/2014/main" id="{848E4FAA-3B95-CBC8-AB98-95B56319678F}"/>
              </a:ext>
            </a:extLst>
          </p:cNvPr>
          <p:cNvCxnSpPr/>
          <p:nvPr/>
        </p:nvCxnSpPr>
        <p:spPr>
          <a:xfrm flipH="1">
            <a:off x="7452972" y="2282937"/>
            <a:ext cx="249010" cy="802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2EC245AF-E08A-2BA7-9A4B-38443F6D816E}"/>
              </a:ext>
            </a:extLst>
          </p:cNvPr>
          <p:cNvSpPr txBox="1"/>
          <p:nvPr/>
        </p:nvSpPr>
        <p:spPr>
          <a:xfrm>
            <a:off x="7220290" y="1908401"/>
            <a:ext cx="14491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err="1">
                <a:cs typeface="Arial"/>
              </a:rPr>
              <a:t>C_stream</a:t>
            </a:r>
            <a:r>
              <a:rPr lang="en-US" sz="900">
                <a:cs typeface="Arial"/>
              </a:rPr>
              <a:t> and </a:t>
            </a:r>
            <a:r>
              <a:rPr lang="en-US" sz="900" err="1">
                <a:cs typeface="Arial"/>
              </a:rPr>
              <a:t>T_stream</a:t>
            </a:r>
            <a:r>
              <a:rPr lang="en-US" sz="900">
                <a:cs typeface="Arial"/>
              </a:rPr>
              <a:t> with same destination</a:t>
            </a:r>
          </a:p>
        </p:txBody>
      </p:sp>
      <p:sp>
        <p:nvSpPr>
          <p:cNvPr id="21" name="TextBox 20">
            <a:extLst>
              <a:ext uri="{FF2B5EF4-FFF2-40B4-BE49-F238E27FC236}">
                <a16:creationId xmlns:a16="http://schemas.microsoft.com/office/drawing/2014/main" id="{44DEDF0A-3DD9-2D2E-BF0C-4BE52F1141A9}"/>
              </a:ext>
            </a:extLst>
          </p:cNvPr>
          <p:cNvSpPr txBox="1"/>
          <p:nvPr/>
        </p:nvSpPr>
        <p:spPr>
          <a:xfrm>
            <a:off x="7041016" y="770843"/>
            <a:ext cx="2398258"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b="1">
                <a:cs typeface="Arial"/>
              </a:rPr>
              <a:t>Legend</a:t>
            </a:r>
          </a:p>
          <a:p>
            <a:r>
              <a:rPr lang="en-US" sz="1050" err="1">
                <a:cs typeface="Arial"/>
              </a:rPr>
              <a:t>C_stream</a:t>
            </a:r>
            <a:r>
              <a:rPr lang="en-US" sz="1050">
                <a:cs typeface="Arial"/>
              </a:rPr>
              <a:t> = Concentrate stream</a:t>
            </a:r>
          </a:p>
          <a:p>
            <a:r>
              <a:rPr lang="en-US" sz="1050" err="1">
                <a:cs typeface="Arial"/>
              </a:rPr>
              <a:t>I_stream</a:t>
            </a:r>
            <a:r>
              <a:rPr lang="en-US" sz="1050">
                <a:cs typeface="Arial"/>
              </a:rPr>
              <a:t> = Intermediate stream</a:t>
            </a:r>
          </a:p>
          <a:p>
            <a:r>
              <a:rPr lang="en-US" sz="1050" err="1">
                <a:cs typeface="Arial"/>
              </a:rPr>
              <a:t>T_stream</a:t>
            </a:r>
            <a:r>
              <a:rPr lang="en-US" sz="1050">
                <a:cs typeface="Arial"/>
              </a:rPr>
              <a:t> = Tailings stream</a:t>
            </a:r>
            <a:endParaRPr lang="en-US" sz="1050"/>
          </a:p>
        </p:txBody>
      </p:sp>
      <p:cxnSp>
        <p:nvCxnSpPr>
          <p:cNvPr id="22" name="Straight Arrow Connector 21">
            <a:extLst>
              <a:ext uri="{FF2B5EF4-FFF2-40B4-BE49-F238E27FC236}">
                <a16:creationId xmlns:a16="http://schemas.microsoft.com/office/drawing/2014/main" id="{C433BA26-1BB4-6087-D782-67A332D1C7FF}"/>
              </a:ext>
            </a:extLst>
          </p:cNvPr>
          <p:cNvCxnSpPr>
            <a:cxnSpLocks/>
          </p:cNvCxnSpPr>
          <p:nvPr/>
        </p:nvCxnSpPr>
        <p:spPr>
          <a:xfrm flipH="1">
            <a:off x="615384" y="1604280"/>
            <a:ext cx="524553" cy="5725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A2E1A0CC-D7FB-410D-B038-390E2A0639E7}"/>
              </a:ext>
            </a:extLst>
          </p:cNvPr>
          <p:cNvSpPr txBox="1"/>
          <p:nvPr/>
        </p:nvSpPr>
        <p:spPr>
          <a:xfrm>
            <a:off x="597015" y="1357312"/>
            <a:ext cx="1459365"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cs typeface="Arial"/>
              </a:rPr>
              <a:t>No path to the outlet</a:t>
            </a:r>
          </a:p>
        </p:txBody>
      </p:sp>
      <p:cxnSp>
        <p:nvCxnSpPr>
          <p:cNvPr id="24" name="Straight Arrow Connector 23">
            <a:extLst>
              <a:ext uri="{FF2B5EF4-FFF2-40B4-BE49-F238E27FC236}">
                <a16:creationId xmlns:a16="http://schemas.microsoft.com/office/drawing/2014/main" id="{E2A5F2AF-8ED6-827B-3022-F46108AF4E15}"/>
              </a:ext>
            </a:extLst>
          </p:cNvPr>
          <p:cNvCxnSpPr>
            <a:cxnSpLocks/>
          </p:cNvCxnSpPr>
          <p:nvPr/>
        </p:nvCxnSpPr>
        <p:spPr>
          <a:xfrm flipV="1">
            <a:off x="1109320" y="3299393"/>
            <a:ext cx="649062" cy="3000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055F4C88-B276-648E-CA8B-097D11830645}"/>
              </a:ext>
            </a:extLst>
          </p:cNvPr>
          <p:cNvSpPr txBox="1"/>
          <p:nvPr/>
        </p:nvSpPr>
        <p:spPr>
          <a:xfrm>
            <a:off x="525576" y="3546360"/>
            <a:ext cx="144916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cs typeface="Arial"/>
              </a:rPr>
              <a:t>Self - recycling</a:t>
            </a:r>
          </a:p>
        </p:txBody>
      </p:sp>
      <p:cxnSp>
        <p:nvCxnSpPr>
          <p:cNvPr id="3" name="Straight Arrow Connector 2">
            <a:extLst>
              <a:ext uri="{FF2B5EF4-FFF2-40B4-BE49-F238E27FC236}">
                <a16:creationId xmlns:a16="http://schemas.microsoft.com/office/drawing/2014/main" id="{E5E1590E-2448-4F12-036D-CC91A4957373}"/>
              </a:ext>
            </a:extLst>
          </p:cNvPr>
          <p:cNvCxnSpPr>
            <a:cxnSpLocks/>
          </p:cNvCxnSpPr>
          <p:nvPr/>
        </p:nvCxnSpPr>
        <p:spPr>
          <a:xfrm flipV="1">
            <a:off x="1918944" y="4099492"/>
            <a:ext cx="649062" cy="3000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4A0B30A-128B-3A93-26B6-1A823F13D6A0}"/>
              </a:ext>
            </a:extLst>
          </p:cNvPr>
          <p:cNvSpPr txBox="1"/>
          <p:nvPr/>
        </p:nvSpPr>
        <p:spPr>
          <a:xfrm>
            <a:off x="1335201" y="4346460"/>
            <a:ext cx="144916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cs typeface="Arial"/>
              </a:rPr>
              <a:t>Not accessible</a:t>
            </a:r>
            <a:endParaRPr lang="en-US"/>
          </a:p>
        </p:txBody>
      </p:sp>
      <p:cxnSp>
        <p:nvCxnSpPr>
          <p:cNvPr id="5" name="Straight Arrow Connector 4">
            <a:extLst>
              <a:ext uri="{FF2B5EF4-FFF2-40B4-BE49-F238E27FC236}">
                <a16:creationId xmlns:a16="http://schemas.microsoft.com/office/drawing/2014/main" id="{29E15500-4E16-56CF-C3C1-0BDA7CC09488}"/>
              </a:ext>
            </a:extLst>
          </p:cNvPr>
          <p:cNvCxnSpPr>
            <a:cxnSpLocks/>
          </p:cNvCxnSpPr>
          <p:nvPr/>
        </p:nvCxnSpPr>
        <p:spPr>
          <a:xfrm flipV="1">
            <a:off x="7610132" y="3770880"/>
            <a:ext cx="453799" cy="676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F4FAD657-9A44-3C29-F79D-5F4E224C18B0}"/>
              </a:ext>
            </a:extLst>
          </p:cNvPr>
          <p:cNvSpPr txBox="1"/>
          <p:nvPr/>
        </p:nvSpPr>
        <p:spPr>
          <a:xfrm>
            <a:off x="7040676" y="4384560"/>
            <a:ext cx="14491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err="1">
                <a:cs typeface="Arial"/>
              </a:rPr>
              <a:t>T_stream</a:t>
            </a:r>
            <a:r>
              <a:rPr lang="en-US" sz="900">
                <a:cs typeface="Arial"/>
              </a:rPr>
              <a:t> into Concentrate outlet</a:t>
            </a:r>
          </a:p>
        </p:txBody>
      </p:sp>
    </p:spTree>
    <p:extLst>
      <p:ext uri="{BB962C8B-B14F-4D97-AF65-F5344CB8AC3E}">
        <p14:creationId xmlns:p14="http://schemas.microsoft.com/office/powerpoint/2010/main" val="3669297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2A39-13A3-E8E9-0493-8C3B2F795965}"/>
              </a:ext>
            </a:extLst>
          </p:cNvPr>
          <p:cNvSpPr>
            <a:spLocks noGrp="1"/>
          </p:cNvSpPr>
          <p:nvPr>
            <p:ph type="title"/>
          </p:nvPr>
        </p:nvSpPr>
        <p:spPr>
          <a:xfrm>
            <a:off x="314324" y="564842"/>
            <a:ext cx="8229600" cy="380667"/>
          </a:xfrm>
        </p:spPr>
        <p:txBody>
          <a:bodyPr/>
          <a:lstStyle/>
          <a:p>
            <a:r>
              <a:rPr lang="en-US" sz="3200"/>
              <a:t>Base Case Solution</a:t>
            </a:r>
            <a:endParaRPr lang="en-GB" sz="3200"/>
          </a:p>
        </p:txBody>
      </p:sp>
      <p:pic>
        <p:nvPicPr>
          <p:cNvPr id="6" name="Picture 5" descr="A puzzle pieces with a hand holding a piece&#10;&#10;Description automatically generated">
            <a:extLst>
              <a:ext uri="{FF2B5EF4-FFF2-40B4-BE49-F238E27FC236}">
                <a16:creationId xmlns:a16="http://schemas.microsoft.com/office/drawing/2014/main" id="{220BE045-A72D-A3B8-AA44-9FB266ED86F5}"/>
              </a:ext>
            </a:extLst>
          </p:cNvPr>
          <p:cNvPicPr>
            <a:picLocks noChangeAspect="1"/>
          </p:cNvPicPr>
          <p:nvPr/>
        </p:nvPicPr>
        <p:blipFill>
          <a:blip r:embed="rId3"/>
          <a:stretch>
            <a:fillRect/>
          </a:stretch>
        </p:blipFill>
        <p:spPr>
          <a:xfrm>
            <a:off x="4316867" y="505165"/>
            <a:ext cx="563676" cy="497342"/>
          </a:xfrm>
          <a:prstGeom prst="rect">
            <a:avLst/>
          </a:prstGeom>
        </p:spPr>
      </p:pic>
      <p:pic>
        <p:nvPicPr>
          <p:cNvPr id="10" name="Picture 9" descr="A blue and black rectangles&#10;&#10;Description automatically generated">
            <a:extLst>
              <a:ext uri="{FF2B5EF4-FFF2-40B4-BE49-F238E27FC236}">
                <a16:creationId xmlns:a16="http://schemas.microsoft.com/office/drawing/2014/main" id="{C43AD937-3754-A314-43C1-343ED6FF2DB0}"/>
              </a:ext>
            </a:extLst>
          </p:cNvPr>
          <p:cNvPicPr>
            <a:picLocks noChangeAspect="1"/>
          </p:cNvPicPr>
          <p:nvPr/>
        </p:nvPicPr>
        <p:blipFill>
          <a:blip r:embed="rId4"/>
          <a:stretch>
            <a:fillRect/>
          </a:stretch>
        </p:blipFill>
        <p:spPr>
          <a:xfrm>
            <a:off x="7724597" y="4989942"/>
            <a:ext cx="1419225" cy="152400"/>
          </a:xfrm>
          <a:prstGeom prst="rect">
            <a:avLst/>
          </a:prstGeom>
        </p:spPr>
      </p:pic>
      <p:pic>
        <p:nvPicPr>
          <p:cNvPr id="4" name="Picture 3" descr="A diagram of a machine&#10;&#10;Description automatically generated">
            <a:extLst>
              <a:ext uri="{FF2B5EF4-FFF2-40B4-BE49-F238E27FC236}">
                <a16:creationId xmlns:a16="http://schemas.microsoft.com/office/drawing/2014/main" id="{053F21FE-BE70-8279-D21A-E6BD293DD4A2}"/>
              </a:ext>
            </a:extLst>
          </p:cNvPr>
          <p:cNvPicPr>
            <a:picLocks noChangeAspect="1"/>
          </p:cNvPicPr>
          <p:nvPr/>
        </p:nvPicPr>
        <p:blipFill>
          <a:blip r:embed="rId5"/>
          <a:stretch>
            <a:fillRect/>
          </a:stretch>
        </p:blipFill>
        <p:spPr>
          <a:xfrm>
            <a:off x="16244" y="1408480"/>
            <a:ext cx="9111511" cy="3118491"/>
          </a:xfrm>
          <a:prstGeom prst="rect">
            <a:avLst/>
          </a:prstGeom>
        </p:spPr>
      </p:pic>
      <p:sp>
        <p:nvSpPr>
          <p:cNvPr id="3" name="Oval 2">
            <a:extLst>
              <a:ext uri="{FF2B5EF4-FFF2-40B4-BE49-F238E27FC236}">
                <a16:creationId xmlns:a16="http://schemas.microsoft.com/office/drawing/2014/main" id="{EFF3D84E-6A9A-97D5-6318-C8AA7DA95224}"/>
              </a:ext>
            </a:extLst>
          </p:cNvPr>
          <p:cNvSpPr/>
          <p:nvPr/>
        </p:nvSpPr>
        <p:spPr>
          <a:xfrm>
            <a:off x="497039" y="2768106"/>
            <a:ext cx="4101666" cy="1399469"/>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42C4F8D2-28BB-6485-04DC-AF3BAC83A750}"/>
              </a:ext>
            </a:extLst>
          </p:cNvPr>
          <p:cNvCxnSpPr>
            <a:cxnSpLocks/>
          </p:cNvCxnSpPr>
          <p:nvPr/>
        </p:nvCxnSpPr>
        <p:spPr>
          <a:xfrm flipV="1">
            <a:off x="4571999" y="4439951"/>
            <a:ext cx="138896" cy="6053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7949B28-59D9-2E4E-BE7A-05995D997FA7}"/>
              </a:ext>
            </a:extLst>
          </p:cNvPr>
          <p:cNvCxnSpPr>
            <a:cxnSpLocks/>
          </p:cNvCxnSpPr>
          <p:nvPr/>
        </p:nvCxnSpPr>
        <p:spPr>
          <a:xfrm flipH="1">
            <a:off x="6043912" y="1689904"/>
            <a:ext cx="183267" cy="600134"/>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14" name="Content Placeholder 13">
            <a:extLst>
              <a:ext uri="{FF2B5EF4-FFF2-40B4-BE49-F238E27FC236}">
                <a16:creationId xmlns:a16="http://schemas.microsoft.com/office/drawing/2014/main" id="{52CCB254-DB3E-BC5E-D423-E2FEEE7A54E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178960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66CB-6A85-C573-6C18-36055889D2C9}"/>
              </a:ext>
            </a:extLst>
          </p:cNvPr>
          <p:cNvSpPr>
            <a:spLocks noGrp="1"/>
          </p:cNvSpPr>
          <p:nvPr>
            <p:ph type="title"/>
          </p:nvPr>
        </p:nvSpPr>
        <p:spPr>
          <a:xfrm>
            <a:off x="273504" y="1013878"/>
            <a:ext cx="8229600" cy="380667"/>
          </a:xfrm>
        </p:spPr>
        <p:txBody>
          <a:bodyPr/>
          <a:lstStyle/>
          <a:p>
            <a:r>
              <a:rPr lang="en-US"/>
              <a:t>Optimum Circuit Configuration vs Economic Factors</a:t>
            </a:r>
            <a:endParaRPr lang="en-GB"/>
          </a:p>
        </p:txBody>
      </p:sp>
      <p:sp>
        <p:nvSpPr>
          <p:cNvPr id="3" name="Content Placeholder 2">
            <a:extLst>
              <a:ext uri="{FF2B5EF4-FFF2-40B4-BE49-F238E27FC236}">
                <a16:creationId xmlns:a16="http://schemas.microsoft.com/office/drawing/2014/main" id="{00CE34FD-008C-3F0D-226E-41FCD934E8A6}"/>
              </a:ext>
            </a:extLst>
          </p:cNvPr>
          <p:cNvSpPr>
            <a:spLocks noGrp="1"/>
          </p:cNvSpPr>
          <p:nvPr>
            <p:ph idx="1"/>
          </p:nvPr>
        </p:nvSpPr>
        <p:spPr/>
        <p:txBody>
          <a:bodyPr/>
          <a:lstStyle/>
          <a:p>
            <a:r>
              <a:rPr lang="en-US"/>
              <a:t>Number of units in the circuit</a:t>
            </a:r>
          </a:p>
          <a:p>
            <a:pPr lvl="1"/>
            <a:r>
              <a:rPr lang="en-US"/>
              <a:t>Circuits with 5-15 units investigated</a:t>
            </a:r>
          </a:p>
          <a:p>
            <a:r>
              <a:rPr lang="en-US"/>
              <a:t>Price paid per </a:t>
            </a:r>
            <a:r>
              <a:rPr lang="en-US" err="1"/>
              <a:t>gerardium</a:t>
            </a:r>
            <a:r>
              <a:rPr lang="en-US"/>
              <a:t> relative to waste</a:t>
            </a:r>
          </a:p>
          <a:p>
            <a:pPr lvl="1"/>
            <a:r>
              <a:rPr lang="en-US"/>
              <a:t>£1000/kg reward, £500/kg reward</a:t>
            </a:r>
          </a:p>
          <a:p>
            <a:pPr lvl="1"/>
            <a:r>
              <a:rPr lang="en-US"/>
              <a:t>£7500/kg penalty, £3750/kg penalty</a:t>
            </a:r>
          </a:p>
          <a:p>
            <a:r>
              <a:rPr lang="en-US"/>
              <a:t>Purity of input feed</a:t>
            </a:r>
          </a:p>
          <a:p>
            <a:pPr lvl="1"/>
            <a:r>
              <a:rPr lang="en-US"/>
              <a:t>10-90% </a:t>
            </a:r>
            <a:r>
              <a:rPr lang="en-US" err="1"/>
              <a:t>gerardium</a:t>
            </a:r>
            <a:r>
              <a:rPr lang="en-US"/>
              <a:t> to waste</a:t>
            </a:r>
          </a:p>
        </p:txBody>
      </p:sp>
      <p:pic>
        <p:nvPicPr>
          <p:cNvPr id="7" name="Picture 6" descr="A blue and black rectangles&#10;&#10;Description automatically generated">
            <a:extLst>
              <a:ext uri="{FF2B5EF4-FFF2-40B4-BE49-F238E27FC236}">
                <a16:creationId xmlns:a16="http://schemas.microsoft.com/office/drawing/2014/main" id="{930DB7EC-B27F-E8B2-A71B-B51B02CC2E94}"/>
              </a:ext>
            </a:extLst>
          </p:cNvPr>
          <p:cNvPicPr>
            <a:picLocks noChangeAspect="1"/>
          </p:cNvPicPr>
          <p:nvPr/>
        </p:nvPicPr>
        <p:blipFill>
          <a:blip r:embed="rId3"/>
          <a:stretch>
            <a:fillRect/>
          </a:stretch>
        </p:blipFill>
        <p:spPr>
          <a:xfrm>
            <a:off x="7724597" y="4989942"/>
            <a:ext cx="1419225" cy="152400"/>
          </a:xfrm>
          <a:prstGeom prst="rect">
            <a:avLst/>
          </a:prstGeom>
        </p:spPr>
      </p:pic>
    </p:spTree>
    <p:extLst>
      <p:ext uri="{BB962C8B-B14F-4D97-AF65-F5344CB8AC3E}">
        <p14:creationId xmlns:p14="http://schemas.microsoft.com/office/powerpoint/2010/main" val="2797569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C19C-C881-AE8F-D77D-FF30702172C1}"/>
              </a:ext>
            </a:extLst>
          </p:cNvPr>
          <p:cNvSpPr>
            <a:spLocks noGrp="1"/>
          </p:cNvSpPr>
          <p:nvPr>
            <p:ph type="title"/>
          </p:nvPr>
        </p:nvSpPr>
        <p:spPr/>
        <p:txBody>
          <a:bodyPr/>
          <a:lstStyle/>
          <a:p>
            <a:r>
              <a:rPr lang="en-US"/>
              <a:t>Number of Units in Circuit</a:t>
            </a:r>
            <a:endParaRPr lang="en-GB"/>
          </a:p>
        </p:txBody>
      </p:sp>
      <p:sp>
        <p:nvSpPr>
          <p:cNvPr id="3" name="Content Placeholder 2">
            <a:extLst>
              <a:ext uri="{FF2B5EF4-FFF2-40B4-BE49-F238E27FC236}">
                <a16:creationId xmlns:a16="http://schemas.microsoft.com/office/drawing/2014/main" id="{2A3FB3D7-7A03-CC06-8AEE-B728AC1E1C92}"/>
              </a:ext>
            </a:extLst>
          </p:cNvPr>
          <p:cNvSpPr>
            <a:spLocks noGrp="1"/>
          </p:cNvSpPr>
          <p:nvPr>
            <p:ph idx="1"/>
          </p:nvPr>
        </p:nvSpPr>
        <p:spPr>
          <a:xfrm>
            <a:off x="457200" y="1560156"/>
            <a:ext cx="8229600" cy="2813216"/>
          </a:xfrm>
        </p:spPr>
        <p:txBody>
          <a:bodyPr/>
          <a:lstStyle/>
          <a:p>
            <a:r>
              <a:rPr lang="en-US"/>
              <a:t>5 units					15 units</a:t>
            </a:r>
            <a:endParaRPr lang="en-GB"/>
          </a:p>
        </p:txBody>
      </p:sp>
      <p:sp>
        <p:nvSpPr>
          <p:cNvPr id="4" name="Text Placeholder 3">
            <a:extLst>
              <a:ext uri="{FF2B5EF4-FFF2-40B4-BE49-F238E27FC236}">
                <a16:creationId xmlns:a16="http://schemas.microsoft.com/office/drawing/2014/main" id="{27AD2B15-5437-E31B-6CCE-D54792C50F80}"/>
              </a:ext>
            </a:extLst>
          </p:cNvPr>
          <p:cNvSpPr>
            <a:spLocks noGrp="1"/>
          </p:cNvSpPr>
          <p:nvPr>
            <p:ph type="body" sz="quarter" idx="10"/>
          </p:nvPr>
        </p:nvSpPr>
        <p:spPr/>
        <p:txBody>
          <a:bodyPr/>
          <a:lstStyle/>
          <a:p>
            <a:endParaRPr lang="en-GB"/>
          </a:p>
        </p:txBody>
      </p:sp>
      <p:sp>
        <p:nvSpPr>
          <p:cNvPr id="5" name="Text Placeholder 4">
            <a:extLst>
              <a:ext uri="{FF2B5EF4-FFF2-40B4-BE49-F238E27FC236}">
                <a16:creationId xmlns:a16="http://schemas.microsoft.com/office/drawing/2014/main" id="{8AAA5459-89DB-476F-196C-40178C2A5F96}"/>
              </a:ext>
            </a:extLst>
          </p:cNvPr>
          <p:cNvSpPr>
            <a:spLocks noGrp="1"/>
          </p:cNvSpPr>
          <p:nvPr>
            <p:ph type="body" sz="quarter" idx="12"/>
          </p:nvPr>
        </p:nvSpPr>
        <p:spPr/>
        <p:txBody>
          <a:bodyPr/>
          <a:lstStyle/>
          <a:p>
            <a:endParaRPr lang="en-GB"/>
          </a:p>
        </p:txBody>
      </p:sp>
      <p:pic>
        <p:nvPicPr>
          <p:cNvPr id="7" name="Picture 6" descr="A diagram of a process&#10;&#10;Description automatically generated">
            <a:extLst>
              <a:ext uri="{FF2B5EF4-FFF2-40B4-BE49-F238E27FC236}">
                <a16:creationId xmlns:a16="http://schemas.microsoft.com/office/drawing/2014/main" id="{D0DEF4EB-44B4-99CC-E762-D6E5CA0A2B39}"/>
              </a:ext>
            </a:extLst>
          </p:cNvPr>
          <p:cNvPicPr>
            <a:picLocks noChangeAspect="1"/>
          </p:cNvPicPr>
          <p:nvPr/>
        </p:nvPicPr>
        <p:blipFill>
          <a:blip r:embed="rId3"/>
          <a:stretch>
            <a:fillRect/>
          </a:stretch>
        </p:blipFill>
        <p:spPr>
          <a:xfrm>
            <a:off x="0" y="2295494"/>
            <a:ext cx="4094253" cy="2535673"/>
          </a:xfrm>
          <a:prstGeom prst="rect">
            <a:avLst/>
          </a:prstGeom>
        </p:spPr>
      </p:pic>
      <p:pic>
        <p:nvPicPr>
          <p:cNvPr id="9" name="Picture 8" descr="A diagram of a diagram&#10;&#10;Description automatically generated with medium confidence">
            <a:extLst>
              <a:ext uri="{FF2B5EF4-FFF2-40B4-BE49-F238E27FC236}">
                <a16:creationId xmlns:a16="http://schemas.microsoft.com/office/drawing/2014/main" id="{831631C6-D7C3-4203-0706-C95E44E43B23}"/>
              </a:ext>
            </a:extLst>
          </p:cNvPr>
          <p:cNvPicPr>
            <a:picLocks noChangeAspect="1"/>
          </p:cNvPicPr>
          <p:nvPr/>
        </p:nvPicPr>
        <p:blipFill>
          <a:blip r:embed="rId4"/>
          <a:stretch>
            <a:fillRect/>
          </a:stretch>
        </p:blipFill>
        <p:spPr>
          <a:xfrm>
            <a:off x="4551453" y="1070768"/>
            <a:ext cx="4371835" cy="3857800"/>
          </a:xfrm>
          <a:prstGeom prst="rect">
            <a:avLst/>
          </a:prstGeom>
        </p:spPr>
      </p:pic>
      <p:sp>
        <p:nvSpPr>
          <p:cNvPr id="10" name="Oval 9">
            <a:extLst>
              <a:ext uri="{FF2B5EF4-FFF2-40B4-BE49-F238E27FC236}">
                <a16:creationId xmlns:a16="http://schemas.microsoft.com/office/drawing/2014/main" id="{D9951948-69F5-6AB5-4DD4-E4128C04E672}"/>
              </a:ext>
            </a:extLst>
          </p:cNvPr>
          <p:cNvSpPr/>
          <p:nvPr/>
        </p:nvSpPr>
        <p:spPr>
          <a:xfrm rot="2078402">
            <a:off x="4568712" y="3250381"/>
            <a:ext cx="3085482" cy="125253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61B5AA12-9352-C7EC-B683-3FD60030FB2B}"/>
              </a:ext>
            </a:extLst>
          </p:cNvPr>
          <p:cNvSpPr/>
          <p:nvPr/>
        </p:nvSpPr>
        <p:spPr>
          <a:xfrm rot="2078402">
            <a:off x="164785" y="3626328"/>
            <a:ext cx="2279855" cy="1117985"/>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1A22007F-DAF5-B865-8C0F-4E7D313620BD}"/>
              </a:ext>
            </a:extLst>
          </p:cNvPr>
          <p:cNvCxnSpPr>
            <a:cxnSpLocks/>
          </p:cNvCxnSpPr>
          <p:nvPr/>
        </p:nvCxnSpPr>
        <p:spPr>
          <a:xfrm>
            <a:off x="6429676" y="2810577"/>
            <a:ext cx="535492" cy="4966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F2F09C6C-50A1-D08F-78C1-CD7F65A963D0}"/>
              </a:ext>
            </a:extLst>
          </p:cNvPr>
          <p:cNvCxnSpPr>
            <a:cxnSpLocks/>
          </p:cNvCxnSpPr>
          <p:nvPr/>
        </p:nvCxnSpPr>
        <p:spPr>
          <a:xfrm>
            <a:off x="866274" y="3083198"/>
            <a:ext cx="7937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4BE896A-CE17-028A-9A31-5ED8E4D39866}"/>
              </a:ext>
            </a:extLst>
          </p:cNvPr>
          <p:cNvCxnSpPr>
            <a:cxnSpLocks/>
          </p:cNvCxnSpPr>
          <p:nvPr/>
        </p:nvCxnSpPr>
        <p:spPr>
          <a:xfrm flipH="1" flipV="1">
            <a:off x="2625002" y="3654721"/>
            <a:ext cx="444672" cy="386680"/>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1955D66-8243-B550-E698-B977173141FF}"/>
              </a:ext>
            </a:extLst>
          </p:cNvPr>
          <p:cNvCxnSpPr>
            <a:cxnSpLocks/>
          </p:cNvCxnSpPr>
          <p:nvPr/>
        </p:nvCxnSpPr>
        <p:spPr>
          <a:xfrm flipH="1">
            <a:off x="7963370" y="4468009"/>
            <a:ext cx="670279" cy="352529"/>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95797EDE-7E9F-7123-8EC5-EFEBB9B40250}"/>
              </a:ext>
            </a:extLst>
          </p:cNvPr>
          <p:cNvSpPr/>
          <p:nvPr/>
        </p:nvSpPr>
        <p:spPr>
          <a:xfrm>
            <a:off x="6553925" y="2092960"/>
            <a:ext cx="1409445" cy="680720"/>
          </a:xfrm>
          <a:prstGeom prst="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28323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2604E-12FC-0234-E7EC-F484758179F4}"/>
              </a:ext>
            </a:extLst>
          </p:cNvPr>
          <p:cNvSpPr>
            <a:spLocks noGrp="1"/>
          </p:cNvSpPr>
          <p:nvPr>
            <p:ph type="title"/>
          </p:nvPr>
        </p:nvSpPr>
        <p:spPr/>
        <p:txBody>
          <a:bodyPr/>
          <a:lstStyle/>
          <a:p>
            <a:r>
              <a:rPr lang="en-US"/>
              <a:t>Price paid per </a:t>
            </a:r>
            <a:r>
              <a:rPr lang="en-US" err="1"/>
              <a:t>gerardium</a:t>
            </a:r>
            <a:r>
              <a:rPr lang="en-US"/>
              <a:t> relative to waste</a:t>
            </a:r>
            <a:endParaRPr lang="en-GB"/>
          </a:p>
        </p:txBody>
      </p:sp>
      <p:sp>
        <p:nvSpPr>
          <p:cNvPr id="3" name="Content Placeholder 2">
            <a:extLst>
              <a:ext uri="{FF2B5EF4-FFF2-40B4-BE49-F238E27FC236}">
                <a16:creationId xmlns:a16="http://schemas.microsoft.com/office/drawing/2014/main" id="{84C5EE19-BCCE-C752-19B2-EFE497480027}"/>
              </a:ext>
            </a:extLst>
          </p:cNvPr>
          <p:cNvSpPr>
            <a:spLocks noGrp="1"/>
          </p:cNvSpPr>
          <p:nvPr>
            <p:ph idx="1"/>
          </p:nvPr>
        </p:nvSpPr>
        <p:spPr/>
        <p:txBody>
          <a:bodyPr/>
          <a:lstStyle/>
          <a:p>
            <a:r>
              <a:rPr lang="en-US"/>
              <a:t>Higher reward									Higher Penalty</a:t>
            </a:r>
            <a:endParaRPr lang="en-GB"/>
          </a:p>
        </p:txBody>
      </p:sp>
      <p:sp>
        <p:nvSpPr>
          <p:cNvPr id="4" name="Text Placeholder 3">
            <a:extLst>
              <a:ext uri="{FF2B5EF4-FFF2-40B4-BE49-F238E27FC236}">
                <a16:creationId xmlns:a16="http://schemas.microsoft.com/office/drawing/2014/main" id="{43657B04-FC90-43CC-DE8B-7B60F24C0CBD}"/>
              </a:ext>
            </a:extLst>
          </p:cNvPr>
          <p:cNvSpPr>
            <a:spLocks noGrp="1"/>
          </p:cNvSpPr>
          <p:nvPr>
            <p:ph type="body" sz="quarter" idx="10"/>
          </p:nvPr>
        </p:nvSpPr>
        <p:spPr/>
        <p:txBody>
          <a:bodyPr/>
          <a:lstStyle/>
          <a:p>
            <a:endParaRPr lang="en-GB"/>
          </a:p>
        </p:txBody>
      </p:sp>
      <p:sp>
        <p:nvSpPr>
          <p:cNvPr id="5" name="Text Placeholder 4">
            <a:extLst>
              <a:ext uri="{FF2B5EF4-FFF2-40B4-BE49-F238E27FC236}">
                <a16:creationId xmlns:a16="http://schemas.microsoft.com/office/drawing/2014/main" id="{CD476839-C48B-F72B-E05E-ED6EDD65AD04}"/>
              </a:ext>
            </a:extLst>
          </p:cNvPr>
          <p:cNvSpPr>
            <a:spLocks noGrp="1"/>
          </p:cNvSpPr>
          <p:nvPr>
            <p:ph type="body" sz="quarter" idx="12"/>
          </p:nvPr>
        </p:nvSpPr>
        <p:spPr/>
        <p:txBody>
          <a:bodyPr/>
          <a:lstStyle/>
          <a:p>
            <a:endParaRPr lang="en-GB"/>
          </a:p>
        </p:txBody>
      </p:sp>
      <p:pic>
        <p:nvPicPr>
          <p:cNvPr id="9" name="Picture 8" descr="A diagram of a computer&#10;&#10;Description automatically generated with medium confidence">
            <a:extLst>
              <a:ext uri="{FF2B5EF4-FFF2-40B4-BE49-F238E27FC236}">
                <a16:creationId xmlns:a16="http://schemas.microsoft.com/office/drawing/2014/main" id="{A925CD0D-704A-C1D2-FE98-05CC506E7DE9}"/>
              </a:ext>
            </a:extLst>
          </p:cNvPr>
          <p:cNvPicPr>
            <a:picLocks noChangeAspect="1"/>
          </p:cNvPicPr>
          <p:nvPr/>
        </p:nvPicPr>
        <p:blipFill>
          <a:blip r:embed="rId3"/>
          <a:stretch>
            <a:fillRect/>
          </a:stretch>
        </p:blipFill>
        <p:spPr>
          <a:xfrm>
            <a:off x="0" y="2252310"/>
            <a:ext cx="4821267" cy="2455113"/>
          </a:xfrm>
          <a:prstGeom prst="rect">
            <a:avLst/>
          </a:prstGeom>
        </p:spPr>
      </p:pic>
      <p:pic>
        <p:nvPicPr>
          <p:cNvPr id="11" name="Picture 10" descr="A diagram of a computer network&#10;&#10;Description automatically generated">
            <a:extLst>
              <a:ext uri="{FF2B5EF4-FFF2-40B4-BE49-F238E27FC236}">
                <a16:creationId xmlns:a16="http://schemas.microsoft.com/office/drawing/2014/main" id="{DD641AFC-4A21-582D-20C6-D7BADB16FDA9}"/>
              </a:ext>
            </a:extLst>
          </p:cNvPr>
          <p:cNvPicPr>
            <a:picLocks noChangeAspect="1"/>
          </p:cNvPicPr>
          <p:nvPr/>
        </p:nvPicPr>
        <p:blipFill>
          <a:blip r:embed="rId4"/>
          <a:stretch>
            <a:fillRect/>
          </a:stretch>
        </p:blipFill>
        <p:spPr>
          <a:xfrm>
            <a:off x="4868596" y="2675822"/>
            <a:ext cx="4275404" cy="1500201"/>
          </a:xfrm>
          <a:prstGeom prst="rect">
            <a:avLst/>
          </a:prstGeom>
        </p:spPr>
      </p:pic>
      <p:sp>
        <p:nvSpPr>
          <p:cNvPr id="12" name="Rectangle 11">
            <a:extLst>
              <a:ext uri="{FF2B5EF4-FFF2-40B4-BE49-F238E27FC236}">
                <a16:creationId xmlns:a16="http://schemas.microsoft.com/office/drawing/2014/main" id="{5E36448D-A1CF-63C1-EA75-7CA818799B40}"/>
              </a:ext>
            </a:extLst>
          </p:cNvPr>
          <p:cNvSpPr/>
          <p:nvPr/>
        </p:nvSpPr>
        <p:spPr>
          <a:xfrm>
            <a:off x="7522144" y="3587802"/>
            <a:ext cx="1472665" cy="686895"/>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13A42A6E-6457-E935-155A-672A875EAADD}"/>
              </a:ext>
            </a:extLst>
          </p:cNvPr>
          <p:cNvSpPr/>
          <p:nvPr/>
        </p:nvSpPr>
        <p:spPr>
          <a:xfrm rot="2081596">
            <a:off x="-274348" y="2802830"/>
            <a:ext cx="4101666" cy="1399469"/>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00027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65CA-6E57-08A3-09DF-33951B750DFC}"/>
              </a:ext>
            </a:extLst>
          </p:cNvPr>
          <p:cNvSpPr>
            <a:spLocks noGrp="1"/>
          </p:cNvSpPr>
          <p:nvPr>
            <p:ph type="title"/>
          </p:nvPr>
        </p:nvSpPr>
        <p:spPr/>
        <p:txBody>
          <a:bodyPr/>
          <a:lstStyle/>
          <a:p>
            <a:r>
              <a:rPr lang="en-US"/>
              <a:t>Purity of Input Feed</a:t>
            </a:r>
            <a:endParaRPr lang="en-GB"/>
          </a:p>
        </p:txBody>
      </p:sp>
      <p:sp>
        <p:nvSpPr>
          <p:cNvPr id="3" name="Content Placeholder 2">
            <a:extLst>
              <a:ext uri="{FF2B5EF4-FFF2-40B4-BE49-F238E27FC236}">
                <a16:creationId xmlns:a16="http://schemas.microsoft.com/office/drawing/2014/main" id="{07306E40-EE7B-ACF8-5C04-5EFEF8CCAF83}"/>
              </a:ext>
            </a:extLst>
          </p:cNvPr>
          <p:cNvSpPr>
            <a:spLocks noGrp="1"/>
          </p:cNvSpPr>
          <p:nvPr>
            <p:ph idx="1"/>
          </p:nvPr>
        </p:nvSpPr>
        <p:spPr/>
        <p:txBody>
          <a:bodyPr/>
          <a:lstStyle/>
          <a:p>
            <a:r>
              <a:rPr lang="en-US"/>
              <a:t>30% </a:t>
            </a:r>
            <a:r>
              <a:rPr lang="en-US" err="1"/>
              <a:t>gerardium</a:t>
            </a:r>
            <a:r>
              <a:rPr lang="en-US"/>
              <a:t>						90% </a:t>
            </a:r>
            <a:r>
              <a:rPr lang="en-US" err="1"/>
              <a:t>gerardium</a:t>
            </a:r>
            <a:endParaRPr lang="en-GB"/>
          </a:p>
        </p:txBody>
      </p:sp>
      <p:sp>
        <p:nvSpPr>
          <p:cNvPr id="4" name="Text Placeholder 3">
            <a:extLst>
              <a:ext uri="{FF2B5EF4-FFF2-40B4-BE49-F238E27FC236}">
                <a16:creationId xmlns:a16="http://schemas.microsoft.com/office/drawing/2014/main" id="{C1FBED9D-0827-7A3B-1777-D2B712DBB507}"/>
              </a:ext>
            </a:extLst>
          </p:cNvPr>
          <p:cNvSpPr>
            <a:spLocks noGrp="1"/>
          </p:cNvSpPr>
          <p:nvPr>
            <p:ph type="body" sz="quarter" idx="10"/>
          </p:nvPr>
        </p:nvSpPr>
        <p:spPr/>
        <p:txBody>
          <a:bodyPr/>
          <a:lstStyle/>
          <a:p>
            <a:endParaRPr lang="en-GB"/>
          </a:p>
        </p:txBody>
      </p:sp>
      <p:sp>
        <p:nvSpPr>
          <p:cNvPr id="5" name="Text Placeholder 4">
            <a:extLst>
              <a:ext uri="{FF2B5EF4-FFF2-40B4-BE49-F238E27FC236}">
                <a16:creationId xmlns:a16="http://schemas.microsoft.com/office/drawing/2014/main" id="{18E8C406-1CC1-C1B8-DF31-D36F39802F40}"/>
              </a:ext>
            </a:extLst>
          </p:cNvPr>
          <p:cNvSpPr>
            <a:spLocks noGrp="1"/>
          </p:cNvSpPr>
          <p:nvPr>
            <p:ph type="body" sz="quarter" idx="12"/>
          </p:nvPr>
        </p:nvSpPr>
        <p:spPr/>
        <p:txBody>
          <a:bodyPr/>
          <a:lstStyle/>
          <a:p>
            <a:endParaRPr lang="en-GB"/>
          </a:p>
        </p:txBody>
      </p:sp>
      <p:pic>
        <p:nvPicPr>
          <p:cNvPr id="6" name="Content Placeholder 6">
            <a:extLst>
              <a:ext uri="{FF2B5EF4-FFF2-40B4-BE49-F238E27FC236}">
                <a16:creationId xmlns:a16="http://schemas.microsoft.com/office/drawing/2014/main" id="{586DE17A-3A02-D30B-B12D-B93D7296E8D8}"/>
              </a:ext>
            </a:extLst>
          </p:cNvPr>
          <p:cNvPicPr>
            <a:picLocks noChangeAspect="1"/>
          </p:cNvPicPr>
          <p:nvPr/>
        </p:nvPicPr>
        <p:blipFill>
          <a:blip r:embed="rId3"/>
          <a:stretch>
            <a:fillRect/>
          </a:stretch>
        </p:blipFill>
        <p:spPr>
          <a:xfrm>
            <a:off x="4842302" y="2150211"/>
            <a:ext cx="4100695" cy="2255027"/>
          </a:xfrm>
          <a:prstGeom prst="rect">
            <a:avLst/>
          </a:prstGeom>
        </p:spPr>
      </p:pic>
      <p:pic>
        <p:nvPicPr>
          <p:cNvPr id="17" name="Content Placeholder 6" descr="A diagram of a computer&#10;&#10;Description automatically generated">
            <a:extLst>
              <a:ext uri="{FF2B5EF4-FFF2-40B4-BE49-F238E27FC236}">
                <a16:creationId xmlns:a16="http://schemas.microsoft.com/office/drawing/2014/main" id="{0A472693-46B3-E9B6-DC8A-1C175342D8A5}"/>
              </a:ext>
            </a:extLst>
          </p:cNvPr>
          <p:cNvPicPr>
            <a:picLocks noChangeAspect="1"/>
          </p:cNvPicPr>
          <p:nvPr/>
        </p:nvPicPr>
        <p:blipFill>
          <a:blip r:embed="rId4"/>
          <a:stretch>
            <a:fillRect/>
          </a:stretch>
        </p:blipFill>
        <p:spPr>
          <a:xfrm>
            <a:off x="0" y="2249400"/>
            <a:ext cx="4644085" cy="2129790"/>
          </a:xfrm>
          <a:prstGeom prst="rect">
            <a:avLst/>
          </a:prstGeom>
        </p:spPr>
      </p:pic>
    </p:spTree>
    <p:extLst>
      <p:ext uri="{BB962C8B-B14F-4D97-AF65-F5344CB8AC3E}">
        <p14:creationId xmlns:p14="http://schemas.microsoft.com/office/powerpoint/2010/main" val="2656924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DD7AE-8037-8422-7F38-0F2C1C74AE17}"/>
              </a:ext>
            </a:extLst>
          </p:cNvPr>
          <p:cNvSpPr>
            <a:spLocks noGrp="1"/>
          </p:cNvSpPr>
          <p:nvPr>
            <p:ph type="title"/>
          </p:nvPr>
        </p:nvSpPr>
        <p:spPr/>
        <p:txBody>
          <a:bodyPr/>
          <a:lstStyle/>
          <a:p>
            <a:r>
              <a:rPr lang="en-US"/>
              <a:t>Heuristic Circuit Design Elements</a:t>
            </a:r>
            <a:endParaRPr lang="en-GB"/>
          </a:p>
        </p:txBody>
      </p:sp>
      <p:sp>
        <p:nvSpPr>
          <p:cNvPr id="3" name="Content Placeholder 2">
            <a:extLst>
              <a:ext uri="{FF2B5EF4-FFF2-40B4-BE49-F238E27FC236}">
                <a16:creationId xmlns:a16="http://schemas.microsoft.com/office/drawing/2014/main" id="{9BDE4901-298F-5132-7A9A-BCCB88DE6A2D}"/>
              </a:ext>
            </a:extLst>
          </p:cNvPr>
          <p:cNvSpPr>
            <a:spLocks noGrp="1"/>
          </p:cNvSpPr>
          <p:nvPr>
            <p:ph idx="1"/>
          </p:nvPr>
        </p:nvSpPr>
        <p:spPr/>
        <p:txBody>
          <a:bodyPr/>
          <a:lstStyle/>
          <a:p>
            <a:pPr>
              <a:buAutoNum type="arabicPeriod"/>
            </a:pPr>
            <a:r>
              <a:rPr lang="en-US"/>
              <a:t>A row of units which filters out tailing stream leading to the tailing</a:t>
            </a:r>
          </a:p>
          <a:p>
            <a:pPr>
              <a:buAutoNum type="arabicPeriod"/>
            </a:pPr>
            <a:r>
              <a:rPr lang="en-US"/>
              <a:t>A unit to handle concentrate streams from this row of units</a:t>
            </a:r>
          </a:p>
          <a:p>
            <a:pPr>
              <a:buAutoNum type="arabicPeriod"/>
            </a:pPr>
            <a:r>
              <a:rPr lang="en-US"/>
              <a:t>A unit to handle intermediate streams from this row</a:t>
            </a:r>
          </a:p>
          <a:p>
            <a:pPr marL="0" indent="0">
              <a:buNone/>
            </a:pPr>
            <a:endParaRPr lang="en-US"/>
          </a:p>
          <a:p>
            <a:pPr marL="0" indent="0">
              <a:buNone/>
            </a:pPr>
            <a:r>
              <a:rPr lang="en-US"/>
              <a:t>Additional considerations:</a:t>
            </a:r>
          </a:p>
          <a:p>
            <a:r>
              <a:rPr lang="en-US"/>
              <a:t>Additional filtering</a:t>
            </a:r>
          </a:p>
          <a:p>
            <a:r>
              <a:rPr lang="en-US"/>
              <a:t>Reward gained/penalty cost</a:t>
            </a:r>
          </a:p>
          <a:p>
            <a:r>
              <a:rPr lang="en-US"/>
              <a:t>Purity of feed</a:t>
            </a:r>
          </a:p>
        </p:txBody>
      </p:sp>
      <p:sp>
        <p:nvSpPr>
          <p:cNvPr id="4" name="Text Placeholder 3">
            <a:extLst>
              <a:ext uri="{FF2B5EF4-FFF2-40B4-BE49-F238E27FC236}">
                <a16:creationId xmlns:a16="http://schemas.microsoft.com/office/drawing/2014/main" id="{F368D7FC-FB95-B93F-C047-723471502C91}"/>
              </a:ext>
            </a:extLst>
          </p:cNvPr>
          <p:cNvSpPr>
            <a:spLocks noGrp="1"/>
          </p:cNvSpPr>
          <p:nvPr>
            <p:ph type="body" sz="quarter" idx="10"/>
          </p:nvPr>
        </p:nvSpPr>
        <p:spPr/>
        <p:txBody>
          <a:bodyPr/>
          <a:lstStyle/>
          <a:p>
            <a:endParaRPr lang="en-GB"/>
          </a:p>
        </p:txBody>
      </p:sp>
      <p:sp>
        <p:nvSpPr>
          <p:cNvPr id="5" name="Text Placeholder 4">
            <a:extLst>
              <a:ext uri="{FF2B5EF4-FFF2-40B4-BE49-F238E27FC236}">
                <a16:creationId xmlns:a16="http://schemas.microsoft.com/office/drawing/2014/main" id="{0E7F047C-96CF-7D26-DD10-2464E8E3C7E7}"/>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1767282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0E2B-4019-E38C-BF6A-7389B4D379DE}"/>
              </a:ext>
            </a:extLst>
          </p:cNvPr>
          <p:cNvSpPr>
            <a:spLocks noGrp="1"/>
          </p:cNvSpPr>
          <p:nvPr>
            <p:ph type="title"/>
          </p:nvPr>
        </p:nvSpPr>
        <p:spPr/>
        <p:txBody>
          <a:bodyPr/>
          <a:lstStyle/>
          <a:p>
            <a:r>
              <a:rPr lang="en-US"/>
              <a:t>Future Work</a:t>
            </a:r>
            <a:endParaRPr lang="en-GB"/>
          </a:p>
        </p:txBody>
      </p:sp>
      <p:sp>
        <p:nvSpPr>
          <p:cNvPr id="3" name="Content Placeholder 2">
            <a:extLst>
              <a:ext uri="{FF2B5EF4-FFF2-40B4-BE49-F238E27FC236}">
                <a16:creationId xmlns:a16="http://schemas.microsoft.com/office/drawing/2014/main" id="{E5309AFD-12A8-8043-DFB6-AC3A1870CEAA}"/>
              </a:ext>
            </a:extLst>
          </p:cNvPr>
          <p:cNvSpPr>
            <a:spLocks noGrp="1"/>
          </p:cNvSpPr>
          <p:nvPr>
            <p:ph idx="1"/>
          </p:nvPr>
        </p:nvSpPr>
        <p:spPr/>
        <p:txBody>
          <a:bodyPr/>
          <a:lstStyle/>
          <a:p>
            <a:r>
              <a:rPr lang="en-US"/>
              <a:t>Hybrid with crowding distance for the genetic algorithm</a:t>
            </a:r>
          </a:p>
          <a:p>
            <a:r>
              <a:rPr lang="en-US"/>
              <a:t>Circuit modelling code structure, move the compute function into the unit class, to have better structure for better understanding of the principal of the model.</a:t>
            </a:r>
          </a:p>
          <a:p>
            <a:r>
              <a:rPr lang="en-US"/>
              <a:t>Validity checking, with our analysis of the optimal circuit configuration, there are certain checks we could add.</a:t>
            </a:r>
            <a:endParaRPr lang="en-GB"/>
          </a:p>
        </p:txBody>
      </p:sp>
      <p:sp>
        <p:nvSpPr>
          <p:cNvPr id="4" name="Text Placeholder 3">
            <a:extLst>
              <a:ext uri="{FF2B5EF4-FFF2-40B4-BE49-F238E27FC236}">
                <a16:creationId xmlns:a16="http://schemas.microsoft.com/office/drawing/2014/main" id="{1712AFF9-F321-45FC-0D43-8C505BFCE89D}"/>
              </a:ext>
            </a:extLst>
          </p:cNvPr>
          <p:cNvSpPr>
            <a:spLocks noGrp="1"/>
          </p:cNvSpPr>
          <p:nvPr>
            <p:ph type="body" sz="quarter" idx="10"/>
          </p:nvPr>
        </p:nvSpPr>
        <p:spPr/>
        <p:txBody>
          <a:bodyPr/>
          <a:lstStyle/>
          <a:p>
            <a:endParaRPr lang="en-GB"/>
          </a:p>
        </p:txBody>
      </p:sp>
      <p:sp>
        <p:nvSpPr>
          <p:cNvPr id="5" name="Text Placeholder 4">
            <a:extLst>
              <a:ext uri="{FF2B5EF4-FFF2-40B4-BE49-F238E27FC236}">
                <a16:creationId xmlns:a16="http://schemas.microsoft.com/office/drawing/2014/main" id="{57A962B5-7CA1-37DF-59F2-3E3E55996FFC}"/>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1395610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BDBC14-1B3B-AFB6-174D-A61EFE0F2773}"/>
              </a:ext>
            </a:extLst>
          </p:cNvPr>
          <p:cNvSpPr>
            <a:spLocks noGrp="1"/>
          </p:cNvSpPr>
          <p:nvPr>
            <p:ph type="title"/>
          </p:nvPr>
        </p:nvSpPr>
        <p:spPr>
          <a:xfrm>
            <a:off x="1092437" y="1838793"/>
            <a:ext cx="6961909" cy="1615001"/>
          </a:xfrm>
        </p:spPr>
        <p:txBody>
          <a:bodyPr/>
          <a:lstStyle/>
          <a:p>
            <a:pPr algn="ctr"/>
            <a:r>
              <a:rPr lang="en-US" b="1"/>
              <a:t>Thanks for your time!!!</a:t>
            </a:r>
            <a:br>
              <a:rPr lang="en-US" b="1"/>
            </a:br>
            <a:br>
              <a:rPr lang="en-US" b="1"/>
            </a:br>
            <a:r>
              <a:rPr lang="en-US" sz="3100" b="1">
                <a:latin typeface="PT Sans Narrow"/>
              </a:rPr>
              <a:t>Group: Pentlandite</a:t>
            </a:r>
            <a:endParaRPr lang="en-US" b="1"/>
          </a:p>
        </p:txBody>
      </p:sp>
      <p:pic>
        <p:nvPicPr>
          <p:cNvPr id="4" name="Picture 3" descr="A blue and black rectangles&#10;&#10;Description automatically generated">
            <a:extLst>
              <a:ext uri="{FF2B5EF4-FFF2-40B4-BE49-F238E27FC236}">
                <a16:creationId xmlns:a16="http://schemas.microsoft.com/office/drawing/2014/main" id="{B705E54D-D25E-1757-F539-7EC9D860F13D}"/>
              </a:ext>
            </a:extLst>
          </p:cNvPr>
          <p:cNvPicPr>
            <a:picLocks noChangeAspect="1"/>
          </p:cNvPicPr>
          <p:nvPr/>
        </p:nvPicPr>
        <p:blipFill>
          <a:blip r:embed="rId2"/>
          <a:stretch>
            <a:fillRect/>
          </a:stretch>
        </p:blipFill>
        <p:spPr>
          <a:xfrm>
            <a:off x="7724597" y="4989942"/>
            <a:ext cx="1419225" cy="152400"/>
          </a:xfrm>
          <a:prstGeom prst="rect">
            <a:avLst/>
          </a:prstGeom>
        </p:spPr>
      </p:pic>
    </p:spTree>
    <p:extLst>
      <p:ext uri="{BB962C8B-B14F-4D97-AF65-F5344CB8AC3E}">
        <p14:creationId xmlns:p14="http://schemas.microsoft.com/office/powerpoint/2010/main" val="1418206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D100F-11E0-3086-F8FF-9C57B10FAF3C}"/>
              </a:ext>
            </a:extLst>
          </p:cNvPr>
          <p:cNvSpPr>
            <a:spLocks noGrp="1"/>
          </p:cNvSpPr>
          <p:nvPr>
            <p:ph type="title"/>
          </p:nvPr>
        </p:nvSpPr>
        <p:spPr>
          <a:xfrm>
            <a:off x="220053" y="412589"/>
            <a:ext cx="8229600" cy="380667"/>
          </a:xfrm>
        </p:spPr>
        <p:txBody>
          <a:bodyPr/>
          <a:lstStyle/>
          <a:p>
            <a:r>
              <a:rPr lang="en-US" sz="3200">
                <a:latin typeface="system-ui"/>
                <a:ea typeface="黑体"/>
              </a:rPr>
              <a:t>Presentation Structure</a:t>
            </a:r>
            <a:endParaRPr lang="en-GB" sz="3200">
              <a:latin typeface="system-ui"/>
              <a:ea typeface="黑体"/>
            </a:endParaRPr>
          </a:p>
        </p:txBody>
      </p:sp>
      <p:sp>
        <p:nvSpPr>
          <p:cNvPr id="3" name="Content Placeholder 2">
            <a:extLst>
              <a:ext uri="{FF2B5EF4-FFF2-40B4-BE49-F238E27FC236}">
                <a16:creationId xmlns:a16="http://schemas.microsoft.com/office/drawing/2014/main" id="{21DD39EA-DA5D-2DD0-C5EF-CBB1E09CC517}"/>
              </a:ext>
            </a:extLst>
          </p:cNvPr>
          <p:cNvSpPr>
            <a:spLocks noGrp="1"/>
          </p:cNvSpPr>
          <p:nvPr>
            <p:ph idx="1"/>
          </p:nvPr>
        </p:nvSpPr>
        <p:spPr>
          <a:xfrm>
            <a:off x="448408" y="1759936"/>
            <a:ext cx="8229600" cy="2613435"/>
          </a:xfrm>
        </p:spPr>
        <p:txBody>
          <a:bodyPr vert="horz" lIns="0" tIns="0" rIns="0" bIns="0" rtlCol="0" anchor="t">
            <a:noAutofit/>
          </a:bodyPr>
          <a:lstStyle/>
          <a:p>
            <a:pPr marL="228600" indent="-228600">
              <a:spcBef>
                <a:spcPts val="0"/>
              </a:spcBef>
            </a:pPr>
            <a:r>
              <a:rPr lang="en-US"/>
              <a:t>Genetic Algorithm</a:t>
            </a:r>
          </a:p>
          <a:p>
            <a:pPr marL="228600" indent="-228600">
              <a:spcBef>
                <a:spcPts val="0"/>
              </a:spcBef>
            </a:pPr>
            <a:r>
              <a:rPr lang="en-US"/>
              <a:t>Circuit Modelling</a:t>
            </a:r>
          </a:p>
          <a:p>
            <a:pPr marL="228600" indent="-228600">
              <a:spcBef>
                <a:spcPts val="0"/>
              </a:spcBef>
            </a:pPr>
            <a:r>
              <a:rPr lang="en-US"/>
              <a:t>Validity Checking</a:t>
            </a:r>
          </a:p>
          <a:p>
            <a:pPr marL="228600" indent="-228600">
              <a:spcBef>
                <a:spcPts val="0"/>
              </a:spcBef>
            </a:pPr>
            <a:r>
              <a:rPr lang="en-US"/>
              <a:t>Optimum Circuit Configuration</a:t>
            </a:r>
          </a:p>
          <a:p>
            <a:pPr marL="228600" indent="-228600">
              <a:spcBef>
                <a:spcPts val="0"/>
              </a:spcBef>
            </a:pPr>
            <a:endParaRPr lang="en-US" sz="1100">
              <a:latin typeface="Calibri"/>
              <a:cs typeface="Calibri"/>
            </a:endParaRPr>
          </a:p>
          <a:p>
            <a:pPr marL="0" indent="0">
              <a:spcBef>
                <a:spcPts val="0"/>
              </a:spcBef>
              <a:buNone/>
            </a:pPr>
            <a:endParaRPr lang="en-US"/>
          </a:p>
        </p:txBody>
      </p:sp>
      <p:pic>
        <p:nvPicPr>
          <p:cNvPr id="7" name="Picture 6" descr="A blue and pink lines on a black background&#10;&#10;Description automatically generated">
            <a:extLst>
              <a:ext uri="{FF2B5EF4-FFF2-40B4-BE49-F238E27FC236}">
                <a16:creationId xmlns:a16="http://schemas.microsoft.com/office/drawing/2014/main" id="{624F23F1-42C9-D447-9618-7AB36C841AEF}"/>
              </a:ext>
            </a:extLst>
          </p:cNvPr>
          <p:cNvPicPr>
            <a:picLocks noChangeAspect="1"/>
          </p:cNvPicPr>
          <p:nvPr/>
        </p:nvPicPr>
        <p:blipFill>
          <a:blip r:embed="rId3"/>
          <a:stretch>
            <a:fillRect/>
          </a:stretch>
        </p:blipFill>
        <p:spPr>
          <a:xfrm>
            <a:off x="4719522" y="412216"/>
            <a:ext cx="401782" cy="401782"/>
          </a:xfrm>
          <a:prstGeom prst="rect">
            <a:avLst/>
          </a:prstGeom>
        </p:spPr>
      </p:pic>
    </p:spTree>
    <p:extLst>
      <p:ext uri="{BB962C8B-B14F-4D97-AF65-F5344CB8AC3E}">
        <p14:creationId xmlns:p14="http://schemas.microsoft.com/office/powerpoint/2010/main" val="301530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D100F-11E0-3086-F8FF-9C57B10FAF3C}"/>
              </a:ext>
            </a:extLst>
          </p:cNvPr>
          <p:cNvSpPr>
            <a:spLocks noGrp="1"/>
          </p:cNvSpPr>
          <p:nvPr>
            <p:ph type="title"/>
          </p:nvPr>
        </p:nvSpPr>
        <p:spPr>
          <a:xfrm>
            <a:off x="275359" y="587726"/>
            <a:ext cx="8229600" cy="380667"/>
          </a:xfrm>
        </p:spPr>
        <p:txBody>
          <a:bodyPr/>
          <a:lstStyle/>
          <a:p>
            <a:r>
              <a:rPr lang="en-US" sz="3200">
                <a:latin typeface="system-ui"/>
                <a:ea typeface="黑体"/>
              </a:rPr>
              <a:t>Genetic Algorithm</a:t>
            </a:r>
            <a:endParaRPr lang="en-GB" sz="3200">
              <a:latin typeface="system-ui"/>
              <a:ea typeface="黑体"/>
            </a:endParaRPr>
          </a:p>
        </p:txBody>
      </p:sp>
      <p:sp>
        <p:nvSpPr>
          <p:cNvPr id="3" name="Content Placeholder 2">
            <a:extLst>
              <a:ext uri="{FF2B5EF4-FFF2-40B4-BE49-F238E27FC236}">
                <a16:creationId xmlns:a16="http://schemas.microsoft.com/office/drawing/2014/main" id="{21DD39EA-DA5D-2DD0-C5EF-CBB1E09CC517}"/>
              </a:ext>
            </a:extLst>
          </p:cNvPr>
          <p:cNvSpPr>
            <a:spLocks noGrp="1"/>
          </p:cNvSpPr>
          <p:nvPr>
            <p:ph idx="1"/>
          </p:nvPr>
        </p:nvSpPr>
        <p:spPr/>
        <p:txBody>
          <a:bodyPr vert="horz" lIns="0" tIns="0" rIns="0" bIns="0" rtlCol="0" anchor="t">
            <a:noAutofit/>
          </a:bodyPr>
          <a:lstStyle/>
          <a:p>
            <a:pPr marL="228600" indent="-228600">
              <a:spcBef>
                <a:spcPts val="0"/>
              </a:spcBef>
              <a:buFont typeface="Arial"/>
              <a:buChar char="•"/>
            </a:pPr>
            <a:r>
              <a:rPr lang="en-US" sz="1800">
                <a:ea typeface="+mn-ea"/>
              </a:rPr>
              <a:t>Solution method</a:t>
            </a:r>
          </a:p>
          <a:p>
            <a:pPr marL="228600" indent="-228600">
              <a:spcBef>
                <a:spcPts val="0"/>
              </a:spcBef>
              <a:buFont typeface="Arial"/>
              <a:buChar char="•"/>
            </a:pPr>
            <a:r>
              <a:rPr lang="en-US" err="1"/>
              <a:t>Optimisation</a:t>
            </a:r>
            <a:endParaRPr lang="en-US" sz="1800" err="1"/>
          </a:p>
          <a:p>
            <a:pPr marL="228600" indent="-228600">
              <a:spcBef>
                <a:spcPts val="0"/>
              </a:spcBef>
              <a:buFont typeface="Arial"/>
              <a:buChar char="•"/>
            </a:pPr>
            <a:endParaRPr lang="en-US"/>
          </a:p>
        </p:txBody>
      </p:sp>
      <p:pic>
        <p:nvPicPr>
          <p:cNvPr id="6" name="Content Placeholder 1" descr="A diagram of a flowchart&#10;&#10;Description automatically generated">
            <a:extLst>
              <a:ext uri="{FF2B5EF4-FFF2-40B4-BE49-F238E27FC236}">
                <a16:creationId xmlns:a16="http://schemas.microsoft.com/office/drawing/2014/main" id="{3C88D65C-8A5D-CDC7-7DBD-98B3560976F8}"/>
              </a:ext>
            </a:extLst>
          </p:cNvPr>
          <p:cNvPicPr>
            <a:picLocks noChangeAspect="1"/>
          </p:cNvPicPr>
          <p:nvPr/>
        </p:nvPicPr>
        <p:blipFill>
          <a:blip r:embed="rId3"/>
          <a:stretch>
            <a:fillRect/>
          </a:stretch>
        </p:blipFill>
        <p:spPr>
          <a:xfrm>
            <a:off x="4572000" y="938043"/>
            <a:ext cx="4112803" cy="3907732"/>
          </a:xfrm>
          <a:prstGeom prst="rect">
            <a:avLst/>
          </a:prstGeom>
        </p:spPr>
      </p:pic>
      <p:pic>
        <p:nvPicPr>
          <p:cNvPr id="7" name="Picture 6" descr="A blue and pink lines on a black background&#10;&#10;Description automatically generated">
            <a:extLst>
              <a:ext uri="{FF2B5EF4-FFF2-40B4-BE49-F238E27FC236}">
                <a16:creationId xmlns:a16="http://schemas.microsoft.com/office/drawing/2014/main" id="{624F23F1-42C9-D447-9618-7AB36C841AEF}"/>
              </a:ext>
            </a:extLst>
          </p:cNvPr>
          <p:cNvPicPr>
            <a:picLocks noChangeAspect="1"/>
          </p:cNvPicPr>
          <p:nvPr/>
        </p:nvPicPr>
        <p:blipFill>
          <a:blip r:embed="rId4"/>
          <a:stretch>
            <a:fillRect/>
          </a:stretch>
        </p:blipFill>
        <p:spPr>
          <a:xfrm>
            <a:off x="3782291" y="569769"/>
            <a:ext cx="401782" cy="401782"/>
          </a:xfrm>
          <a:prstGeom prst="rect">
            <a:avLst/>
          </a:prstGeom>
        </p:spPr>
      </p:pic>
      <p:sp>
        <p:nvSpPr>
          <p:cNvPr id="5" name="Rectangle: Rounded Corners 4">
            <a:extLst>
              <a:ext uri="{FF2B5EF4-FFF2-40B4-BE49-F238E27FC236}">
                <a16:creationId xmlns:a16="http://schemas.microsoft.com/office/drawing/2014/main" id="{CDB35F4D-0C57-A463-3102-5BC8A61BEF40}"/>
              </a:ext>
            </a:extLst>
          </p:cNvPr>
          <p:cNvSpPr/>
          <p:nvPr/>
        </p:nvSpPr>
        <p:spPr>
          <a:xfrm>
            <a:off x="5165768" y="1942938"/>
            <a:ext cx="2001946" cy="1943260"/>
          </a:xfrm>
          <a:prstGeom prst="round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3601BC1A-D9EC-FECB-F6EE-B5587BF97592}"/>
              </a:ext>
            </a:extLst>
          </p:cNvPr>
          <p:cNvCxnSpPr/>
          <p:nvPr/>
        </p:nvCxnSpPr>
        <p:spPr>
          <a:xfrm>
            <a:off x="4396219" y="2917403"/>
            <a:ext cx="776319" cy="29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A7AB24D-8DC3-3699-C3C7-E5C22A4A3407}"/>
              </a:ext>
            </a:extLst>
          </p:cNvPr>
          <p:cNvSpPr txBox="1"/>
          <p:nvPr/>
        </p:nvSpPr>
        <p:spPr>
          <a:xfrm>
            <a:off x="3286310" y="2654319"/>
            <a:ext cx="128587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a:cs typeface="Arial"/>
              </a:rPr>
              <a:t>OpenMP</a:t>
            </a:r>
            <a:endParaRPr lang="en-US"/>
          </a:p>
          <a:p>
            <a:pPr algn="ctr"/>
            <a:r>
              <a:rPr lang="en-US" sz="1100" err="1">
                <a:cs typeface="Arial"/>
              </a:rPr>
              <a:t>parallelisation</a:t>
            </a:r>
            <a:endParaRPr lang="en-US" err="1">
              <a:cs typeface="Arial"/>
            </a:endParaRPr>
          </a:p>
        </p:txBody>
      </p:sp>
    </p:spTree>
    <p:extLst>
      <p:ext uri="{BB962C8B-B14F-4D97-AF65-F5344CB8AC3E}">
        <p14:creationId xmlns:p14="http://schemas.microsoft.com/office/powerpoint/2010/main" val="84936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D100F-11E0-3086-F8FF-9C57B10FAF3C}"/>
              </a:ext>
            </a:extLst>
          </p:cNvPr>
          <p:cNvSpPr>
            <a:spLocks noGrp="1"/>
          </p:cNvSpPr>
          <p:nvPr>
            <p:ph type="title"/>
          </p:nvPr>
        </p:nvSpPr>
        <p:spPr>
          <a:xfrm>
            <a:off x="220053" y="412589"/>
            <a:ext cx="8229600" cy="380667"/>
          </a:xfrm>
        </p:spPr>
        <p:txBody>
          <a:bodyPr/>
          <a:lstStyle/>
          <a:p>
            <a:r>
              <a:rPr lang="en-US" sz="3200">
                <a:latin typeface="system-ui"/>
                <a:ea typeface="黑体"/>
              </a:rPr>
              <a:t>Hybrid GA with Simulated Annealing</a:t>
            </a:r>
            <a:endParaRPr lang="en-GB" sz="3200">
              <a:latin typeface="system-ui"/>
              <a:ea typeface="黑体"/>
            </a:endParaRPr>
          </a:p>
        </p:txBody>
      </p:sp>
      <p:sp>
        <p:nvSpPr>
          <p:cNvPr id="3" name="Content Placeholder 2">
            <a:extLst>
              <a:ext uri="{FF2B5EF4-FFF2-40B4-BE49-F238E27FC236}">
                <a16:creationId xmlns:a16="http://schemas.microsoft.com/office/drawing/2014/main" id="{21DD39EA-DA5D-2DD0-C5EF-CBB1E09CC517}"/>
              </a:ext>
            </a:extLst>
          </p:cNvPr>
          <p:cNvSpPr>
            <a:spLocks noGrp="1"/>
          </p:cNvSpPr>
          <p:nvPr>
            <p:ph idx="1"/>
          </p:nvPr>
        </p:nvSpPr>
        <p:spPr/>
        <p:txBody>
          <a:bodyPr vert="horz" lIns="0" tIns="0" rIns="0" bIns="0" rtlCol="0" anchor="t">
            <a:noAutofit/>
          </a:bodyPr>
          <a:lstStyle/>
          <a:p>
            <a:pPr marL="228600" indent="-228600">
              <a:spcBef>
                <a:spcPts val="0"/>
              </a:spcBef>
            </a:pPr>
            <a:r>
              <a:rPr lang="en-US"/>
              <a:t>Probabilistic Acceptance </a:t>
            </a:r>
            <a:endParaRPr lang="en-US" sz="1800">
              <a:ea typeface="+mn-ea"/>
            </a:endParaRPr>
          </a:p>
          <a:p>
            <a:pPr marL="228600" indent="-228600">
              <a:spcBef>
                <a:spcPts val="0"/>
              </a:spcBef>
            </a:pPr>
            <a:endParaRPr lang="en-US" sz="1800"/>
          </a:p>
          <a:p>
            <a:pPr marL="0" indent="0">
              <a:spcBef>
                <a:spcPts val="0"/>
              </a:spcBef>
              <a:buNone/>
            </a:pPr>
            <a:endParaRPr lang="en-US"/>
          </a:p>
        </p:txBody>
      </p:sp>
      <p:pic>
        <p:nvPicPr>
          <p:cNvPr id="6" name="Content Placeholder 1" descr="A diagram of a flowchart&#10;&#10;Description automatically generated">
            <a:extLst>
              <a:ext uri="{FF2B5EF4-FFF2-40B4-BE49-F238E27FC236}">
                <a16:creationId xmlns:a16="http://schemas.microsoft.com/office/drawing/2014/main" id="{3C88D65C-8A5D-CDC7-7DBD-98B3560976F8}"/>
              </a:ext>
            </a:extLst>
          </p:cNvPr>
          <p:cNvPicPr>
            <a:picLocks noChangeAspect="1"/>
          </p:cNvPicPr>
          <p:nvPr/>
        </p:nvPicPr>
        <p:blipFill>
          <a:blip r:embed="rId3"/>
          <a:stretch>
            <a:fillRect/>
          </a:stretch>
        </p:blipFill>
        <p:spPr>
          <a:xfrm>
            <a:off x="4572000" y="938043"/>
            <a:ext cx="4112803" cy="3907732"/>
          </a:xfrm>
          <a:prstGeom prst="rect">
            <a:avLst/>
          </a:prstGeom>
        </p:spPr>
      </p:pic>
      <p:pic>
        <p:nvPicPr>
          <p:cNvPr id="7" name="Picture 6" descr="A blue and pink lines on a black background&#10;&#10;Description automatically generated">
            <a:extLst>
              <a:ext uri="{FF2B5EF4-FFF2-40B4-BE49-F238E27FC236}">
                <a16:creationId xmlns:a16="http://schemas.microsoft.com/office/drawing/2014/main" id="{624F23F1-42C9-D447-9618-7AB36C841AEF}"/>
              </a:ext>
            </a:extLst>
          </p:cNvPr>
          <p:cNvPicPr>
            <a:picLocks noChangeAspect="1"/>
          </p:cNvPicPr>
          <p:nvPr/>
        </p:nvPicPr>
        <p:blipFill>
          <a:blip r:embed="rId4"/>
          <a:stretch>
            <a:fillRect/>
          </a:stretch>
        </p:blipFill>
        <p:spPr>
          <a:xfrm>
            <a:off x="7515476" y="394631"/>
            <a:ext cx="401782" cy="401782"/>
          </a:xfrm>
          <a:prstGeom prst="rect">
            <a:avLst/>
          </a:prstGeom>
        </p:spPr>
      </p:pic>
      <p:sp>
        <p:nvSpPr>
          <p:cNvPr id="8" name="Rectangle: Rounded Corners 7">
            <a:extLst>
              <a:ext uri="{FF2B5EF4-FFF2-40B4-BE49-F238E27FC236}">
                <a16:creationId xmlns:a16="http://schemas.microsoft.com/office/drawing/2014/main" id="{352D4342-F2B3-4184-2EF5-08B628B577B0}"/>
              </a:ext>
            </a:extLst>
          </p:cNvPr>
          <p:cNvSpPr/>
          <p:nvPr/>
        </p:nvSpPr>
        <p:spPr>
          <a:xfrm>
            <a:off x="5174839" y="2888840"/>
            <a:ext cx="1992875" cy="997358"/>
          </a:xfrm>
          <a:prstGeom prst="round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2A3F49D-4DC9-FD09-1A5D-4F0F4CAE5FE9}"/>
              </a:ext>
            </a:extLst>
          </p:cNvPr>
          <p:cNvSpPr txBox="1"/>
          <p:nvPr/>
        </p:nvSpPr>
        <p:spPr>
          <a:xfrm>
            <a:off x="7173279" y="3041457"/>
            <a:ext cx="128587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cs typeface="Arial"/>
              </a:rPr>
              <a:t>Offsprings</a:t>
            </a:r>
          </a:p>
          <a:p>
            <a:r>
              <a:rPr lang="en-US" sz="1100">
                <a:cs typeface="Arial"/>
              </a:rPr>
              <a:t> generation</a:t>
            </a:r>
          </a:p>
        </p:txBody>
      </p:sp>
      <p:sp>
        <p:nvSpPr>
          <p:cNvPr id="10" name="Rectangle: Rounded Corners 9">
            <a:extLst>
              <a:ext uri="{FF2B5EF4-FFF2-40B4-BE49-F238E27FC236}">
                <a16:creationId xmlns:a16="http://schemas.microsoft.com/office/drawing/2014/main" id="{EE636D40-CF29-7BCD-5F92-512725071E1D}"/>
              </a:ext>
            </a:extLst>
          </p:cNvPr>
          <p:cNvSpPr/>
          <p:nvPr/>
        </p:nvSpPr>
        <p:spPr>
          <a:xfrm>
            <a:off x="2068460" y="3709215"/>
            <a:ext cx="2177229" cy="471948"/>
          </a:xfrm>
          <a:prstGeom prst="roundRect">
            <a:avLst/>
          </a:prstGeom>
          <a:solidFill>
            <a:srgbClr val="FF7D7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a:solidFill>
                  <a:schemeClr val="bg2">
                    <a:lumMod val="50000"/>
                  </a:schemeClr>
                </a:solidFill>
                <a:cs typeface="Arial"/>
              </a:rPr>
              <a:t>SA Acceptance Mechanism</a:t>
            </a:r>
          </a:p>
        </p:txBody>
      </p:sp>
      <p:cxnSp>
        <p:nvCxnSpPr>
          <p:cNvPr id="11" name="Straight Arrow Connector 10">
            <a:extLst>
              <a:ext uri="{FF2B5EF4-FFF2-40B4-BE49-F238E27FC236}">
                <a16:creationId xmlns:a16="http://schemas.microsoft.com/office/drawing/2014/main" id="{64990BDA-3AF1-C80E-ED66-99DECD8218BE}"/>
              </a:ext>
            </a:extLst>
          </p:cNvPr>
          <p:cNvCxnSpPr/>
          <p:nvPr/>
        </p:nvCxnSpPr>
        <p:spPr>
          <a:xfrm>
            <a:off x="4257674" y="3935053"/>
            <a:ext cx="1826955" cy="202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or: Curved 11">
            <a:extLst>
              <a:ext uri="{FF2B5EF4-FFF2-40B4-BE49-F238E27FC236}">
                <a16:creationId xmlns:a16="http://schemas.microsoft.com/office/drawing/2014/main" id="{0CE0EF5D-E229-F095-730F-723E8554801B}"/>
              </a:ext>
            </a:extLst>
          </p:cNvPr>
          <p:cNvCxnSpPr/>
          <p:nvPr/>
        </p:nvCxnSpPr>
        <p:spPr>
          <a:xfrm flipV="1">
            <a:off x="3156154" y="2909117"/>
            <a:ext cx="2011309" cy="78166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DCC2768-5AD2-2162-525E-7CD56E04BC34}"/>
              </a:ext>
            </a:extLst>
          </p:cNvPr>
          <p:cNvSpPr txBox="1"/>
          <p:nvPr/>
        </p:nvSpPr>
        <p:spPr>
          <a:xfrm>
            <a:off x="3878246" y="2801833"/>
            <a:ext cx="128587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cs typeface="Arial"/>
              </a:rPr>
              <a:t>Reject</a:t>
            </a:r>
          </a:p>
        </p:txBody>
      </p:sp>
      <p:sp>
        <p:nvSpPr>
          <p:cNvPr id="15" name="TextBox 14">
            <a:extLst>
              <a:ext uri="{FF2B5EF4-FFF2-40B4-BE49-F238E27FC236}">
                <a16:creationId xmlns:a16="http://schemas.microsoft.com/office/drawing/2014/main" id="{489F505E-2936-B374-778C-31DD225B3BD2}"/>
              </a:ext>
            </a:extLst>
          </p:cNvPr>
          <p:cNvSpPr txBox="1"/>
          <p:nvPr/>
        </p:nvSpPr>
        <p:spPr>
          <a:xfrm>
            <a:off x="4527445" y="3683513"/>
            <a:ext cx="128587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cs typeface="Arial"/>
              </a:rPr>
              <a:t>Accept</a:t>
            </a:r>
          </a:p>
        </p:txBody>
      </p:sp>
    </p:spTree>
    <p:extLst>
      <p:ext uri="{BB962C8B-B14F-4D97-AF65-F5344CB8AC3E}">
        <p14:creationId xmlns:p14="http://schemas.microsoft.com/office/powerpoint/2010/main" val="93711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D100F-11E0-3086-F8FF-9C57B10FAF3C}"/>
              </a:ext>
            </a:extLst>
          </p:cNvPr>
          <p:cNvSpPr>
            <a:spLocks noGrp="1"/>
          </p:cNvSpPr>
          <p:nvPr>
            <p:ph type="title"/>
          </p:nvPr>
        </p:nvSpPr>
        <p:spPr>
          <a:xfrm>
            <a:off x="220053" y="412589"/>
            <a:ext cx="8229600" cy="380667"/>
          </a:xfrm>
        </p:spPr>
        <p:txBody>
          <a:bodyPr/>
          <a:lstStyle/>
          <a:p>
            <a:r>
              <a:rPr lang="en-US" sz="3200">
                <a:latin typeface="system-ui"/>
                <a:ea typeface="黑体"/>
              </a:rPr>
              <a:t>Hybrid GA with Simulated Annealing</a:t>
            </a:r>
            <a:endParaRPr lang="en-GB" sz="3200">
              <a:latin typeface="system-ui"/>
              <a:ea typeface="黑体"/>
            </a:endParaRPr>
          </a:p>
        </p:txBody>
      </p:sp>
      <p:sp>
        <p:nvSpPr>
          <p:cNvPr id="3" name="Content Placeholder 2">
            <a:extLst>
              <a:ext uri="{FF2B5EF4-FFF2-40B4-BE49-F238E27FC236}">
                <a16:creationId xmlns:a16="http://schemas.microsoft.com/office/drawing/2014/main" id="{21DD39EA-DA5D-2DD0-C5EF-CBB1E09CC517}"/>
              </a:ext>
            </a:extLst>
          </p:cNvPr>
          <p:cNvSpPr>
            <a:spLocks noGrp="1"/>
          </p:cNvSpPr>
          <p:nvPr>
            <p:ph idx="1"/>
          </p:nvPr>
        </p:nvSpPr>
        <p:spPr/>
        <p:txBody>
          <a:bodyPr vert="horz" lIns="0" tIns="0" rIns="0" bIns="0" rtlCol="0" anchor="t">
            <a:noAutofit/>
          </a:bodyPr>
          <a:lstStyle/>
          <a:p>
            <a:pPr marL="228600" indent="-228600">
              <a:spcBef>
                <a:spcPts val="0"/>
              </a:spcBef>
            </a:pPr>
            <a:r>
              <a:rPr lang="en-US"/>
              <a:t>Probabilistic Acceptance </a:t>
            </a:r>
            <a:endParaRPr lang="en-US" sz="1800">
              <a:ea typeface="+mn-ea"/>
            </a:endParaRPr>
          </a:p>
          <a:p>
            <a:pPr marL="228600" indent="-228600">
              <a:spcBef>
                <a:spcPts val="0"/>
              </a:spcBef>
            </a:pPr>
            <a:r>
              <a:rPr lang="en-US"/>
              <a:t>Faster Convergence</a:t>
            </a:r>
            <a:endParaRPr lang="en-US" sz="1800"/>
          </a:p>
          <a:p>
            <a:pPr marL="0" indent="0">
              <a:spcBef>
                <a:spcPts val="0"/>
              </a:spcBef>
              <a:buNone/>
            </a:pPr>
            <a:endParaRPr lang="en-US"/>
          </a:p>
        </p:txBody>
      </p:sp>
      <p:pic>
        <p:nvPicPr>
          <p:cNvPr id="7" name="Picture 6" descr="A blue and pink lines on a black background&#10;&#10;Description automatically generated">
            <a:extLst>
              <a:ext uri="{FF2B5EF4-FFF2-40B4-BE49-F238E27FC236}">
                <a16:creationId xmlns:a16="http://schemas.microsoft.com/office/drawing/2014/main" id="{624F23F1-42C9-D447-9618-7AB36C841AEF}"/>
              </a:ext>
            </a:extLst>
          </p:cNvPr>
          <p:cNvPicPr>
            <a:picLocks noChangeAspect="1"/>
          </p:cNvPicPr>
          <p:nvPr/>
        </p:nvPicPr>
        <p:blipFill>
          <a:blip r:embed="rId3"/>
          <a:stretch>
            <a:fillRect/>
          </a:stretch>
        </p:blipFill>
        <p:spPr>
          <a:xfrm>
            <a:off x="7515476" y="394631"/>
            <a:ext cx="401782" cy="401782"/>
          </a:xfrm>
          <a:prstGeom prst="rect">
            <a:avLst/>
          </a:prstGeom>
        </p:spPr>
      </p:pic>
      <p:pic>
        <p:nvPicPr>
          <p:cNvPr id="4" name="Picture 3" descr="A graph with a line&#10;&#10;Description automatically generated">
            <a:extLst>
              <a:ext uri="{FF2B5EF4-FFF2-40B4-BE49-F238E27FC236}">
                <a16:creationId xmlns:a16="http://schemas.microsoft.com/office/drawing/2014/main" id="{A7748F52-C147-49EE-4E3E-58ED0A5E85FA}"/>
              </a:ext>
            </a:extLst>
          </p:cNvPr>
          <p:cNvPicPr>
            <a:picLocks noChangeAspect="1"/>
          </p:cNvPicPr>
          <p:nvPr/>
        </p:nvPicPr>
        <p:blipFill>
          <a:blip r:embed="rId4"/>
          <a:stretch>
            <a:fillRect/>
          </a:stretch>
        </p:blipFill>
        <p:spPr>
          <a:xfrm>
            <a:off x="3189409" y="1422038"/>
            <a:ext cx="5499039" cy="2943459"/>
          </a:xfrm>
          <a:prstGeom prst="rect">
            <a:avLst/>
          </a:prstGeom>
        </p:spPr>
      </p:pic>
    </p:spTree>
    <p:extLst>
      <p:ext uri="{BB962C8B-B14F-4D97-AF65-F5344CB8AC3E}">
        <p14:creationId xmlns:p14="http://schemas.microsoft.com/office/powerpoint/2010/main" val="67380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B3BF1-8A68-3C46-06A0-D4E1F21F7F84}"/>
              </a:ext>
            </a:extLst>
          </p:cNvPr>
          <p:cNvSpPr>
            <a:spLocks noGrp="1"/>
          </p:cNvSpPr>
          <p:nvPr>
            <p:ph type="title"/>
          </p:nvPr>
        </p:nvSpPr>
        <p:spPr>
          <a:xfrm>
            <a:off x="302986" y="548967"/>
            <a:ext cx="8229600" cy="380667"/>
          </a:xfrm>
        </p:spPr>
        <p:txBody>
          <a:bodyPr/>
          <a:lstStyle/>
          <a:p>
            <a:r>
              <a:rPr lang="en-US"/>
              <a:t>Investigation of Speed and Robustness</a:t>
            </a:r>
          </a:p>
        </p:txBody>
      </p:sp>
      <p:sp>
        <p:nvSpPr>
          <p:cNvPr id="4" name="Text Placeholder 3">
            <a:extLst>
              <a:ext uri="{FF2B5EF4-FFF2-40B4-BE49-F238E27FC236}">
                <a16:creationId xmlns:a16="http://schemas.microsoft.com/office/drawing/2014/main" id="{FFCA71CF-DE6A-AB43-0B0A-02A063CD6A79}"/>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A391E0E0-7C1C-F63F-17D9-A87C6DBB705B}"/>
              </a:ext>
            </a:extLst>
          </p:cNvPr>
          <p:cNvSpPr>
            <a:spLocks noGrp="1"/>
          </p:cNvSpPr>
          <p:nvPr>
            <p:ph type="body" sz="quarter" idx="12"/>
          </p:nvPr>
        </p:nvSpPr>
        <p:spPr/>
        <p:txBody>
          <a:bodyPr/>
          <a:lstStyle/>
          <a:p>
            <a:endParaRPr lang="en-US"/>
          </a:p>
        </p:txBody>
      </p:sp>
      <p:pic>
        <p:nvPicPr>
          <p:cNvPr id="14" name="Picture 13" descr="A graph of a graph with different colored lines&#10;&#10;Description automatically generated">
            <a:extLst>
              <a:ext uri="{FF2B5EF4-FFF2-40B4-BE49-F238E27FC236}">
                <a16:creationId xmlns:a16="http://schemas.microsoft.com/office/drawing/2014/main" id="{F7736A5E-A3D5-5E85-EB4C-EF38139708B0}"/>
              </a:ext>
            </a:extLst>
          </p:cNvPr>
          <p:cNvPicPr>
            <a:picLocks noChangeAspect="1"/>
          </p:cNvPicPr>
          <p:nvPr/>
        </p:nvPicPr>
        <p:blipFill>
          <a:blip r:embed="rId3"/>
          <a:stretch>
            <a:fillRect/>
          </a:stretch>
        </p:blipFill>
        <p:spPr>
          <a:xfrm>
            <a:off x="312420" y="1283494"/>
            <a:ext cx="4102394" cy="2916238"/>
          </a:xfrm>
          <a:prstGeom prst="rect">
            <a:avLst/>
          </a:prstGeom>
        </p:spPr>
      </p:pic>
      <p:pic>
        <p:nvPicPr>
          <p:cNvPr id="3" name="Picture 2" descr="A graph of a number of people&#10;&#10;Description automatically generated">
            <a:extLst>
              <a:ext uri="{FF2B5EF4-FFF2-40B4-BE49-F238E27FC236}">
                <a16:creationId xmlns:a16="http://schemas.microsoft.com/office/drawing/2014/main" id="{BC3265BB-5391-A809-8946-123F574387AC}"/>
              </a:ext>
            </a:extLst>
          </p:cNvPr>
          <p:cNvPicPr>
            <a:picLocks noChangeAspect="1"/>
          </p:cNvPicPr>
          <p:nvPr/>
        </p:nvPicPr>
        <p:blipFill>
          <a:blip r:embed="rId4"/>
          <a:stretch>
            <a:fillRect/>
          </a:stretch>
        </p:blipFill>
        <p:spPr>
          <a:xfrm>
            <a:off x="4570413" y="1365457"/>
            <a:ext cx="4324351" cy="2913503"/>
          </a:xfrm>
          <a:prstGeom prst="rect">
            <a:avLst/>
          </a:prstGeom>
        </p:spPr>
      </p:pic>
      <p:sp>
        <p:nvSpPr>
          <p:cNvPr id="7" name="TextBox 6">
            <a:extLst>
              <a:ext uri="{FF2B5EF4-FFF2-40B4-BE49-F238E27FC236}">
                <a16:creationId xmlns:a16="http://schemas.microsoft.com/office/drawing/2014/main" id="{99DD6D54-857B-B369-3B97-2E8B3105F8DA}"/>
              </a:ext>
            </a:extLst>
          </p:cNvPr>
          <p:cNvSpPr txBox="1"/>
          <p:nvPr/>
        </p:nvSpPr>
        <p:spPr>
          <a:xfrm>
            <a:off x="1271832" y="4332764"/>
            <a:ext cx="24476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Population size</a:t>
            </a:r>
            <a:endParaRPr lang="en-US"/>
          </a:p>
        </p:txBody>
      </p:sp>
      <p:sp>
        <p:nvSpPr>
          <p:cNvPr id="8" name="TextBox 7">
            <a:extLst>
              <a:ext uri="{FF2B5EF4-FFF2-40B4-BE49-F238E27FC236}">
                <a16:creationId xmlns:a16="http://schemas.microsoft.com/office/drawing/2014/main" id="{0899CDD0-9C4E-7C5C-4554-B731A53E0855}"/>
              </a:ext>
            </a:extLst>
          </p:cNvPr>
          <p:cNvSpPr txBox="1"/>
          <p:nvPr/>
        </p:nvSpPr>
        <p:spPr>
          <a:xfrm>
            <a:off x="6010519" y="4332763"/>
            <a:ext cx="24476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Vector size</a:t>
            </a:r>
            <a:endParaRPr lang="en-US"/>
          </a:p>
        </p:txBody>
      </p:sp>
    </p:spTree>
    <p:extLst>
      <p:ext uri="{BB962C8B-B14F-4D97-AF65-F5344CB8AC3E}">
        <p14:creationId xmlns:p14="http://schemas.microsoft.com/office/powerpoint/2010/main" val="69663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B3BF1-8A68-3C46-06A0-D4E1F21F7F84}"/>
              </a:ext>
            </a:extLst>
          </p:cNvPr>
          <p:cNvSpPr>
            <a:spLocks noGrp="1"/>
          </p:cNvSpPr>
          <p:nvPr>
            <p:ph type="title"/>
          </p:nvPr>
        </p:nvSpPr>
        <p:spPr>
          <a:xfrm>
            <a:off x="302986" y="548967"/>
            <a:ext cx="8229600" cy="380667"/>
          </a:xfrm>
        </p:spPr>
        <p:txBody>
          <a:bodyPr/>
          <a:lstStyle/>
          <a:p>
            <a:r>
              <a:rPr lang="en-US"/>
              <a:t>Parameter Investigation</a:t>
            </a:r>
          </a:p>
        </p:txBody>
      </p:sp>
      <p:pic>
        <p:nvPicPr>
          <p:cNvPr id="6" name="Content Placeholder 5" descr="A graph of a graph with different colored lines&#10;&#10;Description automatically generated">
            <a:extLst>
              <a:ext uri="{FF2B5EF4-FFF2-40B4-BE49-F238E27FC236}">
                <a16:creationId xmlns:a16="http://schemas.microsoft.com/office/drawing/2014/main" id="{82B830DE-8607-E2C5-8EA4-11FDD1E07517}"/>
              </a:ext>
            </a:extLst>
          </p:cNvPr>
          <p:cNvPicPr>
            <a:picLocks noGrp="1" noChangeAspect="1"/>
          </p:cNvPicPr>
          <p:nvPr>
            <p:ph idx="1"/>
          </p:nvPr>
        </p:nvPicPr>
        <p:blipFill>
          <a:blip r:embed="rId3"/>
          <a:stretch>
            <a:fillRect/>
          </a:stretch>
        </p:blipFill>
        <p:spPr>
          <a:xfrm>
            <a:off x="2581" y="1339353"/>
            <a:ext cx="2919961" cy="2018844"/>
          </a:xfrm>
        </p:spPr>
      </p:pic>
      <p:sp>
        <p:nvSpPr>
          <p:cNvPr id="4" name="Text Placeholder 3">
            <a:extLst>
              <a:ext uri="{FF2B5EF4-FFF2-40B4-BE49-F238E27FC236}">
                <a16:creationId xmlns:a16="http://schemas.microsoft.com/office/drawing/2014/main" id="{FFCA71CF-DE6A-AB43-0B0A-02A063CD6A79}"/>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A391E0E0-7C1C-F63F-17D9-A87C6DBB705B}"/>
              </a:ext>
            </a:extLst>
          </p:cNvPr>
          <p:cNvSpPr>
            <a:spLocks noGrp="1"/>
          </p:cNvSpPr>
          <p:nvPr>
            <p:ph type="body" sz="quarter" idx="12"/>
          </p:nvPr>
        </p:nvSpPr>
        <p:spPr/>
        <p:txBody>
          <a:bodyPr/>
          <a:lstStyle/>
          <a:p>
            <a:endParaRPr lang="en-US"/>
          </a:p>
        </p:txBody>
      </p:sp>
      <p:pic>
        <p:nvPicPr>
          <p:cNvPr id="3" name="Picture 2" descr="A graph of a graph with colored lines and dots&#10;&#10;Description automatically generated">
            <a:extLst>
              <a:ext uri="{FF2B5EF4-FFF2-40B4-BE49-F238E27FC236}">
                <a16:creationId xmlns:a16="http://schemas.microsoft.com/office/drawing/2014/main" id="{C6912D59-E304-D018-EAF9-7A6566AD0BAC}"/>
              </a:ext>
            </a:extLst>
          </p:cNvPr>
          <p:cNvPicPr>
            <a:picLocks noChangeAspect="1"/>
          </p:cNvPicPr>
          <p:nvPr/>
        </p:nvPicPr>
        <p:blipFill>
          <a:blip r:embed="rId4"/>
          <a:stretch>
            <a:fillRect/>
          </a:stretch>
        </p:blipFill>
        <p:spPr>
          <a:xfrm>
            <a:off x="5993131" y="1284921"/>
            <a:ext cx="3086329" cy="2122054"/>
          </a:xfrm>
          <a:prstGeom prst="rect">
            <a:avLst/>
          </a:prstGeom>
        </p:spPr>
      </p:pic>
      <p:pic>
        <p:nvPicPr>
          <p:cNvPr id="7" name="Picture 6" descr="A graph of a number of people&#10;&#10;Description automatically generated">
            <a:extLst>
              <a:ext uri="{FF2B5EF4-FFF2-40B4-BE49-F238E27FC236}">
                <a16:creationId xmlns:a16="http://schemas.microsoft.com/office/drawing/2014/main" id="{39CB512F-13CD-9CE9-AE7A-4219B4CCCC0D}"/>
              </a:ext>
            </a:extLst>
          </p:cNvPr>
          <p:cNvPicPr>
            <a:picLocks noChangeAspect="1"/>
          </p:cNvPicPr>
          <p:nvPr/>
        </p:nvPicPr>
        <p:blipFill>
          <a:blip r:embed="rId5"/>
          <a:stretch>
            <a:fillRect/>
          </a:stretch>
        </p:blipFill>
        <p:spPr>
          <a:xfrm>
            <a:off x="2923886" y="1325330"/>
            <a:ext cx="3071091" cy="2041236"/>
          </a:xfrm>
          <a:prstGeom prst="rect">
            <a:avLst/>
          </a:prstGeom>
        </p:spPr>
      </p:pic>
      <p:sp>
        <p:nvSpPr>
          <p:cNvPr id="8" name="TextBox 7">
            <a:extLst>
              <a:ext uri="{FF2B5EF4-FFF2-40B4-BE49-F238E27FC236}">
                <a16:creationId xmlns:a16="http://schemas.microsoft.com/office/drawing/2014/main" id="{2E86EC4E-6408-A889-7E8A-B2FD6182E563}"/>
              </a:ext>
            </a:extLst>
          </p:cNvPr>
          <p:cNvSpPr txBox="1"/>
          <p:nvPr/>
        </p:nvSpPr>
        <p:spPr>
          <a:xfrm>
            <a:off x="303457" y="3451702"/>
            <a:ext cx="24476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Tournament Size: 5</a:t>
            </a:r>
            <a:endParaRPr lang="en-US"/>
          </a:p>
        </p:txBody>
      </p:sp>
      <p:sp>
        <p:nvSpPr>
          <p:cNvPr id="9" name="TextBox 8">
            <a:extLst>
              <a:ext uri="{FF2B5EF4-FFF2-40B4-BE49-F238E27FC236}">
                <a16:creationId xmlns:a16="http://schemas.microsoft.com/office/drawing/2014/main" id="{C851B94C-AFB1-C6C0-A648-39BA69E78F49}"/>
              </a:ext>
            </a:extLst>
          </p:cNvPr>
          <p:cNvSpPr txBox="1"/>
          <p:nvPr/>
        </p:nvSpPr>
        <p:spPr>
          <a:xfrm>
            <a:off x="3478456" y="3450980"/>
            <a:ext cx="25167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Mutation</a:t>
            </a:r>
            <a:r>
              <a:rPr lang="en-US">
                <a:ea typeface="+mn-lt"/>
                <a:cs typeface="+mn-lt"/>
              </a:rPr>
              <a:t> Rate: 0.01</a:t>
            </a:r>
            <a:endParaRPr lang="ja-JP" altLang="en-US">
              <a:ea typeface="ＭＳ Ｐゴシック"/>
              <a:cs typeface="Arial"/>
            </a:endParaRPr>
          </a:p>
        </p:txBody>
      </p:sp>
      <p:sp>
        <p:nvSpPr>
          <p:cNvPr id="10" name="TextBox 9">
            <a:extLst>
              <a:ext uri="{FF2B5EF4-FFF2-40B4-BE49-F238E27FC236}">
                <a16:creationId xmlns:a16="http://schemas.microsoft.com/office/drawing/2014/main" id="{83680958-4A53-76C9-AEC2-100341ABA4A5}"/>
              </a:ext>
            </a:extLst>
          </p:cNvPr>
          <p:cNvSpPr txBox="1"/>
          <p:nvPr/>
        </p:nvSpPr>
        <p:spPr>
          <a:xfrm>
            <a:off x="6473337" y="3407019"/>
            <a:ext cx="32751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Crossover Rate: 0.8</a:t>
            </a:r>
            <a:endParaRPr lang="en-US"/>
          </a:p>
        </p:txBody>
      </p:sp>
      <p:sp>
        <p:nvSpPr>
          <p:cNvPr id="11" name="TextBox 10">
            <a:extLst>
              <a:ext uri="{FF2B5EF4-FFF2-40B4-BE49-F238E27FC236}">
                <a16:creationId xmlns:a16="http://schemas.microsoft.com/office/drawing/2014/main" id="{76393825-EA1E-BEE1-B537-B6FFFE5915A3}"/>
              </a:ext>
            </a:extLst>
          </p:cNvPr>
          <p:cNvSpPr txBox="1"/>
          <p:nvPr/>
        </p:nvSpPr>
        <p:spPr>
          <a:xfrm>
            <a:off x="-1" y="4242288"/>
            <a:ext cx="850655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latin typeface="Menlo"/>
              </a:rPr>
              <a:t>Algorithm_Parameters</a:t>
            </a:r>
            <a:r>
              <a:rPr lang="en-US" sz="1400">
                <a:latin typeface="Menlo"/>
              </a:rPr>
              <a:t> params(</a:t>
            </a:r>
            <a:r>
              <a:rPr lang="en-US" sz="1400">
                <a:solidFill>
                  <a:srgbClr val="098658"/>
                </a:solidFill>
                <a:latin typeface="Menlo"/>
              </a:rPr>
              <a:t>1000</a:t>
            </a:r>
            <a:r>
              <a:rPr lang="en-US" sz="1400">
                <a:latin typeface="Menlo"/>
              </a:rPr>
              <a:t>, </a:t>
            </a:r>
            <a:r>
              <a:rPr lang="en-US" sz="1400">
                <a:solidFill>
                  <a:srgbClr val="098658"/>
                </a:solidFill>
                <a:latin typeface="Menlo"/>
              </a:rPr>
              <a:t>400</a:t>
            </a:r>
            <a:r>
              <a:rPr lang="en-US" sz="1400">
                <a:latin typeface="Menlo"/>
              </a:rPr>
              <a:t>, </a:t>
            </a:r>
            <a:r>
              <a:rPr lang="en-US" sz="1400">
                <a:solidFill>
                  <a:srgbClr val="FF0000"/>
                </a:solidFill>
                <a:latin typeface="Menlo"/>
              </a:rPr>
              <a:t>5, 0.8, 0.01</a:t>
            </a:r>
            <a:r>
              <a:rPr lang="en-US" sz="1400">
                <a:latin typeface="Menlo"/>
              </a:rPr>
              <a:t>, </a:t>
            </a:r>
            <a:r>
              <a:rPr lang="en-US" sz="1400">
                <a:solidFill>
                  <a:srgbClr val="098658"/>
                </a:solidFill>
                <a:latin typeface="Menlo"/>
              </a:rPr>
              <a:t>0.01</a:t>
            </a:r>
            <a:r>
              <a:rPr lang="en-US" sz="1400">
                <a:latin typeface="Menlo"/>
              </a:rPr>
              <a:t>, </a:t>
            </a:r>
            <a:r>
              <a:rPr lang="en-US" sz="1400">
                <a:solidFill>
                  <a:srgbClr val="098658"/>
                </a:solidFill>
                <a:latin typeface="Menlo"/>
              </a:rPr>
              <a:t>0</a:t>
            </a:r>
            <a:r>
              <a:rPr lang="en-US" sz="1400">
                <a:latin typeface="Menlo"/>
              </a:rPr>
              <a:t>)</a:t>
            </a:r>
            <a:endParaRPr lang="en-US" sz="1400"/>
          </a:p>
          <a:p>
            <a:pPr algn="l"/>
            <a:endParaRPr lang="en-US">
              <a:cs typeface="Arial"/>
            </a:endParaRPr>
          </a:p>
        </p:txBody>
      </p:sp>
    </p:spTree>
    <p:extLst>
      <p:ext uri="{BB962C8B-B14F-4D97-AF65-F5344CB8AC3E}">
        <p14:creationId xmlns:p14="http://schemas.microsoft.com/office/powerpoint/2010/main" val="3034839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B3BF1-8A68-3C46-06A0-D4E1F21F7F84}"/>
              </a:ext>
            </a:extLst>
          </p:cNvPr>
          <p:cNvSpPr>
            <a:spLocks noGrp="1"/>
          </p:cNvSpPr>
          <p:nvPr>
            <p:ph type="title"/>
          </p:nvPr>
        </p:nvSpPr>
        <p:spPr>
          <a:xfrm>
            <a:off x="302986" y="548967"/>
            <a:ext cx="8229600" cy="380667"/>
          </a:xfrm>
        </p:spPr>
        <p:txBody>
          <a:bodyPr/>
          <a:lstStyle/>
          <a:p>
            <a:r>
              <a:rPr lang="en-US"/>
              <a:t>Optional Large Circuit Problem</a:t>
            </a:r>
          </a:p>
        </p:txBody>
      </p:sp>
      <p:sp>
        <p:nvSpPr>
          <p:cNvPr id="4" name="Text Placeholder 3">
            <a:extLst>
              <a:ext uri="{FF2B5EF4-FFF2-40B4-BE49-F238E27FC236}">
                <a16:creationId xmlns:a16="http://schemas.microsoft.com/office/drawing/2014/main" id="{FFCA71CF-DE6A-AB43-0B0A-02A063CD6A79}"/>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A391E0E0-7C1C-F63F-17D9-A87C6DBB705B}"/>
              </a:ext>
            </a:extLst>
          </p:cNvPr>
          <p:cNvSpPr>
            <a:spLocks noGrp="1"/>
          </p:cNvSpPr>
          <p:nvPr>
            <p:ph type="body" sz="quarter" idx="12"/>
          </p:nvPr>
        </p:nvSpPr>
        <p:spPr/>
        <p:txBody>
          <a:bodyPr/>
          <a:lstStyle/>
          <a:p>
            <a:endParaRPr lang="en-US"/>
          </a:p>
        </p:txBody>
      </p:sp>
      <p:sp>
        <p:nvSpPr>
          <p:cNvPr id="8" name="TextBox 7">
            <a:extLst>
              <a:ext uri="{FF2B5EF4-FFF2-40B4-BE49-F238E27FC236}">
                <a16:creationId xmlns:a16="http://schemas.microsoft.com/office/drawing/2014/main" id="{2E86EC4E-6408-A889-7E8A-B2FD6182E563}"/>
              </a:ext>
            </a:extLst>
          </p:cNvPr>
          <p:cNvSpPr txBox="1"/>
          <p:nvPr/>
        </p:nvSpPr>
        <p:spPr>
          <a:xfrm>
            <a:off x="303457" y="3645133"/>
            <a:ext cx="244763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Challenge 1: 967.113</a:t>
            </a:r>
          </a:p>
          <a:p>
            <a:r>
              <a:rPr lang="en-US">
                <a:cs typeface="Arial"/>
              </a:rPr>
              <a:t>Performance: 967.113</a:t>
            </a:r>
          </a:p>
          <a:p>
            <a:r>
              <a:rPr lang="en-US">
                <a:cs typeface="Arial"/>
              </a:rPr>
              <a:t>Time: 27.4 s</a:t>
            </a:r>
            <a:endParaRPr lang="en-US"/>
          </a:p>
        </p:txBody>
      </p:sp>
      <p:sp>
        <p:nvSpPr>
          <p:cNvPr id="9" name="TextBox 8">
            <a:extLst>
              <a:ext uri="{FF2B5EF4-FFF2-40B4-BE49-F238E27FC236}">
                <a16:creationId xmlns:a16="http://schemas.microsoft.com/office/drawing/2014/main" id="{C851B94C-AFB1-C6C0-A648-39BA69E78F49}"/>
              </a:ext>
            </a:extLst>
          </p:cNvPr>
          <p:cNvSpPr txBox="1"/>
          <p:nvPr/>
        </p:nvSpPr>
        <p:spPr>
          <a:xfrm>
            <a:off x="3311402" y="3644411"/>
            <a:ext cx="251679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a:ea typeface="ＭＳ Ｐゴシック"/>
                <a:cs typeface="Arial"/>
              </a:rPr>
              <a:t>Challenge 2</a:t>
            </a:r>
            <a:endParaRPr lang="en-US"/>
          </a:p>
          <a:p>
            <a:r>
              <a:rPr lang="en-US">
                <a:ea typeface="ＭＳ Ｐゴシック"/>
                <a:cs typeface="Arial"/>
              </a:rPr>
              <a:t>Performance: 921.623</a:t>
            </a:r>
            <a:endParaRPr lang="en-US"/>
          </a:p>
          <a:p>
            <a:r>
              <a:rPr lang="en-US">
                <a:ea typeface="ＭＳ Ｐゴシック"/>
                <a:cs typeface="Arial"/>
              </a:rPr>
              <a:t>Time: 17.3 s</a:t>
            </a:r>
            <a:endParaRPr lang="en-US"/>
          </a:p>
        </p:txBody>
      </p:sp>
      <p:sp>
        <p:nvSpPr>
          <p:cNvPr id="10" name="TextBox 9">
            <a:extLst>
              <a:ext uri="{FF2B5EF4-FFF2-40B4-BE49-F238E27FC236}">
                <a16:creationId xmlns:a16="http://schemas.microsoft.com/office/drawing/2014/main" id="{83680958-4A53-76C9-AEC2-100341ABA4A5}"/>
              </a:ext>
            </a:extLst>
          </p:cNvPr>
          <p:cNvSpPr txBox="1"/>
          <p:nvPr/>
        </p:nvSpPr>
        <p:spPr>
          <a:xfrm>
            <a:off x="6130437" y="3653204"/>
            <a:ext cx="32751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Challenge 3</a:t>
            </a:r>
          </a:p>
          <a:p>
            <a:r>
              <a:rPr lang="en-US">
                <a:ea typeface="+mn-lt"/>
                <a:cs typeface="+mn-lt"/>
              </a:rPr>
              <a:t>Performance: 950.073</a:t>
            </a:r>
          </a:p>
          <a:p>
            <a:r>
              <a:rPr lang="en-US">
                <a:cs typeface="Arial"/>
              </a:rPr>
              <a:t>Time: 15.6 s</a:t>
            </a:r>
          </a:p>
        </p:txBody>
      </p:sp>
      <p:pic>
        <p:nvPicPr>
          <p:cNvPr id="14" name="Picture 13" descr="A graph of a number of cells&#10;&#10;Description automatically generated">
            <a:extLst>
              <a:ext uri="{FF2B5EF4-FFF2-40B4-BE49-F238E27FC236}">
                <a16:creationId xmlns:a16="http://schemas.microsoft.com/office/drawing/2014/main" id="{8FAC0C61-3B9F-B1FC-FC15-50504D1AFF29}"/>
              </a:ext>
            </a:extLst>
          </p:cNvPr>
          <p:cNvPicPr>
            <a:picLocks noChangeAspect="1"/>
          </p:cNvPicPr>
          <p:nvPr/>
        </p:nvPicPr>
        <p:blipFill>
          <a:blip r:embed="rId3"/>
          <a:stretch>
            <a:fillRect/>
          </a:stretch>
        </p:blipFill>
        <p:spPr>
          <a:xfrm>
            <a:off x="201134" y="1292469"/>
            <a:ext cx="2903643" cy="2303585"/>
          </a:xfrm>
          <a:prstGeom prst="rect">
            <a:avLst/>
          </a:prstGeom>
        </p:spPr>
      </p:pic>
      <p:pic>
        <p:nvPicPr>
          <p:cNvPr id="15" name="Picture 14">
            <a:extLst>
              <a:ext uri="{FF2B5EF4-FFF2-40B4-BE49-F238E27FC236}">
                <a16:creationId xmlns:a16="http://schemas.microsoft.com/office/drawing/2014/main" id="{375D4EF7-EA75-0841-8EEC-A50B8AC9DA92}"/>
              </a:ext>
            </a:extLst>
          </p:cNvPr>
          <p:cNvPicPr>
            <a:picLocks noChangeAspect="1"/>
          </p:cNvPicPr>
          <p:nvPr/>
        </p:nvPicPr>
        <p:blipFill>
          <a:blip r:embed="rId4"/>
          <a:stretch>
            <a:fillRect/>
          </a:stretch>
        </p:blipFill>
        <p:spPr>
          <a:xfrm>
            <a:off x="3103250" y="1239715"/>
            <a:ext cx="2893539" cy="2312377"/>
          </a:xfrm>
          <a:prstGeom prst="rect">
            <a:avLst/>
          </a:prstGeom>
        </p:spPr>
      </p:pic>
      <p:pic>
        <p:nvPicPr>
          <p:cNvPr id="16" name="Picture 15">
            <a:extLst>
              <a:ext uri="{FF2B5EF4-FFF2-40B4-BE49-F238E27FC236}">
                <a16:creationId xmlns:a16="http://schemas.microsoft.com/office/drawing/2014/main" id="{A6C3665D-EC04-83E0-404A-0186220CB69C}"/>
              </a:ext>
            </a:extLst>
          </p:cNvPr>
          <p:cNvPicPr>
            <a:picLocks noChangeAspect="1"/>
          </p:cNvPicPr>
          <p:nvPr/>
        </p:nvPicPr>
        <p:blipFill>
          <a:blip r:embed="rId5"/>
          <a:stretch>
            <a:fillRect/>
          </a:stretch>
        </p:blipFill>
        <p:spPr>
          <a:xfrm>
            <a:off x="5997891" y="1283677"/>
            <a:ext cx="3021480" cy="2312378"/>
          </a:xfrm>
          <a:prstGeom prst="rect">
            <a:avLst/>
          </a:prstGeom>
        </p:spPr>
      </p:pic>
    </p:spTree>
    <p:extLst>
      <p:ext uri="{BB962C8B-B14F-4D97-AF65-F5344CB8AC3E}">
        <p14:creationId xmlns:p14="http://schemas.microsoft.com/office/powerpoint/2010/main" val="1840953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3824-FB1B-A243-F7E9-C83B5F86844C}"/>
              </a:ext>
            </a:extLst>
          </p:cNvPr>
          <p:cNvSpPr>
            <a:spLocks noGrp="1"/>
          </p:cNvSpPr>
          <p:nvPr>
            <p:ph type="title"/>
          </p:nvPr>
        </p:nvSpPr>
        <p:spPr/>
        <p:txBody>
          <a:bodyPr/>
          <a:lstStyle/>
          <a:p>
            <a:r>
              <a:rPr lang="en-US"/>
              <a:t>Performance of the Genetic Algorithm</a:t>
            </a:r>
            <a:endParaRPr lang="en-GB"/>
          </a:p>
        </p:txBody>
      </p:sp>
      <p:sp>
        <p:nvSpPr>
          <p:cNvPr id="3" name="Content Placeholder 2">
            <a:extLst>
              <a:ext uri="{FF2B5EF4-FFF2-40B4-BE49-F238E27FC236}">
                <a16:creationId xmlns:a16="http://schemas.microsoft.com/office/drawing/2014/main" id="{4ECFD402-0E00-0777-FE28-147D11C02364}"/>
              </a:ext>
            </a:extLst>
          </p:cNvPr>
          <p:cNvSpPr>
            <a:spLocks noGrp="1"/>
          </p:cNvSpPr>
          <p:nvPr>
            <p:ph idx="1"/>
          </p:nvPr>
        </p:nvSpPr>
        <p:spPr/>
        <p:txBody>
          <a:bodyPr/>
          <a:lstStyle/>
          <a:p>
            <a:pPr marL="228600" indent="-228600">
              <a:buFont typeface=""/>
              <a:buChar char="•"/>
            </a:pPr>
            <a:r>
              <a:rPr lang="en-US">
                <a:solidFill>
                  <a:srgbClr val="FF0000"/>
                </a:solidFill>
                <a:latin typeface="Arial"/>
                <a:cs typeface="Arial"/>
              </a:rPr>
              <a:t>Speed of convergence (how it scales with number of units)</a:t>
            </a:r>
          </a:p>
          <a:p>
            <a:pPr marL="228600" indent="-228600">
              <a:buFont typeface=""/>
              <a:buChar char="•"/>
            </a:pPr>
            <a:r>
              <a:rPr lang="en-US">
                <a:solidFill>
                  <a:srgbClr val="FF0000"/>
                </a:solidFill>
                <a:latin typeface="Arial"/>
                <a:cs typeface="Arial"/>
              </a:rPr>
              <a:t>Robustness of final solution (precision of results) 100%</a:t>
            </a:r>
          </a:p>
          <a:p>
            <a:pPr marL="228600" indent="-228600">
              <a:buFont typeface=""/>
              <a:buChar char="•"/>
            </a:pPr>
            <a:r>
              <a:rPr lang="en-US">
                <a:solidFill>
                  <a:srgbClr val="FF0000"/>
                </a:solidFill>
                <a:latin typeface="Arial"/>
                <a:cs typeface="Arial"/>
              </a:rPr>
              <a:t>How the genetic algorithm affects this</a:t>
            </a:r>
          </a:p>
          <a:p>
            <a:endParaRPr lang="en-GB"/>
          </a:p>
        </p:txBody>
      </p:sp>
      <p:sp>
        <p:nvSpPr>
          <p:cNvPr id="4" name="Text Placeholder 3">
            <a:extLst>
              <a:ext uri="{FF2B5EF4-FFF2-40B4-BE49-F238E27FC236}">
                <a16:creationId xmlns:a16="http://schemas.microsoft.com/office/drawing/2014/main" id="{30FD8987-2E79-ADB8-3574-65FDAB67D693}"/>
              </a:ext>
            </a:extLst>
          </p:cNvPr>
          <p:cNvSpPr>
            <a:spLocks noGrp="1"/>
          </p:cNvSpPr>
          <p:nvPr>
            <p:ph type="body" sz="quarter" idx="10"/>
          </p:nvPr>
        </p:nvSpPr>
        <p:spPr/>
        <p:txBody>
          <a:bodyPr/>
          <a:lstStyle/>
          <a:p>
            <a:endParaRPr lang="en-GB"/>
          </a:p>
        </p:txBody>
      </p:sp>
      <p:sp>
        <p:nvSpPr>
          <p:cNvPr id="5" name="Text Placeholder 4">
            <a:extLst>
              <a:ext uri="{FF2B5EF4-FFF2-40B4-BE49-F238E27FC236}">
                <a16:creationId xmlns:a16="http://schemas.microsoft.com/office/drawing/2014/main" id="{711F01FC-C0FA-AEBD-A4E4-513C47158380}"/>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2252294149"/>
      </p:ext>
    </p:extLst>
  </p:cSld>
  <p:clrMapOvr>
    <a:masterClrMapping/>
  </p:clrMapOvr>
</p:sld>
</file>

<file path=ppt/theme/theme1.xml><?xml version="1.0" encoding="utf-8"?>
<a:theme xmlns:a="http://schemas.openxmlformats.org/drawingml/2006/main" name="Imperial College London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19</Slides>
  <Notes>17</Notes>
  <HiddenSlides>1</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Imperial College London Theme</vt:lpstr>
      <vt:lpstr>The Gerardium Rush Optimal mineral recovery using a Genetic Algorithm approach</vt:lpstr>
      <vt:lpstr>Presentation Structure</vt:lpstr>
      <vt:lpstr>Genetic Algorithm</vt:lpstr>
      <vt:lpstr>Hybrid GA with Simulated Annealing</vt:lpstr>
      <vt:lpstr>Hybrid GA with Simulated Annealing</vt:lpstr>
      <vt:lpstr>Investigation of Speed and Robustness</vt:lpstr>
      <vt:lpstr>Parameter Investigation</vt:lpstr>
      <vt:lpstr>Optional Large Circuit Problem</vt:lpstr>
      <vt:lpstr>Performance of the Genetic Algorithm</vt:lpstr>
      <vt:lpstr>PowerPoint Presentation</vt:lpstr>
      <vt:lpstr>PowerPoint Presentation</vt:lpstr>
      <vt:lpstr>Base Case Solution</vt:lpstr>
      <vt:lpstr>Optimum Circuit Configuration vs Economic Factors</vt:lpstr>
      <vt:lpstr>Number of Units in Circuit</vt:lpstr>
      <vt:lpstr>Price paid per gerardium relative to waste</vt:lpstr>
      <vt:lpstr>Purity of Input Feed</vt:lpstr>
      <vt:lpstr>Heuristic Circuit Design Elements</vt:lpstr>
      <vt:lpstr>Future Work</vt:lpstr>
      <vt:lpstr>Thanks for your time!!!  Group: Pentlandite</vt:lpstr>
    </vt:vector>
  </TitlesOfParts>
  <Company>Imperial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Abby Bolt</dc:creator>
  <cp:revision>4</cp:revision>
  <dcterms:created xsi:type="dcterms:W3CDTF">2017-02-16T14:49:58Z</dcterms:created>
  <dcterms:modified xsi:type="dcterms:W3CDTF">2024-05-24T15:15:25Z</dcterms:modified>
</cp:coreProperties>
</file>