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layfairDisplay-italic.fntdata"/><Relationship Id="rId6" Type="http://schemas.openxmlformats.org/officeDocument/2006/relationships/slide" Target="slides/slide1.xml"/><Relationship Id="rId18"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93c3cfb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93c3cfb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93c3cfb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93c3cfb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8733023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8733023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chip I choose is Ultrasonic(aotro) range sensor</a:t>
            </a:r>
            <a:endParaRPr/>
          </a:p>
          <a:p>
            <a:pPr indent="0" lvl="0" marL="0" rtl="0" algn="l">
              <a:spcBef>
                <a:spcPts val="0"/>
              </a:spcBef>
              <a:spcAft>
                <a:spcPts val="0"/>
              </a:spcAft>
              <a:buNone/>
            </a:pPr>
            <a:r>
              <a:rPr lang="en"/>
              <a:t>In this presentation, I will mainly introduce what is it, how does it work, and its applications. At last, I will show a very simply demo.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8733023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8733023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s the name indicates, ultrasonic range sensor measures distance by using ultrasonic waves.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87330238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87330238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this is the datasheet of the sensor</a:t>
            </a:r>
            <a:endParaRPr/>
          </a:p>
          <a:p>
            <a:pPr indent="0" lvl="0" marL="0" rtl="0" algn="l">
              <a:spcBef>
                <a:spcPts val="0"/>
              </a:spcBef>
              <a:spcAft>
                <a:spcPts val="0"/>
              </a:spcAft>
              <a:buNone/>
            </a:pPr>
            <a:r>
              <a:rPr lang="en"/>
              <a:t>It is </a:t>
            </a:r>
            <a:r>
              <a:rPr lang="en"/>
              <a:t>pretty</a:t>
            </a:r>
            <a:r>
              <a:rPr lang="en"/>
              <a:t> interesting since it only has </a:t>
            </a:r>
            <a:r>
              <a:rPr lang="en"/>
              <a:t>few </a:t>
            </a:r>
            <a:r>
              <a:rPr lang="en"/>
              <a:t>lines</a:t>
            </a:r>
            <a:endParaRPr/>
          </a:p>
          <a:p>
            <a:pPr indent="0" lvl="0" marL="0" rtl="0" algn="l">
              <a:spcBef>
                <a:spcPts val="0"/>
              </a:spcBef>
              <a:spcAft>
                <a:spcPts val="0"/>
              </a:spcAft>
              <a:buNone/>
            </a:pPr>
            <a:r>
              <a:rPr lang="en"/>
              <a:t>The unit price is low </a:t>
            </a:r>
            <a:endParaRPr/>
          </a:p>
          <a:p>
            <a:pPr indent="0" lvl="0" marL="0" rtl="0" algn="l">
              <a:spcBef>
                <a:spcPts val="0"/>
              </a:spcBef>
              <a:spcAft>
                <a:spcPts val="0"/>
              </a:spcAft>
              <a:buNone/>
            </a:pPr>
            <a:r>
              <a:rPr lang="en"/>
              <a:t>And it can measure the distance from 2 centimeters to 4 meters</a:t>
            </a:r>
            <a:endParaRPr/>
          </a:p>
          <a:p>
            <a:pPr indent="0" lvl="0" marL="0" rtl="0" algn="l">
              <a:spcBef>
                <a:spcPts val="0"/>
              </a:spcBef>
              <a:spcAft>
                <a:spcPts val="0"/>
              </a:spcAft>
              <a:buNone/>
            </a:pPr>
            <a:r>
              <a:rPr lang="en"/>
              <a:t>It is fully compatible</a:t>
            </a:r>
            <a:r>
              <a:rPr lang="en">
                <a:solidFill>
                  <a:schemeClr val="dk1"/>
                </a:solidFill>
              </a:rPr>
              <a:t>(compaitebao)</a:t>
            </a:r>
            <a:r>
              <a:rPr lang="en"/>
              <a:t> with </a:t>
            </a:r>
            <a:r>
              <a:rPr lang="en"/>
              <a:t>Arduino</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93b82ccf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93b82ccf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how to connect this </a:t>
            </a:r>
            <a:r>
              <a:rPr lang="en"/>
              <a:t>sensor</a:t>
            </a:r>
            <a:r>
              <a:rPr lang="en"/>
              <a:t> to the Arduino</a:t>
            </a:r>
            <a:endParaRPr/>
          </a:p>
          <a:p>
            <a:pPr indent="0" lvl="0" marL="0" rtl="0" algn="l">
              <a:spcBef>
                <a:spcPts val="0"/>
              </a:spcBef>
              <a:spcAft>
                <a:spcPts val="0"/>
              </a:spcAft>
              <a:buNone/>
            </a:pPr>
            <a:r>
              <a:rPr lang="en"/>
              <a:t>From left to the right, the first connects the power, the second </a:t>
            </a:r>
            <a:r>
              <a:rPr lang="en"/>
              <a:t>one</a:t>
            </a:r>
            <a:r>
              <a:rPr lang="en"/>
              <a:t> is the Trigger Pin(pen). we will connect to pin 3. In order to generate the ultrasound, we need to set the Trigger Pin on a High State for 10 </a:t>
            </a:r>
            <a:r>
              <a:rPr lang="en"/>
              <a:t>microseconds. </a:t>
            </a:r>
            <a:r>
              <a:rPr lang="en"/>
              <a:t>Then it will send out an 8 cycle sonic burst  which will travel at the sound speed and it will be received in the Echo(aikao) Pin which connect to pin2. The Echo Pin will output the time of the </a:t>
            </a:r>
            <a:r>
              <a:rPr lang="en">
                <a:solidFill>
                  <a:schemeClr val="dk1"/>
                </a:solidFill>
              </a:rPr>
              <a:t>traveled</a:t>
            </a:r>
            <a:r>
              <a:rPr lang="en"/>
              <a:t> wave. And the last wire(waier) will connect to the ground.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87330238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87330238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HOW DOES IT WORK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ultrasonic transmitter emits(emei) waves in a certain direction, and we start timing at the same time. When the wave in the air encounters(in) an object, it returns immediately, the ultrasonic receiver receives the reflected wave, and then we stop the timing. The sound speed in the air is 340 meters per second, and according to the recorded time, we can calculate the distance between the sensor and the object, thus realizing ultrasonic ranging.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93c3cfb5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93c3cfb5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When it comes to distance sensors, there are many different types, like ultrasonic range, infrared(infered) range, and laser distance.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different sensors have different features. For example, infrared(infered) range is small in size and very good at measuring objects with complex surfaces. Laser distance has a high measurement range and is good at measuring high-speed moving, small and 3D objects. The ultrasonic sensor is the most common distance sensor. It is not affected by object color. It works well in the dark and tends to draw lower current. And it has multiple interface options for pairing with a microcontroller. However, the detection range of ultrasonic sensors is limited. Due to its low resolution and refresh rate, it is not suitable for detecting fast moving objects. and it also cannot measure distances when objects has complex textures.</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87330238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87330238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application of </a:t>
            </a:r>
            <a:r>
              <a:rPr lang="en"/>
              <a:t>ultrasonic range sensor</a:t>
            </a:r>
            <a:r>
              <a:rPr lang="en"/>
              <a:t> is very extensive, it </a:t>
            </a:r>
            <a:r>
              <a:rPr lang="en">
                <a:solidFill>
                  <a:schemeClr val="dk1"/>
                </a:solidFill>
              </a:rPr>
              <a:t>performs well on the detection range, solution cost, and reliability across different surfaces. We can use it for </a:t>
            </a:r>
            <a:r>
              <a:rPr lang="en"/>
              <a:t>daily distance measurement, and making robots. </a:t>
            </a:r>
            <a:endParaRPr/>
          </a:p>
          <a:p>
            <a:pPr indent="0" lvl="0" marL="0" rtl="0" algn="l">
              <a:spcBef>
                <a:spcPts val="0"/>
              </a:spcBef>
              <a:spcAft>
                <a:spcPts val="0"/>
              </a:spcAft>
              <a:buClr>
                <a:schemeClr val="dk1"/>
              </a:buClr>
              <a:buSzPts val="1100"/>
              <a:buFont typeface="Arial"/>
              <a:buNone/>
            </a:pPr>
            <a:r>
              <a:rPr lang="en">
                <a:solidFill>
                  <a:schemeClr val="dk1"/>
                </a:solidFill>
              </a:rPr>
              <a:t>The drone(zhon) can be maintained at a constant height and land safely by ultrasonic range sensors</a:t>
            </a:r>
            <a:endParaRPr/>
          </a:p>
          <a:p>
            <a:pPr indent="0" lvl="0" marL="0" rtl="0" algn="l">
              <a:spcBef>
                <a:spcPts val="0"/>
              </a:spcBef>
              <a:spcAft>
                <a:spcPts val="0"/>
              </a:spcAft>
              <a:buNone/>
            </a:pPr>
            <a:r>
              <a:rPr lang="en"/>
              <a:t>And even Tesla(taisla) using </a:t>
            </a:r>
            <a:r>
              <a:rPr lang="en">
                <a:solidFill>
                  <a:schemeClr val="dk1"/>
                </a:solidFill>
              </a:rPr>
              <a:t>12 </a:t>
            </a:r>
            <a:r>
              <a:rPr lang="en"/>
              <a:t>ultrasonic range sensors as part of its self-driving program to </a:t>
            </a:r>
            <a:r>
              <a:rPr lang="en">
                <a:solidFill>
                  <a:schemeClr val="dk1"/>
                </a:solidFill>
              </a:rPr>
              <a:t>help detect roads and other vehicles(vekaos) in parking areas</a:t>
            </a:r>
            <a:r>
              <a:rPr lang="en"/>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87330238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87330238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 prepared a very simply demo by using Ultrasonic range sensor and three LEDs.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the distance between the object and sensor is less than 20cm, the green LED will be on, if it is less than 10, the yellow LED will also be on, if it is less than 5, three LEDs will light up at the same time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O8LLtxyPK-hX5Nv0E5UNF3bbMnemRJv5/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Midt</a:t>
            </a:r>
            <a:r>
              <a:rPr lang="en"/>
              <a:t>erm presentation</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fontScale="77500" lnSpcReduction="20000"/>
          </a:bodyPr>
          <a:lstStyle/>
          <a:p>
            <a:pPr indent="0" lvl="0" marL="0" rtl="0" algn="ctr">
              <a:spcBef>
                <a:spcPts val="0"/>
              </a:spcBef>
              <a:spcAft>
                <a:spcPts val="0"/>
              </a:spcAft>
              <a:buNone/>
            </a:pPr>
            <a:r>
              <a:t/>
            </a:r>
            <a:endParaRPr/>
          </a:p>
          <a:p>
            <a:pPr indent="0" lvl="0" marL="0" rtl="0" algn="r">
              <a:spcBef>
                <a:spcPts val="0"/>
              </a:spcBef>
              <a:spcAft>
                <a:spcPts val="0"/>
              </a:spcAft>
              <a:buNone/>
            </a:pPr>
            <a:r>
              <a:rPr lang="en">
                <a:latin typeface="Lato"/>
                <a:ea typeface="Lato"/>
                <a:cs typeface="Lato"/>
                <a:sym typeface="Lato"/>
              </a:rPr>
              <a:t>ECE387</a:t>
            </a:r>
            <a:endParaRPr>
              <a:latin typeface="Lato"/>
              <a:ea typeface="Lato"/>
              <a:cs typeface="Lato"/>
              <a:sym typeface="Lato"/>
            </a:endParaRPr>
          </a:p>
          <a:p>
            <a:pPr indent="0" lvl="0" marL="0" rtl="0" algn="r">
              <a:spcBef>
                <a:spcPts val="0"/>
              </a:spcBef>
              <a:spcAft>
                <a:spcPts val="0"/>
              </a:spcAft>
              <a:buNone/>
            </a:pPr>
            <a:r>
              <a:rPr lang="en">
                <a:latin typeface="Lato"/>
                <a:ea typeface="Lato"/>
                <a:cs typeface="Lato"/>
                <a:sym typeface="Lato"/>
              </a:rPr>
              <a:t>Mingshuai Song</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57942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a:t>
            </a:r>
            <a:endParaRPr/>
          </a:p>
        </p:txBody>
      </p:sp>
      <p:sp>
        <p:nvSpPr>
          <p:cNvPr id="121" name="Google Shape;121;p22"/>
          <p:cNvSpPr txBox="1"/>
          <p:nvPr>
            <p:ph idx="1" type="body"/>
          </p:nvPr>
        </p:nvSpPr>
        <p:spPr>
          <a:xfrm>
            <a:off x="311700" y="1387550"/>
            <a:ext cx="8520600" cy="3416400"/>
          </a:xfrm>
          <a:prstGeom prst="rect">
            <a:avLst/>
          </a:prstGeom>
        </p:spPr>
        <p:txBody>
          <a:bodyPr anchorCtr="0" anchor="t" bIns="91425" lIns="91425" spcFirstLastPara="1" rIns="91425" wrap="square" tIns="91425">
            <a:normAutofit lnSpcReduction="20000"/>
          </a:bodyPr>
          <a:lstStyle/>
          <a:p>
            <a:pPr indent="-311150" lvl="0" marL="457200" rtl="0" algn="l">
              <a:lnSpc>
                <a:spcPct val="150000"/>
              </a:lnSpc>
              <a:spcBef>
                <a:spcPts val="1200"/>
              </a:spcBef>
              <a:spcAft>
                <a:spcPts val="0"/>
              </a:spcAft>
              <a:buClr>
                <a:srgbClr val="000000"/>
              </a:buClr>
              <a:buSzPts val="1300"/>
              <a:buChar char="●"/>
            </a:pPr>
            <a:r>
              <a:rPr lang="en" sz="1300">
                <a:solidFill>
                  <a:srgbClr val="000000"/>
                </a:solidFill>
              </a:rPr>
              <a:t>ago, Shawn 2 years, et al. “Types of Distance Sensors and How to Select One?” </a:t>
            </a:r>
            <a:r>
              <a:rPr i="1" lang="en" sz="1300">
                <a:solidFill>
                  <a:srgbClr val="000000"/>
                </a:solidFill>
              </a:rPr>
              <a:t>Latest Open Tech From Seeed</a:t>
            </a:r>
            <a:r>
              <a:rPr lang="en" sz="1300">
                <a:solidFill>
                  <a:srgbClr val="000000"/>
                </a:solidFill>
              </a:rPr>
              <a:t>, 29 June 2021, https://www.seeedstudio.com/blog/2019/12/23/distance-sensors-types-and-selection-guide/. </a:t>
            </a:r>
            <a:endParaRPr sz="1300">
              <a:solidFill>
                <a:srgbClr val="000000"/>
              </a:solidFill>
            </a:endParaRPr>
          </a:p>
          <a:p>
            <a:pPr indent="-311150" lvl="0" marL="457200" rtl="0" algn="l">
              <a:lnSpc>
                <a:spcPct val="150000"/>
              </a:lnSpc>
              <a:spcBef>
                <a:spcPts val="0"/>
              </a:spcBef>
              <a:spcAft>
                <a:spcPts val="0"/>
              </a:spcAft>
              <a:buClr>
                <a:srgbClr val="000000"/>
              </a:buClr>
              <a:buSzPts val="1300"/>
              <a:buChar char="●"/>
            </a:pPr>
            <a:r>
              <a:rPr lang="en" sz="1300">
                <a:solidFill>
                  <a:srgbClr val="000000"/>
                </a:solidFill>
              </a:rPr>
              <a:t>“Detection Based on ‘Ultrasonic Waves‘What Is an Ultrasonic Sensor?” </a:t>
            </a:r>
            <a:r>
              <a:rPr i="1" lang="en" sz="1300">
                <a:solidFill>
                  <a:srgbClr val="000000"/>
                </a:solidFill>
              </a:rPr>
              <a:t>KEYENCE</a:t>
            </a:r>
            <a:r>
              <a:rPr lang="en" sz="1300">
                <a:solidFill>
                  <a:srgbClr val="000000"/>
                </a:solidFill>
              </a:rPr>
              <a:t>, https://www.keyence.com/ss/products/sensor/sensorbasics/ultrasonic/info/#:~:text=As%20the%20name%20indicates%2C%20ultrasonic,between%20the%20emission%20and%20reception. </a:t>
            </a:r>
            <a:endParaRPr sz="1300">
              <a:solidFill>
                <a:srgbClr val="000000"/>
              </a:solidFill>
            </a:endParaRPr>
          </a:p>
          <a:p>
            <a:pPr indent="-311150" lvl="0" marL="457200" rtl="0" algn="l">
              <a:lnSpc>
                <a:spcPct val="150000"/>
              </a:lnSpc>
              <a:spcBef>
                <a:spcPts val="0"/>
              </a:spcBef>
              <a:spcAft>
                <a:spcPts val="0"/>
              </a:spcAft>
              <a:buClr>
                <a:srgbClr val="000000"/>
              </a:buClr>
              <a:buSzPts val="1300"/>
              <a:buChar char="●"/>
            </a:pPr>
            <a:r>
              <a:rPr i="1" lang="en" sz="1300">
                <a:solidFill>
                  <a:srgbClr val="000000"/>
                </a:solidFill>
              </a:rPr>
              <a:t>Arduino - Ultrasonic Sensor</a:t>
            </a:r>
            <a:r>
              <a:rPr lang="en" sz="1300">
                <a:solidFill>
                  <a:srgbClr val="000000"/>
                </a:solidFill>
              </a:rPr>
              <a:t>, https://www.tutorialspoint.com/arduino/arduino_ultrasonic_sensor.htm. </a:t>
            </a:r>
            <a:endParaRPr sz="1300">
              <a:solidFill>
                <a:srgbClr val="000000"/>
              </a:solidFill>
            </a:endParaRPr>
          </a:p>
          <a:p>
            <a:pPr indent="-311150" lvl="0" marL="457200" rtl="0" algn="l">
              <a:lnSpc>
                <a:spcPct val="150000"/>
              </a:lnSpc>
              <a:spcBef>
                <a:spcPts val="0"/>
              </a:spcBef>
              <a:spcAft>
                <a:spcPts val="0"/>
              </a:spcAft>
              <a:buClr>
                <a:srgbClr val="000000"/>
              </a:buClr>
              <a:buSzPts val="1300"/>
              <a:buChar char="●"/>
            </a:pPr>
            <a:r>
              <a:rPr lang="en" sz="1300">
                <a:solidFill>
                  <a:srgbClr val="000000"/>
                </a:solidFill>
              </a:rPr>
              <a:t>“Ultrasonic Sensor HC-SR04 with Arduino Tutorial.” </a:t>
            </a:r>
            <a:r>
              <a:rPr i="1" lang="en" sz="1300">
                <a:solidFill>
                  <a:srgbClr val="000000"/>
                </a:solidFill>
              </a:rPr>
              <a:t>Arduino Project Hub</a:t>
            </a:r>
            <a:r>
              <a:rPr lang="en" sz="1300">
                <a:solidFill>
                  <a:srgbClr val="000000"/>
                </a:solidFill>
              </a:rPr>
              <a:t>, https://create.arduino.cc/projecthub/abdularbi17/ultrasonic-sensor-hc-sr04-with-arduino-tutorial-327ff6. </a:t>
            </a:r>
            <a:endParaRPr sz="1300">
              <a:solidFill>
                <a:srgbClr val="000000"/>
              </a:solidFill>
            </a:endParaRPr>
          </a:p>
          <a:p>
            <a:pPr indent="-311150" lvl="0" marL="457200" rtl="0" algn="l">
              <a:lnSpc>
                <a:spcPct val="150000"/>
              </a:lnSpc>
              <a:spcBef>
                <a:spcPts val="0"/>
              </a:spcBef>
              <a:spcAft>
                <a:spcPts val="0"/>
              </a:spcAft>
              <a:buClr>
                <a:srgbClr val="000000"/>
              </a:buClr>
              <a:buSzPts val="1300"/>
              <a:buChar char="●"/>
            </a:pPr>
            <a:r>
              <a:rPr lang="en" sz="1300">
                <a:solidFill>
                  <a:srgbClr val="000000"/>
                </a:solidFill>
              </a:rPr>
              <a:t>Rathore, Abhimanyu. “Autopilot Applications for Autonomous Vehicles.” Electronics For You, 5 Aug. 2021, https://www.electronicsforu.com/market-verticals/autopilot-applications-autonomous-vehicles.</a:t>
            </a:r>
            <a:endParaRPr sz="1300">
              <a:solidFill>
                <a:srgbClr val="000000"/>
              </a:solidFill>
            </a:endParaRPr>
          </a:p>
          <a:p>
            <a:pPr indent="-311150" lvl="0" marL="457200" rtl="0" algn="l">
              <a:lnSpc>
                <a:spcPct val="150000"/>
              </a:lnSpc>
              <a:spcBef>
                <a:spcPts val="0"/>
              </a:spcBef>
              <a:spcAft>
                <a:spcPts val="0"/>
              </a:spcAft>
              <a:buClr>
                <a:srgbClr val="000000"/>
              </a:buClr>
              <a:buSzPts val="1300"/>
              <a:buChar char="●"/>
            </a:pPr>
            <a:r>
              <a:rPr lang="en" sz="1300">
                <a:solidFill>
                  <a:srgbClr val="000000"/>
                </a:solidFill>
              </a:rPr>
              <a:t>“Where Are Ultrasonic Sensors Used? – Part 2.” Analog - Technical Articles - TI E2E Support Forums, https://e2e.ti.com/blogs_/b/analogwire/posts/where-are-ultrasonic-sensors-used-part-2.</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545375" y="1421950"/>
            <a:ext cx="6429000" cy="275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380"/>
              <a:t>Thanks</a:t>
            </a:r>
            <a:endParaRPr sz="3380"/>
          </a:p>
        </p:txBody>
      </p:sp>
      <p:pic>
        <p:nvPicPr>
          <p:cNvPr id="127" name="Google Shape;127;p23"/>
          <p:cNvPicPr preferRelativeResize="0"/>
          <p:nvPr/>
        </p:nvPicPr>
        <p:blipFill>
          <a:blip r:embed="rId3">
            <a:alphaModFix/>
          </a:blip>
          <a:stretch>
            <a:fillRect/>
          </a:stretch>
        </p:blipFill>
        <p:spPr>
          <a:xfrm>
            <a:off x="6076350" y="2432675"/>
            <a:ext cx="2031875" cy="203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219700"/>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Chip — Ultrasonic range sensor</a:t>
            </a:r>
            <a:endParaRPr/>
          </a:p>
          <a:p>
            <a:pPr indent="-342900" lvl="0" marL="457200" rtl="0" algn="l">
              <a:lnSpc>
                <a:spcPct val="200000"/>
              </a:lnSpc>
              <a:spcBef>
                <a:spcPts val="0"/>
              </a:spcBef>
              <a:spcAft>
                <a:spcPts val="0"/>
              </a:spcAft>
              <a:buSzPts val="1800"/>
              <a:buChar char="●"/>
            </a:pPr>
            <a:r>
              <a:rPr lang="en"/>
              <a:t>What is it?</a:t>
            </a:r>
            <a:endParaRPr/>
          </a:p>
          <a:p>
            <a:pPr indent="-342900" lvl="0" marL="457200" rtl="0" algn="l">
              <a:lnSpc>
                <a:spcPct val="200000"/>
              </a:lnSpc>
              <a:spcBef>
                <a:spcPts val="0"/>
              </a:spcBef>
              <a:spcAft>
                <a:spcPts val="0"/>
              </a:spcAft>
              <a:buSzPts val="1800"/>
              <a:buChar char="●"/>
            </a:pPr>
            <a:r>
              <a:rPr lang="en"/>
              <a:t>How does it work?</a:t>
            </a:r>
            <a:endParaRPr/>
          </a:p>
          <a:p>
            <a:pPr indent="-342900" lvl="0" marL="457200" rtl="0" algn="l">
              <a:lnSpc>
                <a:spcPct val="200000"/>
              </a:lnSpc>
              <a:spcBef>
                <a:spcPts val="0"/>
              </a:spcBef>
              <a:spcAft>
                <a:spcPts val="0"/>
              </a:spcAft>
              <a:buSzPts val="1800"/>
              <a:buChar char="●"/>
            </a:pPr>
            <a:r>
              <a:rPr lang="en"/>
              <a:t>Application</a:t>
            </a:r>
            <a:endParaRPr/>
          </a:p>
          <a:p>
            <a:pPr indent="-342900" lvl="0" marL="457200" rtl="0" algn="l">
              <a:lnSpc>
                <a:spcPct val="200000"/>
              </a:lnSpc>
              <a:spcBef>
                <a:spcPts val="0"/>
              </a:spcBef>
              <a:spcAft>
                <a:spcPts val="0"/>
              </a:spcAft>
              <a:buSzPts val="1800"/>
              <a:buChar char="●"/>
            </a:pPr>
            <a:r>
              <a:rPr lang="en"/>
              <a:t>Simply 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101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Ultrasonic range sensor</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HC-SR04</a:t>
            </a:r>
            <a:endParaRPr/>
          </a:p>
          <a:p>
            <a:pPr indent="-342900" lvl="0" marL="457200" rtl="0" algn="l">
              <a:spcBef>
                <a:spcPts val="0"/>
              </a:spcBef>
              <a:spcAft>
                <a:spcPts val="0"/>
              </a:spcAft>
              <a:buSzPts val="1800"/>
              <a:buChar char="●"/>
            </a:pPr>
            <a:r>
              <a:rPr lang="en"/>
              <a:t>Measure distance</a:t>
            </a:r>
            <a:endParaRPr/>
          </a:p>
        </p:txBody>
      </p:sp>
      <p:pic>
        <p:nvPicPr>
          <p:cNvPr id="73" name="Google Shape;73;p15"/>
          <p:cNvPicPr preferRelativeResize="0"/>
          <p:nvPr/>
        </p:nvPicPr>
        <p:blipFill>
          <a:blip r:embed="rId3">
            <a:alphaModFix/>
          </a:blip>
          <a:stretch>
            <a:fillRect/>
          </a:stretch>
        </p:blipFill>
        <p:spPr>
          <a:xfrm>
            <a:off x="4285075" y="1264825"/>
            <a:ext cx="4547225" cy="2838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Datasheet</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Unit Price : $5.9500</a:t>
            </a:r>
            <a:endParaRPr/>
          </a:p>
          <a:p>
            <a:pPr indent="0" lvl="0" marL="0" rtl="0" algn="l">
              <a:spcBef>
                <a:spcPts val="1200"/>
              </a:spcBef>
              <a:spcAft>
                <a:spcPts val="0"/>
              </a:spcAft>
              <a:buNone/>
            </a:pPr>
            <a:r>
              <a:rPr lang="en"/>
              <a:t>Operating Voltage: 5V</a:t>
            </a:r>
            <a:endParaRPr/>
          </a:p>
          <a:p>
            <a:pPr indent="0" lvl="0" marL="0" rtl="0" algn="l">
              <a:spcBef>
                <a:spcPts val="1200"/>
              </a:spcBef>
              <a:spcAft>
                <a:spcPts val="0"/>
              </a:spcAft>
              <a:buNone/>
            </a:pPr>
            <a:r>
              <a:rPr lang="en"/>
              <a:t>Working Current: 15 mA</a:t>
            </a:r>
            <a:endParaRPr/>
          </a:p>
          <a:p>
            <a:pPr indent="0" lvl="0" marL="0" rtl="0" algn="l">
              <a:spcBef>
                <a:spcPts val="1200"/>
              </a:spcBef>
              <a:spcAft>
                <a:spcPts val="0"/>
              </a:spcAft>
              <a:buNone/>
            </a:pPr>
            <a:r>
              <a:rPr lang="en"/>
              <a:t>Distance Range: 2cm to 400cm</a:t>
            </a:r>
            <a:endParaRPr/>
          </a:p>
          <a:p>
            <a:pPr indent="0" lvl="0" marL="0" rtl="0" algn="l">
              <a:spcBef>
                <a:spcPts val="1200"/>
              </a:spcBef>
              <a:spcAft>
                <a:spcPts val="1200"/>
              </a:spcAft>
              <a:buNone/>
            </a:pPr>
            <a:r>
              <a:rPr lang="en"/>
              <a:t>100% Arduino Compatible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Connect with Arduino</a:t>
            </a:r>
            <a:endParaRPr/>
          </a:p>
        </p:txBody>
      </p:sp>
      <p:pic>
        <p:nvPicPr>
          <p:cNvPr id="85" name="Google Shape;85;p17"/>
          <p:cNvPicPr preferRelativeResize="0"/>
          <p:nvPr/>
        </p:nvPicPr>
        <p:blipFill>
          <a:blip r:embed="rId3">
            <a:alphaModFix/>
          </a:blip>
          <a:stretch>
            <a:fillRect/>
          </a:stretch>
        </p:blipFill>
        <p:spPr>
          <a:xfrm>
            <a:off x="311700" y="1414325"/>
            <a:ext cx="5028499" cy="2845276"/>
          </a:xfrm>
          <a:prstGeom prst="rect">
            <a:avLst/>
          </a:prstGeom>
          <a:noFill/>
          <a:ln>
            <a:noFill/>
          </a:ln>
        </p:spPr>
      </p:pic>
      <p:pic>
        <p:nvPicPr>
          <p:cNvPr id="86" name="Google Shape;86;p17"/>
          <p:cNvPicPr preferRelativeResize="0"/>
          <p:nvPr/>
        </p:nvPicPr>
        <p:blipFill>
          <a:blip r:embed="rId4">
            <a:alphaModFix/>
          </a:blip>
          <a:stretch>
            <a:fillRect/>
          </a:stretch>
        </p:blipFill>
        <p:spPr>
          <a:xfrm>
            <a:off x="5115300" y="1497425"/>
            <a:ext cx="3874350" cy="25847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it work?</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Formula: L = 340m / s * t / 2</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374025" y="1850900"/>
            <a:ext cx="5643950" cy="2786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Distance sensors</a:t>
            </a:r>
            <a:endParaRPr/>
          </a:p>
        </p:txBody>
      </p:sp>
      <p:pic>
        <p:nvPicPr>
          <p:cNvPr id="99" name="Google Shape;99;p19"/>
          <p:cNvPicPr preferRelativeResize="0"/>
          <p:nvPr/>
        </p:nvPicPr>
        <p:blipFill>
          <a:blip r:embed="rId3">
            <a:alphaModFix/>
          </a:blip>
          <a:stretch>
            <a:fillRect/>
          </a:stretch>
        </p:blipFill>
        <p:spPr>
          <a:xfrm>
            <a:off x="3184075" y="1415163"/>
            <a:ext cx="2775850" cy="2313175"/>
          </a:xfrm>
          <a:prstGeom prst="rect">
            <a:avLst/>
          </a:prstGeom>
          <a:noFill/>
          <a:ln>
            <a:noFill/>
          </a:ln>
        </p:spPr>
      </p:pic>
      <p:pic>
        <p:nvPicPr>
          <p:cNvPr id="100" name="Google Shape;100;p19"/>
          <p:cNvPicPr preferRelativeResize="0"/>
          <p:nvPr/>
        </p:nvPicPr>
        <p:blipFill>
          <a:blip r:embed="rId4">
            <a:alphaModFix/>
          </a:blip>
          <a:stretch>
            <a:fillRect/>
          </a:stretch>
        </p:blipFill>
        <p:spPr>
          <a:xfrm>
            <a:off x="6056450" y="1017450"/>
            <a:ext cx="2922850" cy="2922850"/>
          </a:xfrm>
          <a:prstGeom prst="rect">
            <a:avLst/>
          </a:prstGeom>
          <a:noFill/>
          <a:ln>
            <a:noFill/>
          </a:ln>
        </p:spPr>
      </p:pic>
      <p:pic>
        <p:nvPicPr>
          <p:cNvPr id="101" name="Google Shape;101;p19"/>
          <p:cNvPicPr preferRelativeResize="0"/>
          <p:nvPr/>
        </p:nvPicPr>
        <p:blipFill>
          <a:blip r:embed="rId5">
            <a:alphaModFix/>
          </a:blip>
          <a:stretch>
            <a:fillRect/>
          </a:stretch>
        </p:blipFill>
        <p:spPr>
          <a:xfrm>
            <a:off x="311700" y="1415175"/>
            <a:ext cx="2525113" cy="25251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1082775" y="667650"/>
            <a:ext cx="3065400" cy="4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80"/>
              <a:t>Application</a:t>
            </a:r>
            <a:endParaRPr sz="3180"/>
          </a:p>
        </p:txBody>
      </p:sp>
      <p:pic>
        <p:nvPicPr>
          <p:cNvPr id="107" name="Google Shape;107;p20"/>
          <p:cNvPicPr preferRelativeResize="0"/>
          <p:nvPr/>
        </p:nvPicPr>
        <p:blipFill>
          <a:blip r:embed="rId3">
            <a:alphaModFix/>
          </a:blip>
          <a:stretch>
            <a:fillRect/>
          </a:stretch>
        </p:blipFill>
        <p:spPr>
          <a:xfrm>
            <a:off x="400825" y="1984050"/>
            <a:ext cx="4571967" cy="2557025"/>
          </a:xfrm>
          <a:prstGeom prst="rect">
            <a:avLst/>
          </a:prstGeom>
          <a:noFill/>
          <a:ln>
            <a:noFill/>
          </a:ln>
        </p:spPr>
      </p:pic>
      <p:pic>
        <p:nvPicPr>
          <p:cNvPr id="108" name="Google Shape;108;p20"/>
          <p:cNvPicPr preferRelativeResize="0"/>
          <p:nvPr/>
        </p:nvPicPr>
        <p:blipFill>
          <a:blip r:embed="rId4">
            <a:alphaModFix/>
          </a:blip>
          <a:stretch>
            <a:fillRect/>
          </a:stretch>
        </p:blipFill>
        <p:spPr>
          <a:xfrm>
            <a:off x="5685375" y="2792725"/>
            <a:ext cx="2799250" cy="2115700"/>
          </a:xfrm>
          <a:prstGeom prst="rect">
            <a:avLst/>
          </a:prstGeom>
          <a:noFill/>
          <a:ln>
            <a:noFill/>
          </a:ln>
        </p:spPr>
      </p:pic>
      <p:pic>
        <p:nvPicPr>
          <p:cNvPr id="109" name="Google Shape;109;p20"/>
          <p:cNvPicPr preferRelativeResize="0"/>
          <p:nvPr/>
        </p:nvPicPr>
        <p:blipFill>
          <a:blip r:embed="rId5">
            <a:alphaModFix/>
          </a:blip>
          <a:stretch>
            <a:fillRect/>
          </a:stretch>
        </p:blipFill>
        <p:spPr>
          <a:xfrm>
            <a:off x="5685363" y="0"/>
            <a:ext cx="2589282" cy="266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99975"/>
            <a:ext cx="81150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Demo</a:t>
            </a:r>
            <a:endParaRPr b="1"/>
          </a:p>
        </p:txBody>
      </p:sp>
      <p:pic>
        <p:nvPicPr>
          <p:cNvPr id="115" name="Google Shape;115;p21" title="我 2022-03-03 15.34.12.mp4">
            <a:hlinkClick r:id="rId3"/>
          </p:cNvPr>
          <p:cNvPicPr preferRelativeResize="0"/>
          <p:nvPr/>
        </p:nvPicPr>
        <p:blipFill>
          <a:blip r:embed="rId4">
            <a:alphaModFix/>
          </a:blip>
          <a:stretch>
            <a:fillRect/>
          </a:stretch>
        </p:blipFill>
        <p:spPr>
          <a:xfrm>
            <a:off x="1925350" y="1028225"/>
            <a:ext cx="5134350" cy="3850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