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0937D8E-1884-47D7-A808-F02CE4066872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Data and Model Improvements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Generated State Level Samples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Developed State Level Models for Health Statistics, increasing model precision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Sample Generation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Technical Challenge: Lack of State Level Data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Solution: Stratified Monte Carlo Sampling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Used sample statistics from NHANES, NCHS and Census as marginal distributions about state populations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Assign Health Statistic using National Level CDC Data to persons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Two methods were used: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Random Sampling – Mersenne Twister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Partially Correlated Sampling 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Linear Relationship between Systolic and Diastolic Blood Pressures [1]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Inverse Relationship between HDL and Triglycerides Levels [2]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Sampling Methodology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3657600" y="1828800"/>
            <a:ext cx="2377440" cy="85824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US">
                <a:latin typeface="Arial"/>
              </a:rPr>
              <a:t>Census 2010</a:t>
            </a:r>
            <a:endParaRPr/>
          </a:p>
          <a:p>
            <a:pPr algn="ctr"/>
            <a:r>
              <a:rPr lang="en-US">
                <a:latin typeface="Arial"/>
              </a:rPr>
              <a:t>State, Age, Gender, Ethnicity</a:t>
            </a:r>
            <a:endParaRPr/>
          </a:p>
        </p:txBody>
      </p:sp>
      <p:sp>
        <p:nvSpPr>
          <p:cNvPr id="45" name="TextShape 3"/>
          <p:cNvSpPr txBox="1"/>
          <p:nvPr/>
        </p:nvSpPr>
        <p:spPr>
          <a:xfrm>
            <a:off x="1371600" y="4426920"/>
            <a:ext cx="2377440" cy="60228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US">
                <a:latin typeface="Arial"/>
              </a:rPr>
              <a:t>NCHS</a:t>
            </a:r>
            <a:endParaRPr/>
          </a:p>
          <a:p>
            <a:pPr algn="ctr"/>
            <a:r>
              <a:rPr lang="en-US">
                <a:latin typeface="Arial"/>
              </a:rPr>
              <a:t>Waist, Height, Weight</a:t>
            </a:r>
            <a:endParaRPr/>
          </a:p>
        </p:txBody>
      </p:sp>
      <p:sp>
        <p:nvSpPr>
          <p:cNvPr id="46" name="TextShape 4"/>
          <p:cNvSpPr txBox="1"/>
          <p:nvPr/>
        </p:nvSpPr>
        <p:spPr>
          <a:xfrm>
            <a:off x="5669280" y="4426920"/>
            <a:ext cx="2834640" cy="85824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US">
                <a:latin typeface="Arial"/>
              </a:rPr>
              <a:t>NHANES</a:t>
            </a:r>
            <a:endParaRPr/>
          </a:p>
          <a:p>
            <a:pPr algn="ctr"/>
            <a:r>
              <a:rPr lang="en-US">
                <a:latin typeface="Arial"/>
              </a:rPr>
              <a:t>HDL, LDL, Triglycerides, Sys_BP, Dia_BP, HR</a:t>
            </a:r>
            <a:endParaRPr/>
          </a:p>
        </p:txBody>
      </p:sp>
      <p:sp>
        <p:nvSpPr>
          <p:cNvPr id="47" name="Line 5"/>
          <p:cNvSpPr/>
          <p:nvPr/>
        </p:nvSpPr>
        <p:spPr>
          <a:xfrm flipH="1">
            <a:off x="2560320" y="2687040"/>
            <a:ext cx="1097280" cy="17398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8" name="Line 6"/>
          <p:cNvSpPr/>
          <p:nvPr/>
        </p:nvSpPr>
        <p:spPr>
          <a:xfrm>
            <a:off x="6035040" y="2687040"/>
            <a:ext cx="914400" cy="17398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9" name="TextShape 7"/>
          <p:cNvSpPr txBox="1"/>
          <p:nvPr/>
        </p:nvSpPr>
        <p:spPr>
          <a:xfrm>
            <a:off x="1280160" y="5669280"/>
            <a:ext cx="7223760" cy="13701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*Sample generated for each state is 1% of the state's population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**Note: The Census oversampled when due overlap of Whites, White Hispanic/Latinos, and Hispanic/Latinos. To minimize overcounting, we considered only Hispanic/Latinos and Non-Hispanic Whites.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Simulation Validation</a:t>
            </a:r>
            <a:endParaRPr/>
          </a:p>
        </p:txBody>
      </p:sp>
      <p:graphicFrame>
        <p:nvGraphicFramePr>
          <p:cNvPr id="51" name="Table 2"/>
          <p:cNvGraphicFramePr/>
          <p:nvPr/>
        </p:nvGraphicFramePr>
        <p:xfrm>
          <a:off x="457200" y="2146680"/>
          <a:ext cx="9326520" cy="1399320"/>
        </p:xfrm>
        <a:graphic>
          <a:graphicData uri="http://schemas.openxmlformats.org/drawingml/2006/table">
            <a:tbl>
              <a:tblPr/>
              <a:tblGrid>
                <a:gridCol w="1978560"/>
                <a:gridCol w="1643040"/>
                <a:gridCol w="1744560"/>
                <a:gridCol w="1959840"/>
                <a:gridCol w="2000520"/>
              </a:tblGrid>
              <a:tr h="349920"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(%)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Random*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Correlated*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National* [3,4,5]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State Stat* [6,7,8]</a:t>
                      </a:r>
                      <a:endParaRPr/>
                    </a:p>
                  </a:txBody>
                  <a:tcPr/>
                </a:tc>
              </a:tr>
              <a:tr h="349920"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Obesity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63.25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65.76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68.80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64.10**</a:t>
                      </a:r>
                      <a:endParaRPr/>
                    </a:p>
                  </a:txBody>
                  <a:tcPr/>
                </a:tc>
              </a:tr>
              <a:tr h="349920"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Hypertension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14.18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27.18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29.10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32.49***</a:t>
                      </a:r>
                      <a:endParaRPr/>
                    </a:p>
                  </a:txBody>
                  <a:tcPr/>
                </a:tc>
              </a:tr>
              <a:tr h="349920"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Cholesterol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11.39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11.42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13.00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38.54***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TextShape 3"/>
          <p:cNvSpPr txBox="1"/>
          <p:nvPr/>
        </p:nvSpPr>
        <p:spPr>
          <a:xfrm>
            <a:off x="640080" y="3840480"/>
            <a:ext cx="8869680" cy="16261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*The percentages have been adjusted for population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**State Level Obesity level reports the percentage of people overweight or obese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***State Level Hypertension and Cholesterol stats report the percentage of people </a:t>
            </a:r>
            <a:r>
              <a:rPr lang="en-US" u="sng">
                <a:latin typeface="Arial"/>
              </a:rPr>
              <a:t>who have ever been told</a:t>
            </a:r>
            <a:r>
              <a:rPr lang="en-US">
                <a:latin typeface="Arial"/>
              </a:rPr>
              <a:t> by their doctor to have the condition.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Model Prediction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Technical Challenge: Improving the precision of the model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Solution: Use Correlated Sample to generate model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Prediction range shrank from [Min, Max] to [Mean – STD, Mean + STD] with little change in accuracy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The models are similar to before, with minor tweaks to the static threshold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Model Validation</a:t>
            </a:r>
            <a:endParaRPr/>
          </a:p>
        </p:txBody>
      </p:sp>
      <p:graphicFrame>
        <p:nvGraphicFramePr>
          <p:cNvPr id="56" name="Table 2"/>
          <p:cNvGraphicFramePr/>
          <p:nvPr/>
        </p:nvGraphicFramePr>
        <p:xfrm>
          <a:off x="504000" y="1769040"/>
          <a:ext cx="9071280" cy="2381040"/>
        </p:xfrm>
        <a:graphic>
          <a:graphicData uri="http://schemas.openxmlformats.org/drawingml/2006/table">
            <a:tbl>
              <a:tblPr/>
              <a:tblGrid>
                <a:gridCol w="3023640"/>
                <a:gridCol w="3023640"/>
                <a:gridCol w="3024360"/>
              </a:tblGrid>
              <a:tr h="340200"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(%)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State (Mean, STD)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National (Min, Max)</a:t>
                      </a:r>
                      <a:endParaRPr/>
                    </a:p>
                  </a:txBody>
                  <a:tcPr/>
                </a:tc>
              </a:tr>
              <a:tr h="340200"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HR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73.69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77.57</a:t>
                      </a:r>
                      <a:endParaRPr/>
                    </a:p>
                  </a:txBody>
                  <a:tcPr/>
                </a:tc>
              </a:tr>
              <a:tr h="340200"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Systolic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74.77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76.35</a:t>
                      </a:r>
                      <a:endParaRPr/>
                    </a:p>
                  </a:txBody>
                  <a:tcPr/>
                </a:tc>
              </a:tr>
              <a:tr h="340200"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Diastolic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69.54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77.86</a:t>
                      </a:r>
                      <a:endParaRPr/>
                    </a:p>
                  </a:txBody>
                  <a:tcPr/>
                </a:tc>
              </a:tr>
              <a:tr h="340200"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LDL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73.48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59.51</a:t>
                      </a:r>
                      <a:endParaRPr/>
                    </a:p>
                  </a:txBody>
                  <a:tcPr/>
                </a:tc>
              </a:tr>
              <a:tr h="340200"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HDL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75.06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63.02</a:t>
                      </a:r>
                      <a:endParaRPr/>
                    </a:p>
                  </a:txBody>
                  <a:tcPr/>
                </a:tc>
              </a:tr>
              <a:tr h="340200"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Triglycerides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73.97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58.31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References</a:t>
            </a:r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[1] Linear relationship between systolic and diastolic blood pressure monitored over 24 h: assessment and correlates. </a:t>
            </a:r>
            <a:r>
              <a:rPr lang="en-US" sz="1400">
                <a:latin typeface="Arial"/>
              </a:rPr>
              <a:t>http://www.ncbi.nlm.nih.gov/pubmed/18192832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[2] Relationship between high-density lipoprotein-cholesterol and malondialdehyde-modified low-density lipoprotein concentrations. </a:t>
            </a:r>
            <a:r>
              <a:rPr lang="en-US" sz="1400">
                <a:latin typeface="Arial"/>
              </a:rPr>
              <a:t>http://www.ncbi.nlm.nih.gov/pubmed/12740480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[3] Overweight and Obesity Statistics </a:t>
            </a:r>
            <a:r>
              <a:rPr lang="en-US" sz="1400">
                <a:latin typeface="Arial"/>
              </a:rPr>
              <a:t>http://www.niddk.nih.gov/health-information/health-statistics/Pages/overweight-obesity-statistics.aspx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[4] Hypertension Among Adults in the United States: National Health and Nutrition Examination Survey, 2011–2012 </a:t>
            </a:r>
            <a:r>
              <a:rPr lang="en-US" sz="1400">
                <a:latin typeface="Arial"/>
              </a:rPr>
              <a:t>http://www.cdc.gov/nchs/data/databriefs/db133.pdf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[5] Total and High-density Lipoprotein Cholesterol in Adults: National Health and Nutrition Examination Survey, 2009–2010 </a:t>
            </a:r>
            <a:r>
              <a:rPr lang="en-US" sz="1400">
                <a:latin typeface="Arial"/>
              </a:rPr>
              <a:t>http://www.cdc.gov/nchs/data/databriefs/db92.pdf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[6] Percent of Adults Who are Overweight or Obese </a:t>
            </a:r>
            <a:r>
              <a:rPr lang="en-US" sz="1400">
                <a:latin typeface="Arial"/>
              </a:rPr>
              <a:t>http://kff.org/other/state-indicator/adult-overweightobesity-rate/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[7] Percent of Adults Who Have Ever Been Told by a Doctor that They Have Hypertension </a:t>
            </a:r>
            <a:r>
              <a:rPr lang="en-US" sz="1400">
                <a:latin typeface="Arial"/>
              </a:rPr>
              <a:t>http://kff.org/other/state-indicator/percent-of-adults-who-have-ever-been-told-by-a-doctor-that-they-have-hypertension/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[8] Percent of Adults Who Have Ever Been Told by a Doctor that They Have High Cholesterol </a:t>
            </a:r>
            <a:r>
              <a:rPr lang="en-US" sz="1400">
                <a:latin typeface="Arial"/>
              </a:rPr>
              <a:t>http://kff.org/other/state-indicator/percent-of-adults-who-have-ever-been-told-by-a-doctor-that-they-have-high-cholesterol/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[9] Relation of High TG–Low HDL Cholesterol and LDL Cholesterol to the Incidence of Ischemic Heart Disease </a:t>
            </a:r>
            <a:r>
              <a:rPr lang="en-US" sz="1400">
                <a:latin typeface="Arial"/>
              </a:rPr>
              <a:t>http://atvb.ahajournals.org/content/17/6/1114.full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