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73" r:id="rId2"/>
    <p:sldId id="274" r:id="rId3"/>
    <p:sldId id="303" r:id="rId4"/>
    <p:sldId id="285" r:id="rId5"/>
    <p:sldId id="304" r:id="rId6"/>
    <p:sldId id="306" r:id="rId7"/>
    <p:sldId id="319" r:id="rId8"/>
    <p:sldId id="307" r:id="rId9"/>
    <p:sldId id="308" r:id="rId10"/>
    <p:sldId id="309" r:id="rId11"/>
    <p:sldId id="321" r:id="rId12"/>
    <p:sldId id="322" r:id="rId13"/>
    <p:sldId id="328" r:id="rId14"/>
    <p:sldId id="323" r:id="rId15"/>
    <p:sldId id="324" r:id="rId16"/>
    <p:sldId id="325" r:id="rId17"/>
    <p:sldId id="326" r:id="rId18"/>
    <p:sldId id="297" r:id="rId19"/>
    <p:sldId id="327" r:id="rId20"/>
    <p:sldId id="346" r:id="rId21"/>
    <p:sldId id="347" r:id="rId22"/>
    <p:sldId id="348" r:id="rId23"/>
    <p:sldId id="349" r:id="rId24"/>
    <p:sldId id="351" r:id="rId25"/>
    <p:sldId id="332" r:id="rId26"/>
    <p:sldId id="279" r:id="rId27"/>
    <p:sldId id="329" r:id="rId28"/>
    <p:sldId id="330" r:id="rId29"/>
    <p:sldId id="333" r:id="rId30"/>
    <p:sldId id="334" r:id="rId31"/>
    <p:sldId id="337" r:id="rId32"/>
    <p:sldId id="335" r:id="rId33"/>
    <p:sldId id="350" r:id="rId34"/>
    <p:sldId id="262" r:id="rId35"/>
    <p:sldId id="263" r:id="rId36"/>
    <p:sldId id="264" r:id="rId37"/>
    <p:sldId id="265" r:id="rId38"/>
    <p:sldId id="338" r:id="rId39"/>
    <p:sldId id="339" r:id="rId40"/>
    <p:sldId id="340" r:id="rId41"/>
    <p:sldId id="341" r:id="rId42"/>
    <p:sldId id="343" r:id="rId43"/>
    <p:sldId id="342" r:id="rId44"/>
    <p:sldId id="34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3" autoAdjust="0"/>
    <p:restoredTop sz="94660"/>
  </p:normalViewPr>
  <p:slideViewPr>
    <p:cSldViewPr>
      <p:cViewPr>
        <p:scale>
          <a:sx n="117" d="100"/>
          <a:sy n="117" d="100"/>
        </p:scale>
        <p:origin x="-159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CD13-56C0-4BCF-A421-9450B1F2FFB1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14E4-1E53-4353-B325-B930D0417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674A3-E2D6-4EBB-AD06-D0C407E340D3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1854-4DE5-481C-B8EE-3307E048F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7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60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0_LNB_LEF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indow Body"/>
          <p:cNvSpPr/>
          <p:nvPr userDrawn="1">
            <p:custDataLst>
              <p:tags r:id="rId1"/>
            </p:custDataLst>
          </p:nvPr>
        </p:nvSpPr>
        <p:spPr>
          <a:xfrm>
            <a:off x="51372" y="822857"/>
            <a:ext cx="7405714" cy="5862857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itle Bar"/>
          <p:cNvSpPr/>
          <p:nvPr userDrawn="1">
            <p:custDataLst>
              <p:tags r:id="rId2"/>
            </p:custDataLst>
          </p:nvPr>
        </p:nvSpPr>
        <p:spPr>
          <a:xfrm>
            <a:off x="51372" y="437143"/>
            <a:ext cx="7405714" cy="3857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Menu Button"/>
          <p:cNvSpPr>
            <a:spLocks noChangeAspect="1" noEditPoints="1"/>
          </p:cNvSpPr>
          <p:nvPr userDrawn="1">
            <p:custDataLst>
              <p:tags r:id="rId3"/>
            </p:custDataLst>
          </p:nvPr>
        </p:nvSpPr>
        <p:spPr bwMode="auto">
          <a:xfrm>
            <a:off x="7284213" y="674145"/>
            <a:ext cx="106590" cy="80508"/>
          </a:xfrm>
          <a:custGeom>
            <a:avLst/>
            <a:gdLst>
              <a:gd name="T0" fmla="*/ 0 w 415"/>
              <a:gd name="T1" fmla="*/ 309 h 309"/>
              <a:gd name="T2" fmla="*/ 415 w 415"/>
              <a:gd name="T3" fmla="*/ 309 h 309"/>
              <a:gd name="T4" fmla="*/ 0 w 415"/>
              <a:gd name="T5" fmla="*/ 155 h 309"/>
              <a:gd name="T6" fmla="*/ 415 w 415"/>
              <a:gd name="T7" fmla="*/ 155 h 309"/>
              <a:gd name="T8" fmla="*/ 0 w 415"/>
              <a:gd name="T9" fmla="*/ 0 h 309"/>
              <a:gd name="T10" fmla="*/ 415 w 415"/>
              <a:gd name="T11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5" h="309">
                <a:moveTo>
                  <a:pt x="0" y="309"/>
                </a:moveTo>
                <a:lnTo>
                  <a:pt x="415" y="309"/>
                </a:lnTo>
                <a:moveTo>
                  <a:pt x="0" y="155"/>
                </a:moveTo>
                <a:lnTo>
                  <a:pt x="415" y="155"/>
                </a:lnTo>
                <a:moveTo>
                  <a:pt x="0" y="0"/>
                </a:moveTo>
                <a:lnTo>
                  <a:pt x="415" y="0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lose Button"/>
          <p:cNvSpPr>
            <a:spLocks noEditPoints="1"/>
          </p:cNvSpPr>
          <p:nvPr userDrawn="1">
            <p:custDataLst>
              <p:tags r:id="rId4"/>
            </p:custDataLst>
          </p:nvPr>
        </p:nvSpPr>
        <p:spPr bwMode="auto">
          <a:xfrm>
            <a:off x="7303496" y="505348"/>
            <a:ext cx="70303" cy="6803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ddress Box"/>
          <p:cNvSpPr/>
          <p:nvPr userDrawn="1">
            <p:custDataLst>
              <p:tags r:id="rId5"/>
            </p:custDataLst>
          </p:nvPr>
        </p:nvSpPr>
        <p:spPr>
          <a:xfrm>
            <a:off x="681224" y="605520"/>
            <a:ext cx="6531429" cy="1698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69797" tIns="32653" rIns="65306" bIns="3265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ㅇㅇ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Movie.co.kr</a:t>
            </a:r>
            <a:r>
              <a:rPr 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/project</a:t>
            </a:r>
            <a:endParaRPr 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Document Icon"/>
          <p:cNvSpPr>
            <a:spLocks noChangeAspect="1" noEditPoints="1"/>
          </p:cNvSpPr>
          <p:nvPr userDrawn="1">
            <p:custDataLst>
              <p:tags r:id="rId6"/>
            </p:custDataLst>
          </p:nvPr>
        </p:nvSpPr>
        <p:spPr bwMode="auto">
          <a:xfrm>
            <a:off x="735597" y="648483"/>
            <a:ext cx="66903" cy="95249"/>
          </a:xfrm>
          <a:custGeom>
            <a:avLst/>
            <a:gdLst>
              <a:gd name="T0" fmla="*/ 153 w 260"/>
              <a:gd name="T1" fmla="*/ 7 h 367"/>
              <a:gd name="T2" fmla="*/ 153 w 260"/>
              <a:gd name="T3" fmla="*/ 108 h 367"/>
              <a:gd name="T4" fmla="*/ 253 w 260"/>
              <a:gd name="T5" fmla="*/ 108 h 367"/>
              <a:gd name="T6" fmla="*/ 0 w 260"/>
              <a:gd name="T7" fmla="*/ 0 h 367"/>
              <a:gd name="T8" fmla="*/ 0 w 260"/>
              <a:gd name="T9" fmla="*/ 367 h 367"/>
              <a:gd name="T10" fmla="*/ 260 w 260"/>
              <a:gd name="T11" fmla="*/ 367 h 367"/>
              <a:gd name="T12" fmla="*/ 260 w 260"/>
              <a:gd name="T13" fmla="*/ 100 h 367"/>
              <a:gd name="T14" fmla="*/ 161 w 260"/>
              <a:gd name="T15" fmla="*/ 1 h 367"/>
              <a:gd name="T16" fmla="*/ 0 w 260"/>
              <a:gd name="T17" fmla="*/ 0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0" h="367">
                <a:moveTo>
                  <a:pt x="153" y="7"/>
                </a:moveTo>
                <a:lnTo>
                  <a:pt x="153" y="108"/>
                </a:lnTo>
                <a:lnTo>
                  <a:pt x="253" y="108"/>
                </a:lnTo>
                <a:moveTo>
                  <a:pt x="0" y="0"/>
                </a:moveTo>
                <a:lnTo>
                  <a:pt x="0" y="367"/>
                </a:lnTo>
                <a:lnTo>
                  <a:pt x="260" y="367"/>
                </a:lnTo>
                <a:lnTo>
                  <a:pt x="260" y="100"/>
                </a:lnTo>
                <a:lnTo>
                  <a:pt x="161" y="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5306" tIns="32653" rIns="65306" bIns="3265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avigation Buttons"/>
          <p:cNvGrpSpPr/>
          <p:nvPr userDrawn="1"/>
        </p:nvGrpSpPr>
        <p:grpSpPr>
          <a:xfrm>
            <a:off x="126222" y="628630"/>
            <a:ext cx="458111" cy="123596"/>
            <a:chOff x="675637" y="1399457"/>
            <a:chExt cx="407258" cy="86216"/>
          </a:xfrm>
        </p:grpSpPr>
        <p:sp>
          <p:nvSpPr>
            <p:cNvPr id="19" name="Back Button"/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5637" y="1412509"/>
              <a:ext cx="96774" cy="60114"/>
            </a:xfrm>
            <a:custGeom>
              <a:avLst/>
              <a:gdLst>
                <a:gd name="T0" fmla="*/ 159 w 423"/>
                <a:gd name="T1" fmla="*/ 332 h 332"/>
                <a:gd name="T2" fmla="*/ 0 w 423"/>
                <a:gd name="T3" fmla="*/ 166 h 332"/>
                <a:gd name="T4" fmla="*/ 159 w 423"/>
                <a:gd name="T5" fmla="*/ 0 h 332"/>
                <a:gd name="T6" fmla="*/ 15 w 423"/>
                <a:gd name="T7" fmla="*/ 166 h 332"/>
                <a:gd name="T8" fmla="*/ 423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159" y="332"/>
                  </a:moveTo>
                  <a:lnTo>
                    <a:pt x="0" y="166"/>
                  </a:lnTo>
                  <a:lnTo>
                    <a:pt x="159" y="0"/>
                  </a:lnTo>
                  <a:moveTo>
                    <a:pt x="15" y="166"/>
                  </a:moveTo>
                  <a:lnTo>
                    <a:pt x="423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orward Button"/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8862" y="1412509"/>
              <a:ext cx="96774" cy="60114"/>
            </a:xfrm>
            <a:custGeom>
              <a:avLst/>
              <a:gdLst>
                <a:gd name="T0" fmla="*/ 265 w 423"/>
                <a:gd name="T1" fmla="*/ 0 h 332"/>
                <a:gd name="T2" fmla="*/ 423 w 423"/>
                <a:gd name="T3" fmla="*/ 166 h 332"/>
                <a:gd name="T4" fmla="*/ 265 w 423"/>
                <a:gd name="T5" fmla="*/ 332 h 332"/>
                <a:gd name="T6" fmla="*/ 408 w 423"/>
                <a:gd name="T7" fmla="*/ 166 h 332"/>
                <a:gd name="T8" fmla="*/ 0 w 423"/>
                <a:gd name="T9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" h="332">
                  <a:moveTo>
                    <a:pt x="265" y="0"/>
                  </a:moveTo>
                  <a:lnTo>
                    <a:pt x="423" y="166"/>
                  </a:lnTo>
                  <a:lnTo>
                    <a:pt x="265" y="332"/>
                  </a:lnTo>
                  <a:moveTo>
                    <a:pt x="408" y="166"/>
                  </a:moveTo>
                  <a:lnTo>
                    <a:pt x="0" y="166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load Button"/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82089" y="1399457"/>
              <a:ext cx="100806" cy="86216"/>
            </a:xfrm>
            <a:custGeom>
              <a:avLst/>
              <a:gdLst>
                <a:gd name="T0" fmla="*/ 441 w 441"/>
                <a:gd name="T1" fmla="*/ 7 h 474"/>
                <a:gd name="T2" fmla="*/ 441 w 441"/>
                <a:gd name="T3" fmla="*/ 144 h 474"/>
                <a:gd name="T4" fmla="*/ 296 w 441"/>
                <a:gd name="T5" fmla="*/ 144 h 474"/>
                <a:gd name="T6" fmla="*/ 438 w 441"/>
                <a:gd name="T7" fmla="*/ 309 h 474"/>
                <a:gd name="T8" fmla="*/ 166 w 441"/>
                <a:gd name="T9" fmla="*/ 434 h 474"/>
                <a:gd name="T10" fmla="*/ 41 w 441"/>
                <a:gd name="T11" fmla="*/ 162 h 474"/>
                <a:gd name="T12" fmla="*/ 313 w 441"/>
                <a:gd name="T13" fmla="*/ 37 h 474"/>
                <a:gd name="T14" fmla="*/ 428 w 441"/>
                <a:gd name="T15" fmla="*/ 139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74">
                  <a:moveTo>
                    <a:pt x="441" y="7"/>
                  </a:moveTo>
                  <a:lnTo>
                    <a:pt x="441" y="144"/>
                  </a:lnTo>
                  <a:lnTo>
                    <a:pt x="296" y="144"/>
                  </a:lnTo>
                  <a:moveTo>
                    <a:pt x="438" y="309"/>
                  </a:moveTo>
                  <a:cubicBezTo>
                    <a:pt x="397" y="418"/>
                    <a:pt x="276" y="474"/>
                    <a:pt x="166" y="434"/>
                  </a:cubicBezTo>
                  <a:cubicBezTo>
                    <a:pt x="56" y="393"/>
                    <a:pt x="0" y="271"/>
                    <a:pt x="41" y="162"/>
                  </a:cubicBezTo>
                  <a:cubicBezTo>
                    <a:pt x="82" y="52"/>
                    <a:pt x="202" y="0"/>
                    <a:pt x="313" y="37"/>
                  </a:cubicBezTo>
                  <a:cubicBezTo>
                    <a:pt x="357" y="51"/>
                    <a:pt x="398" y="91"/>
                    <a:pt x="428" y="139"/>
                  </a:cubicBez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itle Bar"/>
          <p:cNvSpPr/>
          <p:nvPr userDrawn="1">
            <p:custDataLst>
              <p:tags r:id="rId7"/>
            </p:custDataLst>
          </p:nvPr>
        </p:nvSpPr>
        <p:spPr>
          <a:xfrm>
            <a:off x="51371" y="51429"/>
            <a:ext cx="9041143" cy="36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2653" rIns="163266" bIns="3265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67936" y="5142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작성일</a:t>
            </a:r>
            <a:endParaRPr lang="en-US" altLang="ko-KR" sz="6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6767936" y="230769"/>
            <a:ext cx="689143" cy="18000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51422" bIns="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화면 </a:t>
            </a:r>
            <a:r>
              <a:rPr lang="en-US" altLang="ko-KR" sz="6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6767936" y="230769"/>
            <a:ext cx="232457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/>
          <p:cNvCxnSpPr/>
          <p:nvPr userDrawn="1"/>
        </p:nvCxnSpPr>
        <p:spPr>
          <a:xfrm>
            <a:off x="6765441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/>
          <p:nvPr userDrawn="1"/>
        </p:nvCxnSpPr>
        <p:spPr>
          <a:xfrm>
            <a:off x="7457143" y="51429"/>
            <a:ext cx="0" cy="36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11">
          <p15:clr>
            <a:srgbClr val="FBAE40"/>
          </p15:clr>
        </p15:guide>
        <p15:guide id="2" pos="6576">
          <p15:clr>
            <a:srgbClr val="FBAE40"/>
          </p15:clr>
        </p15:guide>
        <p15:guide id="3" orient="horz" pos="5897">
          <p15:clr>
            <a:srgbClr val="FBAE40"/>
          </p15:clr>
        </p15:guide>
        <p15:guide id="4" orient="horz" pos="726">
          <p15:clr>
            <a:srgbClr val="FBAE40"/>
          </p15:clr>
        </p15:guide>
        <p15:guide id="5" pos="2583" userDrawn="1">
          <p15:clr>
            <a:srgbClr val="FBAE40"/>
          </p15:clr>
        </p15:guide>
        <p15:guide id="6" pos="3945" userDrawn="1">
          <p15:clr>
            <a:srgbClr val="FBAE40"/>
          </p15:clr>
        </p15:guide>
        <p15:guide id="7" pos="4400" userDrawn="1">
          <p15:clr>
            <a:srgbClr val="FBAE40"/>
          </p15:clr>
        </p15:guide>
        <p15:guide id="8" pos="4851" userDrawn="1">
          <p15:clr>
            <a:srgbClr val="FBAE40"/>
          </p15:clr>
        </p15:guide>
        <p15:guide id="9" pos="5304" userDrawn="1">
          <p15:clr>
            <a:srgbClr val="FBAE40"/>
          </p15:clr>
        </p15:guide>
        <p15:guide id="10" pos="5760" userDrawn="1">
          <p15:clr>
            <a:srgbClr val="FBAE40"/>
          </p15:clr>
        </p15:guide>
        <p15:guide id="11" pos="3492" userDrawn="1">
          <p15:clr>
            <a:srgbClr val="FBAE40"/>
          </p15:clr>
        </p15:guide>
        <p15:guide id="12" pos="6032" userDrawn="1">
          <p15:clr>
            <a:srgbClr val="FBAE40"/>
          </p15:clr>
        </p15:guide>
        <p15:guide id="14" pos="3038" userDrawn="1">
          <p15:clr>
            <a:srgbClr val="FBAE40"/>
          </p15:clr>
        </p15:guide>
        <p15:guide id="15" pos="2130" userDrawn="1">
          <p15:clr>
            <a:srgbClr val="FBAE40"/>
          </p15:clr>
        </p15:guide>
        <p15:guide id="16" pos="1497" userDrawn="1">
          <p15:clr>
            <a:srgbClr val="FBAE40"/>
          </p15:clr>
        </p15:guide>
        <p15:guide id="17" pos="1043" userDrawn="1">
          <p15:clr>
            <a:srgbClr val="FBAE40"/>
          </p15:clr>
        </p15:guide>
        <p15:guide id="18" pos="590" userDrawn="1">
          <p15:clr>
            <a:srgbClr val="FBAE40"/>
          </p15:clr>
        </p15:guide>
        <p15:guide id="19" pos="45">
          <p15:clr>
            <a:srgbClr val="FBAE40"/>
          </p15:clr>
        </p15:guide>
        <p15:guide id="20" pos="16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0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F105-3C46-485D-82ED-7317FCEA2B87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6360-AC59-44C3-8358-388EE8CB2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3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496944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202484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스토리보드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4293096"/>
            <a:ext cx="3744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더조은 컴퓨터학원 일산</a:t>
            </a:r>
            <a:endParaRPr lang="en-US" altLang="ko-KR" sz="1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이상윤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이아란 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최나영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88840"/>
            <a:ext cx="8208912" cy="1476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3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6424" y="908720"/>
            <a:ext cx="6973244" cy="5184576"/>
            <a:chOff x="266424" y="764704"/>
            <a:chExt cx="6973244" cy="5184576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371676" y="126876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1676" y="170080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15298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6322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537345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1282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02306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3329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6951" y="1286651"/>
              <a:ext cx="1232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71676" y="2060848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266863" y="2924944"/>
              <a:ext cx="5018917" cy="2016224"/>
              <a:chOff x="1079612" y="2394828"/>
              <a:chExt cx="6156684" cy="2016224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1079612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572000" y="2394828"/>
                <a:ext cx="2664296" cy="201622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573371" y="3805808"/>
              <a:ext cx="1270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성별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55976" y="3782488"/>
              <a:ext cx="1411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연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령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별 예매 그래프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66424" y="5949280"/>
              <a:ext cx="6809291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97716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5372" y="908720"/>
            <a:ext cx="7085969" cy="5184576"/>
            <a:chOff x="215372" y="764704"/>
            <a:chExt cx="7085969" cy="518457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75423" y="126876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75423" y="1700808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956839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758356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559874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55827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7345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8862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0279" y="1286651"/>
              <a:ext cx="1261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75423" y="23488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15372" y="5949280"/>
              <a:ext cx="696586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5574" y="1951620"/>
              <a:ext cx="9839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388617" y="2567478"/>
              <a:ext cx="6739481" cy="1149553"/>
              <a:chOff x="531270" y="2567478"/>
              <a:chExt cx="8081462" cy="1149553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2221" y="3770329"/>
              <a:ext cx="985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4515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11958" y="4945250"/>
              <a:ext cx="2232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7914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32281" y="3785682"/>
              <a:ext cx="864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020355" y="980728"/>
              <a:ext cx="1112319" cy="228829"/>
              <a:chOff x="6020355" y="1152023"/>
              <a:chExt cx="1112319" cy="22882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6020355" y="1152023"/>
                <a:ext cx="1112319" cy="228312"/>
                <a:chOff x="6020355" y="1152023"/>
                <a:chExt cx="1112319" cy="22831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020355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6605786" y="1165171"/>
                  <a:ext cx="526888" cy="196521"/>
                </a:xfrm>
                <a:prstGeom prst="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058015" y="1152023"/>
                  <a:ext cx="389933" cy="2283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로그</a:t>
                  </a:r>
                  <a:r>
                    <a:rPr lang="ko-KR" altLang="en-US" sz="1000" dirty="0">
                      <a:latin typeface="나눔바른펜" panose="020B0503000000000000" pitchFamily="50" charset="-127"/>
                      <a:ea typeface="나눔바른펜" panose="020B0503000000000000" pitchFamily="50" charset="-127"/>
                    </a:rPr>
                    <a:t>인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588224" y="1152540"/>
                <a:ext cx="468129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회원가입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419872" y="764704"/>
              <a:ext cx="886252" cy="5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0713" y="134076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0713" y="177281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68117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3908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19699" y="134076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4257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004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35838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93243" y="1358659"/>
            <a:ext cx="12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310713" y="242088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1520" y="6237312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8292" y="2023628"/>
            <a:ext cx="8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스틸컷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3450" y="2924944"/>
            <a:ext cx="5833256" cy="30963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/>
          <p:cNvSpPr/>
          <p:nvPr/>
        </p:nvSpPr>
        <p:spPr>
          <a:xfrm rot="5400000" flipH="1">
            <a:off x="6631093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267844" y="4280739"/>
            <a:ext cx="648072" cy="384755"/>
          </a:xfrm>
          <a:prstGeom prst="triangl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97716" y="8367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020355" y="1052736"/>
            <a:ext cx="1112319" cy="228829"/>
            <a:chOff x="6020355" y="1152023"/>
            <a:chExt cx="1112319" cy="228829"/>
          </a:xfrm>
        </p:grpSpPr>
        <p:grpSp>
          <p:nvGrpSpPr>
            <p:cNvPr id="34" name="그룹 3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44723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83423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447238"/>
            <a:ext cx="0" cy="386993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463263"/>
            <a:ext cx="1240753" cy="3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2132376"/>
            <a:ext cx="1209009" cy="413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573902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5527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904669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954060" y="2866211"/>
            <a:ext cx="1623217" cy="219295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14363" y="291464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71684" y="292215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13191" y="2929669"/>
            <a:ext cx="236334" cy="25799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78035" y="2333479"/>
            <a:ext cx="753921" cy="234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현재 상영작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007" y="2874241"/>
            <a:ext cx="214654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3190" y="288227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13427" y="2890301"/>
            <a:ext cx="237015" cy="330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2360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19464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2511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64519" y="5151089"/>
            <a:ext cx="388273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2179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59283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06384" y="5151089"/>
            <a:ext cx="375119" cy="27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5373" y="51510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1958" y="5159931"/>
            <a:ext cx="531751" cy="25799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36163" y="515108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8269" y="5768655"/>
            <a:ext cx="3404220" cy="468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순서로 정렬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개봉하지 않았더라도 시간표 등록된 경우에 예매 버튼 활성화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 rot="18354344">
            <a:off x="858526" y="5334833"/>
            <a:ext cx="496127" cy="37070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1" name="그룹 5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496" y="127665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7442" y="15153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97442" y="190881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0347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31373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9268" y="1515316"/>
            <a:ext cx="0" cy="39350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4881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2776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0672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6707" y="1531611"/>
            <a:ext cx="1279527" cy="33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372" y="2211975"/>
            <a:ext cx="1024344" cy="420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97442" y="2660925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80232" y="2958148"/>
            <a:ext cx="2254404" cy="327916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3004" y="5408532"/>
            <a:ext cx="548369" cy="26233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6448" y="5399541"/>
            <a:ext cx="400405" cy="280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42" y="3810731"/>
            <a:ext cx="1233227" cy="15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2" name="그룹 31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29803" y="904312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483782"/>
            <a:ext cx="7128792" cy="4753530"/>
            <a:chOff x="323528" y="1268760"/>
            <a:chExt cx="8496944" cy="46805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59492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541624" cy="347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31270" y="2567478"/>
              <a:ext cx="8081462" cy="1149553"/>
              <a:chOff x="531270" y="2567478"/>
              <a:chExt cx="8081462" cy="114955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31270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684453" y="2567480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37636" y="2567479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990819" y="2567478"/>
                <a:ext cx="1621913" cy="114955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87751" y="3785682"/>
              <a:ext cx="1181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9373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6314" y="3785682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09497" y="3769295"/>
              <a:ext cx="784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영상 제목</a:t>
              </a:r>
              <a:endParaRPr lang="ko-KR" altLang="en-US" sz="14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7328" y="4945250"/>
              <a:ext cx="2677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트레일러는 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4xn </a:t>
              </a:r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형식으로 배열</a:t>
              </a:r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유튜브 썸네일 노출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36" name="그룹 35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5331" y="12766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1412776"/>
            <a:ext cx="6984776" cy="4752528"/>
            <a:chOff x="323528" y="1268760"/>
            <a:chExt cx="8496944" cy="511256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34888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23528" y="638132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60" y="1951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스틸컷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43608" y="2852936"/>
              <a:ext cx="7096126" cy="309634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5400000" flipH="1">
              <a:off x="815439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413538" y="4167082"/>
              <a:ext cx="648072" cy="468052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40056" y="380966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일정표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147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62903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91336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현재날짜 기준부터 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0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52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2265"/>
              </p:ext>
            </p:extLst>
          </p:nvPr>
        </p:nvGraphicFramePr>
        <p:xfrm>
          <a:off x="7487331" y="442269"/>
          <a:ext cx="1608731" cy="1227631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예정작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상영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주전부터 예매버튼 생성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0442" y="1412776"/>
            <a:ext cx="7067862" cy="4810764"/>
            <a:chOff x="395536" y="1268760"/>
            <a:chExt cx="8424936" cy="541328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44" y="2033665"/>
              <a:ext cx="1756397" cy="519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</a:t>
              </a:r>
              <a:r>
                <a:rPr lang="ko-KR" altLang="en-US" sz="2400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예정작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6669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95448" y="5403830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52721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34146" y="5403830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06877" y="6093296"/>
              <a:ext cx="3730243" cy="588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dialog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생성하여 예매 유도</a:t>
              </a:r>
              <a:endPara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2905392">
              <a:off x="2563292" y="5540084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1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425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개봉일부터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상영종료일까지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인원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결제수단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무통장입금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카드결제 </a:t>
                      </a:r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두가지</a:t>
                      </a: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40442" y="1412776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40442" y="1796735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931896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44168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56441" y="1412776"/>
            <a:ext cx="0" cy="383959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715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5987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8259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39713" y="1428676"/>
            <a:ext cx="1268591" cy="32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851" y="2092544"/>
            <a:ext cx="1230755" cy="410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40442" y="2530609"/>
            <a:ext cx="7007453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8412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79493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4864" y="2820626"/>
            <a:ext cx="1659636" cy="2175769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44533" y="2868685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26300" y="2292070"/>
            <a:ext cx="773525" cy="23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▶ 개봉 예정작</a:t>
            </a:r>
            <a:endParaRPr lang="ko-KR" altLang="en-US" sz="11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012" y="2828594"/>
            <a:ext cx="219470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697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6769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39057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0427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32557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53282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24642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36012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98170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18895" y="5096368"/>
            <a:ext cx="543682" cy="25597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90255" y="5087595"/>
            <a:ext cx="383535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정보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1625" y="5087595"/>
            <a:ext cx="396983" cy="273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79476" y="5700320"/>
            <a:ext cx="3129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 모두 한 줄에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개씩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algn="ctr"/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dialog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생성하여 예매 유도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49" name="그룹 4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5496" y="127665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예정작에서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예매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7" name="TextBox 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25" name="순서도: 연결자 24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62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0" name="직사각형 69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2" name="TextBox 71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이등변 삼각형 80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이등변 삼각형 83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97" name="TextBox 96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475656" y="4377316"/>
            <a:ext cx="2107720" cy="563852"/>
            <a:chOff x="3743070" y="2987987"/>
            <a:chExt cx="2107720" cy="563852"/>
          </a:xfrm>
        </p:grpSpPr>
        <p:sp>
          <p:nvSpPr>
            <p:cNvPr id="106" name="TextBox 105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8852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18" name="TextBox 117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86" name="TextBox 85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이등변 삼각형 134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1" name="그룹 350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340" name="TextBox 339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이등변 삼각형 156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3" name="직선 연결선 342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9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931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3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0"/>
          <p:cNvSpPr/>
          <p:nvPr/>
        </p:nvSpPr>
        <p:spPr>
          <a:xfrm>
            <a:off x="0" y="0"/>
            <a:ext cx="9144000" cy="6957392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0289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현재날짜 기준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주까지 표시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상영중인 영화를 우선으로 표시</a:t>
                      </a:r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82721" y="141277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82721" y="1814398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40125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15916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91707" y="1412776"/>
            <a:ext cx="0" cy="401622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6265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205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07846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5251" y="1429407"/>
            <a:ext cx="1243053" cy="34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3528" y="6165304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29" name="그룹 28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331" y="116632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티켓에서 예매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4436" y="1916832"/>
            <a:ext cx="6602153" cy="461665"/>
            <a:chOff x="544436" y="2060848"/>
            <a:chExt cx="6602153" cy="461665"/>
          </a:xfrm>
        </p:grpSpPr>
        <p:sp>
          <p:nvSpPr>
            <p:cNvPr id="24" name="이등변 삼각형 23"/>
            <p:cNvSpPr/>
            <p:nvPr/>
          </p:nvSpPr>
          <p:spPr>
            <a:xfrm rot="5400000" flipH="1">
              <a:off x="6872566" y="2159011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/>
            <p:cNvSpPr/>
            <p:nvPr/>
          </p:nvSpPr>
          <p:spPr>
            <a:xfrm rot="16200000">
              <a:off x="509316" y="2167976"/>
              <a:ext cx="309143" cy="238903"/>
            </a:xfrm>
            <a:prstGeom prst="triangle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81662" y="2060848"/>
              <a:ext cx="6055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1</a:t>
              </a:r>
              <a:r>
                <a:rPr lang="en-US" altLang="ko-KR" sz="1900" dirty="0" smtClean="0"/>
                <a:t>/23  24  25  26  27  28  29  30  31  </a:t>
              </a:r>
              <a:r>
                <a:rPr lang="en-US" altLang="ko-KR" sz="2400" b="1" dirty="0" smtClean="0"/>
                <a:t>2</a:t>
              </a:r>
              <a:r>
                <a:rPr lang="en-US" altLang="ko-KR" sz="1900" dirty="0" smtClean="0"/>
                <a:t>/1  2  3  4  5</a:t>
              </a:r>
              <a:endParaRPr lang="ko-KR" altLang="en-US" sz="1900" dirty="0"/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395536" y="2492896"/>
            <a:ext cx="6866390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64939" y="2686201"/>
            <a:ext cx="6815373" cy="814807"/>
            <a:chOff x="564939" y="2542185"/>
            <a:chExt cx="6815373" cy="814807"/>
          </a:xfrm>
        </p:grpSpPr>
        <p:grpSp>
          <p:nvGrpSpPr>
            <p:cNvPr id="36" name="그룹 35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64939" y="3910337"/>
            <a:ext cx="6815373" cy="814807"/>
            <a:chOff x="564939" y="2542185"/>
            <a:chExt cx="6815373" cy="814807"/>
          </a:xfrm>
        </p:grpSpPr>
        <p:grpSp>
          <p:nvGrpSpPr>
            <p:cNvPr id="87" name="그룹 8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566447" y="5134473"/>
            <a:ext cx="6815373" cy="814807"/>
            <a:chOff x="564939" y="2542185"/>
            <a:chExt cx="6815373" cy="814807"/>
          </a:xfrm>
        </p:grpSpPr>
        <p:grpSp>
          <p:nvGrpSpPr>
            <p:cNvPr id="97" name="그룹 96"/>
            <p:cNvGrpSpPr/>
            <p:nvPr/>
          </p:nvGrpSpPr>
          <p:grpSpPr>
            <a:xfrm>
              <a:off x="564939" y="2551150"/>
              <a:ext cx="2278869" cy="805842"/>
              <a:chOff x="1180924" y="4122801"/>
              <a:chExt cx="2278869" cy="949858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2941203" y="2542185"/>
              <a:ext cx="2278869" cy="805842"/>
              <a:chOff x="1180924" y="4122801"/>
              <a:chExt cx="2278869" cy="94985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5101443" y="2542185"/>
              <a:ext cx="2278869" cy="805842"/>
              <a:chOff x="1180924" y="4122801"/>
              <a:chExt cx="2278869" cy="949858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180924" y="4122801"/>
                <a:ext cx="653021" cy="949858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75617" y="4129332"/>
                <a:ext cx="1584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영화 이름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상영시</a:t>
                </a:r>
                <a:r>
                  <a:rPr lang="ko-KR" altLang="en-US" sz="1400" dirty="0">
                    <a:gradFill>
                      <a:gsLst>
                        <a:gs pos="0">
                          <a:prstClr val="black"/>
                        </a:gs>
                        <a:gs pos="5000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5400000" scaled="0"/>
                    </a:gra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간</a:t>
                </a:r>
                <a:endParaRPr lang="en-US" altLang="ko-KR" sz="1400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</p:grpSp>
      <p:sp>
        <p:nvSpPr>
          <p:cNvPr id="60" name="직사각형 59"/>
          <p:cNvSpPr/>
          <p:nvPr/>
        </p:nvSpPr>
        <p:spPr>
          <a:xfrm>
            <a:off x="2948012" y="2876136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035322" y="2883587"/>
            <a:ext cx="241636" cy="25597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939327" y="2836561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563" y="2844528"/>
            <a:ext cx="242333" cy="32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330824" y="1916832"/>
            <a:ext cx="5067783" cy="3170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1613942" y="2092544"/>
            <a:ext cx="829818" cy="108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영화</a:t>
            </a:r>
            <a:endParaRPr lang="en-US" altLang="ko-KR" sz="1500" dirty="0" smtClean="0"/>
          </a:p>
          <a:p>
            <a:pPr algn="ctr"/>
            <a:r>
              <a:rPr lang="ko-KR" altLang="en-US" sz="1500" dirty="0" smtClean="0"/>
              <a:t>포스터</a:t>
            </a:r>
            <a:endParaRPr lang="ko-KR" altLang="en-US" sz="15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530333" y="2092544"/>
            <a:ext cx="1077843" cy="1077218"/>
            <a:chOff x="2530333" y="2092544"/>
            <a:chExt cx="1077843" cy="1077218"/>
          </a:xfrm>
        </p:grpSpPr>
        <p:sp>
          <p:nvSpPr>
            <p:cNvPr id="67" name="TextBox 66"/>
            <p:cNvSpPr txBox="1"/>
            <p:nvPr/>
          </p:nvSpPr>
          <p:spPr>
            <a:xfrm>
              <a:off x="2530333" y="2092544"/>
              <a:ext cx="10778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2D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IMAX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3D</a:t>
              </a:r>
            </a:p>
            <a:p>
              <a:r>
                <a:rPr lang="en-US" altLang="ko-KR" sz="1600" dirty="0"/>
                <a:t> </a:t>
              </a:r>
              <a:r>
                <a:rPr lang="en-US" altLang="ko-KR" sz="1600" dirty="0" smtClean="0"/>
                <a:t>   4D</a:t>
              </a:r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2699792" y="222279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2699792" y="2465713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699792" y="2708920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2699792" y="2960804"/>
              <a:ext cx="72008" cy="9282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73525" y="2029597"/>
            <a:ext cx="9150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날짜</a:t>
            </a:r>
            <a:endParaRPr lang="ko-KR" altLang="en-US" sz="1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923928" y="2339410"/>
            <a:ext cx="1600568" cy="225494"/>
            <a:chOff x="3873525" y="2408316"/>
            <a:chExt cx="1202531" cy="225494"/>
          </a:xfrm>
        </p:grpSpPr>
        <p:sp>
          <p:nvSpPr>
            <p:cNvPr id="74" name="직사각형 73"/>
            <p:cNvSpPr/>
            <p:nvPr/>
          </p:nvSpPr>
          <p:spPr>
            <a:xfrm>
              <a:off x="3873525" y="2408316"/>
              <a:ext cx="1162038" cy="22283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9217" y="2409478"/>
              <a:ext cx="226839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851920" y="2612374"/>
            <a:ext cx="1415819" cy="528594"/>
            <a:chOff x="5133048" y="2029597"/>
            <a:chExt cx="879112" cy="528594"/>
          </a:xfrm>
        </p:grpSpPr>
        <p:sp>
          <p:nvSpPr>
            <p:cNvPr id="78" name="TextBox 77"/>
            <p:cNvSpPr txBox="1"/>
            <p:nvPr/>
          </p:nvSpPr>
          <p:spPr>
            <a:xfrm>
              <a:off x="5133048" y="2029597"/>
              <a:ext cx="56820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시</a:t>
              </a:r>
              <a:r>
                <a:rPr lang="ko-KR" altLang="en-US" sz="1300" dirty="0"/>
                <a:t>간</a:t>
              </a: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179707" y="2311426"/>
              <a:ext cx="832453" cy="246765"/>
              <a:chOff x="3873525" y="2408316"/>
              <a:chExt cx="1176931" cy="22433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3873525" y="2408316"/>
                <a:ext cx="1162038" cy="22283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757386" y="2408316"/>
                <a:ext cx="293070" cy="224332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6" name="이등변 삼각형 105"/>
            <p:cNvSpPr/>
            <p:nvPr/>
          </p:nvSpPr>
          <p:spPr>
            <a:xfrm flipV="1">
              <a:off x="5860657" y="2391797"/>
              <a:ext cx="101139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이등변 삼각형 108"/>
          <p:cNvSpPr/>
          <p:nvPr/>
        </p:nvSpPr>
        <p:spPr>
          <a:xfrm flipV="1">
            <a:off x="5310010" y="2403246"/>
            <a:ext cx="148077" cy="10138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>
            <a:off x="3799269" y="3284984"/>
            <a:ext cx="259402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1" name="그룹 110"/>
          <p:cNvGrpSpPr/>
          <p:nvPr/>
        </p:nvGrpSpPr>
        <p:grpSpPr>
          <a:xfrm>
            <a:off x="1429273" y="3665913"/>
            <a:ext cx="2143580" cy="563852"/>
            <a:chOff x="3743070" y="2987987"/>
            <a:chExt cx="2143580" cy="563852"/>
          </a:xfrm>
        </p:grpSpPr>
        <p:sp>
          <p:nvSpPr>
            <p:cNvPr id="112" name="TextBox 111"/>
            <p:cNvSpPr txBox="1"/>
            <p:nvPr/>
          </p:nvSpPr>
          <p:spPr>
            <a:xfrm>
              <a:off x="3743070" y="2987987"/>
              <a:ext cx="116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보유포인트</a:t>
              </a:r>
              <a:endParaRPr lang="ko-KR" altLang="en-US" sz="1400" dirty="0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244712" y="3274587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16016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1439796" y="4377316"/>
            <a:ext cx="2134615" cy="563852"/>
            <a:chOff x="3743070" y="2987987"/>
            <a:chExt cx="2134615" cy="563852"/>
          </a:xfrm>
        </p:grpSpPr>
        <p:sp>
          <p:nvSpPr>
            <p:cNvPr id="117" name="TextBox 116"/>
            <p:cNvSpPr txBox="1"/>
            <p:nvPr/>
          </p:nvSpPr>
          <p:spPr>
            <a:xfrm>
              <a:off x="3743070" y="2987987"/>
              <a:ext cx="1390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사용할 포인트</a:t>
              </a:r>
              <a:endParaRPr lang="ko-KR" altLang="en-US" sz="14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36303" y="3274587"/>
              <a:ext cx="952318" cy="2772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235747" y="3265622"/>
              <a:ext cx="641938" cy="2772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</a:t>
              </a:r>
              <a:r>
                <a:rPr lang="ko-KR" altLang="en-US" dirty="0"/>
                <a:t>용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2449" y="3256657"/>
              <a:ext cx="94483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 smtClean="0"/>
                <a:t>점</a:t>
              </a:r>
              <a:endParaRPr lang="ko-KR" altLang="en-US" sz="1300" dirty="0"/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3799269" y="2631153"/>
            <a:ext cx="260830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3851920" y="4345359"/>
            <a:ext cx="2319272" cy="667817"/>
            <a:chOff x="3836904" y="3841303"/>
            <a:chExt cx="2319272" cy="667817"/>
          </a:xfrm>
        </p:grpSpPr>
        <p:sp>
          <p:nvSpPr>
            <p:cNvPr id="123" name="TextBox 122"/>
            <p:cNvSpPr txBox="1"/>
            <p:nvPr/>
          </p:nvSpPr>
          <p:spPr>
            <a:xfrm>
              <a:off x="3836904" y="3841303"/>
              <a:ext cx="1023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결제금액</a:t>
              </a:r>
              <a:endParaRPr lang="ko-KR" altLang="en-US" sz="1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83563" y="4047455"/>
              <a:ext cx="1587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/>
                <a:t>20,000</a:t>
              </a:r>
              <a:r>
                <a:rPr lang="ko-KR" altLang="en-US" sz="2400" b="1" dirty="0" smtClean="0"/>
                <a:t>원</a:t>
              </a:r>
              <a:endParaRPr lang="ko-KR" altLang="en-US" sz="2400" b="1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514239" y="3933056"/>
              <a:ext cx="641937" cy="4815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</a:t>
              </a:r>
              <a:endParaRPr lang="ko-KR" altLang="en-US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824737" y="3310352"/>
            <a:ext cx="1472293" cy="541732"/>
            <a:chOff x="3779912" y="3319317"/>
            <a:chExt cx="1472293" cy="541732"/>
          </a:xfrm>
        </p:grpSpPr>
        <p:sp>
          <p:nvSpPr>
            <p:cNvPr id="127" name="TextBox 126"/>
            <p:cNvSpPr txBox="1"/>
            <p:nvPr/>
          </p:nvSpPr>
          <p:spPr>
            <a:xfrm>
              <a:off x="3779912" y="3337828"/>
              <a:ext cx="57883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인원</a:t>
              </a:r>
              <a:endParaRPr lang="ko-KR" altLang="en-US" sz="1400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283968" y="3351540"/>
              <a:ext cx="679273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950258" y="3319317"/>
              <a:ext cx="301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명</a:t>
              </a:r>
              <a:endParaRPr lang="ko-KR" altLang="en-US" sz="1400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703449" y="3359243"/>
              <a:ext cx="250823" cy="224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이등변 삼각형 130"/>
            <p:cNvSpPr/>
            <p:nvPr/>
          </p:nvSpPr>
          <p:spPr>
            <a:xfrm flipV="1">
              <a:off x="4772039" y="3437363"/>
              <a:ext cx="122377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3825025" y="3865862"/>
            <a:ext cx="2240925" cy="307777"/>
            <a:chOff x="3771235" y="3749317"/>
            <a:chExt cx="2240925" cy="307777"/>
          </a:xfrm>
        </p:grpSpPr>
        <p:sp>
          <p:nvSpPr>
            <p:cNvPr id="133" name="TextBox 132"/>
            <p:cNvSpPr txBox="1"/>
            <p:nvPr/>
          </p:nvSpPr>
          <p:spPr>
            <a:xfrm>
              <a:off x="3771235" y="3749317"/>
              <a:ext cx="98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결제수단</a:t>
              </a:r>
              <a:endParaRPr lang="ko-KR" altLang="en-US" sz="1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4688451" y="3759943"/>
              <a:ext cx="1323709" cy="2451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5678316" y="3758299"/>
              <a:ext cx="333844" cy="2467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이등변 삼각형 135"/>
            <p:cNvSpPr/>
            <p:nvPr/>
          </p:nvSpPr>
          <p:spPr>
            <a:xfrm flipV="1">
              <a:off x="5767198" y="3840314"/>
              <a:ext cx="162885" cy="10138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직선 연결선 136"/>
          <p:cNvCxnSpPr/>
          <p:nvPr/>
        </p:nvCxnSpPr>
        <p:spPr>
          <a:xfrm>
            <a:off x="1318813" y="4347174"/>
            <a:ext cx="50797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3779912" y="1916832"/>
            <a:ext cx="0" cy="3170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1330824" y="3686562"/>
            <a:ext cx="50767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568889" y="3258089"/>
            <a:ext cx="14916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영화제목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077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628800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티켓에서 예매하면 현재 상영중인 영화만 간략하게 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예매 버튼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들어간 화면 구현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다이얼로그 띄워서 </a:t>
            </a:r>
            <a:r>
              <a:rPr lang="en-US" altLang="ko-KR" dirty="0" err="1" smtClean="0"/>
              <a:t>selectbox</a:t>
            </a:r>
            <a:r>
              <a:rPr lang="ko-KR" altLang="en-US" dirty="0" smtClean="0"/>
              <a:t>이용해서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예매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롯데시네마처럼</a:t>
            </a:r>
            <a:r>
              <a:rPr lang="ko-KR" altLang="en-US" dirty="0" smtClean="0"/>
              <a:t> 날짜 클릭하여 구현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1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게시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250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  Q/A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2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127665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79512" y="1876182"/>
            <a:ext cx="7067862" cy="413688"/>
            <a:chOff x="395536" y="1876182"/>
            <a:chExt cx="8352928" cy="413688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19392" y="187618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공지사항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24688"/>
              </p:ext>
            </p:extLst>
          </p:nvPr>
        </p:nvGraphicFramePr>
        <p:xfrm>
          <a:off x="279667" y="2492896"/>
          <a:ext cx="6912769" cy="3505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395"/>
                <a:gridCol w="1078665"/>
                <a:gridCol w="3219796"/>
                <a:gridCol w="1375594"/>
                <a:gridCol w="837319"/>
              </a:tblGrid>
              <a:tr h="507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공지종류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조회수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주차요금 인상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상품권 결제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514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화 관람 요금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0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기타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팝콘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신메뉴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‘</a:t>
                      </a:r>
                      <a:r>
                        <a:rPr lang="ko-KR" altLang="en-US" sz="1100" baseline="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콘소메맛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’ </a:t>
                      </a:r>
                      <a:r>
                        <a:rPr lang="ko-KR" altLang="en-US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탄생</a:t>
                      </a:r>
                      <a:r>
                        <a:rPr lang="en-US" altLang="ko-KR" sz="1100" baseline="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!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40" name="그룹 39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0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79512" y="139977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9512" y="1831826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88554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713443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41338" y="1399778"/>
            <a:ext cx="0" cy="43204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951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4846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2742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8777" y="1417669"/>
            <a:ext cx="12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ORE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79512" y="2420888"/>
            <a:ext cx="7067862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4313" y="2007200"/>
            <a:ext cx="76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512873"/>
              </p:ext>
            </p:extLst>
          </p:nvPr>
        </p:nvGraphicFramePr>
        <p:xfrm>
          <a:off x="179512" y="2555938"/>
          <a:ext cx="7067862" cy="36093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764"/>
                <a:gridCol w="1035807"/>
                <a:gridCol w="3838580"/>
                <a:gridCol w="974877"/>
                <a:gridCol w="578834"/>
              </a:tblGrid>
              <a:tr h="308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시스템점검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 </a:t>
                      </a: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 시스템 점검 안내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301027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안녕하십니까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원활하고 안정된 서비스 제공을 위하여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새벽 시스템 점검 작업이 예정되어 있습니다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점검 시간 중 홈페이지의 모든 서비스가 중단될 예정이오니 이용에 불편 없으시기 바랍니다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- 2019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02:00~07:00 (5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 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  <a:p>
                      <a:pPr fontAlgn="base"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성능 개선 작업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   </a:t>
                      </a:r>
                    </a:p>
                    <a:p>
                      <a:pPr marL="171450" indent="-171450" fontAlgn="base" latinLnBrk="1">
                        <a:buFontTx/>
                        <a:buChar char="-"/>
                      </a:pP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대상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극장영업시스템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서비스</a:t>
                      </a:r>
                      <a:endParaRPr lang="en-US" altLang="ko-KR" sz="11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buFontTx/>
                        <a:buNone/>
                      </a:pP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안정적이고 편리한 서비스를 제공하는 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GIGABOX</a:t>
                      </a:r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ko-KR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   </a:t>
                      </a:r>
                    </a:p>
                    <a:p>
                      <a:r>
                        <a:rPr lang="ko-KR" altLang="en-US" sz="1100" dirty="0" smtClean="0"/>
                        <a:t/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7504" y="127665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상세정보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8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86370"/>
              </p:ext>
            </p:extLst>
          </p:nvPr>
        </p:nvGraphicFramePr>
        <p:xfrm>
          <a:off x="278703" y="2636912"/>
          <a:ext cx="6984776" cy="33843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5654"/>
                <a:gridCol w="3456761"/>
                <a:gridCol w="1139040"/>
                <a:gridCol w="1173979"/>
                <a:gridCol w="819342"/>
              </a:tblGrid>
              <a:tr h="41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NO</a:t>
                      </a:r>
                      <a:endParaRPr lang="ko-KR" altLang="en-US" sz="14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이벤트명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456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극장이벤트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13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행사이벤트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2018.12.30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12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100" dirty="0" err="1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월이벤트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2019.1.1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2019.131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4819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11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687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2018.11.30</a:t>
                      </a:r>
                      <a:endParaRPr lang="ko-KR" altLang="en-US" sz="1100" dirty="0" smtClean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  <a:p>
                      <a:pPr algn="ctr" latinLnBrk="1"/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4584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496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92643"/>
              </p:ext>
            </p:extLst>
          </p:nvPr>
        </p:nvGraphicFramePr>
        <p:xfrm>
          <a:off x="7487331" y="442269"/>
          <a:ext cx="1608731" cy="1618580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201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34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34918" y="1382376"/>
            <a:ext cx="122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MYPAGE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7373" y="836712"/>
            <a:ext cx="117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4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41676" y="1410822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1676" y="1709773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41676" y="3228638"/>
            <a:ext cx="679099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80882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737175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493468" y="1410822"/>
            <a:ext cx="0" cy="294781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3664" y="2393425"/>
            <a:ext cx="261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광고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포스터 노출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8986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57348" y="1396134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9851" y="1387169"/>
            <a:ext cx="1229405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57" name="직사각형 56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왼쪽 화살표 60"/>
          <p:cNvSpPr/>
          <p:nvPr/>
        </p:nvSpPr>
        <p:spPr>
          <a:xfrm>
            <a:off x="575848" y="2393425"/>
            <a:ext cx="351259" cy="273386"/>
          </a:xfrm>
          <a:prstGeom prst="lef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오른쪽 화살표 61"/>
          <p:cNvSpPr/>
          <p:nvPr/>
        </p:nvSpPr>
        <p:spPr>
          <a:xfrm>
            <a:off x="6596511" y="2393425"/>
            <a:ext cx="301990" cy="294781"/>
          </a:xfrm>
          <a:prstGeom prst="rightArrow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79185" y="3427720"/>
            <a:ext cx="1405034" cy="251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8762" y="3750719"/>
            <a:ext cx="1549828" cy="124660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26745" y="4183925"/>
            <a:ext cx="1454693" cy="356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 순위 클릭 시  </a:t>
            </a:r>
            <a:endParaRPr lang="en-US" altLang="ko-KR" sz="14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영화 포스터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56512" y="3308548"/>
            <a:ext cx="1263360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181540" y="3486538"/>
            <a:ext cx="1005070" cy="944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박스오피스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순위 노출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Ex)</a:t>
            </a: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아쿠아맨 </a:t>
            </a:r>
            <a:endParaRPr lang="en-US" altLang="ko-KR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주먹왕 랄프</a:t>
            </a:r>
            <a:endParaRPr lang="en-US" altLang="ko-KR" sz="1200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보헤미안 랩소디 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12804" y="3308548"/>
            <a:ext cx="3056358" cy="168877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989324" y="3966778"/>
            <a:ext cx="972489" cy="44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예고편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(Youtube)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0027" y="5638457"/>
            <a:ext cx="87062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23528" y="6642177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3528" y="5397506"/>
            <a:ext cx="673282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39611" y="5619171"/>
            <a:ext cx="2031456" cy="56406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03233" y="5445224"/>
            <a:ext cx="1435771" cy="93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03233" y="5643245"/>
            <a:ext cx="4237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002" y="14559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메인페이</a:t>
            </a:r>
            <a:r>
              <a:rPr lang="ko-KR" altLang="en-US" sz="1200" dirty="0" err="1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43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99778"/>
            <a:ext cx="7200800" cy="1021110"/>
            <a:chOff x="395536" y="1268760"/>
            <a:chExt cx="8424936" cy="102111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95536" y="228987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9392" y="187618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이벤</a:t>
              </a:r>
              <a:r>
                <a:rPr lang="ko-KR" altLang="en-US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트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4" name="그룹 2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61066"/>
              </p:ext>
            </p:extLst>
          </p:nvPr>
        </p:nvGraphicFramePr>
        <p:xfrm>
          <a:off x="221442" y="2555939"/>
          <a:ext cx="7055393" cy="34563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36"/>
                <a:gridCol w="4135918"/>
                <a:gridCol w="851513"/>
                <a:gridCol w="851513"/>
                <a:gridCol w="577813"/>
              </a:tblGrid>
              <a:tr h="3086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15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할인이벤트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시작일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종료일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등록일</a:t>
                      </a:r>
                      <a:endParaRPr lang="ko-KR" altLang="en-US" sz="11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</a:tr>
              <a:tr h="3147778">
                <a:tc gridSpan="5">
                  <a:txBody>
                    <a:bodyPr/>
                    <a:lstStyle/>
                    <a:p>
                      <a:pPr fontAlgn="base" latinLnBrk="1"/>
                      <a:r>
                        <a:rPr lang="ko-KR" altLang="en-US" sz="1100" dirty="0" smtClean="0"/>
                        <a:t>이벤트 상세 정보</a:t>
                      </a:r>
                      <a:br>
                        <a:rPr lang="ko-KR" altLang="en-US" sz="1100" dirty="0" smtClean="0"/>
                      </a:br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905" y="12766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게시판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</a:t>
            </a:r>
            <a:r>
              <a:rPr lang="ko-KR" altLang="en-US" sz="12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227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 찾기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38285" y="1070666"/>
            <a:ext cx="1112319" cy="228829"/>
            <a:chOff x="6020355" y="1152023"/>
            <a:chExt cx="1112319" cy="228829"/>
          </a:xfrm>
        </p:grpSpPr>
        <p:grpSp>
          <p:nvGrpSpPr>
            <p:cNvPr id="21" name="그룹 20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49" y="1317327"/>
            <a:ext cx="2752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모서리가 둥근 사각형 설명선 61"/>
          <p:cNvSpPr/>
          <p:nvPr/>
        </p:nvSpPr>
        <p:spPr>
          <a:xfrm>
            <a:off x="7452248" y="1874435"/>
            <a:ext cx="2088232" cy="494321"/>
          </a:xfrm>
          <a:prstGeom prst="wedgeRoundRectCallout">
            <a:avLst>
              <a:gd name="adj1" fmla="val -102803"/>
              <a:gd name="adj2" fmla="val -174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 버튼 클릭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31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8264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9512" y="1340768"/>
            <a:ext cx="7128792" cy="432048"/>
            <a:chOff x="395536" y="1268760"/>
            <a:chExt cx="8424936" cy="432048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ORE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29803" y="853228"/>
            <a:ext cx="886252" cy="508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22155" y="1070666"/>
            <a:ext cx="1217565" cy="246738"/>
            <a:chOff x="6004225" y="1152023"/>
            <a:chExt cx="1217565" cy="246738"/>
          </a:xfrm>
        </p:grpSpPr>
        <p:grpSp>
          <p:nvGrpSpPr>
            <p:cNvPr id="21" name="그룹 20"/>
            <p:cNvGrpSpPr/>
            <p:nvPr/>
          </p:nvGrpSpPr>
          <p:grpSpPr>
            <a:xfrm>
              <a:off x="6004225" y="1152023"/>
              <a:ext cx="1128449" cy="246221"/>
              <a:chOff x="6004225" y="1152023"/>
              <a:chExt cx="1128449" cy="246221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04225" y="1152023"/>
                <a:ext cx="58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로그아웃</a:t>
                </a:r>
                <a:endPara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543399" y="1152540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마이페이지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95536" y="1988840"/>
            <a:ext cx="6851838" cy="4156822"/>
            <a:chOff x="395536" y="2708920"/>
            <a:chExt cx="8352928" cy="3861537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395536" y="393305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509882" y="2708920"/>
              <a:ext cx="2124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광고 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왼쪽 화살표 51"/>
            <p:cNvSpPr/>
            <p:nvPr/>
          </p:nvSpPr>
          <p:spPr>
            <a:xfrm>
              <a:off x="683568" y="2708920"/>
              <a:ext cx="432048" cy="400690"/>
            </a:xfrm>
            <a:prstGeom prst="lef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오른쪽 화살표 52"/>
            <p:cNvSpPr/>
            <p:nvPr/>
          </p:nvSpPr>
          <p:spPr>
            <a:xfrm>
              <a:off x="8088984" y="2708920"/>
              <a:ext cx="371448" cy="432048"/>
            </a:xfrm>
            <a:prstGeom prst="rightArrow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3672" y="422484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9552" y="4698249"/>
              <a:ext cx="1906288" cy="1872208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9578" y="5346321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예매율 </a:t>
              </a:r>
              <a:r>
                <a:rPr lang="en-US" altLang="ko-KR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위 </a:t>
              </a:r>
              <a:endParaRPr lang="en-US" altLang="ko-KR" sz="16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16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포스터</a:t>
              </a:r>
              <a:endParaRPr lang="ko-KR" altLang="en-US" sz="16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627784" y="4050177"/>
              <a:ext cx="1368152" cy="2520280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71800" y="4914272"/>
              <a:ext cx="1075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박스오피스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순위 노출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788024" y="4050177"/>
              <a:ext cx="3759320" cy="2475167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2143" y="5014917"/>
              <a:ext cx="11961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영화 예고편 </a:t>
              </a:r>
              <a:endPara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en-US" altLang="ko-KR" dirty="0" err="1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Youtube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" name="모서리가 둥근 사각형 설명선 1"/>
          <p:cNvSpPr/>
          <p:nvPr/>
        </p:nvSpPr>
        <p:spPr>
          <a:xfrm>
            <a:off x="7628202" y="1772816"/>
            <a:ext cx="1296144" cy="720080"/>
          </a:xfrm>
          <a:prstGeom prst="wedgeRoundRectCallout">
            <a:avLst>
              <a:gd name="adj1" fmla="val -129421"/>
              <a:gd name="adj2" fmla="val -113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199160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8587" y="245282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727858" y="2924944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3212976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	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3584049"/>
            <a:ext cx="2088232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355976" y="3212976"/>
            <a:ext cx="1296144" cy="6480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로그인</a:t>
            </a:r>
            <a:endParaRPr lang="ko-KR" altLang="en-US" sz="13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727858" y="4221088"/>
            <a:ext cx="4140286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1720" y="39599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83284" y="3910119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저장</a:t>
            </a:r>
            <a:endParaRPr lang="ko-KR" altLang="en-US" sz="1100" dirty="0"/>
          </a:p>
        </p:txBody>
      </p:sp>
      <p:sp>
        <p:nvSpPr>
          <p:cNvPr id="40" name="직사각형 39"/>
          <p:cNvSpPr/>
          <p:nvPr/>
        </p:nvSpPr>
        <p:spPr>
          <a:xfrm>
            <a:off x="1907703" y="4401108"/>
            <a:ext cx="1846565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회원가입</a:t>
            </a:r>
            <a:endParaRPr lang="ko-KR" altLang="en-US" sz="1300" dirty="0"/>
          </a:p>
        </p:txBody>
      </p:sp>
      <p:sp>
        <p:nvSpPr>
          <p:cNvPr id="42" name="직사각형 41"/>
          <p:cNvSpPr/>
          <p:nvPr/>
        </p:nvSpPr>
        <p:spPr>
          <a:xfrm>
            <a:off x="3798000" y="4399965"/>
            <a:ext cx="1854120" cy="2880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/>
              <a:t>이메일</a:t>
            </a:r>
            <a:r>
              <a:rPr lang="en-US" altLang="ko-KR" sz="1300" dirty="0" smtClean="0"/>
              <a:t>/</a:t>
            </a:r>
            <a:r>
              <a:rPr lang="ko-KR" altLang="en-US" sz="1300" dirty="0" err="1" smtClean="0"/>
              <a:t>비밀번호찾기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047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회원가입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32731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가</a:t>
              </a:r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입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"/>
          <p:cNvSpPr/>
          <p:nvPr/>
        </p:nvSpPr>
        <p:spPr>
          <a:xfrm>
            <a:off x="2088694" y="210082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Button"/>
          <p:cNvSpPr>
            <a:spLocks/>
          </p:cNvSpPr>
          <p:nvPr/>
        </p:nvSpPr>
        <p:spPr bwMode="auto">
          <a:xfrm>
            <a:off x="3047822" y="2079956"/>
            <a:ext cx="588074" cy="171051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Calibri"/>
              </a:rPr>
              <a:t>중복 확인</a:t>
            </a:r>
            <a:endParaRPr lang="en-US" sz="6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회원가입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51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성</a:t>
            </a:r>
            <a:r>
              <a:rPr lang="ko-KR" altLang="en-US" sz="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별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02" y="145595"/>
            <a:ext cx="1808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8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012577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아이디찾기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탭으로 구분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70433" y="1863778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이름</a:t>
            </a:r>
            <a:r>
              <a:rPr lang="en-US" altLang="ko-KR" sz="600" dirty="0"/>
              <a:t>, </a:t>
            </a:r>
            <a:r>
              <a:rPr lang="ko-KR" altLang="en-US" sz="600" dirty="0" smtClean="0"/>
              <a:t>휴대폰 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506501" y="2186410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721233" y="2427651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/>
                <a:t>이름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477730" y="2427651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6654" y="1570310"/>
            <a:ext cx="1171316" cy="2044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926870" y="1570310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170433" y="4048373"/>
            <a:ext cx="3853756" cy="240334"/>
          </a:xfrm>
          <a:prstGeom prst="rect">
            <a:avLst/>
          </a:prstGeom>
        </p:spPr>
        <p:txBody>
          <a:bodyPr wrap="square" lIns="65306" tIns="32653" rIns="65306" bIns="32653">
            <a:normAutofit/>
          </a:bodyPr>
          <a:lstStyle/>
          <a:p>
            <a:pPr algn="ctr"/>
            <a:r>
              <a:rPr lang="ko-KR" altLang="en-US" sz="600" dirty="0"/>
              <a:t>회원정보에 등록된 </a:t>
            </a:r>
            <a:r>
              <a:rPr lang="ko-KR" altLang="en-US" sz="600" dirty="0" err="1" smtClean="0"/>
              <a:t>이메</a:t>
            </a:r>
            <a:r>
              <a:rPr lang="ko-KR" altLang="en-US" sz="600" dirty="0" err="1"/>
              <a:t>일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휴대폰번호를 </a:t>
            </a:r>
            <a:r>
              <a:rPr lang="ko-KR" altLang="en-US" sz="600" dirty="0"/>
              <a:t>입력해 주세요</a:t>
            </a:r>
            <a:r>
              <a:rPr lang="en-US" altLang="ko-KR" sz="600" dirty="0"/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06501" y="4371005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721233" y="4612246"/>
            <a:ext cx="1540326" cy="376606"/>
            <a:chOff x="4685677" y="5243500"/>
            <a:chExt cx="2156456" cy="527249"/>
          </a:xfrm>
        </p:grpSpPr>
        <p:sp>
          <p:nvSpPr>
            <p:cNvPr id="37" name="직사각형 36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smtClean="0"/>
                <a:t>휴대폰번호</a:t>
              </a:r>
              <a:endParaRPr lang="ko-KR" altLang="en-US" sz="600" b="1" dirty="0"/>
            </a:p>
          </p:txBody>
        </p:sp>
        <p:sp>
          <p:nvSpPr>
            <p:cNvPr id="39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Button 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477730" y="4612246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56654" y="3754905"/>
            <a:ext cx="1171316" cy="20444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이메일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926870" y="3754905"/>
            <a:ext cx="1171316" cy="2044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25711" tIns="32653" rIns="25711" bIns="32653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찾기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02" y="145595"/>
            <a:ext cx="2459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이메일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비밀번호찾기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37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53964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0829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475656" y="1951051"/>
            <a:ext cx="4429828" cy="721719"/>
            <a:chOff x="4246511" y="3183859"/>
            <a:chExt cx="3410498" cy="1010407"/>
          </a:xfrm>
        </p:grpSpPr>
        <p:sp>
          <p:nvSpPr>
            <p:cNvPr id="43" name="직사각형 42"/>
            <p:cNvSpPr/>
            <p:nvPr/>
          </p:nvSpPr>
          <p:spPr>
            <a:xfrm>
              <a:off x="4246511" y="3183859"/>
              <a:ext cx="2784737" cy="425392"/>
            </a:xfrm>
            <a:prstGeom prst="rect">
              <a:avLst/>
            </a:prstGeom>
          </p:spPr>
          <p:txBody>
            <a:bodyPr wrap="none">
              <a:normAutofit fontScale="92500" lnSpcReduction="20000"/>
            </a:bodyPr>
            <a:lstStyle/>
            <a:p>
              <a:r>
                <a:rPr lang="ko-KR" altLang="en-US" b="1" dirty="0" smtClean="0">
                  <a:latin typeface="+mn-ea"/>
                </a:rPr>
                <a:t>회원 탈퇴를 하시면 회원정보가 모두 삭제됩니다</a:t>
              </a:r>
              <a:endParaRPr lang="en-US" altLang="ko-KR" b="1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90023" y="3686435"/>
              <a:ext cx="2966986" cy="507831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ko-KR" altLang="en-US" sz="600" dirty="0"/>
                <a:t>고객님께서 회원가입이 되어있으신지 확인합니다</a:t>
              </a:r>
              <a:r>
                <a:rPr lang="en-US" altLang="ko-KR" sz="600" dirty="0"/>
                <a:t>.</a:t>
              </a:r>
            </a:p>
            <a:p>
              <a:pPr algn="ctr"/>
              <a:r>
                <a:rPr lang="ko-KR" altLang="en-US" sz="600" dirty="0" err="1" smtClean="0"/>
                <a:t>이메일과</a:t>
              </a:r>
              <a:r>
                <a:rPr lang="ko-KR" altLang="en-US" sz="600" dirty="0" smtClean="0"/>
                <a:t> </a:t>
              </a:r>
              <a:r>
                <a:rPr lang="ko-KR" altLang="en-US" sz="600" dirty="0"/>
                <a:t>비밀번호를 정확하게 기입하시고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탈퇴신청을 해주시기 바랍니다</a:t>
              </a:r>
              <a:r>
                <a:rPr lang="en-US" altLang="ko-KR" sz="600" dirty="0"/>
                <a:t>.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2411760" y="2777348"/>
            <a:ext cx="2967459" cy="9372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92348" y="3018590"/>
            <a:ext cx="1540326" cy="376606"/>
            <a:chOff x="4685677" y="5243500"/>
            <a:chExt cx="2156456" cy="527249"/>
          </a:xfrm>
        </p:grpSpPr>
        <p:sp>
          <p:nvSpPr>
            <p:cNvPr id="48" name="직사각형 47"/>
            <p:cNvSpPr/>
            <p:nvPr/>
          </p:nvSpPr>
          <p:spPr>
            <a:xfrm>
              <a:off x="4686777" y="5250879"/>
              <a:ext cx="492443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 err="1" smtClean="0"/>
                <a:t>이메일</a:t>
              </a:r>
              <a:endParaRPr lang="ko-KR" altLang="en-US" sz="600" b="1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85677" y="5550767"/>
              <a:ext cx="595035" cy="215444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r>
                <a:rPr lang="ko-KR" altLang="en-US" sz="600" b="1" dirty="0"/>
                <a:t>비밀번호</a:t>
              </a:r>
            </a:p>
          </p:txBody>
        </p:sp>
        <p:sp>
          <p:nvSpPr>
            <p:cNvPr id="50" name="Text Box"/>
            <p:cNvSpPr/>
            <p:nvPr/>
          </p:nvSpPr>
          <p:spPr>
            <a:xfrm>
              <a:off x="5583351" y="5243500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 Box"/>
            <p:cNvSpPr/>
            <p:nvPr/>
          </p:nvSpPr>
          <p:spPr>
            <a:xfrm>
              <a:off x="5583351" y="5560435"/>
              <a:ext cx="1258782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Button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348845" y="3018590"/>
            <a:ext cx="671189" cy="377001"/>
          </a:xfrm>
          <a:prstGeom prst="roundRect">
            <a:avLst>
              <a:gd name="adj" fmla="val 8776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회원탈퇴</a:t>
            </a:r>
            <a:endParaRPr lang="en-US" sz="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>
                <a:latin typeface="+mn-ea"/>
              </a:rPr>
              <a:t>회원탈퇴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002" y="145595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4.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회원탈퇴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3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14153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</a:p>
          <a:p>
            <a:r>
              <a:rPr lang="ko-KR" altLang="en-US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3729806"/>
            <a:ext cx="170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 수정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352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9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컨텐츠 공통 요소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372980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Header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Footer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3243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>
            <a:off x="6943691" y="3325325"/>
            <a:ext cx="2088232" cy="432048"/>
          </a:xfrm>
          <a:prstGeom prst="wedgeRoundRectCallout">
            <a:avLst>
              <a:gd name="adj1" fmla="val -134597"/>
              <a:gd name="adj2" fmla="val 195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취소버튼 클릭 후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6" y="845815"/>
            <a:ext cx="4086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2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예매내역 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조회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676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2019-01-08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Breadcrumbs"/>
          <p:cNvSpPr>
            <a:spLocks/>
          </p:cNvSpPr>
          <p:nvPr/>
        </p:nvSpPr>
        <p:spPr bwMode="auto">
          <a:xfrm>
            <a:off x="657708" y="1001068"/>
            <a:ext cx="1249996" cy="12367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 smtClean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예매내역조회</a:t>
            </a:r>
            <a:endParaRPr lang="ko-KR" altLang="en-US" sz="500" u="sng" dirty="0">
              <a:solidFill>
                <a:schemeClr val="bg2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1988840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예매내역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31840" y="5898267"/>
            <a:ext cx="1183821" cy="339045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813" tIns="30406" rIns="60813" bIns="30406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600" b="1" dirty="0" smtClean="0">
                <a:solidFill>
                  <a:schemeClr val="tx1"/>
                </a:solidFill>
              </a:rPr>
              <a:t>1 | 2 | 3 | 4 | 5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3585" y="3914838"/>
            <a:ext cx="1268095" cy="241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err="1" smtClean="0">
                <a:latin typeface="+mn-ea"/>
              </a:rPr>
              <a:t>지난내</a:t>
            </a:r>
            <a:r>
              <a:rPr lang="ko-KR" altLang="en-US" sz="1400" b="1" dirty="0" err="1">
                <a:latin typeface="+mn-ea"/>
              </a:rPr>
              <a:t>역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9" y="4228306"/>
            <a:ext cx="58769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6" y="2303140"/>
            <a:ext cx="587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755576" y="1412776"/>
            <a:ext cx="6048672" cy="432048"/>
            <a:chOff x="755576" y="1268760"/>
            <a:chExt cx="6048672" cy="43204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55576" y="1268760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55576" y="1700808"/>
              <a:ext cx="6048672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예매확인</a:t>
              </a:r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취소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포인트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내 정보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91" y="1387456"/>
            <a:ext cx="5438378" cy="112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4002" y="14559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예매확인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취소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02" y="145595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2.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포인트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38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회원</a:t>
            </a:r>
            <a:r>
              <a: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가입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15073"/>
              </p:ext>
            </p:extLst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2015-08-20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9020" y="822857"/>
            <a:ext cx="617083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lvl="0" algn="ctr"/>
            <a:r>
              <a:rPr lang="en-US" altLang="ko-KR" sz="800" b="1" dirty="0">
                <a:solidFill>
                  <a:srgbClr val="E7E6E6">
                    <a:lumMod val="50000"/>
                  </a:srgbClr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b="1">
              <a:solidFill>
                <a:srgbClr val="E7E6E6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98711" y="2190032"/>
            <a:ext cx="642757" cy="536818"/>
          </a:xfrm>
          <a:prstGeom prst="rect">
            <a:avLst/>
          </a:prstGeom>
        </p:spPr>
        <p:txBody>
          <a:bodyPr wrap="none" lIns="65306" tIns="32653" rIns="65306" bIns="32653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endParaRPr lang="en-US" altLang="ko-KR" sz="600" dirty="0"/>
          </a:p>
          <a:p>
            <a:pPr>
              <a:lnSpc>
                <a:spcPct val="300000"/>
              </a:lnSpc>
            </a:pPr>
            <a:r>
              <a:rPr lang="en-US" altLang="ko-KR" sz="900" dirty="0"/>
              <a:t>* </a:t>
            </a:r>
            <a:r>
              <a:rPr lang="ko-KR" altLang="en-US" sz="900" dirty="0"/>
              <a:t>비밀번호확인</a:t>
            </a:r>
            <a:endParaRPr lang="en-US" altLang="ko-KR" sz="900" dirty="0"/>
          </a:p>
          <a:p>
            <a:pPr>
              <a:lnSpc>
                <a:spcPct val="300000"/>
              </a:lnSpc>
            </a:pPr>
            <a:endParaRPr lang="en-US" altLang="ko-KR" sz="600" dirty="0"/>
          </a:p>
        </p:txBody>
      </p:sp>
      <p:sp>
        <p:nvSpPr>
          <p:cNvPr id="25" name="Text Box"/>
          <p:cNvSpPr/>
          <p:nvPr/>
        </p:nvSpPr>
        <p:spPr>
          <a:xfrm>
            <a:off x="2088694" y="2463777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 Box"/>
          <p:cNvSpPr/>
          <p:nvPr/>
        </p:nvSpPr>
        <p:spPr>
          <a:xfrm>
            <a:off x="4473825" y="2476428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Box"/>
          <p:cNvSpPr/>
          <p:nvPr/>
        </p:nvSpPr>
        <p:spPr>
          <a:xfrm>
            <a:off x="2088694" y="2986106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이상윤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82128" y="4482080"/>
            <a:ext cx="1077122" cy="171056"/>
            <a:chOff x="5598689" y="5974797"/>
            <a:chExt cx="1289570" cy="204795"/>
          </a:xfrm>
        </p:grpSpPr>
        <p:sp>
          <p:nvSpPr>
            <p:cNvPr id="32" name="Button"/>
            <p:cNvSpPr>
              <a:spLocks/>
            </p:cNvSpPr>
            <p:nvPr/>
          </p:nvSpPr>
          <p:spPr bwMode="auto">
            <a:xfrm>
              <a:off x="5598689" y="5974804"/>
              <a:ext cx="611188" cy="204788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수정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  <p:sp>
          <p:nvSpPr>
            <p:cNvPr id="33" name="Button"/>
            <p:cNvSpPr>
              <a:spLocks/>
            </p:cNvSpPr>
            <p:nvPr/>
          </p:nvSpPr>
          <p:spPr bwMode="auto">
            <a:xfrm>
              <a:off x="6277071" y="5974797"/>
              <a:ext cx="611188" cy="204789"/>
            </a:xfrm>
            <a:prstGeom prst="roundRect">
              <a:avLst>
                <a:gd name="adj" fmla="val 8776"/>
              </a:avLst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60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</a:rPr>
                <a:t>취소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endParaRPr>
            </a:p>
          </p:txBody>
        </p:sp>
      </p:grpSp>
      <p:sp>
        <p:nvSpPr>
          <p:cNvPr id="34" name="Text Box"/>
          <p:cNvSpPr/>
          <p:nvPr/>
        </p:nvSpPr>
        <p:spPr>
          <a:xfrm>
            <a:off x="2088694" y="325435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/>
          <p:cNvSpPr/>
          <p:nvPr/>
        </p:nvSpPr>
        <p:spPr>
          <a:xfrm>
            <a:off x="2101314" y="3525670"/>
            <a:ext cx="49061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ko-KR" alt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남자</a:t>
            </a:r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endParaRPr lang="en-US" sz="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 Box"/>
          <p:cNvSpPr/>
          <p:nvPr/>
        </p:nvSpPr>
        <p:spPr>
          <a:xfrm>
            <a:off x="2088694" y="3789040"/>
            <a:ext cx="899130" cy="16121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5306" tIns="36281" rIns="65306" bIns="36281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010-1234-5678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413722" y="2780928"/>
            <a:ext cx="44453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120391" y="1364622"/>
            <a:ext cx="1268095" cy="2198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ko-KR" altLang="en-US" sz="1400" b="1" dirty="0" smtClean="0">
                <a:latin typeface="+mn-ea"/>
              </a:rPr>
              <a:t>회원정보 수정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207995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err="1" smtClean="0"/>
              <a:t>이메일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1486530" y="2260984"/>
            <a:ext cx="2175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>
                    <a:lumMod val="50000"/>
                  </a:schemeClr>
                </a:solidFill>
              </a:rPr>
              <a:t>이메일은</a:t>
            </a:r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 로그인시 아이디로 사용됩니다</a:t>
            </a:r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72981" y="2452246"/>
            <a:ext cx="6134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비밀번호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1485442" y="297162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이름</a:t>
            </a:r>
            <a:endParaRPr lang="ko-KR" altLang="en-US" sz="600" dirty="0"/>
          </a:p>
        </p:txBody>
      </p:sp>
      <p:sp>
        <p:nvSpPr>
          <p:cNvPr id="48" name="TextBox 47"/>
          <p:cNvSpPr txBox="1"/>
          <p:nvPr/>
        </p:nvSpPr>
        <p:spPr>
          <a:xfrm>
            <a:off x="1485442" y="3249541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생년월일</a:t>
            </a:r>
            <a:endParaRPr lang="ko-KR" altLang="en-US" sz="600" dirty="0"/>
          </a:p>
        </p:txBody>
      </p:sp>
      <p:sp>
        <p:nvSpPr>
          <p:cNvPr id="49" name="TextBox 48"/>
          <p:cNvSpPr txBox="1"/>
          <p:nvPr/>
        </p:nvSpPr>
        <p:spPr>
          <a:xfrm>
            <a:off x="1485442" y="3511896"/>
            <a:ext cx="5760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*</a:t>
            </a:r>
            <a:r>
              <a:rPr lang="ko-KR" altLang="en-US" sz="600" dirty="0" smtClean="0"/>
              <a:t>성</a:t>
            </a:r>
            <a:r>
              <a:rPr lang="ko-KR" altLang="en-US" sz="600" dirty="0"/>
              <a:t>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1552" y="3789040"/>
            <a:ext cx="6421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/>
              <a:t>*</a:t>
            </a:r>
            <a:r>
              <a:rPr lang="ko-KR" altLang="en-US" sz="600" dirty="0" smtClean="0"/>
              <a:t>휴대폰번호</a:t>
            </a:r>
            <a:endParaRPr lang="ko-KR" altLang="en-US" sz="600" dirty="0"/>
          </a:p>
        </p:txBody>
      </p:sp>
      <p:sp>
        <p:nvSpPr>
          <p:cNvPr id="35" name="Breadcrumbs"/>
          <p:cNvSpPr>
            <a:spLocks/>
          </p:cNvSpPr>
          <p:nvPr/>
        </p:nvSpPr>
        <p:spPr bwMode="auto">
          <a:xfrm>
            <a:off x="3119044" y="1651558"/>
            <a:ext cx="1276344" cy="12368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2" tIns="23140" rIns="51422" bIns="2314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■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Home &gt; </a:t>
            </a:r>
            <a:r>
              <a:rPr lang="ko-KR" altLang="en-US" sz="500" u="sng" dirty="0" err="1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마이페이지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&gt; </a:t>
            </a:r>
            <a:r>
              <a:rPr lang="ko-KR" altLang="en-US" sz="500" u="sng" dirty="0">
                <a:solidFill>
                  <a:schemeClr val="bg2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회원정보 수정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23728" y="2069813"/>
            <a:ext cx="864096" cy="164880"/>
          </a:xfrm>
          <a:prstGeom prst="rect">
            <a:avLst/>
          </a:prstGeom>
        </p:spPr>
        <p:txBody>
          <a:bodyPr wrap="none" lIns="65306" tIns="32653" rIns="65306" bIns="32653">
            <a:normAutofit/>
          </a:bodyPr>
          <a:lstStyle/>
          <a:p>
            <a:r>
              <a:rPr lang="en-US" altLang="ko-KR" sz="600" b="1" dirty="0" smtClean="0"/>
              <a:t>tssu106@gmail.com</a:t>
            </a:r>
            <a:endParaRPr lang="ko-KR" altLang="en-US" sz="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002" y="145595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마이페이지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회원정보수정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44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2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9020" y="6319205"/>
            <a:ext cx="6170839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02" y="145595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1. Header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4716" y="796316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41458" y="1464411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1458" y="1807450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995796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68300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540805" y="1464411"/>
            <a:ext cx="0" cy="343038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4126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6631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9135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3473" y="1478616"/>
            <a:ext cx="1240753" cy="29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MORE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41458" y="1864623"/>
            <a:ext cx="6853685" cy="142932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341458" y="2572053"/>
            <a:ext cx="6853685" cy="0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95796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768300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540805" y="1864623"/>
            <a:ext cx="0" cy="1429326"/>
          </a:xfrm>
          <a:prstGeom prst="line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3234" y="2093315"/>
            <a:ext cx="938061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99288" y="2779392"/>
            <a:ext cx="942007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27547" y="2093315"/>
            <a:ext cx="74734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예매하기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26053" y="2093315"/>
            <a:ext cx="742084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공지사항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131167" y="2093315"/>
            <a:ext cx="585565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스토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1916" y="2779392"/>
            <a:ext cx="9328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 시간표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59135" y="2779392"/>
            <a:ext cx="590826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이벤트</a:t>
            </a:r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4616" y="2779392"/>
            <a:ext cx="425100" cy="293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Q/A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020355" y="1152023"/>
            <a:ext cx="1112319" cy="228312"/>
            <a:chOff x="6020355" y="1152023"/>
            <a:chExt cx="1112319" cy="228312"/>
          </a:xfrm>
        </p:grpSpPr>
        <p:sp>
          <p:nvSpPr>
            <p:cNvPr id="71" name="직사각형 70"/>
            <p:cNvSpPr/>
            <p:nvPr/>
          </p:nvSpPr>
          <p:spPr>
            <a:xfrm>
              <a:off x="6020355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05786" y="1165171"/>
              <a:ext cx="526888" cy="196521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058015" y="1152023"/>
              <a:ext cx="389933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로그</a:t>
              </a:r>
              <a:r>
                <a:rPr lang="ko-KR" altLang="en-US" sz="1000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인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588224" y="1152540"/>
            <a:ext cx="468129" cy="228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  <a:endParaRPr lang="ko-KR" altLang="en-US" sz="1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44" y="112079"/>
            <a:ext cx="133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공통 요소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3. Footer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642" y="5163555"/>
            <a:ext cx="8938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6165304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4575611"/>
            <a:ext cx="6912768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42714" y="4840560"/>
            <a:ext cx="2085749" cy="1103953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6834" y="4869160"/>
            <a:ext cx="1474144" cy="16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 처리방침 </a:t>
            </a:r>
            <a:r>
              <a:rPr lang="en-US" altLang="ko-KR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2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이용약관</a:t>
            </a:r>
            <a:endParaRPr lang="ko-KR" altLang="en-US" sz="12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6834" y="5064255"/>
            <a:ext cx="4350276" cy="45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경기도 고양시 일산동구 중앙로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1036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대표이사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사업자등록번호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통신판매업 신고번호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123456</a:t>
            </a:r>
          </a:p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개인정보보호 책임자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홍길동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대표이메일 </a:t>
            </a:r>
            <a:r>
              <a:rPr lang="en-US" altLang="ko-KR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test@test.com</a:t>
            </a:r>
            <a:endParaRPr lang="ko-KR" altLang="en-US" sz="1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1700808"/>
            <a:ext cx="5112568" cy="1728192"/>
          </a:xfrm>
          <a:prstGeom prst="rect">
            <a:avLst/>
          </a:prstGeom>
          <a:solidFill>
            <a:schemeClr val="accent3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8856984" cy="655272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1844824"/>
            <a:ext cx="468052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endParaRPr lang="en-US" altLang="ko-KR" sz="2800" b="1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</a:t>
            </a:r>
            <a:endParaRPr lang="ko-KR" altLang="en-US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3790781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en-US" altLang="ko-KR" dirty="0" smtClean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 예정작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1760" y="1871719"/>
            <a:ext cx="453650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상영작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23528" y="908720"/>
            <a:ext cx="6912768" cy="4824536"/>
            <a:chOff x="395536" y="646918"/>
            <a:chExt cx="8424936" cy="5969598"/>
          </a:xfrm>
        </p:grpSpPr>
        <p:sp>
          <p:nvSpPr>
            <p:cNvPr id="10" name="TextBox 9"/>
            <p:cNvSpPr txBox="1"/>
            <p:nvPr/>
          </p:nvSpPr>
          <p:spPr>
            <a:xfrm>
              <a:off x="4067944" y="646918"/>
              <a:ext cx="1080120" cy="629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로고</a:t>
              </a:r>
              <a:endParaRPr lang="ko-KR" altLang="en-US" sz="3000" b="1" dirty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5536" y="1268760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95536" y="1700808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176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7200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732240" y="1268760"/>
              <a:ext cx="0" cy="432048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7160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MOVIE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3184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TICKET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NOTICE</a:t>
              </a:r>
              <a:endParaRPr lang="ko-KR" altLang="en-US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286651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prstClr val="black"/>
                      </a:gs>
                      <a:gs pos="5000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STORE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2033665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</a:t>
              </a:r>
              <a:endParaRPr lang="ko-KR" altLang="en-US" sz="2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95536" y="2526596"/>
              <a:ext cx="8352928" cy="0"/>
            </a:xfrm>
            <a:prstGeom prst="line">
              <a:avLst/>
            </a:prstGeom>
            <a:ln w="2222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043608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41302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38997" y="2852936"/>
              <a:ext cx="1978296" cy="244827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5616" y="2907014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2976" y="2915398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111063" y="2923782"/>
              <a:ext cx="288032" cy="288032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30717" y="2258181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▶ 개봉 예정작</a:t>
              </a:r>
              <a:endParaRPr lang="ko-KR" altLang="en-US" sz="11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6651" y="286190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2624" y="28708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11351" y="28798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5692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9683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30275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50731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42955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582863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5926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08004" y="5403830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24380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164288" y="5413702"/>
              <a:ext cx="648072" cy="288032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2811" y="5403830"/>
              <a:ext cx="457176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6389" y="5417754"/>
              <a:ext cx="473207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</a:t>
              </a:r>
              <a:r>
                <a:rPr lang="ko-KR" altLang="en-US" sz="1400" dirty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매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2131" y="6093296"/>
              <a:ext cx="39597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현재 상영작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 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개봉 예정작 모두 한 줄에 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개씩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 algn="ctr"/>
              <a:r>
                <a:rPr lang="ko-KR" altLang="en-US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예매 버튼 클릭 시 해당 영화가 선택된 예매창으로 자동 이동</a:t>
              </a:r>
              <a:r>
                <a:rPr lang="en-US" altLang="ko-KR" sz="1400" dirty="0" smtClean="0">
                  <a:gradFill>
                    <a:gsLst>
                      <a:gs pos="0">
                        <a:schemeClr val="tx1"/>
                      </a:gs>
                      <a:gs pos="5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rot="18354344">
              <a:off x="1072948" y="5590000"/>
              <a:ext cx="553888" cy="451793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20355" y="1152023"/>
            <a:ext cx="1112319" cy="228829"/>
            <a:chOff x="6020355" y="1152023"/>
            <a:chExt cx="1112319" cy="228829"/>
          </a:xfrm>
        </p:grpSpPr>
        <p:grpSp>
          <p:nvGrpSpPr>
            <p:cNvPr id="54" name="그룹 53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슬라이드 번호 개체 틀 382"/>
          <p:cNvSpPr>
            <a:spLocks noGrp="1"/>
          </p:cNvSpPr>
          <p:nvPr>
            <p:ph type="sldNum" sz="quarter" idx="4294967295"/>
          </p:nvPr>
        </p:nvSpPr>
        <p:spPr>
          <a:xfrm>
            <a:off x="7085920" y="6704920"/>
            <a:ext cx="2058080" cy="153081"/>
          </a:xfrm>
        </p:spPr>
        <p:txBody>
          <a:bodyPr/>
          <a:lstStyle/>
          <a:p>
            <a:fld id="{6C7EABAC-CC60-4D8B-AECC-4FE750371531}" type="slidenum"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7456714" y="231322"/>
            <a:ext cx="1620384" cy="180295"/>
          </a:xfrm>
        </p:spPr>
        <p:txBody>
          <a:bodyPr wrap="none" lIns="51422" tIns="25711" rIns="0" bIns="0" anchor="ctr" anchorCtr="0">
            <a:noAutofit/>
          </a:bodyPr>
          <a:lstStyle/>
          <a:p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로그인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487331" y="442269"/>
          <a:ext cx="1608731" cy="1204234"/>
        </p:xfrm>
        <a:graphic>
          <a:graphicData uri="http://schemas.openxmlformats.org/drawingml/2006/table">
            <a:tbl>
              <a:tblPr/>
              <a:tblGrid>
                <a:gridCol w="183720"/>
                <a:gridCol w="1425011"/>
              </a:tblGrid>
              <a:tr h="1496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5F5F5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6804" marR="6804" marT="6804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6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012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1" i="0" u="none" strike="noStrike" dirty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91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 smtClean="0">
                          <a:solidFill>
                            <a:srgbClr val="FF0066"/>
                          </a:solidFill>
                          <a:effectLst/>
                          <a:latin typeface="Segoe UI" panose="020B0502040204020203" pitchFamily="34" charset="0"/>
                          <a:ea typeface="맑은 고딕" panose="020B0503020000020004" pitchFamily="50" charset="-127"/>
                        </a:rPr>
                        <a:t>공통</a:t>
                      </a:r>
                      <a:endParaRPr lang="en-US" altLang="ko-KR" sz="500" b="1" i="0" u="none" strike="noStrike" dirty="0">
                        <a:solidFill>
                          <a:srgbClr val="FF0066"/>
                        </a:solidFill>
                        <a:effectLst/>
                        <a:latin typeface="Segoe UI" panose="020B0502040204020203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714" marR="0" marT="25714" marB="25714" anchor="ctr">
                    <a:lnL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465786" y="68361"/>
            <a:ext cx="1616982" cy="160692"/>
          </a:xfrm>
          <a:prstGeom prst="rect">
            <a:avLst/>
          </a:prstGeom>
        </p:spPr>
        <p:txBody>
          <a:bodyPr wrap="none" lIns="51422" tIns="25711" rIns="0" bIns="25711">
            <a:noAutofit/>
          </a:bodyPr>
          <a:lstStyle/>
          <a:p>
            <a:r>
              <a:rPr lang="en-US" altLang="ko-KR" sz="6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Segoe UI" panose="020B0502040204020203" pitchFamily="34" charset="0"/>
              </a:rPr>
              <a:t>2018-01-08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276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</a:t>
            </a:r>
            <a:r>
              <a:rPr lang="ko-KR" altLang="en-US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화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en-US" altLang="ko-KR" sz="1200" dirty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현재 </a:t>
            </a:r>
            <a:r>
              <a:rPr lang="ko-KR" altLang="en-US" sz="1200" dirty="0" err="1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상영작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 </a:t>
            </a:r>
            <a:r>
              <a:rPr lang="ko-KR" altLang="en-US" sz="1200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상세정보</a:t>
            </a:r>
            <a:endParaRPr lang="ko-KR" altLang="en-US" sz="1200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5856" y="832644"/>
            <a:ext cx="886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</a:t>
            </a:r>
            <a:endParaRPr lang="ko-KR" altLang="en-US" sz="3000" b="1" dirty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3528" y="1299798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23528" y="1687255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77866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0370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22875" y="1299798"/>
            <a:ext cx="0" cy="387457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6196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MOVIE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68701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TICKET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1205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NOTICE</a:t>
            </a:r>
            <a:endParaRPr lang="ko-KR" altLang="en-US" dirty="0">
              <a:gradFill>
                <a:gsLst>
                  <a:gs pos="0">
                    <a:prstClr val="black"/>
                  </a:gs>
                  <a:gs pos="5000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43" y="1315842"/>
            <a:ext cx="1240753" cy="33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gradFill>
                  <a:gsLst>
                    <a:gs pos="0">
                      <a:prstClr val="black"/>
                    </a:gs>
                    <a:gs pos="5000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STORE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2611" y="1985758"/>
            <a:ext cx="993303" cy="414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정보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23528" y="2427814"/>
            <a:ext cx="6853685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0778" y="2720473"/>
            <a:ext cx="2186089" cy="3228807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218619" y="5133227"/>
            <a:ext cx="531751" cy="25830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5856" y="5124374"/>
            <a:ext cx="388272" cy="276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</a:t>
            </a:r>
            <a:r>
              <a:rPr lang="ko-KR" altLang="en-US" sz="1400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매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49371" y="3366234"/>
            <a:ext cx="1195856" cy="182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영화 이름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예매율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감독 </a:t>
            </a:r>
            <a:r>
              <a:rPr lang="en-US" altLang="ko-KR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| </a:t>
            </a: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배우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장르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개봉일 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시놉시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rPr>
              <a:t>스</a:t>
            </a:r>
            <a:endParaRPr lang="en-US" altLang="ko-KR" dirty="0" smtClean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92" y="6301275"/>
            <a:ext cx="7391128" cy="38571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US" altLang="ko-KR" sz="800" b="1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Footer</a:t>
            </a:r>
            <a:endParaRPr lang="ko-KR" altLang="en-US" sz="800" b="1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020355" y="1039931"/>
            <a:ext cx="1112319" cy="228829"/>
            <a:chOff x="6020355" y="1152023"/>
            <a:chExt cx="1112319" cy="228829"/>
          </a:xfrm>
        </p:grpSpPr>
        <p:grpSp>
          <p:nvGrpSpPr>
            <p:cNvPr id="35" name="그룹 34"/>
            <p:cNvGrpSpPr/>
            <p:nvPr/>
          </p:nvGrpSpPr>
          <p:grpSpPr>
            <a:xfrm>
              <a:off x="6020355" y="1152023"/>
              <a:ext cx="1112319" cy="228312"/>
              <a:chOff x="6020355" y="1152023"/>
              <a:chExt cx="1112319" cy="22831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020355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605786" y="1165171"/>
                <a:ext cx="526888" cy="196521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58015" y="1152023"/>
                <a:ext cx="389933" cy="228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로그</a:t>
                </a:r>
                <a:r>
                  <a:rPr lang="ko-KR" altLang="en-US" sz="1000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인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88224" y="1152540"/>
              <a:ext cx="468129" cy="228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회원가입</a:t>
              </a:r>
              <a:endParaRPr lang="ko-KR" altLang="en-US" sz="10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8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Absolut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1853</Words>
  <Application>Microsoft Office PowerPoint</Application>
  <PresentationFormat>화면 슬라이드 쇼(4:3)</PresentationFormat>
  <Paragraphs>1094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PowerPoint 프레젠테이션</vt:lpstr>
      <vt:lpstr>PowerPoint 프레젠테이션</vt:lpstr>
      <vt:lpstr>로그인</vt:lpstr>
      <vt:lpstr>PowerPoint 프레젠테이션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로그인</vt:lpstr>
      <vt:lpstr>PowerPoint 프레젠테이션</vt:lpstr>
      <vt:lpstr>로그인</vt:lpstr>
      <vt:lpstr>로그인</vt:lpstr>
      <vt:lpstr>로그인</vt:lpstr>
      <vt:lpstr>회원가입</vt:lpstr>
      <vt:lpstr>로그인</vt:lpstr>
      <vt:lpstr>로그인</vt:lpstr>
      <vt:lpstr>PowerPoint 프레젠테이션</vt:lpstr>
      <vt:lpstr>예매내역 조회</vt:lpstr>
      <vt:lpstr>예매내역 조회</vt:lpstr>
      <vt:lpstr>예매내역 조회</vt:lpstr>
      <vt:lpstr>로그인</vt:lpstr>
      <vt:lpstr>회원가입</vt:lpstr>
      <vt:lpstr>로그인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서브인덱스</dc:title>
  <dc:creator>ss</dc:creator>
  <cp:lastModifiedBy>ss</cp:lastModifiedBy>
  <cp:revision>257</cp:revision>
  <dcterms:created xsi:type="dcterms:W3CDTF">2019-01-08T04:57:56Z</dcterms:created>
  <dcterms:modified xsi:type="dcterms:W3CDTF">2019-01-23T04:56:21Z</dcterms:modified>
</cp:coreProperties>
</file>