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95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>
        <p:scale>
          <a:sx n="110" d="100"/>
          <a:sy n="110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4E3C-E6B0-4BB3-BD7B-E4668483024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D9AD-ACF9-47ED-AFD8-9C62563C8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9D40-8246-4FB1-A9C7-3894DAC2C30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9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서브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9967" y="1221000"/>
            <a:ext cx="8722519" cy="1554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4703" y="1304812"/>
            <a:ext cx="8503519" cy="138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56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032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733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9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2B6-6A42-4CFC-A148-9FF22F029E8E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4294967295"/>
          </p:nvPr>
        </p:nvSpPr>
        <p:spPr>
          <a:xfrm>
            <a:off x="7085920" y="6694714"/>
            <a:ext cx="2058080" cy="155349"/>
          </a:xfrm>
        </p:spPr>
        <p:txBody>
          <a:bodyPr rIns="128556"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58125" y="6694714"/>
            <a:ext cx="1285875" cy="154214"/>
          </a:xfrm>
        </p:spPr>
        <p:txBody>
          <a:bodyPr>
            <a:no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서브인덱스</a:t>
            </a:r>
          </a:p>
        </p:txBody>
      </p:sp>
      <p:sp>
        <p:nvSpPr>
          <p:cNvPr id="6" name="Text"/>
          <p:cNvSpPr txBox="1"/>
          <p:nvPr/>
        </p:nvSpPr>
        <p:spPr>
          <a:xfrm>
            <a:off x="3025901" y="1517042"/>
            <a:ext cx="3092192" cy="11252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프로젝트 스토리보드</a:t>
            </a:r>
            <a:endParaRPr lang="en-US" altLang="ko-KR" sz="2600" b="1" noProof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관리자모드</a:t>
            </a:r>
            <a:endParaRPr lang="en-US" altLang="ko-KR" sz="2600" b="1" noProof="1">
              <a:solidFill>
                <a:srgbClr val="FF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</a:p>
        </p:txBody>
      </p:sp>
    </p:spTree>
    <p:extLst>
      <p:ext uri="{BB962C8B-B14F-4D97-AF65-F5344CB8AC3E}">
        <p14:creationId xmlns:p14="http://schemas.microsoft.com/office/powerpoint/2010/main" val="401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이벤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893588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공지사항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쓰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기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08309"/>
              </p:ext>
            </p:extLst>
          </p:nvPr>
        </p:nvGraphicFramePr>
        <p:xfrm>
          <a:off x="7487331" y="442269"/>
          <a:ext cx="1608731" cy="993323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FAQ</a:t>
            </a:r>
            <a:r>
              <a:rPr lang="en-US" altLang="ko-KR" sz="1400" b="1" dirty="0" smtClean="0">
                <a:latin typeface="+mn-ea"/>
              </a:rPr>
              <a:t>-[</a:t>
            </a:r>
            <a:r>
              <a:rPr lang="ko-KR" altLang="en-US" sz="1400" b="1" dirty="0" smtClean="0">
                <a:latin typeface="+mn-ea"/>
              </a:rPr>
              <a:t>쓰기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67867"/>
              </p:ext>
            </p:extLst>
          </p:nvPr>
        </p:nvGraphicFramePr>
        <p:xfrm>
          <a:off x="564113" y="2267030"/>
          <a:ext cx="6402963" cy="3034178"/>
        </p:xfrm>
        <a:graphic>
          <a:graphicData uri="http://schemas.openxmlformats.org/drawingml/2006/table">
            <a:tbl>
              <a:tblPr/>
              <a:tblGrid>
                <a:gridCol w="802774"/>
                <a:gridCol w="5600189"/>
              </a:tblGrid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종류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문의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4098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6" name="Text Box"/>
          <p:cNvSpPr/>
          <p:nvPr/>
        </p:nvSpPr>
        <p:spPr>
          <a:xfrm>
            <a:off x="1486195" y="2348880"/>
            <a:ext cx="1141589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영화예매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486194" y="270892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50" y="3104740"/>
            <a:ext cx="5551067" cy="198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9906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로그인 화면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3474" y="3068960"/>
            <a:ext cx="3617036" cy="30385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900" dirty="0"/>
              <a:t>관리자 로그인 후 </a:t>
            </a:r>
            <a:r>
              <a:rPr lang="ko-KR" altLang="en-US" sz="900" dirty="0" err="1"/>
              <a:t>이용가능합니다</a:t>
            </a:r>
            <a:r>
              <a:rPr lang="en-US" altLang="ko-KR" sz="900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/>
              <a:t>관리자 권한이 없으신 분은 최상위관리자에게 </a:t>
            </a:r>
            <a:r>
              <a:rPr lang="ko-KR" altLang="en-US" sz="900" dirty="0" err="1"/>
              <a:t>승인받으신</a:t>
            </a:r>
            <a:r>
              <a:rPr lang="ko-KR" altLang="en-US" sz="900" dirty="0"/>
              <a:t> 후 이용하실 수 있습니다</a:t>
            </a:r>
            <a:r>
              <a:rPr lang="en-US" altLang="ko-KR" sz="900" dirty="0"/>
              <a:t>.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28263" y="3575670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619375" y="3861451"/>
            <a:ext cx="1540326" cy="371338"/>
            <a:chOff x="4685677" y="5250879"/>
            <a:chExt cx="2156456" cy="519874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ko-KR" altLang="en-US" sz="800" b="1" dirty="0" smtClean="0"/>
                <a:t>아이디</a:t>
              </a:r>
              <a:endParaRPr lang="ko-KR" altLang="en-US" sz="8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ko-KR" altLang="en-US" sz="800" b="1" dirty="0"/>
                <a:t>비밀번호</a:t>
              </a:r>
              <a:endParaRPr lang="ko-KR" altLang="en-US" sz="5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56009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test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9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29" y="3855788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6220" y="4356338"/>
            <a:ext cx="87936" cy="791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2526" y="4301380"/>
            <a:ext cx="681718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저장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26948" y="2204864"/>
            <a:ext cx="3970087" cy="7251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3600" b="1" dirty="0" smtClean="0">
                <a:latin typeface="+mn-ea"/>
              </a:rPr>
              <a:t>MOVIE </a:t>
            </a:r>
            <a:r>
              <a:rPr lang="ko-KR" altLang="en-US" sz="3600" b="1" dirty="0" smtClean="0">
                <a:solidFill>
                  <a:srgbClr val="FF0066"/>
                </a:solidFill>
                <a:latin typeface="+mn-ea"/>
              </a:rPr>
              <a:t>관리자모드</a:t>
            </a:r>
            <a:endParaRPr lang="ko-KR" altLang="en-US" sz="3600" b="1" dirty="0">
              <a:solidFill>
                <a:srgbClr val="FF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6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540928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1042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공지사항</a:t>
            </a:r>
            <a:r>
              <a:rPr lang="en-US" altLang="ko-KR" sz="1400" b="1" dirty="0" smtClean="0">
                <a:latin typeface="+mn-ea"/>
              </a:rPr>
              <a:t>-[</a:t>
            </a:r>
            <a:r>
              <a:rPr lang="ko-KR" altLang="en-US" sz="1400" b="1" dirty="0" smtClean="0">
                <a:latin typeface="+mn-ea"/>
              </a:rPr>
              <a:t>목록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49193"/>
              </p:ext>
            </p:extLst>
          </p:nvPr>
        </p:nvGraphicFramePr>
        <p:xfrm>
          <a:off x="564113" y="2267030"/>
          <a:ext cx="6402964" cy="3092364"/>
        </p:xfrm>
        <a:graphic>
          <a:graphicData uri="http://schemas.openxmlformats.org/drawingml/2006/table">
            <a:tbl>
              <a:tblPr/>
              <a:tblGrid>
                <a:gridCol w="288032"/>
                <a:gridCol w="401998"/>
                <a:gridCol w="725569"/>
                <a:gridCol w="3024336"/>
                <a:gridCol w="432048"/>
                <a:gridCol w="478921"/>
                <a:gridCol w="385175"/>
                <a:gridCol w="334905"/>
                <a:gridCol w="331980"/>
              </a:tblGrid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종류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노출여부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월 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극장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극장 내 주차요금 인상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행사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12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ko-KR" altLang="en-US" sz="800" dirty="0" smtClean="0"/>
                        <a:t>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11</a:t>
                      </a:r>
                      <a:r>
                        <a:rPr lang="ko-KR" altLang="en-US" sz="800" dirty="0" smtClean="0"/>
                        <a:t>월 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극장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행사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문화의 날 행사안내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0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월 시스템 점검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행사 안내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시스템공지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</a:t>
                      </a:r>
                      <a:r>
                        <a:rPr lang="ko-KR" altLang="en-US" sz="800" dirty="0" smtClean="0"/>
                        <a:t>월 시스템 점검 안내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11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/>
              <a:t>총</a:t>
            </a:r>
            <a:r>
              <a:rPr lang="en-US" altLang="ko-KR" sz="800" b="1" dirty="0" smtClean="0"/>
              <a:t>n</a:t>
            </a:r>
            <a:r>
              <a:rPr lang="ko-KR" altLang="en-US" sz="800" b="1" dirty="0" smtClean="0"/>
              <a:t>개 </a:t>
            </a:r>
            <a:r>
              <a:rPr lang="en-US" altLang="ko-KR" sz="800" dirty="0" smtClean="0"/>
              <a:t>| n/n</a:t>
            </a:r>
            <a:r>
              <a:rPr lang="ko-KR" altLang="en-US" sz="800" dirty="0" smtClean="0"/>
              <a:t>페이지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1 2 3 4</a:t>
            </a:r>
            <a:endParaRPr lang="ko-KR" altLang="en-US" sz="900" dirty="0"/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제목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schemeClr val="tx1"/>
                </a:solidFill>
              </a:rPr>
              <a:t>검색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전체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893588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공지사항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쓰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기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36720"/>
              </p:ext>
            </p:extLst>
          </p:nvPr>
        </p:nvGraphicFramePr>
        <p:xfrm>
          <a:off x="7487331" y="442269"/>
          <a:ext cx="1608731" cy="993323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파일첨부 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공지사항</a:t>
            </a:r>
            <a:r>
              <a:rPr lang="en-US" altLang="ko-KR" sz="1400" b="1" dirty="0" smtClean="0">
                <a:latin typeface="+mn-ea"/>
              </a:rPr>
              <a:t>-[</a:t>
            </a:r>
            <a:r>
              <a:rPr lang="ko-KR" altLang="en-US" sz="1400" b="1" dirty="0" smtClean="0">
                <a:latin typeface="+mn-ea"/>
              </a:rPr>
              <a:t>쓰기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73289"/>
              </p:ext>
            </p:extLst>
          </p:nvPr>
        </p:nvGraphicFramePr>
        <p:xfrm>
          <a:off x="564113" y="2267030"/>
          <a:ext cx="6402964" cy="3106186"/>
        </p:xfrm>
        <a:graphic>
          <a:graphicData uri="http://schemas.openxmlformats.org/drawingml/2006/table">
            <a:tbl>
              <a:tblPr/>
              <a:tblGrid>
                <a:gridCol w="1055559"/>
                <a:gridCol w="1224136"/>
                <a:gridCol w="1008112"/>
                <a:gridCol w="1080120"/>
                <a:gridCol w="936104"/>
                <a:gridCol w="1098933"/>
              </a:tblGrid>
              <a:tr h="2978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종류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상태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첨부파일</a:t>
                      </a:r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첨부파일</a:t>
                      </a:r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0" name="Text Box"/>
          <p:cNvSpPr/>
          <p:nvPr/>
        </p:nvSpPr>
        <p:spPr>
          <a:xfrm>
            <a:off x="1773388" y="234888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시스템공지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 Box"/>
          <p:cNvSpPr/>
          <p:nvPr/>
        </p:nvSpPr>
        <p:spPr>
          <a:xfrm>
            <a:off x="3906411" y="234888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노출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Text Box"/>
          <p:cNvSpPr/>
          <p:nvPr/>
        </p:nvSpPr>
        <p:spPr>
          <a:xfrm>
            <a:off x="5937652" y="2348880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2019-01-17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 Box"/>
          <p:cNvSpPr/>
          <p:nvPr/>
        </p:nvSpPr>
        <p:spPr>
          <a:xfrm>
            <a:off x="1754139" y="270892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파일선</a:t>
            </a:r>
            <a:r>
              <a:rPr lang="ko-KR" altLang="en-US" sz="800" b="1" dirty="0">
                <a:solidFill>
                  <a:schemeClr val="tx1"/>
                </a:solidFill>
              </a:rPr>
              <a:t>택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 Box"/>
          <p:cNvSpPr/>
          <p:nvPr/>
        </p:nvSpPr>
        <p:spPr>
          <a:xfrm>
            <a:off x="1754139" y="3011544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파일선</a:t>
            </a:r>
            <a:r>
              <a:rPr lang="ko-KR" altLang="en-US" sz="800" b="1" dirty="0">
                <a:solidFill>
                  <a:schemeClr val="tx1"/>
                </a:solidFill>
              </a:rPr>
              <a:t>택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749531" y="3356992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77" y="3658359"/>
            <a:ext cx="5220082" cy="17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60303" y="229053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Q&amp;A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371009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Q&amp;A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27177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Q&amp;A-[</a:t>
            </a:r>
            <a:r>
              <a:rPr lang="ko-KR" altLang="en-US" sz="1400" b="1" dirty="0" smtClean="0">
                <a:latin typeface="+mn-ea"/>
              </a:rPr>
              <a:t>목록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41146"/>
              </p:ext>
            </p:extLst>
          </p:nvPr>
        </p:nvGraphicFramePr>
        <p:xfrm>
          <a:off x="564113" y="2267030"/>
          <a:ext cx="6384150" cy="3106191"/>
        </p:xfrm>
        <a:graphic>
          <a:graphicData uri="http://schemas.openxmlformats.org/drawingml/2006/table">
            <a:tbl>
              <a:tblPr/>
              <a:tblGrid>
                <a:gridCol w="350566"/>
                <a:gridCol w="489275"/>
                <a:gridCol w="3680942"/>
                <a:gridCol w="582898"/>
                <a:gridCol w="468799"/>
                <a:gridCol w="407615"/>
                <a:gridCol w="404055"/>
              </a:tblGrid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 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 smtClean="0"/>
                        <a:t>         </a:t>
                      </a:r>
                      <a:r>
                        <a:rPr lang="ko-KR" altLang="en-US" sz="800" b="0" i="0" dirty="0" smtClean="0"/>
                        <a:t>답변 </a:t>
                      </a:r>
                      <a:r>
                        <a:rPr lang="en-US" altLang="ko-KR" sz="800" b="0" i="0" dirty="0" smtClean="0"/>
                        <a:t>: </a:t>
                      </a:r>
                      <a:r>
                        <a:rPr lang="ko-KR" altLang="en-US" sz="800" b="0" i="0" dirty="0" smtClean="0"/>
                        <a:t>답변내용</a:t>
                      </a:r>
                      <a:endParaRPr lang="ko-KR" altLang="en-US" sz="800" b="0" i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3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smtClean="0"/>
                        <a:t>질문내용</a:t>
                      </a:r>
                      <a:endParaRPr lang="ko-KR" altLang="en-US" sz="800" b="0" i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1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 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7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2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    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답변내용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3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/>
                        <a:t>                </a:t>
                      </a:r>
                      <a:r>
                        <a:rPr lang="ko-KR" altLang="en-US" sz="800" dirty="0" smtClean="0"/>
                        <a:t>답변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답변내용</a:t>
                      </a: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회원</a:t>
                      </a:r>
                      <a:r>
                        <a:rPr lang="en-US" altLang="ko-KR" sz="800" b="0" dirty="0" smtClean="0"/>
                        <a:t>9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/>
              <a:t>총</a:t>
            </a:r>
            <a:r>
              <a:rPr lang="en-US" altLang="ko-KR" sz="800" b="1" dirty="0" smtClean="0"/>
              <a:t>n</a:t>
            </a:r>
            <a:r>
              <a:rPr lang="ko-KR" altLang="en-US" sz="800" b="1" dirty="0" smtClean="0"/>
              <a:t>개 </a:t>
            </a:r>
            <a:r>
              <a:rPr lang="en-US" altLang="ko-KR" sz="800" dirty="0" smtClean="0"/>
              <a:t>| n/n</a:t>
            </a:r>
            <a:r>
              <a:rPr lang="ko-KR" altLang="en-US" sz="800" dirty="0" smtClean="0"/>
              <a:t>페이지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1 2 3 4</a:t>
            </a:r>
            <a:endParaRPr lang="ko-KR" altLang="en-US" sz="900" dirty="0"/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제목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schemeClr val="tx1"/>
                </a:solidFill>
              </a:rPr>
              <a:t>검색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전체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" name="위로 굽은 화살표 4"/>
          <p:cNvSpPr/>
          <p:nvPr/>
        </p:nvSpPr>
        <p:spPr>
          <a:xfrm>
            <a:off x="1628744" y="2886785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로 굽은 화살표 29"/>
          <p:cNvSpPr/>
          <p:nvPr/>
        </p:nvSpPr>
        <p:spPr>
          <a:xfrm>
            <a:off x="1793873" y="3192252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로 굽은 화살표 31"/>
          <p:cNvSpPr/>
          <p:nvPr/>
        </p:nvSpPr>
        <p:spPr>
          <a:xfrm>
            <a:off x="1630567" y="3754822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로 굽은 화살표 33"/>
          <p:cNvSpPr/>
          <p:nvPr/>
        </p:nvSpPr>
        <p:spPr>
          <a:xfrm>
            <a:off x="1659760" y="4618917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위로 굽은 화살표 45"/>
          <p:cNvSpPr/>
          <p:nvPr/>
        </p:nvSpPr>
        <p:spPr>
          <a:xfrm>
            <a:off x="1793873" y="4861699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위로 굽은 화살표 50"/>
          <p:cNvSpPr/>
          <p:nvPr/>
        </p:nvSpPr>
        <p:spPr>
          <a:xfrm>
            <a:off x="1896036" y="5161624"/>
            <a:ext cx="58387" cy="117726"/>
          </a:xfrm>
          <a:prstGeom prst="bentUpArrow">
            <a:avLst/>
          </a:prstGeom>
          <a:scene3d>
            <a:camera prst="orthographicFront">
              <a:rot lat="21002304" lon="52827" rev="1619539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Q&amp;A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68680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Q&amp;A&gt;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쓰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기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19986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Q&amp;A-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Q&amp;A</a:t>
            </a:r>
            <a:r>
              <a:rPr lang="en-US" altLang="ko-KR" sz="1400" b="1" dirty="0" smtClean="0">
                <a:latin typeface="+mn-ea"/>
              </a:rPr>
              <a:t>-[</a:t>
            </a:r>
            <a:r>
              <a:rPr lang="ko-KR" altLang="en-US" sz="1400" b="1" dirty="0" smtClean="0">
                <a:latin typeface="+mn-ea"/>
              </a:rPr>
              <a:t>쓰기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09691"/>
              </p:ext>
            </p:extLst>
          </p:nvPr>
        </p:nvGraphicFramePr>
        <p:xfrm>
          <a:off x="564113" y="2267030"/>
          <a:ext cx="6402964" cy="2962170"/>
        </p:xfrm>
        <a:graphic>
          <a:graphicData uri="http://schemas.openxmlformats.org/drawingml/2006/table">
            <a:tbl>
              <a:tblPr/>
              <a:tblGrid>
                <a:gridCol w="1055559"/>
                <a:gridCol w="5347405"/>
              </a:tblGrid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209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729732" y="234888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35" y="3140968"/>
            <a:ext cx="5220082" cy="17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"/>
          <p:cNvSpPr/>
          <p:nvPr/>
        </p:nvSpPr>
        <p:spPr>
          <a:xfrm>
            <a:off x="1729731" y="2708920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이벤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438335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이벤트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14318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 노출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이벤트</a:t>
            </a:r>
            <a:r>
              <a:rPr lang="en-US" altLang="ko-KR" sz="1400" b="1" dirty="0" smtClean="0">
                <a:latin typeface="+mn-ea"/>
              </a:rPr>
              <a:t>-[</a:t>
            </a:r>
            <a:r>
              <a:rPr lang="ko-KR" altLang="en-US" sz="1400" b="1" dirty="0" smtClean="0">
                <a:latin typeface="+mn-ea"/>
              </a:rPr>
              <a:t>목록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64724"/>
              </p:ext>
            </p:extLst>
          </p:nvPr>
        </p:nvGraphicFramePr>
        <p:xfrm>
          <a:off x="564113" y="2267030"/>
          <a:ext cx="6456159" cy="3092364"/>
        </p:xfrm>
        <a:graphic>
          <a:graphicData uri="http://schemas.openxmlformats.org/drawingml/2006/table">
            <a:tbl>
              <a:tblPr/>
              <a:tblGrid>
                <a:gridCol w="335479"/>
                <a:gridCol w="360040"/>
                <a:gridCol w="2664296"/>
                <a:gridCol w="432048"/>
                <a:gridCol w="504056"/>
                <a:gridCol w="504056"/>
                <a:gridCol w="504056"/>
                <a:gridCol w="432048"/>
                <a:gridCol w="360040"/>
                <a:gridCol w="360040"/>
              </a:tblGrid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노출여부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시작일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종료일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역대급</a:t>
                      </a:r>
                      <a:r>
                        <a:rPr lang="ko-KR" altLang="en-US" sz="800" dirty="0" smtClean="0"/>
                        <a:t> 이벤트</a:t>
                      </a:r>
                      <a:r>
                        <a:rPr lang="en-US" altLang="ko-KR" sz="800" dirty="0" smtClean="0"/>
                        <a:t>!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6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화려한 이벤트</a:t>
                      </a:r>
                      <a:r>
                        <a:rPr lang="en-US" altLang="ko-KR" sz="800" dirty="0" smtClean="0"/>
                        <a:t>!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숨김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0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/>
                        <a:t>숨김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/>
                        <a:t>2019-01-17</a:t>
                      </a:r>
                      <a:endParaRPr lang="ko-KR" altLang="en-US" sz="7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관리자</a:t>
                      </a:r>
                      <a:endParaRPr lang="ko-KR" altLang="en-US" sz="800" b="1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11</a:t>
                      </a:r>
                      <a:endParaRPr lang="ko-KR" altLang="en-US" sz="800" b="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/>
              <a:t>총</a:t>
            </a:r>
            <a:r>
              <a:rPr lang="en-US" altLang="ko-KR" sz="800" b="1" dirty="0" smtClean="0"/>
              <a:t>n</a:t>
            </a:r>
            <a:r>
              <a:rPr lang="ko-KR" altLang="en-US" sz="800" b="1" dirty="0" smtClean="0"/>
              <a:t>개 </a:t>
            </a:r>
            <a:r>
              <a:rPr lang="en-US" altLang="ko-KR" sz="800" dirty="0" smtClean="0"/>
              <a:t>| n/n</a:t>
            </a:r>
            <a:r>
              <a:rPr lang="ko-KR" altLang="en-US" sz="800" dirty="0" smtClean="0"/>
              <a:t>페이지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1 2 3 4</a:t>
            </a:r>
            <a:endParaRPr lang="ko-KR" altLang="en-US" sz="900" dirty="0"/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제목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schemeClr val="tx1"/>
                </a:solidFill>
              </a:rPr>
              <a:t>검색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전체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이벤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893588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공지사항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쓰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기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84477"/>
              </p:ext>
            </p:extLst>
          </p:nvPr>
        </p:nvGraphicFramePr>
        <p:xfrm>
          <a:off x="7487331" y="442269"/>
          <a:ext cx="1608731" cy="993323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파일첨부 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내용작성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에디터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60" y="1695573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이벤</a:t>
            </a:r>
            <a:r>
              <a:rPr lang="ko-KR" altLang="en-US" sz="1400" b="1" dirty="0">
                <a:latin typeface="+mn-ea"/>
              </a:rPr>
              <a:t>트</a:t>
            </a:r>
            <a:r>
              <a:rPr lang="en-US" altLang="ko-KR" sz="1400" b="1" dirty="0" smtClean="0">
                <a:latin typeface="+mn-ea"/>
              </a:rPr>
              <a:t>-[</a:t>
            </a:r>
            <a:r>
              <a:rPr lang="ko-KR" altLang="en-US" sz="1400" b="1" dirty="0" smtClean="0">
                <a:latin typeface="+mn-ea"/>
              </a:rPr>
              <a:t>쓰기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6244"/>
              </p:ext>
            </p:extLst>
          </p:nvPr>
        </p:nvGraphicFramePr>
        <p:xfrm>
          <a:off x="564113" y="2267030"/>
          <a:ext cx="6402963" cy="2746146"/>
        </p:xfrm>
        <a:graphic>
          <a:graphicData uri="http://schemas.openxmlformats.org/drawingml/2006/table">
            <a:tbl>
              <a:tblPr/>
              <a:tblGrid>
                <a:gridCol w="802774"/>
                <a:gridCol w="930980"/>
                <a:gridCol w="766690"/>
                <a:gridCol w="821453"/>
                <a:gridCol w="821453"/>
                <a:gridCol w="711926"/>
                <a:gridCol w="711926"/>
                <a:gridCol w="835761"/>
              </a:tblGrid>
              <a:tr h="2978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상태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시작일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종료일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첨부파일</a:t>
                      </a:r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내용</a:t>
                      </a:r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ko-KR" altLang="en-US" sz="105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0" name="Text Box"/>
          <p:cNvSpPr/>
          <p:nvPr/>
        </p:nvSpPr>
        <p:spPr>
          <a:xfrm>
            <a:off x="1416490" y="2348880"/>
            <a:ext cx="779246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노</a:t>
            </a:r>
            <a:r>
              <a:rPr lang="ko-KR" altLang="en-US" sz="800" b="1" dirty="0">
                <a:solidFill>
                  <a:schemeClr val="tx1"/>
                </a:solidFill>
              </a:rPr>
              <a:t>출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 Box"/>
          <p:cNvSpPr/>
          <p:nvPr/>
        </p:nvSpPr>
        <p:spPr>
          <a:xfrm>
            <a:off x="1580345" y="2700519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 Box"/>
          <p:cNvSpPr/>
          <p:nvPr/>
        </p:nvSpPr>
        <p:spPr>
          <a:xfrm>
            <a:off x="1580344" y="2996952"/>
            <a:ext cx="4633077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61" y="3284984"/>
            <a:ext cx="5353664" cy="17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"/>
          <p:cNvSpPr/>
          <p:nvPr/>
        </p:nvSpPr>
        <p:spPr>
          <a:xfrm>
            <a:off x="3131840" y="2351056"/>
            <a:ext cx="705318" cy="1480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chemeClr val="tx1"/>
                </a:solidFill>
              </a:rPr>
              <a:t>2019-01-17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/>
          <p:nvPr/>
        </p:nvSpPr>
        <p:spPr>
          <a:xfrm>
            <a:off x="4716016" y="2359302"/>
            <a:ext cx="705318" cy="1480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chemeClr val="tx1"/>
                </a:solidFill>
              </a:rPr>
              <a:t>2019-01-17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Text Box"/>
          <p:cNvSpPr/>
          <p:nvPr/>
        </p:nvSpPr>
        <p:spPr>
          <a:xfrm>
            <a:off x="6213422" y="2348880"/>
            <a:ext cx="705318" cy="1480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chemeClr val="tx1"/>
                </a:solidFill>
              </a:rPr>
              <a:t>2019-01-17</a:t>
            </a:r>
            <a:endParaRPr 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FAQ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74771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고객지원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FAQ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분류관리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13364"/>
              </p:ext>
            </p:extLst>
          </p:nvPr>
        </p:nvGraphicFramePr>
        <p:xfrm>
          <a:off x="7487331" y="442269"/>
          <a:ext cx="1608731" cy="782412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이동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2019-01-22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212" y="1706615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FAQ-[</a:t>
            </a:r>
            <a:r>
              <a:rPr lang="ko-KR" altLang="en-US" sz="1400" b="1" dirty="0" smtClean="0">
                <a:latin typeface="+mn-ea"/>
              </a:rPr>
              <a:t>목록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15412"/>
              </p:ext>
            </p:extLst>
          </p:nvPr>
        </p:nvGraphicFramePr>
        <p:xfrm>
          <a:off x="564113" y="2267030"/>
          <a:ext cx="6456159" cy="3092364"/>
        </p:xfrm>
        <a:graphic>
          <a:graphicData uri="http://schemas.openxmlformats.org/drawingml/2006/table">
            <a:tbl>
              <a:tblPr/>
              <a:tblGrid>
                <a:gridCol w="389693"/>
                <a:gridCol w="543883"/>
                <a:gridCol w="981658"/>
                <a:gridCol w="4091773"/>
                <a:gridCol w="449152"/>
              </a:tblGrid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종류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멤버십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9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영화예매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8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7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할인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결제수단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6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5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멤버십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4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영화예매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할인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결제수단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/>
                        <a:t>1</a:t>
                      </a:r>
                      <a:endParaRPr lang="ko-KR" altLang="en-US" sz="800" b="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영화관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9926" y="2039774"/>
            <a:ext cx="960641" cy="18905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800" b="1" dirty="0" smtClean="0"/>
              <a:t>총</a:t>
            </a:r>
            <a:r>
              <a:rPr lang="en-US" altLang="ko-KR" sz="800" b="1" dirty="0" smtClean="0"/>
              <a:t>n</a:t>
            </a:r>
            <a:r>
              <a:rPr lang="ko-KR" altLang="en-US" sz="800" b="1" dirty="0" smtClean="0"/>
              <a:t>개 </a:t>
            </a:r>
            <a:r>
              <a:rPr lang="en-US" altLang="ko-KR" sz="800" dirty="0" smtClean="0"/>
              <a:t>| n/n</a:t>
            </a:r>
            <a:r>
              <a:rPr lang="ko-KR" altLang="en-US" sz="800" dirty="0" smtClean="0"/>
              <a:t>페이지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669925" y="234164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926" y="2618929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926" y="288678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926" y="319108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9926" y="3456695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9926" y="3754821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9926" y="4560054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9924" y="4296776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926" y="4024948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020" y="4869160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9926" y="5151832"/>
            <a:ext cx="103415" cy="117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45365" y="5473696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삭제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517825" y="5460992"/>
            <a:ext cx="376905" cy="25320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Calibri"/>
              </a:rPr>
              <a:t>등록</a:t>
            </a:r>
            <a:endParaRPr lang="en-US" sz="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4103" y="5695912"/>
            <a:ext cx="740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1 2 3 4</a:t>
            </a:r>
            <a:endParaRPr lang="ko-KR" altLang="en-US" sz="900" dirty="0"/>
          </a:p>
        </p:txBody>
      </p:sp>
      <p:sp>
        <p:nvSpPr>
          <p:cNvPr id="48" name="Text Box"/>
          <p:cNvSpPr/>
          <p:nvPr/>
        </p:nvSpPr>
        <p:spPr>
          <a:xfrm>
            <a:off x="3086510" y="6049316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제목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 Box"/>
          <p:cNvSpPr/>
          <p:nvPr/>
        </p:nvSpPr>
        <p:spPr>
          <a:xfrm>
            <a:off x="4046980" y="6051351"/>
            <a:ext cx="124510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schemeClr val="tx1"/>
                </a:solidFill>
              </a:rPr>
              <a:t>검색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 Box"/>
          <p:cNvSpPr/>
          <p:nvPr/>
        </p:nvSpPr>
        <p:spPr>
          <a:xfrm>
            <a:off x="2123728" y="6051351"/>
            <a:ext cx="899130" cy="15022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chemeClr val="tx1"/>
                </a:solidFill>
              </a:rPr>
              <a:t>전체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730</Words>
  <Application>Microsoft Office PowerPoint</Application>
  <PresentationFormat>화면 슬라이드 쇼(4:3)</PresentationFormat>
  <Paragraphs>501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서브인덱스</vt:lpstr>
      <vt:lpstr>로그인</vt:lpstr>
      <vt:lpstr>공지사항</vt:lpstr>
      <vt:lpstr>공지사항</vt:lpstr>
      <vt:lpstr>Q&amp;A</vt:lpstr>
      <vt:lpstr>Q&amp;A</vt:lpstr>
      <vt:lpstr>이벤트</vt:lpstr>
      <vt:lpstr>이벤트</vt:lpstr>
      <vt:lpstr>FAQ</vt:lpstr>
      <vt:lpstr>이벤트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47</cp:revision>
  <dcterms:created xsi:type="dcterms:W3CDTF">2019-01-08T07:48:48Z</dcterms:created>
  <dcterms:modified xsi:type="dcterms:W3CDTF">2019-01-22T05:12:12Z</dcterms:modified>
</cp:coreProperties>
</file>