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71" r:id="rId4"/>
    <p:sldId id="272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3" r:id="rId16"/>
    <p:sldId id="273" r:id="rId17"/>
    <p:sldId id="274" r:id="rId18"/>
    <p:sldId id="277" r:id="rId19"/>
    <p:sldId id="278" r:id="rId20"/>
    <p:sldId id="275" r:id="rId21"/>
    <p:sldId id="276" r:id="rId22"/>
    <p:sldId id="279" r:id="rId23"/>
    <p:sldId id="280" r:id="rId24"/>
    <p:sldId id="26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95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028" autoAdjust="0"/>
  </p:normalViewPr>
  <p:slideViewPr>
    <p:cSldViewPr>
      <p:cViewPr>
        <p:scale>
          <a:sx n="400" d="100"/>
          <a:sy n="400" d="100"/>
        </p:scale>
        <p:origin x="6114" y="3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0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브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9967" y="1764190"/>
            <a:ext cx="8722519" cy="155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4703" y="1844824"/>
            <a:ext cx="8503519" cy="138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56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032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733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792" y="4603194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더조은 컴퓨터학원 일산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이상윤 </a:t>
            </a:r>
            <a:r>
              <a:rPr lang="en-US" altLang="ko-KR" b="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이아란 </a:t>
            </a:r>
            <a:r>
              <a:rPr lang="en-US" altLang="ko-KR" b="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최나영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2024" y="2007131"/>
            <a:ext cx="4139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noProof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프로젝트 스토리보드 </a:t>
            </a:r>
            <a:r>
              <a:rPr lang="en-US" altLang="ko-KR" b="1" noProof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(GIGABOX)</a:t>
            </a:r>
            <a:endParaRPr lang="en-US" altLang="ko-KR" b="1" noProof="1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noProof="1" smtClean="0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관리자모</a:t>
            </a:r>
            <a:r>
              <a:rPr lang="ko-KR" altLang="en-US" sz="2400" b="1" noProof="1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드</a:t>
            </a:r>
            <a:endParaRPr lang="en-US" altLang="ko-KR" sz="2400" b="1" i="1" noProof="1">
              <a:gradFill>
                <a:gsLst>
                  <a:gs pos="0">
                    <a:srgbClr val="FF0066"/>
                  </a:gs>
                  <a:gs pos="50000">
                    <a:srgbClr val="FF0066"/>
                  </a:gs>
                  <a:gs pos="100000">
                    <a:srgbClr val="FF0066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영화 관리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019951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관리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7790"/>
              </p:ext>
            </p:extLst>
          </p:nvPr>
        </p:nvGraphicFramePr>
        <p:xfrm>
          <a:off x="7487331" y="442269"/>
          <a:ext cx="1608731" cy="859686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관리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상세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페이지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노출 여부 숨김일 경우 회원 영화 목록에서 보이지 않음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5"/>
            <a:ext cx="6170838" cy="366967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7561" y="1340768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영화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6483"/>
              </p:ext>
            </p:extLst>
          </p:nvPr>
        </p:nvGraphicFramePr>
        <p:xfrm>
          <a:off x="179512" y="3235512"/>
          <a:ext cx="7144326" cy="3014826"/>
        </p:xfrm>
        <a:graphic>
          <a:graphicData uri="http://schemas.openxmlformats.org/drawingml/2006/table">
            <a:tbl>
              <a:tblPr/>
              <a:tblGrid>
                <a:gridCol w="239711"/>
                <a:gridCol w="299639"/>
                <a:gridCol w="672132"/>
                <a:gridCol w="948758"/>
                <a:gridCol w="360040"/>
                <a:gridCol w="1008112"/>
                <a:gridCol w="1080120"/>
                <a:gridCol w="2160240"/>
                <a:gridCol w="375574"/>
              </a:tblGrid>
              <a:tr h="43204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 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감독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개봉일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상영 종료일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포스터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 </a:t>
                      </a:r>
                      <a:endParaRPr lang="en-US" altLang="ko-KR" sz="800" dirty="0" smtClean="0"/>
                    </a:p>
                    <a:p>
                      <a:pPr algn="ctr"/>
                      <a:endParaRPr lang="en-US" altLang="ko-KR" sz="800" dirty="0" smtClean="0"/>
                    </a:p>
                    <a:p>
                      <a:pPr algn="ctr"/>
                      <a:r>
                        <a:rPr lang="ko-KR" altLang="en-US" sz="800" dirty="0" smtClean="0"/>
                        <a:t>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29138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더 페이버릿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요르고스 란티모스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2019-02-21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2019-04-18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138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글래스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나이트 </a:t>
                      </a:r>
                      <a:r>
                        <a:rPr lang="en-US" altLang="ko-KR" sz="800" dirty="0" smtClean="0"/>
                        <a:t>M.</a:t>
                      </a:r>
                      <a:r>
                        <a:rPr lang="ko-KR" altLang="en-US" sz="800" dirty="0" smtClean="0"/>
                        <a:t>샤말란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2019-01-17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2019-03-15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4226" y="2974450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2" y="339678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3" y="4191457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3" y="553976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179512" y="633185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931399" y="633217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6309320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76928"/>
            <a:ext cx="741718" cy="10606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19" y="3775641"/>
            <a:ext cx="725488" cy="106708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43258" y="1988840"/>
            <a:ext cx="651524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7243"/>
              </p:ext>
            </p:extLst>
          </p:nvPr>
        </p:nvGraphicFramePr>
        <p:xfrm>
          <a:off x="179513" y="1844824"/>
          <a:ext cx="7128792" cy="842647"/>
        </p:xfrm>
        <a:graphic>
          <a:graphicData uri="http://schemas.openxmlformats.org/drawingml/2006/table">
            <a:tbl>
              <a:tblPr/>
              <a:tblGrid>
                <a:gridCol w="936104"/>
                <a:gridCol w="2664295"/>
                <a:gridCol w="936104"/>
                <a:gridCol w="2592289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장르별 검색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5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검색어</a:t>
                      </a:r>
                      <a:endParaRPr lang="en-US" altLang="ko-KR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등급별 검색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20076" y="1988840"/>
            <a:ext cx="651524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54" y="194629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개봉일 ▼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1206238" y="1993279"/>
            <a:ext cx="651524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0162" y="1993279"/>
            <a:ext cx="651524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4109" y="1988840"/>
            <a:ext cx="651524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032" y="195311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액션 ▼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818444" y="193408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1223490" y="2420888"/>
            <a:ext cx="485442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49484" y="2420888"/>
            <a:ext cx="651524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0262" y="2420888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7624" y="237654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  ▼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754795" y="2377723"/>
            <a:ext cx="728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   ▼ </a:t>
            </a:r>
            <a:endParaRPr lang="ko-KR" altLang="en-US" sz="800" dirty="0"/>
          </a:p>
        </p:txBody>
      </p:sp>
      <p:sp>
        <p:nvSpPr>
          <p:cNvPr id="10" name="타원 9"/>
          <p:cNvSpPr/>
          <p:nvPr/>
        </p:nvSpPr>
        <p:spPr>
          <a:xfrm>
            <a:off x="4860032" y="243814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32040" y="23747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 관람가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5637704" y="243814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09712" y="2374758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6429792" y="244172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501800" y="2378338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6902248" y="1539540"/>
            <a:ext cx="406056" cy="25012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영화 관리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61466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관리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48679"/>
              </p:ext>
            </p:extLst>
          </p:nvPr>
        </p:nvGraphicFramePr>
        <p:xfrm>
          <a:off x="7487331" y="442269"/>
          <a:ext cx="1608731" cy="57150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80471" y="1336951"/>
            <a:ext cx="2060183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영화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1]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020" y="822855"/>
            <a:ext cx="6170838" cy="366967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30486"/>
              </p:ext>
            </p:extLst>
          </p:nvPr>
        </p:nvGraphicFramePr>
        <p:xfrm>
          <a:off x="234268" y="1885328"/>
          <a:ext cx="7056782" cy="1484291"/>
        </p:xfrm>
        <a:graphic>
          <a:graphicData uri="http://schemas.openxmlformats.org/drawingml/2006/table">
            <a:tbl>
              <a:tblPr/>
              <a:tblGrid>
                <a:gridCol w="953356"/>
                <a:gridCol w="2520280"/>
                <a:gridCol w="720080"/>
                <a:gridCol w="2863066"/>
              </a:tblGrid>
              <a:tr h="420422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영화제목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장르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감독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출연배우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 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포맷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상영시간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개봉일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상영 종료일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47006" y="2034970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7006" y="2420888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7006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4435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7006" y="3123732"/>
            <a:ext cx="39053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1046" y="307758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1900965" y="3126575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연도 </a:t>
            </a:r>
            <a:r>
              <a:rPr lang="en-US" altLang="ko-KR" sz="900" dirty="0" smtClean="0">
                <a:solidFill>
                  <a:schemeClr val="tx1"/>
                </a:solidFill>
              </a:rPr>
              <a:t>– </a:t>
            </a:r>
            <a:r>
              <a:rPr lang="ko-KR" altLang="en-US" sz="900" dirty="0" smtClean="0">
                <a:solidFill>
                  <a:schemeClr val="tx1"/>
                </a:solidFill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28495" y="3123732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연도 </a:t>
            </a:r>
            <a:r>
              <a:rPr lang="en-US" altLang="ko-KR" sz="900" dirty="0" smtClean="0">
                <a:solidFill>
                  <a:schemeClr val="tx1"/>
                </a:solidFill>
              </a:rPr>
              <a:t>– </a:t>
            </a:r>
            <a:r>
              <a:rPr lang="ko-KR" altLang="en-US" sz="900" dirty="0" smtClean="0">
                <a:solidFill>
                  <a:schemeClr val="tx1"/>
                </a:solidFill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82740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54748" y="236613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 관람가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5260412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32420" y="23661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6052500" y="243309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24508" y="236971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91366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63374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액션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32040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04048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멜</a:t>
            </a:r>
            <a:r>
              <a:rPr lang="ko-KR" altLang="en-US" sz="800" dirty="0"/>
              <a:t>로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64088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436096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코믹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0476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76770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가족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2425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79008" y="1975901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SF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2784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99850" y="197590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어린</a:t>
            </a:r>
            <a:r>
              <a:rPr lang="ko-KR" altLang="en-US" sz="800" dirty="0"/>
              <a:t>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96810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68818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2D</a:t>
            </a:r>
            <a:endParaRPr lang="ko-KR" altLang="en-US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37484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009492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3D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69532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41540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4D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810206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82214" y="27095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IMAX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7" y="3446251"/>
            <a:ext cx="7209875" cy="28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영화 관리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61466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관리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4861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페이지와 연결되는 페이지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224487" y="1841007"/>
            <a:ext cx="2492231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영화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2]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179512" y="5589240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목</a:t>
            </a:r>
            <a:r>
              <a:rPr lang="ko-KR" altLang="en-US" sz="700" dirty="0">
                <a:solidFill>
                  <a:prstClr val="black"/>
                </a:solidFill>
                <a:latin typeface="Calibri"/>
              </a:rPr>
              <a:t>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931399" y="5589240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저장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020" y="822855"/>
            <a:ext cx="6170838" cy="366967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07452"/>
              </p:ext>
            </p:extLst>
          </p:nvPr>
        </p:nvGraphicFramePr>
        <p:xfrm>
          <a:off x="179512" y="2276872"/>
          <a:ext cx="7056782" cy="3024336"/>
        </p:xfrm>
        <a:graphic>
          <a:graphicData uri="http://schemas.openxmlformats.org/drawingml/2006/table">
            <a:tbl>
              <a:tblPr/>
              <a:tblGrid>
                <a:gridCol w="953356"/>
                <a:gridCol w="2520280"/>
                <a:gridCol w="720080"/>
                <a:gridCol w="2863066"/>
              </a:tblGrid>
              <a:tr h="504056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메인 포스터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스틸컷</a:t>
                      </a:r>
                      <a:endParaRPr lang="en-US" altLang="ko-KR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트레일러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47006" y="2420888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1949" y="2467730"/>
            <a:ext cx="677763" cy="12506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29754" y="2861562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4697" y="2908404"/>
            <a:ext cx="677763" cy="12506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29754" y="3279208"/>
            <a:ext cx="2316882" cy="216024"/>
            <a:chOff x="1247006" y="3284984"/>
            <a:chExt cx="2316882" cy="216024"/>
          </a:xfrm>
        </p:grpSpPr>
        <p:sp>
          <p:nvSpPr>
            <p:cNvPr id="18" name="직사각형 17"/>
            <p:cNvSpPr/>
            <p:nvPr/>
          </p:nvSpPr>
          <p:spPr>
            <a:xfrm>
              <a:off x="1247006" y="328498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1949" y="333182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29754" y="3696854"/>
            <a:ext cx="2316882" cy="216024"/>
            <a:chOff x="1259632" y="3645024"/>
            <a:chExt cx="2316882" cy="216024"/>
          </a:xfrm>
        </p:grpSpPr>
        <p:sp>
          <p:nvSpPr>
            <p:cNvPr id="20" name="직사각형 19"/>
            <p:cNvSpPr/>
            <p:nvPr/>
          </p:nvSpPr>
          <p:spPr>
            <a:xfrm>
              <a:off x="1259632" y="364502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14575" y="369186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29754" y="4114500"/>
            <a:ext cx="2316882" cy="216024"/>
            <a:chOff x="1259632" y="4005064"/>
            <a:chExt cx="2316882" cy="216024"/>
          </a:xfrm>
        </p:grpSpPr>
        <p:sp>
          <p:nvSpPr>
            <p:cNvPr id="23" name="직사각형 22"/>
            <p:cNvSpPr/>
            <p:nvPr/>
          </p:nvSpPr>
          <p:spPr>
            <a:xfrm>
              <a:off x="1259632" y="400506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4575" y="405190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29754" y="4532146"/>
            <a:ext cx="2316882" cy="216024"/>
            <a:chOff x="1259632" y="4365104"/>
            <a:chExt cx="2316882" cy="216024"/>
          </a:xfrm>
        </p:grpSpPr>
        <p:sp>
          <p:nvSpPr>
            <p:cNvPr id="26" name="직사각형 25"/>
            <p:cNvSpPr/>
            <p:nvPr/>
          </p:nvSpPr>
          <p:spPr>
            <a:xfrm>
              <a:off x="1259632" y="436510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14575" y="441194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29754" y="4949794"/>
            <a:ext cx="2316882" cy="216024"/>
            <a:chOff x="1259632" y="4707892"/>
            <a:chExt cx="2316882" cy="216024"/>
          </a:xfrm>
        </p:grpSpPr>
        <p:sp>
          <p:nvSpPr>
            <p:cNvPr id="29" name="직사각형 28"/>
            <p:cNvSpPr/>
            <p:nvPr/>
          </p:nvSpPr>
          <p:spPr>
            <a:xfrm>
              <a:off x="1259632" y="4707892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14575" y="4754734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500181" y="3698214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181" y="3280568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00181" y="4949794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00181" y="2862922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00181" y="4114500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0181" y="4532146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465779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537787" y="23661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노</a:t>
            </a:r>
            <a:r>
              <a:rPr lang="ko-KR" altLang="en-US" sz="800" dirty="0"/>
              <a:t>출</a:t>
            </a:r>
          </a:p>
        </p:txBody>
      </p:sp>
      <p:sp>
        <p:nvSpPr>
          <p:cNvPr id="46" name="타원 45"/>
          <p:cNvSpPr/>
          <p:nvPr/>
        </p:nvSpPr>
        <p:spPr>
          <a:xfrm>
            <a:off x="4932040" y="243309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04048" y="23697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숨김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24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영화 관리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61466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관리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08552"/>
              </p:ext>
            </p:extLst>
          </p:nvPr>
        </p:nvGraphicFramePr>
        <p:xfrm>
          <a:off x="7487331" y="442269"/>
          <a:ext cx="1608731" cy="57150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80471" y="1336951"/>
            <a:ext cx="2060183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영화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수</a:t>
            </a:r>
            <a:r>
              <a:rPr lang="ko-KR" altLang="en-US" sz="1400" b="1" dirty="0">
                <a:solidFill>
                  <a:prstClr val="black"/>
                </a:solidFill>
              </a:rPr>
              <a:t>정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1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020" y="822855"/>
            <a:ext cx="6170838" cy="366967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1321"/>
              </p:ext>
            </p:extLst>
          </p:nvPr>
        </p:nvGraphicFramePr>
        <p:xfrm>
          <a:off x="234268" y="1885328"/>
          <a:ext cx="7056782" cy="1484291"/>
        </p:xfrm>
        <a:graphic>
          <a:graphicData uri="http://schemas.openxmlformats.org/drawingml/2006/table">
            <a:tbl>
              <a:tblPr/>
              <a:tblGrid>
                <a:gridCol w="953356"/>
                <a:gridCol w="2520280"/>
                <a:gridCol w="720080"/>
                <a:gridCol w="2863066"/>
              </a:tblGrid>
              <a:tr h="420422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영화제목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장르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감독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출연배우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 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포맷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상영시간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개봉일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상영 종료일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47006" y="2034970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7006" y="2420888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7006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4435" y="2767997"/>
            <a:ext cx="719453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7006" y="3123732"/>
            <a:ext cx="39053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1046" y="307758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1900965" y="3126575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2019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en-US" altLang="ko-KR" sz="900" dirty="0" smtClean="0">
                <a:solidFill>
                  <a:schemeClr val="tx1"/>
                </a:solidFill>
              </a:rPr>
              <a:t> 01 - 30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28495" y="3123732"/>
            <a:ext cx="1051617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2019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– 02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- 27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82740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54748" y="236613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 관람가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5260412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32420" y="23661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6052500" y="243309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24508" y="236971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r>
              <a:rPr lang="ko-KR" altLang="en-US" sz="800" dirty="0" smtClean="0"/>
              <a:t>세 관람가</a:t>
            </a:r>
            <a:endParaRPr lang="ko-KR" altLang="en-US" sz="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91366" y="203348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63374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액션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32040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04048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멜</a:t>
            </a:r>
            <a:r>
              <a:rPr lang="ko-KR" altLang="en-US" sz="800" dirty="0"/>
              <a:t>로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64088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436096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코믹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0476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76770" y="19759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가족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2425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79008" y="1975901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SF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27842" y="2029623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99850" y="197590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어린</a:t>
            </a:r>
            <a:r>
              <a:rPr lang="ko-KR" altLang="en-US" sz="800" dirty="0"/>
              <a:t>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96810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68818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2D</a:t>
            </a:r>
            <a:endParaRPr lang="ko-KR" altLang="en-US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37484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009492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3D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69532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41540" y="27095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4D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810206" y="2763222"/>
            <a:ext cx="108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82214" y="27095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IMAX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7" y="3446251"/>
            <a:ext cx="7209875" cy="28580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04876" y="19992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영화</a:t>
            </a:r>
            <a:r>
              <a:rPr lang="ko-KR" altLang="en-US" sz="800" dirty="0"/>
              <a:t>명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041" y="23851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감독이</a:t>
            </a:r>
            <a:r>
              <a:rPr lang="ko-KR" altLang="en-US" sz="800"/>
              <a:t>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235040" y="273479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출연배우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2031400" y="273479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출연배우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820488" y="273479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출연배우</a:t>
            </a:r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" name="L 도형 6"/>
          <p:cNvSpPr/>
          <p:nvPr/>
        </p:nvSpPr>
        <p:spPr>
          <a:xfrm rot="19030661">
            <a:off x="4512156" y="2065278"/>
            <a:ext cx="72000" cy="36000"/>
          </a:xfrm>
          <a:prstGeom prst="corne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L 도형 58"/>
          <p:cNvSpPr/>
          <p:nvPr/>
        </p:nvSpPr>
        <p:spPr>
          <a:xfrm rot="19030661">
            <a:off x="5382088" y="2065277"/>
            <a:ext cx="72000" cy="36000"/>
          </a:xfrm>
          <a:prstGeom prst="corne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L 도형 59"/>
          <p:cNvSpPr/>
          <p:nvPr/>
        </p:nvSpPr>
        <p:spPr>
          <a:xfrm rot="19030661">
            <a:off x="5828586" y="2799222"/>
            <a:ext cx="72000" cy="36000"/>
          </a:xfrm>
          <a:prstGeom prst="corne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L 도형 60"/>
          <p:cNvSpPr/>
          <p:nvPr/>
        </p:nvSpPr>
        <p:spPr>
          <a:xfrm rot="19030661">
            <a:off x="4517583" y="2799574"/>
            <a:ext cx="72000" cy="36000"/>
          </a:xfrm>
          <a:prstGeom prst="corne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278412" y="2451094"/>
            <a:ext cx="72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영화 관리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61466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관리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영화 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87761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페이지와 연결되는 페이지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224487" y="1841007"/>
            <a:ext cx="2492231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영화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수</a:t>
            </a:r>
            <a:r>
              <a:rPr lang="ko-KR" altLang="en-US" sz="1400" b="1" dirty="0">
                <a:solidFill>
                  <a:prstClr val="black"/>
                </a:solidFill>
              </a:rPr>
              <a:t>정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2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179512" y="5589240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목</a:t>
            </a:r>
            <a:r>
              <a:rPr lang="ko-KR" altLang="en-US" sz="700" dirty="0">
                <a:solidFill>
                  <a:prstClr val="black"/>
                </a:solidFill>
                <a:latin typeface="Calibri"/>
              </a:rPr>
              <a:t>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931399" y="5589240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저장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020" y="822855"/>
            <a:ext cx="6170838" cy="366967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19955"/>
              </p:ext>
            </p:extLst>
          </p:nvPr>
        </p:nvGraphicFramePr>
        <p:xfrm>
          <a:off x="179512" y="2276872"/>
          <a:ext cx="7056782" cy="3024336"/>
        </p:xfrm>
        <a:graphic>
          <a:graphicData uri="http://schemas.openxmlformats.org/drawingml/2006/table">
            <a:tbl>
              <a:tblPr/>
              <a:tblGrid>
                <a:gridCol w="953356"/>
                <a:gridCol w="2520280"/>
                <a:gridCol w="720080"/>
                <a:gridCol w="2863066"/>
              </a:tblGrid>
              <a:tr h="504056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메인 포스터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스틸컷</a:t>
                      </a:r>
                      <a:endParaRPr lang="en-US" altLang="ko-KR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트레일러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47006" y="2420888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1949" y="2467730"/>
            <a:ext cx="677763" cy="12506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29754" y="2861562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4697" y="2908404"/>
            <a:ext cx="677763" cy="12506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29754" y="3279208"/>
            <a:ext cx="2316882" cy="216024"/>
            <a:chOff x="1247006" y="3284984"/>
            <a:chExt cx="2316882" cy="216024"/>
          </a:xfrm>
        </p:grpSpPr>
        <p:sp>
          <p:nvSpPr>
            <p:cNvPr id="18" name="직사각형 17"/>
            <p:cNvSpPr/>
            <p:nvPr/>
          </p:nvSpPr>
          <p:spPr>
            <a:xfrm>
              <a:off x="1247006" y="328498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1949" y="333182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29754" y="3696854"/>
            <a:ext cx="2316882" cy="216024"/>
            <a:chOff x="1259632" y="3645024"/>
            <a:chExt cx="2316882" cy="216024"/>
          </a:xfrm>
        </p:grpSpPr>
        <p:sp>
          <p:nvSpPr>
            <p:cNvPr id="20" name="직사각형 19"/>
            <p:cNvSpPr/>
            <p:nvPr/>
          </p:nvSpPr>
          <p:spPr>
            <a:xfrm>
              <a:off x="1259632" y="364502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14575" y="369186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29754" y="4114500"/>
            <a:ext cx="2316882" cy="216024"/>
            <a:chOff x="1259632" y="4005064"/>
            <a:chExt cx="2316882" cy="216024"/>
          </a:xfrm>
        </p:grpSpPr>
        <p:sp>
          <p:nvSpPr>
            <p:cNvPr id="23" name="직사각형 22"/>
            <p:cNvSpPr/>
            <p:nvPr/>
          </p:nvSpPr>
          <p:spPr>
            <a:xfrm>
              <a:off x="1259632" y="400506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4575" y="405190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29754" y="4532146"/>
            <a:ext cx="2316882" cy="216024"/>
            <a:chOff x="1259632" y="4365104"/>
            <a:chExt cx="2316882" cy="216024"/>
          </a:xfrm>
        </p:grpSpPr>
        <p:sp>
          <p:nvSpPr>
            <p:cNvPr id="26" name="직사각형 25"/>
            <p:cNvSpPr/>
            <p:nvPr/>
          </p:nvSpPr>
          <p:spPr>
            <a:xfrm>
              <a:off x="1259632" y="4365104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14575" y="4411946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29754" y="4949794"/>
            <a:ext cx="2316882" cy="216024"/>
            <a:chOff x="1259632" y="4707892"/>
            <a:chExt cx="2316882" cy="216024"/>
          </a:xfrm>
        </p:grpSpPr>
        <p:sp>
          <p:nvSpPr>
            <p:cNvPr id="29" name="직사각형 28"/>
            <p:cNvSpPr/>
            <p:nvPr/>
          </p:nvSpPr>
          <p:spPr>
            <a:xfrm>
              <a:off x="1259632" y="4707892"/>
              <a:ext cx="231688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14575" y="4754734"/>
              <a:ext cx="677763" cy="12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파일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500181" y="3698214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181" y="3280568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00181" y="4949794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00181" y="2862922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00181" y="4114500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0181" y="4532146"/>
            <a:ext cx="231688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465779" y="242951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537787" y="23661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노</a:t>
            </a:r>
            <a:r>
              <a:rPr lang="ko-KR" altLang="en-US" sz="800" dirty="0"/>
              <a:t>출</a:t>
            </a:r>
          </a:p>
        </p:txBody>
      </p:sp>
      <p:sp>
        <p:nvSpPr>
          <p:cNvPr id="46" name="타원 45"/>
          <p:cNvSpPr/>
          <p:nvPr/>
        </p:nvSpPr>
        <p:spPr>
          <a:xfrm>
            <a:off x="4932040" y="2433094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04048" y="23697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숨김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4485714" y="2447079"/>
            <a:ext cx="72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1153" y="1844824"/>
            <a:ext cx="8382067" cy="2014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4309" y="1945743"/>
            <a:ext cx="8028920" cy="1794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2248" y="2303789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noProof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GIGABOX</a:t>
            </a:r>
            <a:endParaRPr lang="en-US" altLang="ko-KR" sz="2400" b="1" i="1" noProof="1">
              <a:gradFill>
                <a:gsLst>
                  <a:gs pos="0">
                    <a:srgbClr val="FF0066"/>
                  </a:gs>
                  <a:gs pos="50000">
                    <a:srgbClr val="FF0066"/>
                  </a:gs>
                  <a:gs pos="100000">
                    <a:srgbClr val="FF0066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noProof="1" smtClean="0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고객 지원</a:t>
            </a:r>
            <a:endParaRPr lang="en-US" altLang="ko-KR" b="1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18" y="4293096"/>
            <a:ext cx="1521178" cy="1661993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공지사항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이벤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Q&amp;A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509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540928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공지사항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60230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공지사항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7010"/>
              </p:ext>
            </p:extLst>
          </p:nvPr>
        </p:nvGraphicFramePr>
        <p:xfrm>
          <a:off x="564113" y="2267030"/>
          <a:ext cx="6402964" cy="3092364"/>
        </p:xfrm>
        <a:graphic>
          <a:graphicData uri="http://schemas.openxmlformats.org/drawingml/2006/table">
            <a:tbl>
              <a:tblPr/>
              <a:tblGrid>
                <a:gridCol w="288032"/>
                <a:gridCol w="401998"/>
                <a:gridCol w="725569"/>
                <a:gridCol w="3024336"/>
                <a:gridCol w="432048"/>
                <a:gridCol w="478921"/>
                <a:gridCol w="385175"/>
                <a:gridCol w="334905"/>
                <a:gridCol w="331980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 내 주차요금 인상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문화의 날 행사안내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0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</a:t>
                      </a:r>
                      <a:r>
                        <a:rPr lang="ko-KR" altLang="en-US" sz="800" dirty="0" smtClean="0"/>
                        <a:t>월 시스템 점검 안내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11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제목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prstClr val="black"/>
                </a:solidFill>
              </a:rPr>
              <a:t>검색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전체</a:t>
            </a:r>
            <a:endParaRPr lang="en-US" sz="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234082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공지사항 작성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48114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파일첨부 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공지사항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작</a:t>
            </a:r>
            <a:r>
              <a:rPr lang="ko-KR" altLang="en-US" sz="1400" b="1" dirty="0">
                <a:solidFill>
                  <a:prstClr val="black"/>
                </a:solidFill>
              </a:rPr>
              <a:t>성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3603"/>
              </p:ext>
            </p:extLst>
          </p:nvPr>
        </p:nvGraphicFramePr>
        <p:xfrm>
          <a:off x="564113" y="2267030"/>
          <a:ext cx="6402964" cy="3106186"/>
        </p:xfrm>
        <a:graphic>
          <a:graphicData uri="http://schemas.openxmlformats.org/drawingml/2006/table">
            <a:tbl>
              <a:tblPr/>
              <a:tblGrid>
                <a:gridCol w="1055559"/>
                <a:gridCol w="1224136"/>
                <a:gridCol w="1008112"/>
                <a:gridCol w="1080120"/>
                <a:gridCol w="936104"/>
                <a:gridCol w="1098933"/>
              </a:tblGrid>
              <a:tr h="2978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종류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상태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773388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시스템공지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2" name="Text Box"/>
          <p:cNvSpPr/>
          <p:nvPr/>
        </p:nvSpPr>
        <p:spPr>
          <a:xfrm>
            <a:off x="3906411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노출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4" name="Text Box"/>
          <p:cNvSpPr/>
          <p:nvPr/>
        </p:nvSpPr>
        <p:spPr>
          <a:xfrm>
            <a:off x="5937652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prstClr val="black"/>
                </a:solidFill>
              </a:rPr>
              <a:t>2019-01-17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754139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파일선</a:t>
            </a:r>
            <a:r>
              <a:rPr lang="ko-KR" altLang="en-US" sz="800" b="1" dirty="0">
                <a:solidFill>
                  <a:prstClr val="black"/>
                </a:solidFill>
              </a:rPr>
              <a:t>택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1" name="Text Box"/>
          <p:cNvSpPr/>
          <p:nvPr/>
        </p:nvSpPr>
        <p:spPr>
          <a:xfrm>
            <a:off x="1754139" y="3011544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파일선</a:t>
            </a:r>
            <a:r>
              <a:rPr lang="ko-KR" altLang="en-US" sz="800" b="1" dirty="0">
                <a:solidFill>
                  <a:prstClr val="black"/>
                </a:solidFill>
              </a:rPr>
              <a:t>택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749531" y="3356992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77" y="3658359"/>
            <a:ext cx="5220082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43833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이벤트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356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 노출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이벤트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91430"/>
              </p:ext>
            </p:extLst>
          </p:nvPr>
        </p:nvGraphicFramePr>
        <p:xfrm>
          <a:off x="564113" y="2267030"/>
          <a:ext cx="6456159" cy="3092364"/>
        </p:xfrm>
        <a:graphic>
          <a:graphicData uri="http://schemas.openxmlformats.org/drawingml/2006/table">
            <a:tbl>
              <a:tblPr/>
              <a:tblGrid>
                <a:gridCol w="335479"/>
                <a:gridCol w="360040"/>
                <a:gridCol w="2664296"/>
                <a:gridCol w="432048"/>
                <a:gridCol w="504056"/>
                <a:gridCol w="504056"/>
                <a:gridCol w="504056"/>
                <a:gridCol w="432048"/>
                <a:gridCol w="360040"/>
                <a:gridCol w="360040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시작일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종료일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역대급</a:t>
                      </a:r>
                      <a:r>
                        <a:rPr lang="ko-KR" altLang="en-US" sz="800" dirty="0" smtClean="0"/>
                        <a:t> 이벤트</a:t>
                      </a:r>
                      <a:r>
                        <a:rPr lang="en-US" altLang="ko-KR" sz="800" dirty="0" smtClean="0"/>
                        <a:t>!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화려한 이벤트</a:t>
                      </a:r>
                      <a:r>
                        <a:rPr lang="en-US" altLang="ko-KR" sz="800" dirty="0" smtClean="0"/>
                        <a:t>!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0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11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제목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prstClr val="black"/>
                </a:solidFill>
              </a:rPr>
              <a:t>검색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전체</a:t>
            </a:r>
            <a:endParaRPr lang="en-US" sz="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223823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이벤트 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12921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파일첨부 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이벤</a:t>
            </a:r>
            <a:r>
              <a:rPr lang="ko-KR" altLang="en-US" sz="1400" b="1" dirty="0">
                <a:solidFill>
                  <a:prstClr val="black"/>
                </a:solidFill>
              </a:rPr>
              <a:t>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</a:t>
            </a:r>
            <a:r>
              <a:rPr lang="ko-KR" altLang="en-US" sz="1400" b="1" dirty="0">
                <a:solidFill>
                  <a:prstClr val="black"/>
                </a:solidFill>
              </a:rPr>
              <a:t>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28013"/>
              </p:ext>
            </p:extLst>
          </p:nvPr>
        </p:nvGraphicFramePr>
        <p:xfrm>
          <a:off x="564113" y="2267030"/>
          <a:ext cx="6402963" cy="2746146"/>
        </p:xfrm>
        <a:graphic>
          <a:graphicData uri="http://schemas.openxmlformats.org/drawingml/2006/table">
            <a:tbl>
              <a:tblPr/>
              <a:tblGrid>
                <a:gridCol w="802774"/>
                <a:gridCol w="930980"/>
                <a:gridCol w="766690"/>
                <a:gridCol w="821453"/>
                <a:gridCol w="821453"/>
                <a:gridCol w="711926"/>
                <a:gridCol w="711926"/>
                <a:gridCol w="835761"/>
              </a:tblGrid>
              <a:tr h="2978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상태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시작일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종료일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416490" y="2348880"/>
            <a:ext cx="779246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노</a:t>
            </a:r>
            <a:r>
              <a:rPr lang="ko-KR" altLang="en-US" sz="800" b="1" dirty="0">
                <a:solidFill>
                  <a:prstClr val="black"/>
                </a:solidFill>
              </a:rPr>
              <a:t>출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580345" y="2700519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580344" y="2996952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61" y="3284984"/>
            <a:ext cx="5353664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"/>
          <p:cNvSpPr/>
          <p:nvPr/>
        </p:nvSpPr>
        <p:spPr>
          <a:xfrm>
            <a:off x="3131840" y="2351056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prstClr val="black"/>
                </a:solidFill>
              </a:rPr>
              <a:t>2019-01-17</a:t>
            </a: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26" name="Text Box"/>
          <p:cNvSpPr/>
          <p:nvPr/>
        </p:nvSpPr>
        <p:spPr>
          <a:xfrm>
            <a:off x="4716016" y="2359302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prstClr val="black"/>
                </a:solidFill>
              </a:rPr>
              <a:t>2019-01-17</a:t>
            </a: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27" name="Text Box"/>
          <p:cNvSpPr/>
          <p:nvPr/>
        </p:nvSpPr>
        <p:spPr>
          <a:xfrm>
            <a:off x="6213422" y="2348880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prstClr val="black"/>
                </a:solidFill>
              </a:rPr>
              <a:t>2019-01-17</a:t>
            </a:r>
            <a:endParaRPr lang="en-US" sz="7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990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로그인 화면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3474" y="3068960"/>
            <a:ext cx="3617036" cy="30385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900" dirty="0"/>
              <a:t>관리자 로그인 후 </a:t>
            </a:r>
            <a:r>
              <a:rPr lang="ko-KR" altLang="en-US" sz="900" dirty="0" smtClean="0"/>
              <a:t>이용가능 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/>
              <a:t>관리자 권한이 없으신 분은 </a:t>
            </a:r>
            <a:r>
              <a:rPr lang="ko-KR" altLang="en-US" sz="900" dirty="0" smtClean="0"/>
              <a:t>최상위 관리자에게 승인 받으신 </a:t>
            </a:r>
            <a:r>
              <a:rPr lang="ko-KR" altLang="en-US" sz="900" dirty="0"/>
              <a:t>후 이용하실 수 있습니다</a:t>
            </a:r>
            <a:r>
              <a:rPr lang="en-US" altLang="ko-KR" sz="900" dirty="0"/>
              <a:t>.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28263" y="36015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619375" y="3861451"/>
            <a:ext cx="1540326" cy="371338"/>
            <a:chOff x="4685677" y="5250879"/>
            <a:chExt cx="2156456" cy="519874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ko-KR" altLang="en-US" sz="800" b="1" dirty="0" smtClean="0"/>
                <a:t>아이디</a:t>
              </a:r>
              <a:endParaRPr lang="ko-KR" altLang="en-US" sz="8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ko-KR" altLang="en-US" sz="800" b="1" dirty="0"/>
                <a:t>비밀번호</a:t>
              </a:r>
              <a:endParaRPr lang="ko-KR" altLang="en-US" sz="5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56009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9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29" y="3855788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6220" y="4356338"/>
            <a:ext cx="87936" cy="791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526" y="4301380"/>
            <a:ext cx="681718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dirty="0" smtClean="0"/>
              <a:t>이메일 </a:t>
            </a:r>
            <a:r>
              <a:rPr lang="ko-KR" altLang="en-US" sz="800" dirty="0"/>
              <a:t>저장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26948" y="2204864"/>
            <a:ext cx="3970087" cy="7251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3600" b="1" dirty="0" smtClean="0">
                <a:latin typeface="+mn-ea"/>
              </a:rPr>
              <a:t>MOVIE </a:t>
            </a:r>
            <a:r>
              <a:rPr lang="ko-KR" altLang="en-US" sz="3600" b="1" dirty="0" smtClean="0">
                <a:solidFill>
                  <a:srgbClr val="FF0066"/>
                </a:solidFill>
                <a:latin typeface="+mn-ea"/>
              </a:rPr>
              <a:t>관리자모드</a:t>
            </a:r>
            <a:endParaRPr lang="ko-KR" altLang="en-US" sz="3600" b="1" dirty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6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60303" y="229053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Q&amp;A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371009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Q&amp;A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5314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Q&amp;A-[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90208"/>
              </p:ext>
            </p:extLst>
          </p:nvPr>
        </p:nvGraphicFramePr>
        <p:xfrm>
          <a:off x="564113" y="2267030"/>
          <a:ext cx="6384150" cy="3106191"/>
        </p:xfrm>
        <a:graphic>
          <a:graphicData uri="http://schemas.openxmlformats.org/drawingml/2006/table">
            <a:tbl>
              <a:tblPr/>
              <a:tblGrid>
                <a:gridCol w="350566"/>
                <a:gridCol w="489275"/>
                <a:gridCol w="3680942"/>
                <a:gridCol w="582898"/>
                <a:gridCol w="468799"/>
                <a:gridCol w="407615"/>
                <a:gridCol w="404055"/>
              </a:tblGrid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 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 smtClean="0"/>
                        <a:t>         </a:t>
                      </a:r>
                      <a:r>
                        <a:rPr lang="ko-KR" altLang="en-US" sz="800" b="0" i="0" dirty="0" smtClean="0"/>
                        <a:t>답변 </a:t>
                      </a:r>
                      <a:r>
                        <a:rPr lang="en-US" altLang="ko-KR" sz="800" b="0" i="0" dirty="0" smtClean="0"/>
                        <a:t>: </a:t>
                      </a:r>
                      <a:r>
                        <a:rPr lang="ko-KR" altLang="en-US" sz="800" b="0" i="0" dirty="0" smtClean="0"/>
                        <a:t>답변내용</a:t>
                      </a:r>
                      <a:endParaRPr lang="ko-KR" altLang="en-US" sz="800" b="0" i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3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smtClean="0"/>
                        <a:t>질문내용</a:t>
                      </a:r>
                      <a:endParaRPr lang="ko-KR" altLang="en-US" sz="800" b="0" i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1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 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7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2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/>
                        <a:t>   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9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제목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prstClr val="black"/>
                </a:solidFill>
              </a:rPr>
              <a:t>검색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전체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>
            <a:off x="1628744" y="2886785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위로 굽은 화살표 29"/>
          <p:cNvSpPr/>
          <p:nvPr/>
        </p:nvSpPr>
        <p:spPr>
          <a:xfrm>
            <a:off x="1793873" y="3192252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위로 굽은 화살표 31"/>
          <p:cNvSpPr/>
          <p:nvPr/>
        </p:nvSpPr>
        <p:spPr>
          <a:xfrm>
            <a:off x="1630567" y="3754822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위로 굽은 화살표 33"/>
          <p:cNvSpPr/>
          <p:nvPr/>
        </p:nvSpPr>
        <p:spPr>
          <a:xfrm>
            <a:off x="1659760" y="4618917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위로 굽은 화살표 45"/>
          <p:cNvSpPr/>
          <p:nvPr/>
        </p:nvSpPr>
        <p:spPr>
          <a:xfrm>
            <a:off x="1793873" y="4861699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위로 굽은 화살표 50"/>
          <p:cNvSpPr/>
          <p:nvPr/>
        </p:nvSpPr>
        <p:spPr>
          <a:xfrm>
            <a:off x="1896036" y="5161624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Q&amp;A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68680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Q&amp;A&gt;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등</a:t>
            </a:r>
            <a:r>
              <a:rPr lang="ko-KR" altLang="en-US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53841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Q&amp;A-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Q&amp;A-[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</a:t>
            </a:r>
            <a:r>
              <a:rPr lang="ko-KR" altLang="en-US" sz="1400" b="1" dirty="0">
                <a:solidFill>
                  <a:prstClr val="black"/>
                </a:solidFill>
              </a:rPr>
              <a:t>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4793"/>
              </p:ext>
            </p:extLst>
          </p:nvPr>
        </p:nvGraphicFramePr>
        <p:xfrm>
          <a:off x="564113" y="2267030"/>
          <a:ext cx="6402964" cy="2962170"/>
        </p:xfrm>
        <a:graphic>
          <a:graphicData uri="http://schemas.openxmlformats.org/drawingml/2006/table">
            <a:tbl>
              <a:tblPr/>
              <a:tblGrid>
                <a:gridCol w="1055559"/>
                <a:gridCol w="5347405"/>
              </a:tblGrid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209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729732" y="234888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35" y="3140968"/>
            <a:ext cx="5220082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"/>
          <p:cNvSpPr/>
          <p:nvPr/>
        </p:nvSpPr>
        <p:spPr>
          <a:xfrm>
            <a:off x="1729731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FAQ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1337346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FAQ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94415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FAQ-[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11974"/>
              </p:ext>
            </p:extLst>
          </p:nvPr>
        </p:nvGraphicFramePr>
        <p:xfrm>
          <a:off x="564113" y="2267030"/>
          <a:ext cx="6456159" cy="3092364"/>
        </p:xfrm>
        <a:graphic>
          <a:graphicData uri="http://schemas.openxmlformats.org/drawingml/2006/table">
            <a:tbl>
              <a:tblPr/>
              <a:tblGrid>
                <a:gridCol w="389693"/>
                <a:gridCol w="543883"/>
                <a:gridCol w="981658"/>
                <a:gridCol w="4091773"/>
                <a:gridCol w="449152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멤버십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영화예매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할인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결제수단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멤버십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영화예매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할인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결제수단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제목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prstClr val="black"/>
                </a:solidFill>
              </a:rPr>
              <a:t>검색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전체</a:t>
            </a:r>
            <a:endParaRPr lang="en-US" sz="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213724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&gt; FAQ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등록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19228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FAQ-[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1431"/>
              </p:ext>
            </p:extLst>
          </p:nvPr>
        </p:nvGraphicFramePr>
        <p:xfrm>
          <a:off x="564113" y="2267030"/>
          <a:ext cx="6402963" cy="3034178"/>
        </p:xfrm>
        <a:graphic>
          <a:graphicData uri="http://schemas.openxmlformats.org/drawingml/2006/table">
            <a:tbl>
              <a:tblPr/>
              <a:tblGrid>
                <a:gridCol w="802774"/>
                <a:gridCol w="5600189"/>
              </a:tblGrid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종류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문의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4098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486195" y="2348880"/>
            <a:ext cx="1141589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영화예매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486194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50" y="3104740"/>
            <a:ext cx="5551067" cy="198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1153" y="1844824"/>
            <a:ext cx="8382067" cy="2014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4309" y="1945743"/>
            <a:ext cx="8028920" cy="1794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2248" y="2303789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noProof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GIGABOX</a:t>
            </a:r>
            <a:endParaRPr lang="en-US" altLang="ko-KR" b="1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noProof="1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컨텐츠</a:t>
            </a:r>
            <a:r>
              <a:rPr lang="en-US" altLang="ko-KR" sz="2400" b="1" noProof="1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2400" b="1" noProof="1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공통 요소</a:t>
            </a:r>
            <a:endParaRPr lang="en-US" altLang="ko-KR" sz="2400" b="1" i="1" noProof="1">
              <a:gradFill>
                <a:gsLst>
                  <a:gs pos="0">
                    <a:srgbClr val="FF0066"/>
                  </a:gs>
                  <a:gs pos="50000">
                    <a:srgbClr val="FF0066"/>
                  </a:gs>
                  <a:gs pos="100000">
                    <a:srgbClr val="FF0066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18" y="4293096"/>
            <a:ext cx="1314164" cy="830997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0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812" y="825086"/>
            <a:ext cx="7380882" cy="103902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Header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374" y="1864114"/>
            <a:ext cx="7380482" cy="1187538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984" y="828086"/>
            <a:ext cx="5904256" cy="10390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b="1" dirty="0">
              <a:solidFill>
                <a:srgbClr val="E7E6E6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5" name="Link Bar"/>
          <p:cNvSpPr>
            <a:spLocks/>
          </p:cNvSpPr>
          <p:nvPr/>
        </p:nvSpPr>
        <p:spPr bwMode="auto">
          <a:xfrm>
            <a:off x="5788553" y="908720"/>
            <a:ext cx="869964" cy="18854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Home</a:t>
            </a:r>
            <a:r>
              <a:rPr lang="ko-KR" alt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| LogOut</a:t>
            </a:r>
            <a:endParaRPr lang="en-US" sz="800" u="sng" dirty="0">
              <a:solidFill>
                <a:srgbClr val="5B9BD5"/>
              </a:solidFill>
              <a:effectLst/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86185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MOVIE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59992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회원 관리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18244" y="203436"/>
            <a:ext cx="1914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기본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프로그램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공통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요소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header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1730" y="159992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영화 관리</a:t>
            </a:r>
            <a:endParaRPr lang="ko-KR" alt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1860" y="159992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예매 관리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81990" y="159992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고객지원</a:t>
            </a:r>
            <a:endParaRPr lang="ko-KR" alt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159992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관리자 관리</a:t>
            </a:r>
            <a:endParaRPr lang="ko-KR" alt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916832"/>
            <a:ext cx="690552" cy="184666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회원 관리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916832"/>
            <a:ext cx="690552" cy="184666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영</a:t>
            </a:r>
            <a:r>
              <a:rPr lang="ko-KR" altLang="en-US" sz="800" dirty="0">
                <a:latin typeface="+mn-ea"/>
              </a:rPr>
              <a:t>화</a:t>
            </a:r>
            <a:r>
              <a:rPr lang="ko-KR" altLang="en-US" sz="800" dirty="0" smtClean="0">
                <a:latin typeface="+mn-ea"/>
              </a:rPr>
              <a:t> 관리</a:t>
            </a:r>
            <a:endParaRPr lang="ko-KR" altLang="en-US" sz="8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1916832"/>
            <a:ext cx="690552" cy="530210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예매관리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아직 작업중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입니다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0112" y="1916832"/>
            <a:ext cx="1080119" cy="369332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관리자 관리</a:t>
            </a:r>
            <a:endParaRPr lang="en-US" altLang="ko-KR" sz="8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관리자 접속기록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1916832"/>
            <a:ext cx="690552" cy="738664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공지사항</a:t>
            </a:r>
            <a:endParaRPr lang="en-US" altLang="ko-KR" sz="8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800" dirty="0" smtClean="0">
                <a:latin typeface="+mn-ea"/>
              </a:rPr>
              <a:t>Q&amp;A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+mn-ea"/>
              </a:rPr>
              <a:t>이벤트</a:t>
            </a:r>
            <a:endParaRPr lang="en-US" altLang="ko-KR" sz="8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800" dirty="0" smtClean="0">
                <a:latin typeface="+mn-ea"/>
              </a:rPr>
              <a:t>FAQ 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1153" y="1844824"/>
            <a:ext cx="8382067" cy="2014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4309" y="1945743"/>
            <a:ext cx="8028920" cy="1794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2248" y="2303789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noProof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GIGABOX</a:t>
            </a:r>
            <a:endParaRPr lang="en-US" altLang="ko-KR" sz="2400" b="1" i="1" noProof="1">
              <a:gradFill>
                <a:gsLst>
                  <a:gs pos="0">
                    <a:srgbClr val="FF0066"/>
                  </a:gs>
                  <a:gs pos="50000">
                    <a:srgbClr val="FF0066"/>
                  </a:gs>
                  <a:gs pos="100000">
                    <a:srgbClr val="FF0066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noProof="1" smtClean="0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회원 관리</a:t>
            </a:r>
            <a:endParaRPr lang="en-US" altLang="ko-KR" b="1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18" y="4293096"/>
            <a:ext cx="2673306" cy="1661993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 관리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 목록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 상세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 등록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수정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2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회원관</a:t>
            </a:r>
            <a:r>
              <a:rPr lang="ko-KR" altLang="en-US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리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1406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상세 페이지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6"/>
            <a:ext cx="6170838" cy="7339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" y="1826667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회원관리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12055"/>
              </p:ext>
            </p:extLst>
          </p:nvPr>
        </p:nvGraphicFramePr>
        <p:xfrm>
          <a:off x="179512" y="2420888"/>
          <a:ext cx="7144325" cy="3184620"/>
        </p:xfrm>
        <a:graphic>
          <a:graphicData uri="http://schemas.openxmlformats.org/drawingml/2006/table">
            <a:tbl>
              <a:tblPr/>
              <a:tblGrid>
                <a:gridCol w="303565"/>
                <a:gridCol w="576064"/>
                <a:gridCol w="576064"/>
                <a:gridCol w="864096"/>
                <a:gridCol w="1296144"/>
                <a:gridCol w="576064"/>
                <a:gridCol w="1512168"/>
                <a:gridCol w="1440160"/>
              </a:tblGrid>
              <a:tr h="37266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회원번호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이메일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휴대폰 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포인트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가입일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회원정보 수정일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강예빈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kyb@gmail.com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2019-01-18</a:t>
                      </a:r>
                      <a:r>
                        <a:rPr lang="en-US" altLang="ko-KR" sz="800" baseline="0" dirty="0" smtClean="0"/>
                        <a:t> 17:26:50.0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2019-01-20 18:22:30.0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강예서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kys@gmail.com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강준상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kjs@gmail.com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2019-01-18</a:t>
                      </a:r>
                      <a:r>
                        <a:rPr lang="en-US" altLang="ko-KR" sz="800" baseline="0" dirty="0" smtClean="0"/>
                        <a:t> 17:26:50.0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2019-01-20 18:22:30.0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한서진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hsj@gmail.com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kjy@gmail.com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2019-01-18</a:t>
                      </a:r>
                      <a:r>
                        <a:rPr lang="en-US" altLang="ko-KR" sz="800" baseline="0" dirty="0" smtClean="0"/>
                        <a:t> 17:26:50.0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2019-01-20 18:22:30.0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김예림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kyr@gmail.com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박수영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psy@gmail.com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2019-01-18</a:t>
                      </a:r>
                      <a:r>
                        <a:rPr lang="en-US" altLang="ko-KR" sz="800" baseline="0" dirty="0" smtClean="0"/>
                        <a:t> 17:26:50.0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2019-01-20 18:22:30.0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손승완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ssw@gmail.com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강슬기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ksg@gmail.com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2019-01-18</a:t>
                      </a:r>
                      <a:r>
                        <a:rPr lang="en-US" altLang="ko-KR" sz="800" baseline="0" dirty="0" smtClean="0"/>
                        <a:t> 17:26:50.0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2019-01-20 18:22:30.0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9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배주현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bjh@gmail.com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010-1234-5678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2019-01-16 17:30:24.0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4226" y="2159826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/>
                </a:solidFill>
              </a:rPr>
              <a:t>총</a:t>
            </a:r>
            <a:r>
              <a:rPr lang="en-US" altLang="ko-KR" sz="800" b="1" dirty="0" smtClean="0">
                <a:solidFill>
                  <a:prstClr val="black"/>
                </a:solidFill>
              </a:rPr>
              <a:t>n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 </a:t>
            </a:r>
            <a:r>
              <a:rPr lang="en-US" altLang="ko-KR" sz="800" dirty="0" smtClean="0">
                <a:solidFill>
                  <a:prstClr val="black"/>
                </a:solidFill>
              </a:rPr>
              <a:t>| n/n</a:t>
            </a:r>
            <a:r>
              <a:rPr lang="ko-KR" altLang="en-US" sz="800" dirty="0" smtClean="0">
                <a:solidFill>
                  <a:prstClr val="black"/>
                </a:solidFill>
              </a:rPr>
              <a:t>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303" y="258931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8304" y="286660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8304" y="3134457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304" y="343875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8304" y="370436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304" y="400249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304" y="4807727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302" y="454444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8304" y="42726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98" y="5116833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8304" y="539950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234655" y="5745960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787383" y="573325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1 2 3 4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3719530" y="6059977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검색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736766" y="606121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전체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5059191" y="5984104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검색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0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회원관</a:t>
            </a:r>
            <a:r>
              <a:rPr lang="ko-KR" altLang="en-US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리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9267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6"/>
            <a:ext cx="6170838" cy="7339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" y="197068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회원관리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상세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02063"/>
              </p:ext>
            </p:extLst>
          </p:nvPr>
        </p:nvGraphicFramePr>
        <p:xfrm>
          <a:off x="251520" y="2564905"/>
          <a:ext cx="7056784" cy="2952331"/>
        </p:xfrm>
        <a:graphic>
          <a:graphicData uri="http://schemas.openxmlformats.org/drawingml/2006/table">
            <a:tbl>
              <a:tblPr/>
              <a:tblGrid>
                <a:gridCol w="1741285"/>
                <a:gridCol w="5315499"/>
              </a:tblGrid>
              <a:tr h="46997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이름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 강예서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생년월일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021029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성별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/>
                        <a:t> 여성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이메일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kys@gmail.com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휴대폰 번호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/>
                        <a:t> 010-1234-5678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포인트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/>
                        <a:t> 0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가입일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2019-01-16 17:30:24.0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암호변경일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2019-01-16 17:30:24.0</a:t>
                      </a:r>
                      <a:endParaRPr lang="ko-KR" altLang="en-US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4226" y="2303842"/>
            <a:ext cx="657672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8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기본 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280785" y="5615438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목록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876643" y="5661248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삭</a:t>
            </a:r>
            <a:r>
              <a:rPr lang="ko-KR" altLang="en-US" sz="700" dirty="0">
                <a:solidFill>
                  <a:prstClr val="black"/>
                </a:solidFill>
                <a:latin typeface="Calibri"/>
              </a:rPr>
              <a:t>제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6389452" y="5661248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수</a:t>
            </a:r>
            <a:r>
              <a:rPr lang="ko-KR" altLang="en-US" sz="700" dirty="0">
                <a:solidFill>
                  <a:prstClr val="black"/>
                </a:solidFill>
                <a:latin typeface="Calibri"/>
              </a:rPr>
              <a:t>정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8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96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회원관</a:t>
            </a:r>
            <a:r>
              <a:rPr lang="ko-KR" altLang="en-US" sz="800" b="1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리</a:t>
            </a:r>
            <a:endParaRPr lang="en-US" altLang="ko-KR" sz="800" b="1" dirty="0">
              <a:solidFill>
                <a:prstClr val="white">
                  <a:lumMod val="50000"/>
                </a:prst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47466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prstClr val="white">
                    <a:lumMod val="50000"/>
                  </a:prstClr>
                </a:solidFill>
                <a:cs typeface="Segoe UI" panose="020B0502040204020203" pitchFamily="34" charset="0"/>
              </a:rPr>
              <a:t>2019-01-22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9020" y="822856"/>
            <a:ext cx="6170838" cy="7339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Header</a:t>
            </a:r>
            <a:endParaRPr lang="ko-KR" altLang="en-US" sz="8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324544" y="1970683"/>
            <a:ext cx="2592288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회원 관리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-[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</a:t>
            </a:r>
            <a:r>
              <a:rPr lang="ko-KR" altLang="en-US" sz="1400" b="1" dirty="0">
                <a:solidFill>
                  <a:prstClr val="black"/>
                </a:solidFill>
              </a:rPr>
              <a:t>록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]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00500"/>
              </p:ext>
            </p:extLst>
          </p:nvPr>
        </p:nvGraphicFramePr>
        <p:xfrm>
          <a:off x="251520" y="2564905"/>
          <a:ext cx="7056784" cy="2243085"/>
        </p:xfrm>
        <a:graphic>
          <a:graphicData uri="http://schemas.openxmlformats.org/drawingml/2006/table">
            <a:tbl>
              <a:tblPr/>
              <a:tblGrid>
                <a:gridCol w="1741285"/>
                <a:gridCol w="5315499"/>
              </a:tblGrid>
              <a:tr h="46997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 </a:t>
                      </a:r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회원 이름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 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이메일</a:t>
                      </a:r>
                      <a:endParaRPr lang="en-US" altLang="ko-KR" sz="800" dirty="0" smtClean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* </a:t>
                      </a:r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생년월일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성별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altLang="ko-KR" sz="800" baseline="0" dirty="0" smtClean="0"/>
                        <a:t> * </a:t>
                      </a:r>
                      <a:r>
                        <a:rPr lang="ko-KR" altLang="en-US" sz="800" dirty="0" smtClean="0"/>
                        <a:t>휴대폰번호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4226" y="2303842"/>
            <a:ext cx="899726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8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800" b="1" dirty="0" smtClean="0">
                <a:solidFill>
                  <a:prstClr val="black"/>
                </a:solidFill>
              </a:rPr>
              <a:t>회원 기본 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306663" y="4903984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목록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6876256" y="4941168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Calibri"/>
              </a:rPr>
              <a:t>등</a:t>
            </a:r>
            <a:r>
              <a:rPr lang="ko-KR" altLang="en-US" sz="700" dirty="0">
                <a:solidFill>
                  <a:prstClr val="black"/>
                </a:solidFill>
                <a:latin typeface="Calibri"/>
              </a:rPr>
              <a:t>록</a:t>
            </a:r>
            <a:endParaRPr lang="en-US" sz="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 Box"/>
          <p:cNvSpPr/>
          <p:nvPr/>
        </p:nvSpPr>
        <p:spPr>
          <a:xfrm>
            <a:off x="2115102" y="2726172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5" name="Text Box"/>
          <p:cNvSpPr/>
          <p:nvPr/>
        </p:nvSpPr>
        <p:spPr>
          <a:xfrm>
            <a:off x="2115102" y="3140968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6" name="Text Box"/>
          <p:cNvSpPr/>
          <p:nvPr/>
        </p:nvSpPr>
        <p:spPr>
          <a:xfrm>
            <a:off x="2115102" y="349480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7" name="Text Box"/>
          <p:cNvSpPr/>
          <p:nvPr/>
        </p:nvSpPr>
        <p:spPr>
          <a:xfrm>
            <a:off x="2115102" y="385784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8" name="Text Box"/>
          <p:cNvSpPr/>
          <p:nvPr/>
        </p:nvSpPr>
        <p:spPr>
          <a:xfrm>
            <a:off x="2115102" y="4186342"/>
            <a:ext cx="58469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prstClr val="black"/>
                </a:solidFill>
              </a:rPr>
              <a:t>남성  ▼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9" name="Text Box"/>
          <p:cNvSpPr/>
          <p:nvPr/>
        </p:nvSpPr>
        <p:spPr>
          <a:xfrm>
            <a:off x="2115102" y="4572502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1153" y="1844824"/>
            <a:ext cx="8382067" cy="2014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4309" y="1945743"/>
            <a:ext cx="8028920" cy="1794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2248" y="2303789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noProof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GIGABOX</a:t>
            </a:r>
            <a:endParaRPr lang="en-US" altLang="ko-KR" sz="2400" b="1" i="1" noProof="1">
              <a:gradFill>
                <a:gsLst>
                  <a:gs pos="0">
                    <a:srgbClr val="FF0066"/>
                  </a:gs>
                  <a:gs pos="50000">
                    <a:srgbClr val="FF0066"/>
                  </a:gs>
                  <a:gs pos="100000">
                    <a:srgbClr val="FF0066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noProof="1" smtClean="0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영</a:t>
            </a:r>
            <a:r>
              <a:rPr lang="ko-KR" altLang="en-US" sz="2400" b="1" noProof="1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r>
              <a:rPr lang="ko-KR" altLang="en-US" sz="2400" b="1" noProof="1" smtClean="0">
                <a:gradFill>
                  <a:gsLst>
                    <a:gs pos="0">
                      <a:srgbClr val="FF0066"/>
                    </a:gs>
                    <a:gs pos="50000">
                      <a:srgbClr val="FF0066"/>
                    </a:gs>
                    <a:gs pos="100000">
                      <a:srgbClr val="FF0066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관리</a:t>
            </a:r>
            <a:endParaRPr lang="en-US" altLang="ko-KR" b="1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18" y="4293096"/>
            <a:ext cx="1521178" cy="1661993"/>
          </a:xfrm>
          <a:prstGeom prst="rect">
            <a:avLst/>
          </a:prstGeom>
          <a:noFill/>
        </p:spPr>
        <p:txBody>
          <a:bodyPr wrap="square" lIns="36000" tIns="0" rIns="36000" bIns="0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영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화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관리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영화 목록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영화 등록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영화 수정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8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1426</Words>
  <Application>Microsoft Office PowerPoint</Application>
  <PresentationFormat>화면 슬라이드 쇼(4:3)</PresentationFormat>
  <Paragraphs>889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서브인덱스</vt:lpstr>
      <vt:lpstr>로그인</vt:lpstr>
      <vt:lpstr>PowerPoint 프레젠테이션</vt:lpstr>
      <vt:lpstr>PowerPoint 프레젠테이션</vt:lpstr>
      <vt:lpstr>PowerPoint 프레젠테이션</vt:lpstr>
      <vt:lpstr>공지사항</vt:lpstr>
      <vt:lpstr>공지사항</vt:lpstr>
      <vt:lpstr>공지사항</vt:lpstr>
      <vt:lpstr>PowerPoint 프레젠테이션</vt:lpstr>
      <vt:lpstr>영화 관리</vt:lpstr>
      <vt:lpstr>영화 관리</vt:lpstr>
      <vt:lpstr>영화 관리</vt:lpstr>
      <vt:lpstr>영화 관리</vt:lpstr>
      <vt:lpstr>영화 관리</vt:lpstr>
      <vt:lpstr>PowerPoint 프레젠테이션</vt:lpstr>
      <vt:lpstr>공지사항</vt:lpstr>
      <vt:lpstr>공지사항</vt:lpstr>
      <vt:lpstr>이벤트</vt:lpstr>
      <vt:lpstr>이벤트</vt:lpstr>
      <vt:lpstr>Q&amp;A</vt:lpstr>
      <vt:lpstr>Q&amp;A</vt:lpstr>
      <vt:lpstr>FAQ</vt:lpstr>
      <vt:lpstr>이벤트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62</cp:revision>
  <dcterms:created xsi:type="dcterms:W3CDTF">2019-01-08T07:48:48Z</dcterms:created>
  <dcterms:modified xsi:type="dcterms:W3CDTF">2019-01-23T06:12:44Z</dcterms:modified>
</cp:coreProperties>
</file>